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8" r:id="rId3"/>
    <p:sldId id="284" r:id="rId4"/>
    <p:sldId id="280" r:id="rId5"/>
    <p:sldId id="281" r:id="rId6"/>
    <p:sldId id="257" r:id="rId7"/>
    <p:sldId id="263" r:id="rId8"/>
    <p:sldId id="264" r:id="rId9"/>
    <p:sldId id="260" r:id="rId10"/>
    <p:sldId id="261" r:id="rId11"/>
    <p:sldId id="320" r:id="rId12"/>
    <p:sldId id="271" r:id="rId13"/>
    <p:sldId id="318" r:id="rId14"/>
    <p:sldId id="262" r:id="rId15"/>
    <p:sldId id="274" r:id="rId16"/>
    <p:sldId id="266" r:id="rId17"/>
    <p:sldId id="277" r:id="rId18"/>
    <p:sldId id="276" r:id="rId19"/>
    <p:sldId id="278" r:id="rId20"/>
    <p:sldId id="279" r:id="rId21"/>
    <p:sldId id="286" r:id="rId22"/>
    <p:sldId id="285" r:id="rId23"/>
    <p:sldId id="288" r:id="rId24"/>
    <p:sldId id="290" r:id="rId25"/>
    <p:sldId id="291" r:id="rId26"/>
    <p:sldId id="294" r:id="rId27"/>
    <p:sldId id="295" r:id="rId28"/>
    <p:sldId id="296" r:id="rId29"/>
    <p:sldId id="297" r:id="rId30"/>
    <p:sldId id="298" r:id="rId31"/>
    <p:sldId id="299" r:id="rId32"/>
    <p:sldId id="300" r:id="rId33"/>
    <p:sldId id="301" r:id="rId34"/>
    <p:sldId id="302" r:id="rId35"/>
    <p:sldId id="303" r:id="rId36"/>
    <p:sldId id="305" r:id="rId37"/>
    <p:sldId id="309" r:id="rId38"/>
    <p:sldId id="311" r:id="rId39"/>
    <p:sldId id="312" r:id="rId40"/>
    <p:sldId id="314" r:id="rId41"/>
    <p:sldId id="315" r:id="rId42"/>
    <p:sldId id="316" r:id="rId43"/>
    <p:sldId id="317" r:id="rId44"/>
  </p:sldIdLst>
  <p:sldSz cx="9144000" cy="6858000" type="screen4x3"/>
  <p:notesSz cx="6858000" cy="9144000"/>
  <p:defaultTextStyle>
    <a:defPPr>
      <a:defRPr lang="es-E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188D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16" autoAdjust="0"/>
    <p:restoredTop sz="94660"/>
  </p:normalViewPr>
  <p:slideViewPr>
    <p:cSldViewPr>
      <p:cViewPr varScale="1">
        <p:scale>
          <a:sx n="159" d="100"/>
          <a:sy n="159" d="100"/>
        </p:scale>
        <p:origin x="4824" y="1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slide" Target="slides/slide24.xml"/><Relationship Id="rId1" Type="http://schemas.openxmlformats.org/officeDocument/2006/relationships/slide" Target="slides/slide15.xml"/><Relationship Id="rId4"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455988" y="1987550"/>
            <a:ext cx="5724525" cy="1008063"/>
          </a:xfrm>
          <a:prstGeom prst="rect">
            <a:avLst/>
          </a:prstGeom>
          <a:solidFill>
            <a:schemeClr val="accent1"/>
          </a:solidFill>
          <a:ln w="9525">
            <a:noFill/>
            <a:miter lim="800000"/>
            <a:headEnd/>
            <a:tailEnd/>
          </a:ln>
          <a:effectLst/>
        </p:spPr>
        <p:txBody>
          <a:bodyPr wrap="none" anchor="ctr"/>
          <a:lstStyle/>
          <a:p>
            <a:endParaRPr lang="es-ES"/>
          </a:p>
        </p:txBody>
      </p:sp>
      <p:sp>
        <p:nvSpPr>
          <p:cNvPr id="15363" name="Rectangle 3"/>
          <p:cNvSpPr>
            <a:spLocks noGrp="1" noChangeArrowheads="1"/>
          </p:cNvSpPr>
          <p:nvPr>
            <p:ph type="ctrTitle"/>
          </p:nvPr>
        </p:nvSpPr>
        <p:spPr>
          <a:xfrm>
            <a:off x="2987675" y="1700213"/>
            <a:ext cx="6048375" cy="1109662"/>
          </a:xfrm>
        </p:spPr>
        <p:txBody>
          <a:bodyPr/>
          <a:lstStyle>
            <a:lvl1pPr>
              <a:defRPr sz="3200" b="1">
                <a:solidFill>
                  <a:schemeClr val="bg1"/>
                </a:solidFill>
              </a:defRPr>
            </a:lvl1pPr>
          </a:lstStyle>
          <a:p>
            <a:r>
              <a:rPr lang="ru-RU"/>
              <a:t>Haga clic para cambiar el estilo de título	</a:t>
            </a:r>
          </a:p>
        </p:txBody>
      </p:sp>
      <p:sp>
        <p:nvSpPr>
          <p:cNvPr id="15364" name="Rectangle 4"/>
          <p:cNvSpPr>
            <a:spLocks noGrp="1" noChangeArrowheads="1"/>
          </p:cNvSpPr>
          <p:nvPr>
            <p:ph type="subTitle" idx="1"/>
          </p:nvPr>
        </p:nvSpPr>
        <p:spPr>
          <a:xfrm>
            <a:off x="2987675" y="2446338"/>
            <a:ext cx="6048375" cy="696912"/>
          </a:xfrm>
        </p:spPr>
        <p:txBody>
          <a:bodyPr/>
          <a:lstStyle>
            <a:lvl1pPr marL="0" indent="0">
              <a:buFontTx/>
              <a:buNone/>
              <a:defRPr sz="2400" b="1">
                <a:solidFill>
                  <a:schemeClr val="bg1"/>
                </a:solidFill>
              </a:defRPr>
            </a:lvl1pPr>
          </a:lstStyle>
          <a:p>
            <a:r>
              <a:rPr lang="ru-RU"/>
              <a:t>Haga clic para modificar el estilo de subtítulo del patrón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0388" y="2416175"/>
            <a:ext cx="1909762" cy="40354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1176338" y="2416175"/>
            <a:ext cx="5581650" cy="40354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187450" y="2416175"/>
            <a:ext cx="6553200" cy="508000"/>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1176338" y="2997200"/>
            <a:ext cx="3744912" cy="3454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073650" y="2997200"/>
            <a:ext cx="3746500" cy="3454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187450" y="2416175"/>
            <a:ext cx="6553200" cy="508000"/>
          </a:xfrm>
        </p:spPr>
        <p:txBody>
          <a:bodyPr/>
          <a:lstStyle/>
          <a:p>
            <a:r>
              <a:rPr lang="es-ES"/>
              <a:t>Haga clic para modificar el estilo de título del patrón</a:t>
            </a:r>
            <a:endParaRPr lang="en-US"/>
          </a:p>
        </p:txBody>
      </p:sp>
      <p:sp>
        <p:nvSpPr>
          <p:cNvPr id="3" name="2 Marcador de texto"/>
          <p:cNvSpPr>
            <a:spLocks noGrp="1"/>
          </p:cNvSpPr>
          <p:nvPr>
            <p:ph type="body" sz="half" idx="1"/>
          </p:nvPr>
        </p:nvSpPr>
        <p:spPr>
          <a:xfrm>
            <a:off x="1176338" y="2997200"/>
            <a:ext cx="3744912" cy="34544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quarter" idx="2"/>
          </p:nvPr>
        </p:nvSpPr>
        <p:spPr>
          <a:xfrm>
            <a:off x="5073650" y="2997200"/>
            <a:ext cx="3746500" cy="1651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contenido"/>
          <p:cNvSpPr>
            <a:spLocks noGrp="1"/>
          </p:cNvSpPr>
          <p:nvPr>
            <p:ph sz="quarter" idx="3"/>
          </p:nvPr>
        </p:nvSpPr>
        <p:spPr>
          <a:xfrm>
            <a:off x="5073650" y="4800600"/>
            <a:ext cx="3746500" cy="16510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1176338" y="2997200"/>
            <a:ext cx="3744912" cy="345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073650" y="2997200"/>
            <a:ext cx="3746500" cy="345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xfrm>
            <a:off x="1187450" y="2416175"/>
            <a:ext cx="65532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Haga clic para cambiar el estilo de título	</a:t>
            </a:r>
          </a:p>
        </p:txBody>
      </p:sp>
      <p:sp>
        <p:nvSpPr>
          <p:cNvPr id="14339" name="Rectangle 3"/>
          <p:cNvSpPr>
            <a:spLocks noChangeArrowheads="1"/>
          </p:cNvSpPr>
          <p:nvPr/>
        </p:nvSpPr>
        <p:spPr bwMode="auto">
          <a:xfrm>
            <a:off x="0" y="5516563"/>
            <a:ext cx="9144000" cy="1341437"/>
          </a:xfrm>
          <a:prstGeom prst="rect">
            <a:avLst/>
          </a:prstGeom>
          <a:gradFill rotWithShape="1">
            <a:gsLst>
              <a:gs pos="0">
                <a:srgbClr val="765E2F">
                  <a:alpha val="0"/>
                </a:srgbClr>
              </a:gs>
              <a:gs pos="100000">
                <a:schemeClr val="folHlink"/>
              </a:gs>
            </a:gsLst>
            <a:lin ang="5400000" scaled="1"/>
          </a:gradFill>
          <a:ln w="9525">
            <a:noFill/>
            <a:miter lim="800000"/>
            <a:headEnd/>
            <a:tailEnd/>
          </a:ln>
          <a:effectLst/>
        </p:spPr>
        <p:txBody>
          <a:bodyPr wrap="none" anchor="ctr"/>
          <a:lstStyle/>
          <a:p>
            <a:endParaRPr lang="uk-UA"/>
          </a:p>
        </p:txBody>
      </p:sp>
      <p:sp>
        <p:nvSpPr>
          <p:cNvPr id="14340" name="Rectangle 4"/>
          <p:cNvSpPr>
            <a:spLocks noGrp="1" noChangeArrowheads="1"/>
          </p:cNvSpPr>
          <p:nvPr>
            <p:ph type="body" idx="1"/>
          </p:nvPr>
        </p:nvSpPr>
        <p:spPr bwMode="auto">
          <a:xfrm>
            <a:off x="1176338" y="2997200"/>
            <a:ext cx="7643812" cy="345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Haga clic para modificar el estilo de texto del patrón</a:t>
            </a:r>
          </a:p>
          <a:p>
            <a:pPr lvl="1"/>
            <a:r>
              <a:rPr lang="ru-RU"/>
              <a:t>Segundo nivel</a:t>
            </a:r>
          </a:p>
          <a:p>
            <a:pPr lvl="2"/>
            <a:r>
              <a:rPr lang="ru-RU"/>
              <a:t>Tercer nivel</a:t>
            </a:r>
          </a:p>
          <a:p>
            <a:pPr lvl="3"/>
            <a:r>
              <a:rPr lang="ru-RU"/>
              <a:t>Cuarto nivel</a:t>
            </a:r>
          </a:p>
          <a:p>
            <a:pPr lvl="4"/>
            <a:r>
              <a:rPr lang="ru-RU"/>
              <a:t>Quinto nivel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l" rtl="0" fontAlgn="base">
        <a:spcBef>
          <a:spcPct val="0"/>
        </a:spcBef>
        <a:spcAft>
          <a:spcPct val="0"/>
        </a:spcAft>
        <a:defRPr sz="3600">
          <a:solidFill>
            <a:schemeClr val="accent1"/>
          </a:solidFill>
          <a:latin typeface="+mj-lt"/>
          <a:ea typeface="+mj-ea"/>
          <a:cs typeface="+mj-cs"/>
        </a:defRPr>
      </a:lvl1pPr>
      <a:lvl2pPr algn="l" rtl="0" fontAlgn="base">
        <a:spcBef>
          <a:spcPct val="0"/>
        </a:spcBef>
        <a:spcAft>
          <a:spcPct val="0"/>
        </a:spcAft>
        <a:defRPr sz="3600">
          <a:solidFill>
            <a:schemeClr val="accent1"/>
          </a:solidFill>
          <a:latin typeface="Arial" charset="0"/>
        </a:defRPr>
      </a:lvl2pPr>
      <a:lvl3pPr algn="l" rtl="0" fontAlgn="base">
        <a:spcBef>
          <a:spcPct val="0"/>
        </a:spcBef>
        <a:spcAft>
          <a:spcPct val="0"/>
        </a:spcAft>
        <a:defRPr sz="3600">
          <a:solidFill>
            <a:schemeClr val="accent1"/>
          </a:solidFill>
          <a:latin typeface="Arial" charset="0"/>
        </a:defRPr>
      </a:lvl3pPr>
      <a:lvl4pPr algn="l" rtl="0" fontAlgn="base">
        <a:spcBef>
          <a:spcPct val="0"/>
        </a:spcBef>
        <a:spcAft>
          <a:spcPct val="0"/>
        </a:spcAft>
        <a:defRPr sz="3600">
          <a:solidFill>
            <a:schemeClr val="accent1"/>
          </a:solidFill>
          <a:latin typeface="Arial" charset="0"/>
        </a:defRPr>
      </a:lvl4pPr>
      <a:lvl5pPr algn="l" rtl="0" fontAlgn="base">
        <a:spcBef>
          <a:spcPct val="0"/>
        </a:spcBef>
        <a:spcAft>
          <a:spcPct val="0"/>
        </a:spcAft>
        <a:defRPr sz="3600">
          <a:solidFill>
            <a:schemeClr val="accent1"/>
          </a:solidFill>
          <a:latin typeface="Arial" charset="0"/>
        </a:defRPr>
      </a:lvl5pPr>
      <a:lvl6pPr marL="457200" algn="l" rtl="0" fontAlgn="base">
        <a:spcBef>
          <a:spcPct val="0"/>
        </a:spcBef>
        <a:spcAft>
          <a:spcPct val="0"/>
        </a:spcAft>
        <a:defRPr sz="3600">
          <a:solidFill>
            <a:schemeClr val="accent1"/>
          </a:solidFill>
          <a:latin typeface="Arial" charset="0"/>
        </a:defRPr>
      </a:lvl6pPr>
      <a:lvl7pPr marL="914400" algn="l" rtl="0" fontAlgn="base">
        <a:spcBef>
          <a:spcPct val="0"/>
        </a:spcBef>
        <a:spcAft>
          <a:spcPct val="0"/>
        </a:spcAft>
        <a:defRPr sz="3600">
          <a:solidFill>
            <a:schemeClr val="accent1"/>
          </a:solidFill>
          <a:latin typeface="Arial" charset="0"/>
        </a:defRPr>
      </a:lvl7pPr>
      <a:lvl8pPr marL="1371600" algn="l" rtl="0" fontAlgn="base">
        <a:spcBef>
          <a:spcPct val="0"/>
        </a:spcBef>
        <a:spcAft>
          <a:spcPct val="0"/>
        </a:spcAft>
        <a:defRPr sz="3600">
          <a:solidFill>
            <a:schemeClr val="accent1"/>
          </a:solidFill>
          <a:latin typeface="Arial" charset="0"/>
        </a:defRPr>
      </a:lvl8pPr>
      <a:lvl9pPr marL="1828800" algn="l" rtl="0" fontAlgn="base">
        <a:spcBef>
          <a:spcPct val="0"/>
        </a:spcBef>
        <a:spcAft>
          <a:spcPct val="0"/>
        </a:spcAft>
        <a:defRPr sz="3600">
          <a:solidFill>
            <a:schemeClr val="accent1"/>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13.xml"/><Relationship Id="rId4" Type="http://schemas.openxmlformats.org/officeDocument/2006/relationships/image" Target="../media/image14.wmf"/></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563938" y="1916113"/>
            <a:ext cx="5580062" cy="1109662"/>
          </a:xfrm>
        </p:spPr>
        <p:txBody>
          <a:bodyPr/>
          <a:lstStyle/>
          <a:p>
            <a:pPr marL="1117600" indent="-1117600"/>
            <a:r>
              <a:rPr lang="es-ES">
                <a:effectLst>
                  <a:outerShdw blurRad="38100" dist="38100" dir="2700000" algn="tl">
                    <a:srgbClr val="C0C0C0"/>
                  </a:outerShdw>
                </a:effectLst>
              </a:rPr>
              <a:t>CALIDAD DEL SOFTWARE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sz="half" idx="1"/>
          </p:nvPr>
        </p:nvSpPr>
        <p:spPr>
          <a:xfrm>
            <a:off x="4932363" y="1198563"/>
            <a:ext cx="3960812" cy="3454400"/>
          </a:xfrm>
        </p:spPr>
        <p:txBody>
          <a:bodyPr/>
          <a:lstStyle/>
          <a:p>
            <a:pPr algn="just">
              <a:lnSpc>
                <a:spcPct val="80000"/>
              </a:lnSpc>
            </a:pPr>
            <a:r>
              <a:rPr lang="es-ES" sz="1800">
                <a:solidFill>
                  <a:srgbClr val="000000"/>
                </a:solidFill>
              </a:rPr>
              <a:t>El</a:t>
            </a:r>
            <a:r>
              <a:rPr lang="es-ES" sz="1800" b="1">
                <a:solidFill>
                  <a:srgbClr val="000000"/>
                </a:solidFill>
              </a:rPr>
              <a:t> Funcionamiento</a:t>
            </a:r>
            <a:r>
              <a:rPr lang="es-ES" sz="1800">
                <a:solidFill>
                  <a:srgbClr val="000000"/>
                </a:solidFill>
              </a:rPr>
              <a:t> es el nivel más bajo. El software debe funcionar siempre, en todo momento; debe permitirnos su uso cuando sea necesario.</a:t>
            </a:r>
          </a:p>
          <a:p>
            <a:pPr algn="just">
              <a:lnSpc>
                <a:spcPct val="80000"/>
              </a:lnSpc>
              <a:buFontTx/>
              <a:buNone/>
            </a:pPr>
            <a:endParaRPr lang="es-ES" sz="1800">
              <a:solidFill>
                <a:srgbClr val="000000"/>
              </a:solidFill>
            </a:endParaRPr>
          </a:p>
          <a:p>
            <a:pPr algn="just">
              <a:lnSpc>
                <a:spcPct val="80000"/>
              </a:lnSpc>
            </a:pPr>
            <a:r>
              <a:rPr lang="es-ES" sz="1800">
                <a:solidFill>
                  <a:srgbClr val="000000"/>
                </a:solidFill>
              </a:rPr>
              <a:t>La </a:t>
            </a:r>
            <a:r>
              <a:rPr lang="es-ES" sz="1800" b="1">
                <a:solidFill>
                  <a:srgbClr val="000000"/>
                </a:solidFill>
              </a:rPr>
              <a:t>Funcionalidad</a:t>
            </a:r>
            <a:r>
              <a:rPr lang="es-ES" sz="1800">
                <a:solidFill>
                  <a:srgbClr val="000000"/>
                </a:solidFill>
              </a:rPr>
              <a:t> es el nivel medio. El software debe cubrir las funcionalidades que publica.</a:t>
            </a:r>
          </a:p>
          <a:p>
            <a:pPr algn="just">
              <a:lnSpc>
                <a:spcPct val="80000"/>
              </a:lnSpc>
            </a:pPr>
            <a:endParaRPr lang="es-ES" sz="1800">
              <a:solidFill>
                <a:srgbClr val="000000"/>
              </a:solidFill>
            </a:endParaRPr>
          </a:p>
          <a:p>
            <a:pPr algn="just">
              <a:lnSpc>
                <a:spcPct val="80000"/>
              </a:lnSpc>
            </a:pPr>
            <a:r>
              <a:rPr lang="es-ES" sz="1800">
                <a:solidFill>
                  <a:srgbClr val="000000"/>
                </a:solidFill>
              </a:rPr>
              <a:t>La </a:t>
            </a:r>
            <a:r>
              <a:rPr lang="es-ES" sz="1800" b="1">
                <a:solidFill>
                  <a:srgbClr val="000000"/>
                </a:solidFill>
              </a:rPr>
              <a:t>Usabilidad</a:t>
            </a:r>
            <a:r>
              <a:rPr lang="es-ES" sz="1800">
                <a:solidFill>
                  <a:srgbClr val="000000"/>
                </a:solidFill>
              </a:rPr>
              <a:t> es el nivel superior. No solo el software debe hacer lo que dice que hace, debe permitirnos hacerlo de forma adecuada, natural. De no ser así, el usuario no conseguirá su objetivo y asociará el producto con un nivel de calidad inferior al supuesto.</a:t>
            </a:r>
          </a:p>
        </p:txBody>
      </p:sp>
      <p:sp>
        <p:nvSpPr>
          <p:cNvPr id="7172" name="AutoShape 4"/>
          <p:cNvSpPr>
            <a:spLocks noChangeArrowheads="1"/>
          </p:cNvSpPr>
          <p:nvPr/>
        </p:nvSpPr>
        <p:spPr bwMode="auto">
          <a:xfrm>
            <a:off x="0" y="260350"/>
            <a:ext cx="5580063" cy="4538663"/>
          </a:xfrm>
          <a:prstGeom prst="triangle">
            <a:avLst>
              <a:gd name="adj" fmla="val 50000"/>
            </a:avLst>
          </a:prstGeom>
          <a:solidFill>
            <a:schemeClr val="accent1"/>
          </a:solidFill>
          <a:ln w="9525">
            <a:miter lim="800000"/>
            <a:headEnd/>
            <a:tailEnd/>
          </a:ln>
          <a:effectLst/>
          <a:scene3d>
            <a:camera prst="legacyPerspectiveFront">
              <a:rot lat="1500000" lon="20099999" rev="0"/>
            </a:camera>
            <a:lightRig rig="legacyFlat4" dir="t"/>
          </a:scene3d>
          <a:sp3d extrusionH="430200" prstMaterial="legacyMatte">
            <a:bevelT w="13500" h="13500" prst="angle"/>
            <a:bevelB w="13500" h="13500" prst="angle"/>
            <a:extrusionClr>
              <a:schemeClr val="accent1"/>
            </a:extrusionClr>
          </a:sp3d>
        </p:spPr>
        <p:txBody>
          <a:bodyPr wrap="none" anchor="ctr">
            <a:flatTx/>
          </a:bodyPr>
          <a:lstStyle/>
          <a:p>
            <a:endParaRPr lang="es-ES"/>
          </a:p>
        </p:txBody>
      </p:sp>
      <p:sp>
        <p:nvSpPr>
          <p:cNvPr id="7180" name="Line 12"/>
          <p:cNvSpPr>
            <a:spLocks noChangeShapeType="1"/>
          </p:cNvSpPr>
          <p:nvPr/>
        </p:nvSpPr>
        <p:spPr bwMode="auto">
          <a:xfrm flipV="1">
            <a:off x="1116013" y="2997200"/>
            <a:ext cx="3240087" cy="863600"/>
          </a:xfrm>
          <a:prstGeom prst="line">
            <a:avLst/>
          </a:prstGeom>
          <a:noFill/>
          <a:ln w="9525">
            <a:solidFill>
              <a:schemeClr val="hlink"/>
            </a:solidFill>
            <a:round/>
            <a:headEnd/>
            <a:tailEnd/>
          </a:ln>
          <a:effectLst/>
          <a:scene3d>
            <a:camera prst="legacyObliqueTopLeft"/>
            <a:lightRig rig="legacyFlat3" dir="t"/>
          </a:scene3d>
          <a:sp3d extrusionH="430200" prstMaterial="legacyMatte">
            <a:bevelT w="13500" h="13500" prst="angle"/>
            <a:bevelB w="13500" h="13500" prst="angle"/>
            <a:extrusionClr>
              <a:schemeClr val="hlink"/>
            </a:extrusionClr>
          </a:sp3d>
        </p:spPr>
        <p:txBody>
          <a:bodyPr>
            <a:flatTx/>
          </a:bodyPr>
          <a:lstStyle/>
          <a:p>
            <a:endParaRPr lang="es-ES"/>
          </a:p>
        </p:txBody>
      </p:sp>
      <p:sp>
        <p:nvSpPr>
          <p:cNvPr id="7182" name="Line 14"/>
          <p:cNvSpPr>
            <a:spLocks noChangeShapeType="1"/>
          </p:cNvSpPr>
          <p:nvPr/>
        </p:nvSpPr>
        <p:spPr bwMode="auto">
          <a:xfrm flipV="1">
            <a:off x="1763713" y="2060575"/>
            <a:ext cx="2087562" cy="504825"/>
          </a:xfrm>
          <a:prstGeom prst="line">
            <a:avLst/>
          </a:prstGeom>
          <a:noFill/>
          <a:ln w="9525">
            <a:solidFill>
              <a:schemeClr val="hlink"/>
            </a:solidFill>
            <a:round/>
            <a:headEnd/>
            <a:tailEnd/>
          </a:ln>
          <a:effectLst/>
          <a:scene3d>
            <a:camera prst="legacyObliqueTopLeft"/>
            <a:lightRig rig="legacyFlat3" dir="t"/>
          </a:scene3d>
          <a:sp3d extrusionH="430200" prstMaterial="legacyMatte">
            <a:bevelT w="13500" h="13500" prst="angle"/>
            <a:bevelB w="13500" h="13500" prst="angle"/>
            <a:extrusionClr>
              <a:schemeClr val="hlink"/>
            </a:extrusionClr>
          </a:sp3d>
        </p:spPr>
        <p:txBody>
          <a:bodyPr>
            <a:flatTx/>
          </a:bodyPr>
          <a:lstStyle/>
          <a:p>
            <a:endParaRPr lang="es-ES"/>
          </a:p>
        </p:txBody>
      </p:sp>
      <p:sp>
        <p:nvSpPr>
          <p:cNvPr id="7183" name="Text Box 15"/>
          <p:cNvSpPr txBox="1">
            <a:spLocks noChangeArrowheads="1"/>
          </p:cNvSpPr>
          <p:nvPr/>
        </p:nvSpPr>
        <p:spPr bwMode="auto">
          <a:xfrm rot="-887811">
            <a:off x="1763713" y="3573463"/>
            <a:ext cx="2808287" cy="396875"/>
          </a:xfrm>
          <a:prstGeom prst="rect">
            <a:avLst/>
          </a:prstGeom>
          <a:noFill/>
          <a:ln w="9525">
            <a:noFill/>
            <a:miter lim="800000"/>
            <a:headEnd/>
            <a:tailEnd/>
          </a:ln>
          <a:effectLst/>
        </p:spPr>
        <p:txBody>
          <a:bodyPr>
            <a:spAutoFit/>
          </a:bodyPr>
          <a:lstStyle/>
          <a:p>
            <a:pPr algn="l">
              <a:spcBef>
                <a:spcPct val="50000"/>
              </a:spcBef>
            </a:pPr>
            <a:r>
              <a:rPr lang="es-ES" sz="2000" b="1">
                <a:solidFill>
                  <a:schemeClr val="bg1"/>
                </a:solidFill>
                <a:effectLst>
                  <a:outerShdw blurRad="38100" dist="38100" dir="2700000" algn="tl">
                    <a:srgbClr val="C0C0C0"/>
                  </a:outerShdw>
                </a:effectLst>
                <a:latin typeface="Lucida Console" pitchFamily="49" charset="0"/>
              </a:rPr>
              <a:t>Funcionamiento</a:t>
            </a:r>
          </a:p>
        </p:txBody>
      </p:sp>
      <p:sp>
        <p:nvSpPr>
          <p:cNvPr id="7184" name="Text Box 16"/>
          <p:cNvSpPr txBox="1">
            <a:spLocks noChangeArrowheads="1"/>
          </p:cNvSpPr>
          <p:nvPr/>
        </p:nvSpPr>
        <p:spPr bwMode="auto">
          <a:xfrm rot="-887811">
            <a:off x="1619250" y="2492375"/>
            <a:ext cx="2808288" cy="396875"/>
          </a:xfrm>
          <a:prstGeom prst="rect">
            <a:avLst/>
          </a:prstGeom>
          <a:noFill/>
          <a:ln w="9525">
            <a:noFill/>
            <a:miter lim="800000"/>
            <a:headEnd/>
            <a:tailEnd/>
          </a:ln>
          <a:effectLst/>
        </p:spPr>
        <p:txBody>
          <a:bodyPr>
            <a:spAutoFit/>
          </a:bodyPr>
          <a:lstStyle/>
          <a:p>
            <a:pPr algn="l">
              <a:spcBef>
                <a:spcPct val="50000"/>
              </a:spcBef>
            </a:pPr>
            <a:r>
              <a:rPr lang="es-ES" sz="2000" b="1">
                <a:solidFill>
                  <a:schemeClr val="bg1"/>
                </a:solidFill>
                <a:effectLst>
                  <a:outerShdw blurRad="38100" dist="38100" dir="2700000" algn="tl">
                    <a:srgbClr val="C0C0C0"/>
                  </a:outerShdw>
                </a:effectLst>
                <a:latin typeface="Lucida Console" pitchFamily="49" charset="0"/>
              </a:rPr>
              <a:t>Funcionalidad</a:t>
            </a:r>
          </a:p>
        </p:txBody>
      </p:sp>
      <p:sp>
        <p:nvSpPr>
          <p:cNvPr id="7185" name="Text Box 17"/>
          <p:cNvSpPr txBox="1">
            <a:spLocks noChangeArrowheads="1"/>
          </p:cNvSpPr>
          <p:nvPr/>
        </p:nvSpPr>
        <p:spPr bwMode="auto">
          <a:xfrm rot="-887811">
            <a:off x="1908175" y="1262063"/>
            <a:ext cx="2808288" cy="366712"/>
          </a:xfrm>
          <a:prstGeom prst="rect">
            <a:avLst/>
          </a:prstGeom>
          <a:noFill/>
          <a:ln w="9525">
            <a:noFill/>
            <a:miter lim="800000"/>
            <a:headEnd/>
            <a:tailEnd/>
          </a:ln>
          <a:effectLst/>
        </p:spPr>
        <p:txBody>
          <a:bodyPr>
            <a:spAutoFit/>
          </a:bodyPr>
          <a:lstStyle/>
          <a:p>
            <a:pPr algn="l">
              <a:spcBef>
                <a:spcPct val="50000"/>
              </a:spcBef>
            </a:pPr>
            <a:r>
              <a:rPr lang="es-ES" b="1">
                <a:solidFill>
                  <a:schemeClr val="bg1"/>
                </a:solidFill>
                <a:effectLst>
                  <a:outerShdw blurRad="38100" dist="38100" dir="2700000" algn="tl">
                    <a:srgbClr val="C0C0C0"/>
                  </a:outerShdw>
                </a:effectLst>
                <a:latin typeface="Lucida Console" pitchFamily="49" charset="0"/>
              </a:rPr>
              <a:t>Usabilidad</a:t>
            </a:r>
          </a:p>
        </p:txBody>
      </p:sp>
      <p:sp>
        <p:nvSpPr>
          <p:cNvPr id="7186" name="Rectangle 18"/>
          <p:cNvSpPr>
            <a:spLocks noChangeArrowheads="1"/>
          </p:cNvSpPr>
          <p:nvPr/>
        </p:nvSpPr>
        <p:spPr bwMode="auto">
          <a:xfrm>
            <a:off x="476250" y="6092825"/>
            <a:ext cx="8559800" cy="581025"/>
          </a:xfrm>
          <a:prstGeom prst="rect">
            <a:avLst/>
          </a:prstGeom>
          <a:noFill/>
          <a:ln w="9525">
            <a:noFill/>
            <a:miter lim="800000"/>
            <a:headEnd/>
            <a:tailEnd/>
          </a:ln>
          <a:effectLst/>
        </p:spPr>
        <p:txBody>
          <a:bodyPr>
            <a:spAutoFit/>
          </a:bodyPr>
          <a:lstStyle/>
          <a:p>
            <a:pPr>
              <a:lnSpc>
                <a:spcPct val="80000"/>
              </a:lnSpc>
              <a:spcBef>
                <a:spcPct val="20000"/>
              </a:spcBef>
            </a:pPr>
            <a:r>
              <a:rPr lang="es-ES" sz="2000" b="1">
                <a:solidFill>
                  <a:srgbClr val="000000"/>
                </a:solidFill>
              </a:rPr>
              <a:t>Cuando sólo uno de estos elementos no se cumple, lo que sufrimos es una pérdida de confianza.</a:t>
            </a:r>
          </a:p>
        </p:txBody>
      </p:sp>
      <p:sp>
        <p:nvSpPr>
          <p:cNvPr id="7197" name="Text Box 29"/>
          <p:cNvSpPr txBox="1">
            <a:spLocks noChangeArrowheads="1"/>
          </p:cNvSpPr>
          <p:nvPr/>
        </p:nvSpPr>
        <p:spPr bwMode="auto">
          <a:xfrm>
            <a:off x="1476375" y="4797425"/>
            <a:ext cx="1655763" cy="366713"/>
          </a:xfrm>
          <a:prstGeom prst="rect">
            <a:avLst/>
          </a:prstGeom>
          <a:noFill/>
          <a:ln w="9525">
            <a:noFill/>
            <a:miter lim="800000"/>
            <a:headEnd/>
            <a:tailEnd/>
          </a:ln>
          <a:effectLst/>
        </p:spPr>
        <p:txBody>
          <a:bodyPr>
            <a:spAutoFit/>
          </a:bodyPr>
          <a:lstStyle/>
          <a:p>
            <a:pPr>
              <a:spcBef>
                <a:spcPct val="50000"/>
              </a:spcBef>
            </a:pPr>
            <a:endParaRPr lang="es-ES"/>
          </a:p>
        </p:txBody>
      </p:sp>
      <p:pic>
        <p:nvPicPr>
          <p:cNvPr id="7198" name="Picture 30"/>
          <p:cNvPicPr>
            <a:picLocks noGrp="1" noChangeAspect="1" noChangeArrowheads="1"/>
          </p:cNvPicPr>
          <p:nvPr>
            <p:ph sz="half" idx="2"/>
          </p:nvPr>
        </p:nvPicPr>
        <p:blipFill>
          <a:blip r:embed="rId2" cstate="print"/>
          <a:srcRect/>
          <a:stretch>
            <a:fillRect/>
          </a:stretch>
        </p:blipFill>
        <p:spPr>
          <a:xfrm rot="1174219">
            <a:off x="3276600" y="4076700"/>
            <a:ext cx="852488" cy="936625"/>
          </a:xfrm>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BA9A5D-6937-DE97-F7F3-D2556BFC32E9}"/>
              </a:ext>
            </a:extLst>
          </p:cNvPr>
          <p:cNvSpPr>
            <a:spLocks noGrp="1"/>
          </p:cNvSpPr>
          <p:nvPr>
            <p:ph type="title"/>
          </p:nvPr>
        </p:nvSpPr>
        <p:spPr>
          <a:xfrm>
            <a:off x="539552" y="2204865"/>
            <a:ext cx="8496944" cy="648072"/>
          </a:xfrm>
        </p:spPr>
        <p:txBody>
          <a:bodyPr wrap="square" anchor="ctr">
            <a:noAutofit/>
          </a:bodyPr>
          <a:lstStyle/>
          <a:p>
            <a:pPr>
              <a:lnSpc>
                <a:spcPct val="90000"/>
              </a:lnSpc>
            </a:pPr>
            <a:r>
              <a:rPr lang="es-PA" sz="2400" dirty="0"/>
              <a:t>Características de un buen producto software, según Mc </a:t>
            </a:r>
            <a:r>
              <a:rPr lang="es-PA" sz="2400" dirty="0" err="1"/>
              <a:t>Call</a:t>
            </a:r>
            <a:endParaRPr lang="es-PA" sz="2400" dirty="0"/>
          </a:p>
        </p:txBody>
      </p:sp>
      <p:sp>
        <p:nvSpPr>
          <p:cNvPr id="3" name="Marcador de texto 2">
            <a:extLst>
              <a:ext uri="{FF2B5EF4-FFF2-40B4-BE49-F238E27FC236}">
                <a16:creationId xmlns:a16="http://schemas.microsoft.com/office/drawing/2014/main" id="{E8626CA2-888D-6C42-7B99-1B7DDEA0E679}"/>
              </a:ext>
            </a:extLst>
          </p:cNvPr>
          <p:cNvSpPr>
            <a:spLocks noGrp="1"/>
          </p:cNvSpPr>
          <p:nvPr>
            <p:ph sz="half" idx="1"/>
          </p:nvPr>
        </p:nvSpPr>
        <p:spPr>
          <a:xfrm>
            <a:off x="1176338" y="2997200"/>
            <a:ext cx="3744912" cy="3454400"/>
          </a:xfrm>
        </p:spPr>
        <p:txBody>
          <a:bodyPr wrap="square" anchor="t">
            <a:normAutofit/>
          </a:bodyPr>
          <a:lstStyle/>
          <a:p>
            <a:pPr marL="0" indent="0">
              <a:lnSpc>
                <a:spcPct val="90000"/>
              </a:lnSpc>
              <a:buNone/>
            </a:pPr>
            <a:r>
              <a:rPr lang="en-US" sz="2000" dirty="0" err="1"/>
              <a:t>Observa</a:t>
            </a:r>
            <a:r>
              <a:rPr lang="en-US" sz="2000" dirty="0"/>
              <a:t>  </a:t>
            </a:r>
            <a:r>
              <a:rPr lang="en-US" sz="2000" dirty="0" err="1"/>
              <a:t>tres</a:t>
            </a:r>
            <a:r>
              <a:rPr lang="en-US" sz="2000" dirty="0"/>
              <a:t> </a:t>
            </a:r>
            <a:r>
              <a:rPr lang="en-US" sz="2000" dirty="0" err="1"/>
              <a:t>tipos</a:t>
            </a:r>
            <a:r>
              <a:rPr lang="en-US" sz="2000" dirty="0"/>
              <a:t> de </a:t>
            </a:r>
            <a:r>
              <a:rPr lang="en-US" sz="2000" dirty="0" err="1"/>
              <a:t>características</a:t>
            </a:r>
            <a:r>
              <a:rPr lang="en-US" sz="2000" dirty="0"/>
              <a:t>:</a:t>
            </a:r>
          </a:p>
          <a:p>
            <a:pPr>
              <a:lnSpc>
                <a:spcPct val="90000"/>
              </a:lnSpc>
            </a:pPr>
            <a:r>
              <a:rPr lang="en-US" sz="2000" dirty="0"/>
              <a:t>De </a:t>
            </a:r>
            <a:r>
              <a:rPr lang="en-US" sz="2000" dirty="0" err="1"/>
              <a:t>operación</a:t>
            </a:r>
            <a:r>
              <a:rPr lang="en-US" sz="2000" dirty="0"/>
              <a:t>  con  base </a:t>
            </a:r>
            <a:r>
              <a:rPr lang="en-US" sz="2000" dirty="0" err="1"/>
              <a:t>en</a:t>
            </a:r>
            <a:r>
              <a:rPr lang="en-US" sz="2000" dirty="0"/>
              <a:t> la </a:t>
            </a:r>
            <a:r>
              <a:rPr lang="en-US" sz="2000" dirty="0" err="1"/>
              <a:t>calidad</a:t>
            </a:r>
            <a:r>
              <a:rPr lang="en-US" sz="2000" dirty="0"/>
              <a:t> exterior.</a:t>
            </a:r>
          </a:p>
          <a:p>
            <a:pPr>
              <a:lnSpc>
                <a:spcPct val="90000"/>
              </a:lnSpc>
            </a:pPr>
            <a:r>
              <a:rPr lang="en-US" sz="2000" dirty="0"/>
              <a:t>De </a:t>
            </a:r>
            <a:r>
              <a:rPr lang="en-US" sz="2000" dirty="0" err="1"/>
              <a:t>transición</a:t>
            </a:r>
            <a:r>
              <a:rPr lang="en-US" sz="2000" dirty="0"/>
              <a:t> </a:t>
            </a:r>
            <a:r>
              <a:rPr lang="en-US" sz="2000" dirty="0" err="1"/>
              <a:t>relacionadas</a:t>
            </a:r>
            <a:r>
              <a:rPr lang="en-US" sz="2000" dirty="0"/>
              <a:t> a la </a:t>
            </a:r>
            <a:r>
              <a:rPr lang="en-US" sz="2000" dirty="0" err="1"/>
              <a:t>calidad</a:t>
            </a:r>
            <a:r>
              <a:rPr lang="en-US" sz="2000" dirty="0"/>
              <a:t> interior</a:t>
            </a:r>
          </a:p>
          <a:p>
            <a:pPr>
              <a:lnSpc>
                <a:spcPct val="90000"/>
              </a:lnSpc>
            </a:pPr>
            <a:r>
              <a:rPr lang="en-US" sz="2000" dirty="0"/>
              <a:t>De </a:t>
            </a:r>
            <a:r>
              <a:rPr lang="en-US" sz="2000" dirty="0" err="1"/>
              <a:t>revisión</a:t>
            </a:r>
            <a:r>
              <a:rPr lang="en-US" sz="2000" dirty="0"/>
              <a:t>  las que </a:t>
            </a:r>
            <a:r>
              <a:rPr lang="en-US" sz="2000" dirty="0" err="1"/>
              <a:t>permiten</a:t>
            </a:r>
            <a:r>
              <a:rPr lang="en-US" sz="2000" dirty="0"/>
              <a:t> </a:t>
            </a:r>
            <a:r>
              <a:rPr lang="en-US" sz="2000" dirty="0" err="1"/>
              <a:t>intercambiar</a:t>
            </a:r>
            <a:r>
              <a:rPr lang="en-US" sz="2000" dirty="0"/>
              <a:t> </a:t>
            </a:r>
            <a:r>
              <a:rPr lang="en-US" sz="2000" dirty="0" err="1"/>
              <a:t>plataformas</a:t>
            </a:r>
            <a:r>
              <a:rPr lang="en-US" sz="2000" dirty="0"/>
              <a:t>, </a:t>
            </a:r>
            <a:r>
              <a:rPr lang="en-US" sz="2000" dirty="0" err="1"/>
              <a:t>usos</a:t>
            </a:r>
            <a:r>
              <a:rPr lang="en-US" sz="2000" dirty="0"/>
              <a:t> y </a:t>
            </a:r>
            <a:r>
              <a:rPr lang="en-US" sz="2000" dirty="0" err="1"/>
              <a:t>modificaciones</a:t>
            </a:r>
            <a:r>
              <a:rPr lang="en-US" sz="2000" dirty="0"/>
              <a:t>.</a:t>
            </a:r>
          </a:p>
          <a:p>
            <a:pPr>
              <a:lnSpc>
                <a:spcPct val="90000"/>
              </a:lnSpc>
            </a:pPr>
            <a:endParaRPr lang="es-PA" sz="2000" dirty="0"/>
          </a:p>
        </p:txBody>
      </p:sp>
      <p:pic>
        <p:nvPicPr>
          <p:cNvPr id="5" name="Picture 2">
            <a:extLst>
              <a:ext uri="{FF2B5EF4-FFF2-40B4-BE49-F238E27FC236}">
                <a16:creationId xmlns:a16="http://schemas.microsoft.com/office/drawing/2014/main" id="{F4C708AD-A295-E0B9-7333-9E62E301AFC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073650" y="3221117"/>
            <a:ext cx="3746500" cy="3006566"/>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5808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1" name="Rectangle 17"/>
          <p:cNvSpPr>
            <a:spLocks noChangeArrowheads="1"/>
          </p:cNvSpPr>
          <p:nvPr/>
        </p:nvSpPr>
        <p:spPr bwMode="auto">
          <a:xfrm>
            <a:off x="6516688" y="1700213"/>
            <a:ext cx="2627312" cy="4968875"/>
          </a:xfrm>
          <a:prstGeom prst="rect">
            <a:avLst/>
          </a:prstGeom>
          <a:gradFill rotWithShape="1">
            <a:gsLst>
              <a:gs pos="0">
                <a:srgbClr val="A188D2">
                  <a:alpha val="57001"/>
                </a:srgbClr>
              </a:gs>
              <a:gs pos="100000">
                <a:schemeClr val="folHlink">
                  <a:alpha val="75999"/>
                </a:schemeClr>
              </a:gs>
            </a:gsLst>
            <a:lin ang="5400000" scaled="1"/>
          </a:gradFill>
          <a:ln w="9525">
            <a:noFill/>
            <a:miter lim="800000"/>
            <a:headEnd/>
            <a:tailEnd/>
          </a:ln>
          <a:effectLst/>
        </p:spPr>
        <p:txBody>
          <a:bodyPr wrap="none" anchor="ctr"/>
          <a:lstStyle/>
          <a:p>
            <a:endParaRPr lang="es-ES"/>
          </a:p>
        </p:txBody>
      </p:sp>
      <p:sp>
        <p:nvSpPr>
          <p:cNvPr id="26640" name="Rectangle 16"/>
          <p:cNvSpPr>
            <a:spLocks noChangeArrowheads="1"/>
          </p:cNvSpPr>
          <p:nvPr/>
        </p:nvSpPr>
        <p:spPr bwMode="auto">
          <a:xfrm>
            <a:off x="3635375" y="1700213"/>
            <a:ext cx="2736850" cy="4968875"/>
          </a:xfrm>
          <a:prstGeom prst="rect">
            <a:avLst/>
          </a:prstGeom>
          <a:gradFill rotWithShape="1">
            <a:gsLst>
              <a:gs pos="0">
                <a:srgbClr val="A188D2">
                  <a:alpha val="57001"/>
                </a:srgbClr>
              </a:gs>
              <a:gs pos="100000">
                <a:schemeClr val="folHlink">
                  <a:alpha val="75999"/>
                </a:schemeClr>
              </a:gs>
            </a:gsLst>
            <a:lin ang="5400000" scaled="1"/>
          </a:gradFill>
          <a:ln w="9525">
            <a:noFill/>
            <a:miter lim="800000"/>
            <a:headEnd/>
            <a:tailEnd/>
          </a:ln>
          <a:effectLst/>
        </p:spPr>
        <p:txBody>
          <a:bodyPr wrap="none" anchor="ctr"/>
          <a:lstStyle/>
          <a:p>
            <a:endParaRPr lang="es-ES"/>
          </a:p>
        </p:txBody>
      </p:sp>
      <p:sp>
        <p:nvSpPr>
          <p:cNvPr id="26635" name="Rectangle 11"/>
          <p:cNvSpPr>
            <a:spLocks noChangeArrowheads="1"/>
          </p:cNvSpPr>
          <p:nvPr/>
        </p:nvSpPr>
        <p:spPr bwMode="auto">
          <a:xfrm>
            <a:off x="144463" y="1700213"/>
            <a:ext cx="3311525" cy="4968875"/>
          </a:xfrm>
          <a:prstGeom prst="rect">
            <a:avLst/>
          </a:prstGeom>
          <a:gradFill rotWithShape="1">
            <a:gsLst>
              <a:gs pos="0">
                <a:srgbClr val="A188D2">
                  <a:alpha val="57001"/>
                </a:srgbClr>
              </a:gs>
              <a:gs pos="100000">
                <a:schemeClr val="folHlink">
                  <a:alpha val="75999"/>
                </a:schemeClr>
              </a:gs>
            </a:gsLst>
            <a:lin ang="5400000" scaled="1"/>
          </a:gradFill>
          <a:ln w="9525">
            <a:noFill/>
            <a:miter lim="800000"/>
            <a:headEnd/>
            <a:tailEnd/>
          </a:ln>
          <a:effectLst/>
        </p:spPr>
        <p:txBody>
          <a:bodyPr wrap="none" anchor="ctr"/>
          <a:lstStyle/>
          <a:p>
            <a:endParaRPr lang="es-ES"/>
          </a:p>
        </p:txBody>
      </p:sp>
      <p:sp>
        <p:nvSpPr>
          <p:cNvPr id="26629" name="Rectangle 5"/>
          <p:cNvSpPr>
            <a:spLocks noChangeArrowheads="1"/>
          </p:cNvSpPr>
          <p:nvPr/>
        </p:nvSpPr>
        <p:spPr bwMode="auto">
          <a:xfrm>
            <a:off x="0" y="620713"/>
            <a:ext cx="8604250" cy="792162"/>
          </a:xfrm>
          <a:prstGeom prst="rect">
            <a:avLst/>
          </a:prstGeom>
          <a:solidFill>
            <a:schemeClr val="accent1"/>
          </a:solidFill>
          <a:ln w="9525">
            <a:noFill/>
            <a:miter lim="800000"/>
            <a:headEnd/>
            <a:tailEnd/>
          </a:ln>
          <a:effectLst/>
        </p:spPr>
        <p:txBody>
          <a:bodyPr wrap="none" anchor="ctr"/>
          <a:lstStyle/>
          <a:p>
            <a:endParaRPr lang="es-ES"/>
          </a:p>
        </p:txBody>
      </p:sp>
      <p:sp>
        <p:nvSpPr>
          <p:cNvPr id="26626" name="Rectangle 2"/>
          <p:cNvSpPr>
            <a:spLocks noGrp="1" noChangeArrowheads="1"/>
          </p:cNvSpPr>
          <p:nvPr>
            <p:ph type="title"/>
          </p:nvPr>
        </p:nvSpPr>
        <p:spPr>
          <a:xfrm>
            <a:off x="468313" y="765175"/>
            <a:ext cx="8351837" cy="508000"/>
          </a:xfrm>
        </p:spPr>
        <p:txBody>
          <a:bodyPr/>
          <a:lstStyle/>
          <a:p>
            <a:r>
              <a:rPr lang="es-ES" dirty="0">
                <a:solidFill>
                  <a:schemeClr val="hlink"/>
                </a:solidFill>
                <a:effectLst>
                  <a:outerShdw blurRad="38100" dist="38100" dir="2700000" algn="tl">
                    <a:srgbClr val="C0C0C0"/>
                  </a:outerShdw>
                </a:effectLst>
              </a:rPr>
              <a:t>Factores de calidad del Software</a:t>
            </a:r>
          </a:p>
        </p:txBody>
      </p:sp>
      <p:sp>
        <p:nvSpPr>
          <p:cNvPr id="26627" name="Rectangle 3"/>
          <p:cNvSpPr>
            <a:spLocks noGrp="1" noChangeArrowheads="1"/>
          </p:cNvSpPr>
          <p:nvPr>
            <p:ph type="body" sz="half" idx="1"/>
          </p:nvPr>
        </p:nvSpPr>
        <p:spPr>
          <a:xfrm>
            <a:off x="3563938" y="1844675"/>
            <a:ext cx="2808287" cy="3454400"/>
          </a:xfrm>
        </p:spPr>
        <p:txBody>
          <a:bodyPr/>
          <a:lstStyle/>
          <a:p>
            <a:pPr algn="ctr">
              <a:lnSpc>
                <a:spcPct val="90000"/>
              </a:lnSpc>
              <a:buFontTx/>
              <a:buNone/>
            </a:pPr>
            <a:r>
              <a:rPr lang="es-ES" sz="1800" b="1">
                <a:solidFill>
                  <a:srgbClr val="000000"/>
                </a:solidFill>
              </a:rPr>
              <a:t>Adaptabilidad a nuevos entornos </a:t>
            </a:r>
          </a:p>
          <a:p>
            <a:pPr algn="ctr">
              <a:lnSpc>
                <a:spcPct val="40000"/>
              </a:lnSpc>
              <a:buFontTx/>
              <a:buNone/>
            </a:pPr>
            <a:endParaRPr lang="es-ES" sz="1800" b="1">
              <a:solidFill>
                <a:srgbClr val="000000"/>
              </a:solidFill>
            </a:endParaRPr>
          </a:p>
          <a:p>
            <a:pPr algn="just">
              <a:lnSpc>
                <a:spcPct val="90000"/>
              </a:lnSpc>
            </a:pPr>
            <a:r>
              <a:rPr lang="es-ES" sz="1700" b="1">
                <a:solidFill>
                  <a:srgbClr val="000000"/>
                </a:solidFill>
              </a:rPr>
              <a:t>Portabilidad.</a:t>
            </a:r>
            <a:r>
              <a:rPr lang="es-ES" sz="1700">
                <a:solidFill>
                  <a:srgbClr val="000000"/>
                </a:solidFill>
              </a:rPr>
              <a:t>                          ¿Podré usarlo en otra máquina? </a:t>
            </a:r>
          </a:p>
          <a:p>
            <a:pPr algn="just">
              <a:lnSpc>
                <a:spcPct val="90000"/>
              </a:lnSpc>
            </a:pPr>
            <a:endParaRPr lang="es-ES" sz="1700">
              <a:solidFill>
                <a:srgbClr val="000000"/>
              </a:solidFill>
            </a:endParaRPr>
          </a:p>
          <a:p>
            <a:pPr algn="just">
              <a:lnSpc>
                <a:spcPct val="90000"/>
              </a:lnSpc>
            </a:pPr>
            <a:r>
              <a:rPr lang="es-ES" sz="1700" b="1">
                <a:solidFill>
                  <a:srgbClr val="000000"/>
                </a:solidFill>
              </a:rPr>
              <a:t>Reusabilidad.</a:t>
            </a:r>
            <a:r>
              <a:rPr lang="es-ES" sz="1700">
                <a:solidFill>
                  <a:srgbClr val="000000"/>
                </a:solidFill>
              </a:rPr>
              <a:t>                     ¿Podré reutilizar alguna parte del software? </a:t>
            </a:r>
          </a:p>
          <a:p>
            <a:pPr algn="just">
              <a:lnSpc>
                <a:spcPct val="90000"/>
              </a:lnSpc>
            </a:pPr>
            <a:endParaRPr lang="es-ES" sz="1700">
              <a:solidFill>
                <a:srgbClr val="000000"/>
              </a:solidFill>
            </a:endParaRPr>
          </a:p>
          <a:p>
            <a:pPr algn="just">
              <a:lnSpc>
                <a:spcPct val="90000"/>
              </a:lnSpc>
            </a:pPr>
            <a:r>
              <a:rPr lang="es-ES" sz="1700" b="1">
                <a:solidFill>
                  <a:srgbClr val="000000"/>
                </a:solidFill>
              </a:rPr>
              <a:t>Interoperabilidad</a:t>
            </a:r>
            <a:r>
              <a:rPr lang="es-ES" sz="1700">
                <a:solidFill>
                  <a:srgbClr val="000000"/>
                </a:solidFill>
              </a:rPr>
              <a:t>                         ¿Podré hacerlo interactuar con otro sistema?</a:t>
            </a:r>
          </a:p>
        </p:txBody>
      </p:sp>
      <p:sp>
        <p:nvSpPr>
          <p:cNvPr id="26633" name="Text Box 9"/>
          <p:cNvSpPr txBox="1">
            <a:spLocks noChangeArrowheads="1"/>
          </p:cNvSpPr>
          <p:nvPr/>
        </p:nvSpPr>
        <p:spPr bwMode="auto">
          <a:xfrm>
            <a:off x="252413" y="1844675"/>
            <a:ext cx="3167062" cy="4470400"/>
          </a:xfrm>
          <a:prstGeom prst="rect">
            <a:avLst/>
          </a:prstGeom>
          <a:noFill/>
          <a:ln w="9525">
            <a:noFill/>
            <a:miter lim="800000"/>
            <a:headEnd/>
            <a:tailEnd/>
          </a:ln>
          <a:effectLst/>
        </p:spPr>
        <p:txBody>
          <a:bodyPr>
            <a:spAutoFit/>
          </a:bodyPr>
          <a:lstStyle/>
          <a:p>
            <a:r>
              <a:rPr lang="es-ES" b="1">
                <a:solidFill>
                  <a:srgbClr val="000000"/>
                </a:solidFill>
              </a:rPr>
              <a:t>Características Operativas </a:t>
            </a:r>
          </a:p>
          <a:p>
            <a:pPr algn="just"/>
            <a:endParaRPr lang="es-ES">
              <a:solidFill>
                <a:srgbClr val="000000"/>
              </a:solidFill>
            </a:endParaRPr>
          </a:p>
          <a:p>
            <a:pPr algn="just">
              <a:lnSpc>
                <a:spcPct val="50000"/>
              </a:lnSpc>
            </a:pPr>
            <a:endParaRPr lang="es-ES">
              <a:solidFill>
                <a:srgbClr val="000000"/>
              </a:solidFill>
            </a:endParaRPr>
          </a:p>
          <a:p>
            <a:pPr algn="just">
              <a:buFontTx/>
              <a:buChar char="•"/>
            </a:pPr>
            <a:r>
              <a:rPr lang="es-ES">
                <a:solidFill>
                  <a:srgbClr val="000000"/>
                </a:solidFill>
              </a:rPr>
              <a:t> </a:t>
            </a:r>
            <a:r>
              <a:rPr lang="es-ES" sz="1700" b="1">
                <a:solidFill>
                  <a:srgbClr val="000000"/>
                </a:solidFill>
              </a:rPr>
              <a:t>Corrección.</a:t>
            </a:r>
            <a:r>
              <a:rPr lang="es-ES" sz="1700">
                <a:solidFill>
                  <a:srgbClr val="000000"/>
                </a:solidFill>
              </a:rPr>
              <a:t>                        ¿Hace lo que quiero? </a:t>
            </a:r>
          </a:p>
          <a:p>
            <a:pPr algn="just">
              <a:lnSpc>
                <a:spcPct val="30000"/>
              </a:lnSpc>
            </a:pPr>
            <a:endParaRPr lang="es-ES" sz="1700">
              <a:solidFill>
                <a:srgbClr val="000000"/>
              </a:solidFill>
            </a:endParaRPr>
          </a:p>
          <a:p>
            <a:pPr algn="just">
              <a:buFontTx/>
              <a:buChar char="•"/>
            </a:pPr>
            <a:r>
              <a:rPr lang="es-ES" sz="1700">
                <a:solidFill>
                  <a:srgbClr val="000000"/>
                </a:solidFill>
              </a:rPr>
              <a:t> </a:t>
            </a:r>
            <a:r>
              <a:rPr lang="es-ES" sz="1700" b="1">
                <a:solidFill>
                  <a:srgbClr val="000000"/>
                </a:solidFill>
              </a:rPr>
              <a:t>Fiabilidad.</a:t>
            </a:r>
            <a:r>
              <a:rPr lang="es-ES" sz="1700">
                <a:solidFill>
                  <a:srgbClr val="000000"/>
                </a:solidFill>
              </a:rPr>
              <a:t>                                   ¿Lo hace de forma fiable todo el tiempo? </a:t>
            </a:r>
          </a:p>
          <a:p>
            <a:pPr algn="just">
              <a:lnSpc>
                <a:spcPct val="20000"/>
              </a:lnSpc>
            </a:pPr>
            <a:endParaRPr lang="es-ES" sz="1700">
              <a:solidFill>
                <a:srgbClr val="000000"/>
              </a:solidFill>
            </a:endParaRPr>
          </a:p>
          <a:p>
            <a:pPr algn="just">
              <a:buFontTx/>
              <a:buChar char="•"/>
            </a:pPr>
            <a:r>
              <a:rPr lang="es-ES" sz="1700">
                <a:solidFill>
                  <a:srgbClr val="000000"/>
                </a:solidFill>
              </a:rPr>
              <a:t> </a:t>
            </a:r>
            <a:r>
              <a:rPr lang="es-ES" sz="1700" b="1">
                <a:solidFill>
                  <a:srgbClr val="000000"/>
                </a:solidFill>
              </a:rPr>
              <a:t>Eficiencia.</a:t>
            </a:r>
            <a:r>
              <a:rPr lang="es-ES" sz="1700">
                <a:solidFill>
                  <a:srgbClr val="000000"/>
                </a:solidFill>
              </a:rPr>
              <a:t>                                    ¿Se ejecutará en mi hardware lo mejor que pueda? </a:t>
            </a:r>
          </a:p>
          <a:p>
            <a:pPr algn="just">
              <a:lnSpc>
                <a:spcPct val="30000"/>
              </a:lnSpc>
            </a:pPr>
            <a:endParaRPr lang="es-ES" sz="1700">
              <a:solidFill>
                <a:srgbClr val="000000"/>
              </a:solidFill>
            </a:endParaRPr>
          </a:p>
          <a:p>
            <a:pPr algn="just">
              <a:buFontTx/>
              <a:buChar char="•"/>
            </a:pPr>
            <a:r>
              <a:rPr lang="es-ES" sz="1700">
                <a:solidFill>
                  <a:srgbClr val="000000"/>
                </a:solidFill>
              </a:rPr>
              <a:t> </a:t>
            </a:r>
            <a:r>
              <a:rPr lang="es-ES" sz="1700" b="1">
                <a:solidFill>
                  <a:srgbClr val="000000"/>
                </a:solidFill>
              </a:rPr>
              <a:t>Seguridad </a:t>
            </a:r>
            <a:r>
              <a:rPr lang="es-ES" sz="1700">
                <a:solidFill>
                  <a:srgbClr val="000000"/>
                </a:solidFill>
              </a:rPr>
              <a:t>                        ¿Es seguro? </a:t>
            </a:r>
          </a:p>
          <a:p>
            <a:pPr algn="just">
              <a:lnSpc>
                <a:spcPct val="40000"/>
              </a:lnSpc>
            </a:pPr>
            <a:endParaRPr lang="es-ES" sz="1700">
              <a:solidFill>
                <a:srgbClr val="000000"/>
              </a:solidFill>
            </a:endParaRPr>
          </a:p>
          <a:p>
            <a:pPr algn="just">
              <a:buFontTx/>
              <a:buChar char="•"/>
            </a:pPr>
            <a:r>
              <a:rPr lang="es-ES" sz="1700">
                <a:solidFill>
                  <a:srgbClr val="000000"/>
                </a:solidFill>
              </a:rPr>
              <a:t> </a:t>
            </a:r>
            <a:r>
              <a:rPr lang="es-ES" sz="1700" b="1">
                <a:solidFill>
                  <a:srgbClr val="000000"/>
                </a:solidFill>
              </a:rPr>
              <a:t>Facilidad de uso.</a:t>
            </a:r>
            <a:r>
              <a:rPr lang="es-ES" sz="1700">
                <a:solidFill>
                  <a:srgbClr val="000000"/>
                </a:solidFill>
              </a:rPr>
              <a:t>                      ¿Está diseñado para ser usado?</a:t>
            </a:r>
          </a:p>
        </p:txBody>
      </p:sp>
      <p:sp>
        <p:nvSpPr>
          <p:cNvPr id="26634" name="Text Box 10"/>
          <p:cNvSpPr txBox="1">
            <a:spLocks noChangeArrowheads="1"/>
          </p:cNvSpPr>
          <p:nvPr/>
        </p:nvSpPr>
        <p:spPr bwMode="auto">
          <a:xfrm>
            <a:off x="6588125" y="1844675"/>
            <a:ext cx="2447925" cy="3476625"/>
          </a:xfrm>
          <a:prstGeom prst="rect">
            <a:avLst/>
          </a:prstGeom>
          <a:noFill/>
          <a:ln w="9525">
            <a:noFill/>
            <a:miter lim="800000"/>
            <a:headEnd/>
            <a:tailEnd/>
          </a:ln>
          <a:effectLst/>
        </p:spPr>
        <p:txBody>
          <a:bodyPr>
            <a:spAutoFit/>
          </a:bodyPr>
          <a:lstStyle/>
          <a:p>
            <a:r>
              <a:rPr lang="es-ES" sz="1700" b="1">
                <a:solidFill>
                  <a:srgbClr val="000000"/>
                </a:solidFill>
              </a:rPr>
              <a:t>Capacidad de soportar los cambios</a:t>
            </a:r>
          </a:p>
          <a:p>
            <a:pPr>
              <a:lnSpc>
                <a:spcPct val="30000"/>
              </a:lnSpc>
            </a:pPr>
            <a:r>
              <a:rPr lang="es-ES" sz="1700" b="1">
                <a:solidFill>
                  <a:srgbClr val="000000"/>
                </a:solidFill>
              </a:rPr>
              <a:t> </a:t>
            </a:r>
          </a:p>
          <a:p>
            <a:pPr algn="just">
              <a:lnSpc>
                <a:spcPct val="20000"/>
              </a:lnSpc>
            </a:pPr>
            <a:endParaRPr lang="es-ES">
              <a:solidFill>
                <a:srgbClr val="000000"/>
              </a:solidFill>
            </a:endParaRPr>
          </a:p>
          <a:p>
            <a:pPr algn="just">
              <a:buFontTx/>
              <a:buChar char="•"/>
            </a:pPr>
            <a:r>
              <a:rPr lang="es-ES">
                <a:solidFill>
                  <a:srgbClr val="000000"/>
                </a:solidFill>
              </a:rPr>
              <a:t> </a:t>
            </a:r>
            <a:r>
              <a:rPr lang="es-ES" sz="1700" b="1">
                <a:solidFill>
                  <a:srgbClr val="000000"/>
                </a:solidFill>
              </a:rPr>
              <a:t>Facilidad de mantenimiento.</a:t>
            </a:r>
            <a:r>
              <a:rPr lang="es-ES" sz="1700">
                <a:solidFill>
                  <a:srgbClr val="000000"/>
                </a:solidFill>
              </a:rPr>
              <a:t>                   ¿Puedo corregirlo? </a:t>
            </a:r>
          </a:p>
          <a:p>
            <a:pPr algn="just">
              <a:buFontTx/>
              <a:buChar char="•"/>
            </a:pPr>
            <a:endParaRPr lang="es-ES" sz="1700">
              <a:solidFill>
                <a:srgbClr val="000000"/>
              </a:solidFill>
            </a:endParaRPr>
          </a:p>
          <a:p>
            <a:pPr algn="just">
              <a:buFontTx/>
              <a:buChar char="•"/>
            </a:pPr>
            <a:r>
              <a:rPr lang="es-ES" sz="1700">
                <a:solidFill>
                  <a:srgbClr val="000000"/>
                </a:solidFill>
              </a:rPr>
              <a:t> </a:t>
            </a:r>
            <a:r>
              <a:rPr lang="es-ES" sz="1700" b="1">
                <a:solidFill>
                  <a:srgbClr val="000000"/>
                </a:solidFill>
              </a:rPr>
              <a:t>Flexibilidad.</a:t>
            </a:r>
            <a:r>
              <a:rPr lang="es-ES" sz="1700">
                <a:solidFill>
                  <a:srgbClr val="000000"/>
                </a:solidFill>
              </a:rPr>
              <a:t>                      ¿Puedo cambiarlo? </a:t>
            </a:r>
          </a:p>
          <a:p>
            <a:pPr algn="just">
              <a:buFontTx/>
              <a:buChar char="•"/>
            </a:pPr>
            <a:endParaRPr lang="es-ES" sz="1700">
              <a:solidFill>
                <a:srgbClr val="000000"/>
              </a:solidFill>
            </a:endParaRPr>
          </a:p>
          <a:p>
            <a:pPr algn="just">
              <a:buFontTx/>
              <a:buChar char="•"/>
            </a:pPr>
            <a:r>
              <a:rPr lang="es-ES" sz="1700">
                <a:solidFill>
                  <a:srgbClr val="000000"/>
                </a:solidFill>
              </a:rPr>
              <a:t> </a:t>
            </a:r>
            <a:r>
              <a:rPr lang="es-ES" sz="1700" b="1">
                <a:solidFill>
                  <a:srgbClr val="000000"/>
                </a:solidFill>
              </a:rPr>
              <a:t>Facilidad de prueba.</a:t>
            </a:r>
            <a:r>
              <a:rPr lang="es-ES" sz="1700">
                <a:solidFill>
                  <a:srgbClr val="000000"/>
                </a:solidFill>
              </a:rPr>
              <a:t>                   ¿Puedo probarlo? </a:t>
            </a:r>
          </a:p>
          <a:p>
            <a:pPr>
              <a:spcBef>
                <a:spcPct val="50000"/>
              </a:spcBef>
            </a:pPr>
            <a:endParaRPr lang="es-ES" sz="17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29210-69F2-FCDB-DF39-57AEBA68D842}"/>
              </a:ext>
            </a:extLst>
          </p:cNvPr>
          <p:cNvSpPr>
            <a:spLocks noGrp="1"/>
          </p:cNvSpPr>
          <p:nvPr>
            <p:ph type="title"/>
          </p:nvPr>
        </p:nvSpPr>
        <p:spPr>
          <a:xfrm>
            <a:off x="1691680" y="6309321"/>
            <a:ext cx="6553200" cy="508000"/>
          </a:xfrm>
        </p:spPr>
        <p:txBody>
          <a:bodyPr/>
          <a:lstStyle/>
          <a:p>
            <a:r>
              <a:rPr lang="es-ES" dirty="0"/>
              <a:t>        Norma ISO- 9126</a:t>
            </a:r>
            <a:endParaRPr lang="es-PA" dirty="0"/>
          </a:p>
        </p:txBody>
      </p:sp>
      <p:pic>
        <p:nvPicPr>
          <p:cNvPr id="4" name="Marcador de contenido 3">
            <a:extLst>
              <a:ext uri="{FF2B5EF4-FFF2-40B4-BE49-F238E27FC236}">
                <a16:creationId xmlns:a16="http://schemas.microsoft.com/office/drawing/2014/main" id="{91E1FB57-8F56-6320-49EF-6E795D3008DD}"/>
              </a:ext>
            </a:extLst>
          </p:cNvPr>
          <p:cNvPicPr>
            <a:picLocks noGrp="1" noChangeAspect="1"/>
          </p:cNvPicPr>
          <p:nvPr>
            <p:ph idx="1"/>
          </p:nvPr>
        </p:nvPicPr>
        <p:blipFill>
          <a:blip r:embed="rId2"/>
          <a:stretch>
            <a:fillRect/>
          </a:stretch>
        </p:blipFill>
        <p:spPr>
          <a:xfrm>
            <a:off x="611560" y="548679"/>
            <a:ext cx="8064895" cy="5453597"/>
          </a:xfrm>
          <a:prstGeom prst="rect">
            <a:avLst/>
          </a:prstGeom>
        </p:spPr>
      </p:pic>
    </p:spTree>
    <p:extLst>
      <p:ext uri="{BB962C8B-B14F-4D97-AF65-F5344CB8AC3E}">
        <p14:creationId xmlns:p14="http://schemas.microsoft.com/office/powerpoint/2010/main" val="371992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ChangeArrowheads="1"/>
          </p:cNvSpPr>
          <p:nvPr/>
        </p:nvSpPr>
        <p:spPr bwMode="auto">
          <a:xfrm>
            <a:off x="0" y="2060575"/>
            <a:ext cx="5435600" cy="792163"/>
          </a:xfrm>
          <a:prstGeom prst="rect">
            <a:avLst/>
          </a:prstGeom>
          <a:solidFill>
            <a:schemeClr val="accent1"/>
          </a:solidFill>
          <a:ln w="9525">
            <a:noFill/>
            <a:miter lim="800000"/>
            <a:headEnd/>
            <a:tailEnd/>
          </a:ln>
          <a:effectLst/>
        </p:spPr>
        <p:txBody>
          <a:bodyPr wrap="none" anchor="ctr"/>
          <a:lstStyle/>
          <a:p>
            <a:endParaRPr lang="es-ES"/>
          </a:p>
        </p:txBody>
      </p:sp>
      <p:sp>
        <p:nvSpPr>
          <p:cNvPr id="8194" name="Rectangle 2"/>
          <p:cNvSpPr>
            <a:spLocks noGrp="1" noChangeArrowheads="1"/>
          </p:cNvSpPr>
          <p:nvPr>
            <p:ph type="title"/>
          </p:nvPr>
        </p:nvSpPr>
        <p:spPr>
          <a:xfrm>
            <a:off x="827088" y="2133600"/>
            <a:ext cx="4608512" cy="508000"/>
          </a:xfrm>
        </p:spPr>
        <p:txBody>
          <a:bodyPr/>
          <a:lstStyle/>
          <a:p>
            <a:r>
              <a:rPr lang="es-ES">
                <a:solidFill>
                  <a:schemeClr val="hlink"/>
                </a:solidFill>
                <a:effectLst>
                  <a:outerShdw blurRad="38100" dist="38100" dir="2700000" algn="tl">
                    <a:srgbClr val="C0C0C0"/>
                  </a:outerShdw>
                </a:effectLst>
              </a:rPr>
              <a:t>Gestión de la Calidad</a:t>
            </a:r>
          </a:p>
        </p:txBody>
      </p:sp>
      <p:sp>
        <p:nvSpPr>
          <p:cNvPr id="8195" name="Rectangle 3"/>
          <p:cNvSpPr>
            <a:spLocks noGrp="1" noChangeArrowheads="1"/>
          </p:cNvSpPr>
          <p:nvPr>
            <p:ph type="body" sz="half" idx="1"/>
          </p:nvPr>
        </p:nvSpPr>
        <p:spPr>
          <a:xfrm>
            <a:off x="827088" y="3143250"/>
            <a:ext cx="4968875" cy="3454400"/>
          </a:xfrm>
        </p:spPr>
        <p:txBody>
          <a:bodyPr/>
          <a:lstStyle/>
          <a:p>
            <a:pPr algn="just"/>
            <a:r>
              <a:rPr lang="es-ES" sz="2000">
                <a:solidFill>
                  <a:srgbClr val="000000"/>
                </a:solidFill>
              </a:rPr>
              <a:t>Los buenos gestores aspiran a desarrollar una “cultura de calidad” donde todo el equipo es responsable de que el desarrollo de producto sea llevado a cabo obteniendo un alto nivel de calidad de este. </a:t>
            </a:r>
          </a:p>
          <a:p>
            <a:pPr algn="just"/>
            <a:endParaRPr lang="es-ES" sz="2000">
              <a:solidFill>
                <a:srgbClr val="000000"/>
              </a:solidFill>
            </a:endParaRPr>
          </a:p>
          <a:p>
            <a:pPr algn="just"/>
            <a:r>
              <a:rPr lang="es-ES" sz="2000">
                <a:solidFill>
                  <a:srgbClr val="000000"/>
                </a:solidFill>
              </a:rPr>
              <a:t>Esto es aplicable para todo tipo de sistema, grande o pequeño.</a:t>
            </a:r>
          </a:p>
        </p:txBody>
      </p:sp>
      <p:pic>
        <p:nvPicPr>
          <p:cNvPr id="8197" name="Picture 5" descr="an image depicting the committee"/>
          <p:cNvPicPr>
            <a:picLocks noGrp="1" noChangeAspect="1" noChangeArrowheads="1"/>
          </p:cNvPicPr>
          <p:nvPr>
            <p:ph sz="half" idx="2"/>
          </p:nvPr>
        </p:nvPicPr>
        <p:blipFill>
          <a:blip r:embed="rId2" cstate="print"/>
          <a:srcRect/>
          <a:stretch>
            <a:fillRect/>
          </a:stretch>
        </p:blipFill>
        <p:spPr>
          <a:xfrm>
            <a:off x="6084888" y="3546475"/>
            <a:ext cx="2879725" cy="1811338"/>
          </a:xfrm>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64" name="Rectangle 68"/>
          <p:cNvSpPr>
            <a:spLocks noChangeArrowheads="1"/>
          </p:cNvSpPr>
          <p:nvPr/>
        </p:nvSpPr>
        <p:spPr bwMode="auto">
          <a:xfrm>
            <a:off x="611188" y="5734050"/>
            <a:ext cx="8137525" cy="935038"/>
          </a:xfrm>
          <a:prstGeom prst="rect">
            <a:avLst/>
          </a:prstGeom>
          <a:solidFill>
            <a:schemeClr val="hlink">
              <a:alpha val="30000"/>
            </a:schemeClr>
          </a:solidFill>
          <a:ln w="9525">
            <a:noFill/>
            <a:miter lim="800000"/>
            <a:headEnd/>
            <a:tailEnd/>
          </a:ln>
          <a:effectLst/>
        </p:spPr>
        <p:txBody>
          <a:bodyPr wrap="none" anchor="ctr"/>
          <a:lstStyle/>
          <a:p>
            <a:endParaRPr lang="es-ES"/>
          </a:p>
        </p:txBody>
      </p:sp>
      <p:sp>
        <p:nvSpPr>
          <p:cNvPr id="29699" name="Rectangle 3"/>
          <p:cNvSpPr>
            <a:spLocks noGrp="1" noChangeArrowheads="1"/>
          </p:cNvSpPr>
          <p:nvPr>
            <p:ph type="body" idx="1"/>
          </p:nvPr>
        </p:nvSpPr>
        <p:spPr>
          <a:xfrm>
            <a:off x="576263" y="2205038"/>
            <a:ext cx="8172450" cy="800100"/>
          </a:xfrm>
        </p:spPr>
        <p:txBody>
          <a:bodyPr/>
          <a:lstStyle/>
          <a:p>
            <a:pPr algn="just"/>
            <a:r>
              <a:rPr lang="es-MX" sz="2000">
                <a:solidFill>
                  <a:srgbClr val="000000"/>
                </a:solidFill>
              </a:rPr>
              <a:t>La gestión de la calidad provee una comprobación independiente de los procesos de desarrollo de software.</a:t>
            </a:r>
            <a:endParaRPr lang="es-ES" sz="2000">
              <a:solidFill>
                <a:srgbClr val="000000"/>
              </a:solidFill>
            </a:endParaRPr>
          </a:p>
        </p:txBody>
      </p:sp>
      <p:sp>
        <p:nvSpPr>
          <p:cNvPr id="29706" name="Text Box 10"/>
          <p:cNvSpPr txBox="1">
            <a:spLocks noChangeArrowheads="1"/>
          </p:cNvSpPr>
          <p:nvPr/>
        </p:nvSpPr>
        <p:spPr bwMode="auto">
          <a:xfrm>
            <a:off x="3059113" y="3341688"/>
            <a:ext cx="609600" cy="304800"/>
          </a:xfrm>
          <a:prstGeom prst="rect">
            <a:avLst/>
          </a:prstGeom>
          <a:noFill/>
          <a:ln w="9525">
            <a:noFill/>
            <a:miter lim="800000"/>
            <a:headEnd/>
            <a:tailEnd/>
          </a:ln>
          <a:effectLst/>
        </p:spPr>
        <p:txBody>
          <a:bodyPr>
            <a:spAutoFit/>
          </a:bodyPr>
          <a:lstStyle/>
          <a:p>
            <a:pPr algn="l">
              <a:spcBef>
                <a:spcPct val="50000"/>
              </a:spcBef>
            </a:pPr>
            <a:r>
              <a:rPr lang="es-MX" sz="1400"/>
              <a:t>D1</a:t>
            </a:r>
            <a:endParaRPr lang="es-ES" sz="1400"/>
          </a:p>
        </p:txBody>
      </p:sp>
      <p:sp>
        <p:nvSpPr>
          <p:cNvPr id="29707" name="Text Box 11"/>
          <p:cNvSpPr txBox="1">
            <a:spLocks noChangeArrowheads="1"/>
          </p:cNvSpPr>
          <p:nvPr/>
        </p:nvSpPr>
        <p:spPr bwMode="auto">
          <a:xfrm>
            <a:off x="4284663" y="3341688"/>
            <a:ext cx="609600" cy="304800"/>
          </a:xfrm>
          <a:prstGeom prst="rect">
            <a:avLst/>
          </a:prstGeom>
          <a:noFill/>
          <a:ln w="9525">
            <a:noFill/>
            <a:miter lim="800000"/>
            <a:headEnd/>
            <a:tailEnd/>
          </a:ln>
          <a:effectLst/>
        </p:spPr>
        <p:txBody>
          <a:bodyPr>
            <a:spAutoFit/>
          </a:bodyPr>
          <a:lstStyle/>
          <a:p>
            <a:pPr algn="l">
              <a:spcBef>
                <a:spcPct val="50000"/>
              </a:spcBef>
            </a:pPr>
            <a:r>
              <a:rPr lang="es-MX" sz="1400"/>
              <a:t>D2</a:t>
            </a:r>
            <a:endParaRPr lang="es-ES" sz="1400"/>
          </a:p>
        </p:txBody>
      </p:sp>
      <p:sp>
        <p:nvSpPr>
          <p:cNvPr id="29708" name="Text Box 12"/>
          <p:cNvSpPr txBox="1">
            <a:spLocks noChangeArrowheads="1"/>
          </p:cNvSpPr>
          <p:nvPr/>
        </p:nvSpPr>
        <p:spPr bwMode="auto">
          <a:xfrm>
            <a:off x="5518150" y="3341688"/>
            <a:ext cx="609600" cy="304800"/>
          </a:xfrm>
          <a:prstGeom prst="rect">
            <a:avLst/>
          </a:prstGeom>
          <a:noFill/>
          <a:ln w="9525">
            <a:noFill/>
            <a:miter lim="800000"/>
            <a:headEnd/>
            <a:tailEnd/>
          </a:ln>
          <a:effectLst/>
        </p:spPr>
        <p:txBody>
          <a:bodyPr>
            <a:spAutoFit/>
          </a:bodyPr>
          <a:lstStyle/>
          <a:p>
            <a:pPr algn="l">
              <a:spcBef>
                <a:spcPct val="50000"/>
              </a:spcBef>
            </a:pPr>
            <a:r>
              <a:rPr lang="es-MX" sz="1400"/>
              <a:t>D3</a:t>
            </a:r>
            <a:endParaRPr lang="es-ES" sz="1400"/>
          </a:p>
        </p:txBody>
      </p:sp>
      <p:sp>
        <p:nvSpPr>
          <p:cNvPr id="29709" name="Text Box 13"/>
          <p:cNvSpPr txBox="1">
            <a:spLocks noChangeArrowheads="1"/>
          </p:cNvSpPr>
          <p:nvPr/>
        </p:nvSpPr>
        <p:spPr bwMode="auto">
          <a:xfrm>
            <a:off x="6410325" y="3341688"/>
            <a:ext cx="609600" cy="304800"/>
          </a:xfrm>
          <a:prstGeom prst="rect">
            <a:avLst/>
          </a:prstGeom>
          <a:noFill/>
          <a:ln w="9525">
            <a:noFill/>
            <a:miter lim="800000"/>
            <a:headEnd/>
            <a:tailEnd/>
          </a:ln>
          <a:effectLst/>
        </p:spPr>
        <p:txBody>
          <a:bodyPr>
            <a:spAutoFit/>
          </a:bodyPr>
          <a:lstStyle/>
          <a:p>
            <a:pPr algn="l">
              <a:spcBef>
                <a:spcPct val="50000"/>
              </a:spcBef>
            </a:pPr>
            <a:r>
              <a:rPr lang="es-MX" sz="1400"/>
              <a:t>D4</a:t>
            </a:r>
            <a:endParaRPr lang="es-ES" sz="1400"/>
          </a:p>
        </p:txBody>
      </p:sp>
      <p:sp>
        <p:nvSpPr>
          <p:cNvPr id="29710" name="Text Box 14"/>
          <p:cNvSpPr txBox="1">
            <a:spLocks noChangeArrowheads="1"/>
          </p:cNvSpPr>
          <p:nvPr/>
        </p:nvSpPr>
        <p:spPr bwMode="auto">
          <a:xfrm>
            <a:off x="7092950" y="3341688"/>
            <a:ext cx="609600" cy="304800"/>
          </a:xfrm>
          <a:prstGeom prst="rect">
            <a:avLst/>
          </a:prstGeom>
          <a:noFill/>
          <a:ln w="9525">
            <a:noFill/>
            <a:miter lim="800000"/>
            <a:headEnd/>
            <a:tailEnd/>
          </a:ln>
          <a:effectLst/>
        </p:spPr>
        <p:txBody>
          <a:bodyPr>
            <a:spAutoFit/>
          </a:bodyPr>
          <a:lstStyle/>
          <a:p>
            <a:pPr algn="l">
              <a:spcBef>
                <a:spcPct val="50000"/>
              </a:spcBef>
            </a:pPr>
            <a:r>
              <a:rPr lang="es-MX" sz="1400"/>
              <a:t>D5</a:t>
            </a:r>
            <a:endParaRPr lang="es-ES" sz="1400"/>
          </a:p>
        </p:txBody>
      </p:sp>
      <p:sp>
        <p:nvSpPr>
          <p:cNvPr id="29700" name="Line 4"/>
          <p:cNvSpPr>
            <a:spLocks noChangeShapeType="1"/>
          </p:cNvSpPr>
          <p:nvPr/>
        </p:nvSpPr>
        <p:spPr bwMode="auto">
          <a:xfrm>
            <a:off x="1763713" y="3817938"/>
            <a:ext cx="6330950" cy="0"/>
          </a:xfrm>
          <a:prstGeom prst="line">
            <a:avLst/>
          </a:prstGeom>
          <a:noFill/>
          <a:ln w="9525">
            <a:solidFill>
              <a:schemeClr val="tx1"/>
            </a:solidFill>
            <a:round/>
            <a:headEnd/>
            <a:tailEnd type="arrow" w="med" len="med"/>
          </a:ln>
          <a:effectLst/>
        </p:spPr>
        <p:txBody>
          <a:bodyPr/>
          <a:lstStyle/>
          <a:p>
            <a:endParaRPr lang="es-ES"/>
          </a:p>
        </p:txBody>
      </p:sp>
      <p:sp>
        <p:nvSpPr>
          <p:cNvPr id="29701" name="Oval 5"/>
          <p:cNvSpPr>
            <a:spLocks noChangeArrowheads="1"/>
          </p:cNvSpPr>
          <p:nvPr/>
        </p:nvSpPr>
        <p:spPr bwMode="auto">
          <a:xfrm>
            <a:off x="3184525" y="3717925"/>
            <a:ext cx="193675" cy="149225"/>
          </a:xfrm>
          <a:prstGeom prst="ellipse">
            <a:avLst/>
          </a:prstGeom>
          <a:solidFill>
            <a:schemeClr val="accent1"/>
          </a:solidFill>
          <a:ln w="9525">
            <a:solidFill>
              <a:schemeClr val="tx1"/>
            </a:solidFill>
            <a:round/>
            <a:headEnd/>
            <a:tailEnd/>
          </a:ln>
          <a:effectLst>
            <a:outerShdw dist="107763" dir="2700000" algn="ctr" rotWithShape="0">
              <a:schemeClr val="folHlink">
                <a:alpha val="50000"/>
              </a:schemeClr>
            </a:outerShdw>
          </a:effectLst>
        </p:spPr>
        <p:txBody>
          <a:bodyPr wrap="none" anchor="ctr"/>
          <a:lstStyle/>
          <a:p>
            <a:endParaRPr lang="es-ES"/>
          </a:p>
        </p:txBody>
      </p:sp>
      <p:sp>
        <p:nvSpPr>
          <p:cNvPr id="29711" name="Line 15"/>
          <p:cNvSpPr>
            <a:spLocks noChangeShapeType="1"/>
          </p:cNvSpPr>
          <p:nvPr/>
        </p:nvSpPr>
        <p:spPr bwMode="auto">
          <a:xfrm>
            <a:off x="3314700" y="3916363"/>
            <a:ext cx="0" cy="596900"/>
          </a:xfrm>
          <a:prstGeom prst="line">
            <a:avLst/>
          </a:prstGeom>
          <a:noFill/>
          <a:ln w="9525">
            <a:solidFill>
              <a:schemeClr val="tx1"/>
            </a:solidFill>
            <a:round/>
            <a:headEnd/>
            <a:tailEnd type="triangle" w="med" len="med"/>
          </a:ln>
          <a:effectLst/>
        </p:spPr>
        <p:txBody>
          <a:bodyPr/>
          <a:lstStyle/>
          <a:p>
            <a:endParaRPr lang="es-ES"/>
          </a:p>
        </p:txBody>
      </p:sp>
      <p:sp>
        <p:nvSpPr>
          <p:cNvPr id="29712" name="Oval 16"/>
          <p:cNvSpPr>
            <a:spLocks noChangeArrowheads="1"/>
          </p:cNvSpPr>
          <p:nvPr/>
        </p:nvSpPr>
        <p:spPr bwMode="auto">
          <a:xfrm>
            <a:off x="4411663" y="3717925"/>
            <a:ext cx="195262" cy="149225"/>
          </a:xfrm>
          <a:prstGeom prst="ellipse">
            <a:avLst/>
          </a:prstGeom>
          <a:solidFill>
            <a:schemeClr val="accent1"/>
          </a:solidFill>
          <a:ln w="9525">
            <a:solidFill>
              <a:schemeClr val="tx1"/>
            </a:solidFill>
            <a:round/>
            <a:headEnd/>
            <a:tailEnd/>
          </a:ln>
          <a:effectLst>
            <a:outerShdw dist="107763" dir="2700000" algn="ctr" rotWithShape="0">
              <a:schemeClr val="folHlink">
                <a:alpha val="50000"/>
              </a:schemeClr>
            </a:outerShdw>
          </a:effectLst>
        </p:spPr>
        <p:txBody>
          <a:bodyPr wrap="none" anchor="ctr"/>
          <a:lstStyle/>
          <a:p>
            <a:endParaRPr lang="es-ES"/>
          </a:p>
        </p:txBody>
      </p:sp>
      <p:sp>
        <p:nvSpPr>
          <p:cNvPr id="29713" name="Oval 17"/>
          <p:cNvSpPr>
            <a:spLocks noChangeArrowheads="1"/>
          </p:cNvSpPr>
          <p:nvPr/>
        </p:nvSpPr>
        <p:spPr bwMode="auto">
          <a:xfrm>
            <a:off x="5640388" y="3717925"/>
            <a:ext cx="193675" cy="149225"/>
          </a:xfrm>
          <a:prstGeom prst="ellipse">
            <a:avLst/>
          </a:prstGeom>
          <a:solidFill>
            <a:schemeClr val="accent1"/>
          </a:solidFill>
          <a:ln w="9525">
            <a:solidFill>
              <a:schemeClr val="tx1"/>
            </a:solidFill>
            <a:round/>
            <a:headEnd/>
            <a:tailEnd/>
          </a:ln>
          <a:effectLst>
            <a:outerShdw dist="107763" dir="2700000" algn="ctr" rotWithShape="0">
              <a:schemeClr val="folHlink">
                <a:alpha val="50000"/>
              </a:schemeClr>
            </a:outerShdw>
          </a:effectLst>
        </p:spPr>
        <p:txBody>
          <a:bodyPr wrap="none" anchor="ctr"/>
          <a:lstStyle/>
          <a:p>
            <a:endParaRPr lang="es-ES"/>
          </a:p>
        </p:txBody>
      </p:sp>
      <p:sp>
        <p:nvSpPr>
          <p:cNvPr id="29714" name="Oval 18"/>
          <p:cNvSpPr>
            <a:spLocks noChangeArrowheads="1"/>
          </p:cNvSpPr>
          <p:nvPr/>
        </p:nvSpPr>
        <p:spPr bwMode="auto">
          <a:xfrm>
            <a:off x="6480175" y="3717925"/>
            <a:ext cx="193675" cy="149225"/>
          </a:xfrm>
          <a:prstGeom prst="ellipse">
            <a:avLst/>
          </a:prstGeom>
          <a:solidFill>
            <a:schemeClr val="accent1"/>
          </a:solidFill>
          <a:ln w="9525">
            <a:solidFill>
              <a:schemeClr val="tx1"/>
            </a:solidFill>
            <a:round/>
            <a:headEnd/>
            <a:tailEnd/>
          </a:ln>
          <a:effectLst>
            <a:outerShdw dist="107763" dir="2700000" algn="ctr" rotWithShape="0">
              <a:schemeClr val="folHlink">
                <a:alpha val="50000"/>
              </a:schemeClr>
            </a:outerShdw>
          </a:effectLst>
        </p:spPr>
        <p:txBody>
          <a:bodyPr wrap="none" anchor="ctr"/>
          <a:lstStyle/>
          <a:p>
            <a:endParaRPr lang="es-ES"/>
          </a:p>
        </p:txBody>
      </p:sp>
      <p:sp>
        <p:nvSpPr>
          <p:cNvPr id="29715" name="Oval 19"/>
          <p:cNvSpPr>
            <a:spLocks noChangeArrowheads="1"/>
          </p:cNvSpPr>
          <p:nvPr/>
        </p:nvSpPr>
        <p:spPr bwMode="auto">
          <a:xfrm>
            <a:off x="7189788" y="3717925"/>
            <a:ext cx="193675" cy="149225"/>
          </a:xfrm>
          <a:prstGeom prst="ellipse">
            <a:avLst/>
          </a:prstGeom>
          <a:solidFill>
            <a:schemeClr val="accent1"/>
          </a:solidFill>
          <a:ln w="9525">
            <a:solidFill>
              <a:schemeClr val="tx1"/>
            </a:solidFill>
            <a:round/>
            <a:headEnd/>
            <a:tailEnd/>
          </a:ln>
          <a:effectLst>
            <a:outerShdw dist="107763" dir="2700000" algn="ctr" rotWithShape="0">
              <a:schemeClr val="folHlink">
                <a:alpha val="50000"/>
              </a:schemeClr>
            </a:outerShdw>
          </a:effectLst>
        </p:spPr>
        <p:txBody>
          <a:bodyPr wrap="none" anchor="ctr"/>
          <a:lstStyle/>
          <a:p>
            <a:endParaRPr lang="es-ES"/>
          </a:p>
        </p:txBody>
      </p:sp>
      <p:sp>
        <p:nvSpPr>
          <p:cNvPr id="29740" name="Line 44"/>
          <p:cNvSpPr>
            <a:spLocks noChangeShapeType="1"/>
          </p:cNvSpPr>
          <p:nvPr/>
        </p:nvSpPr>
        <p:spPr bwMode="auto">
          <a:xfrm>
            <a:off x="4541838" y="3916363"/>
            <a:ext cx="0" cy="596900"/>
          </a:xfrm>
          <a:prstGeom prst="line">
            <a:avLst/>
          </a:prstGeom>
          <a:noFill/>
          <a:ln w="9525">
            <a:solidFill>
              <a:schemeClr val="tx1"/>
            </a:solidFill>
            <a:round/>
            <a:headEnd/>
            <a:tailEnd type="triangle" w="med" len="med"/>
          </a:ln>
          <a:effectLst/>
        </p:spPr>
        <p:txBody>
          <a:bodyPr/>
          <a:lstStyle/>
          <a:p>
            <a:endParaRPr lang="es-ES"/>
          </a:p>
        </p:txBody>
      </p:sp>
      <p:sp>
        <p:nvSpPr>
          <p:cNvPr id="29741" name="Line 45"/>
          <p:cNvSpPr>
            <a:spLocks noChangeShapeType="1"/>
          </p:cNvSpPr>
          <p:nvPr/>
        </p:nvSpPr>
        <p:spPr bwMode="auto">
          <a:xfrm>
            <a:off x="5768975" y="3916363"/>
            <a:ext cx="0" cy="596900"/>
          </a:xfrm>
          <a:prstGeom prst="line">
            <a:avLst/>
          </a:prstGeom>
          <a:noFill/>
          <a:ln w="9525">
            <a:solidFill>
              <a:schemeClr val="tx1"/>
            </a:solidFill>
            <a:round/>
            <a:headEnd/>
            <a:tailEnd type="triangle" w="med" len="med"/>
          </a:ln>
          <a:effectLst/>
        </p:spPr>
        <p:txBody>
          <a:bodyPr/>
          <a:lstStyle/>
          <a:p>
            <a:endParaRPr lang="es-ES"/>
          </a:p>
        </p:txBody>
      </p:sp>
      <p:sp>
        <p:nvSpPr>
          <p:cNvPr id="29742" name="Line 46"/>
          <p:cNvSpPr>
            <a:spLocks noChangeShapeType="1"/>
          </p:cNvSpPr>
          <p:nvPr/>
        </p:nvSpPr>
        <p:spPr bwMode="auto">
          <a:xfrm>
            <a:off x="6608763" y="3916363"/>
            <a:ext cx="0" cy="596900"/>
          </a:xfrm>
          <a:prstGeom prst="line">
            <a:avLst/>
          </a:prstGeom>
          <a:noFill/>
          <a:ln w="9525">
            <a:solidFill>
              <a:schemeClr val="tx1"/>
            </a:solidFill>
            <a:round/>
            <a:headEnd/>
            <a:tailEnd type="triangle" w="med" len="med"/>
          </a:ln>
          <a:effectLst/>
        </p:spPr>
        <p:txBody>
          <a:bodyPr/>
          <a:lstStyle/>
          <a:p>
            <a:endParaRPr lang="es-ES"/>
          </a:p>
        </p:txBody>
      </p:sp>
      <p:sp>
        <p:nvSpPr>
          <p:cNvPr id="29743" name="Line 47"/>
          <p:cNvSpPr>
            <a:spLocks noChangeShapeType="1"/>
          </p:cNvSpPr>
          <p:nvPr/>
        </p:nvSpPr>
        <p:spPr bwMode="auto">
          <a:xfrm>
            <a:off x="7319963" y="3916363"/>
            <a:ext cx="0" cy="596900"/>
          </a:xfrm>
          <a:prstGeom prst="line">
            <a:avLst/>
          </a:prstGeom>
          <a:noFill/>
          <a:ln w="9525">
            <a:solidFill>
              <a:schemeClr val="tx1"/>
            </a:solidFill>
            <a:round/>
            <a:headEnd/>
            <a:tailEnd type="triangle" w="med" len="med"/>
          </a:ln>
          <a:effectLst/>
        </p:spPr>
        <p:txBody>
          <a:bodyPr/>
          <a:lstStyle/>
          <a:p>
            <a:endParaRPr lang="es-ES"/>
          </a:p>
        </p:txBody>
      </p:sp>
      <p:sp>
        <p:nvSpPr>
          <p:cNvPr id="29750" name="Text Box 54"/>
          <p:cNvSpPr txBox="1">
            <a:spLocks noChangeArrowheads="1"/>
          </p:cNvSpPr>
          <p:nvPr/>
        </p:nvSpPr>
        <p:spPr bwMode="auto">
          <a:xfrm>
            <a:off x="381000" y="3216275"/>
            <a:ext cx="2819400" cy="517525"/>
          </a:xfrm>
          <a:prstGeom prst="rect">
            <a:avLst/>
          </a:prstGeom>
          <a:noFill/>
          <a:ln w="9525">
            <a:noFill/>
            <a:miter lim="800000"/>
            <a:headEnd/>
            <a:tailEnd/>
          </a:ln>
          <a:effectLst/>
        </p:spPr>
        <p:txBody>
          <a:bodyPr>
            <a:spAutoFit/>
          </a:bodyPr>
          <a:lstStyle/>
          <a:p>
            <a:pPr algn="l">
              <a:spcBef>
                <a:spcPct val="50000"/>
              </a:spcBef>
            </a:pPr>
            <a:r>
              <a:rPr lang="es-MX" sz="1400">
                <a:solidFill>
                  <a:schemeClr val="accent2"/>
                </a:solidFill>
              </a:rPr>
              <a:t>Proceso de desarrollo de software</a:t>
            </a:r>
            <a:endParaRPr lang="es-ES" sz="1400">
              <a:solidFill>
                <a:schemeClr val="accent2"/>
              </a:solidFill>
            </a:endParaRPr>
          </a:p>
        </p:txBody>
      </p:sp>
      <p:grpSp>
        <p:nvGrpSpPr>
          <p:cNvPr id="29763" name="Group 67"/>
          <p:cNvGrpSpPr>
            <a:grpSpLocks/>
          </p:cNvGrpSpPr>
          <p:nvPr/>
        </p:nvGrpSpPr>
        <p:grpSpPr bwMode="auto">
          <a:xfrm>
            <a:off x="423863" y="4005263"/>
            <a:ext cx="8469312" cy="1525587"/>
            <a:chOff x="221" y="3022"/>
            <a:chExt cx="5335" cy="961"/>
          </a:xfrm>
        </p:grpSpPr>
        <p:sp>
          <p:nvSpPr>
            <p:cNvPr id="29720" name="Line 24"/>
            <p:cNvSpPr>
              <a:spLocks noChangeShapeType="1"/>
            </p:cNvSpPr>
            <p:nvPr/>
          </p:nvSpPr>
          <p:spPr bwMode="auto">
            <a:xfrm>
              <a:off x="1083" y="3464"/>
              <a:ext cx="3988" cy="0"/>
            </a:xfrm>
            <a:prstGeom prst="line">
              <a:avLst/>
            </a:prstGeom>
            <a:noFill/>
            <a:ln w="9525">
              <a:solidFill>
                <a:schemeClr val="tx1"/>
              </a:solidFill>
              <a:round/>
              <a:headEnd/>
              <a:tailEnd type="arrow" w="med" len="med"/>
            </a:ln>
            <a:effectLst/>
          </p:spPr>
          <p:txBody>
            <a:bodyPr/>
            <a:lstStyle/>
            <a:p>
              <a:endParaRPr lang="es-ES"/>
            </a:p>
          </p:txBody>
        </p:sp>
        <p:sp>
          <p:nvSpPr>
            <p:cNvPr id="29721" name="Oval 25"/>
            <p:cNvSpPr>
              <a:spLocks noChangeArrowheads="1"/>
            </p:cNvSpPr>
            <p:nvPr/>
          </p:nvSpPr>
          <p:spPr bwMode="auto">
            <a:xfrm>
              <a:off x="1246" y="3401"/>
              <a:ext cx="122" cy="94"/>
            </a:xfrm>
            <a:prstGeom prst="ellipse">
              <a:avLst/>
            </a:prstGeom>
            <a:solidFill>
              <a:schemeClr val="accent1"/>
            </a:solidFill>
            <a:ln w="9525">
              <a:solidFill>
                <a:schemeClr val="tx1"/>
              </a:solidFill>
              <a:round/>
              <a:headEnd/>
              <a:tailEnd/>
            </a:ln>
            <a:effectLst>
              <a:outerShdw dist="107763" dir="2700000" algn="ctr" rotWithShape="0">
                <a:schemeClr val="folHlink">
                  <a:alpha val="50000"/>
                </a:schemeClr>
              </a:outerShdw>
            </a:effectLst>
          </p:spPr>
          <p:txBody>
            <a:bodyPr wrap="none" anchor="ctr"/>
            <a:lstStyle/>
            <a:p>
              <a:endParaRPr lang="es-ES"/>
            </a:p>
          </p:txBody>
        </p:sp>
        <p:sp>
          <p:nvSpPr>
            <p:cNvPr id="29727" name="Line 31"/>
            <p:cNvSpPr>
              <a:spLocks noChangeShapeType="1"/>
            </p:cNvSpPr>
            <p:nvPr/>
          </p:nvSpPr>
          <p:spPr bwMode="auto">
            <a:xfrm>
              <a:off x="1327" y="3526"/>
              <a:ext cx="0" cy="157"/>
            </a:xfrm>
            <a:prstGeom prst="line">
              <a:avLst/>
            </a:prstGeom>
            <a:noFill/>
            <a:ln w="9525">
              <a:solidFill>
                <a:schemeClr val="tx1"/>
              </a:solidFill>
              <a:round/>
              <a:headEnd/>
              <a:tailEnd type="triangle" w="med" len="med"/>
            </a:ln>
            <a:effectLst/>
          </p:spPr>
          <p:txBody>
            <a:bodyPr/>
            <a:lstStyle/>
            <a:p>
              <a:endParaRPr lang="es-ES"/>
            </a:p>
          </p:txBody>
        </p:sp>
        <p:sp>
          <p:nvSpPr>
            <p:cNvPr id="29728" name="Oval 32"/>
            <p:cNvSpPr>
              <a:spLocks noChangeArrowheads="1"/>
            </p:cNvSpPr>
            <p:nvPr/>
          </p:nvSpPr>
          <p:spPr bwMode="auto">
            <a:xfrm>
              <a:off x="1775" y="3401"/>
              <a:ext cx="122" cy="94"/>
            </a:xfrm>
            <a:prstGeom prst="ellipse">
              <a:avLst/>
            </a:prstGeom>
            <a:solidFill>
              <a:schemeClr val="accent1"/>
            </a:solidFill>
            <a:ln w="9525">
              <a:solidFill>
                <a:schemeClr val="tx1"/>
              </a:solidFill>
              <a:round/>
              <a:headEnd/>
              <a:tailEnd/>
            </a:ln>
            <a:effectLst>
              <a:outerShdw dist="107763" dir="2700000" algn="ctr" rotWithShape="0">
                <a:schemeClr val="folHlink">
                  <a:alpha val="50000"/>
                </a:schemeClr>
              </a:outerShdw>
            </a:effectLst>
          </p:spPr>
          <p:txBody>
            <a:bodyPr wrap="none" anchor="ctr"/>
            <a:lstStyle/>
            <a:p>
              <a:endParaRPr lang="es-ES"/>
            </a:p>
          </p:txBody>
        </p:sp>
        <p:sp>
          <p:nvSpPr>
            <p:cNvPr id="29729" name="Oval 33"/>
            <p:cNvSpPr>
              <a:spLocks noChangeArrowheads="1"/>
            </p:cNvSpPr>
            <p:nvPr/>
          </p:nvSpPr>
          <p:spPr bwMode="auto">
            <a:xfrm>
              <a:off x="2263" y="3401"/>
              <a:ext cx="122" cy="94"/>
            </a:xfrm>
            <a:prstGeom prst="ellipse">
              <a:avLst/>
            </a:prstGeom>
            <a:solidFill>
              <a:schemeClr val="accent1"/>
            </a:solidFill>
            <a:ln w="9525">
              <a:solidFill>
                <a:schemeClr val="tx1"/>
              </a:solidFill>
              <a:round/>
              <a:headEnd/>
              <a:tailEnd/>
            </a:ln>
            <a:effectLst>
              <a:outerShdw dist="107763" dir="2700000" algn="ctr" rotWithShape="0">
                <a:schemeClr val="folHlink">
                  <a:alpha val="50000"/>
                </a:schemeClr>
              </a:outerShdw>
            </a:effectLst>
          </p:spPr>
          <p:txBody>
            <a:bodyPr wrap="none" anchor="ctr"/>
            <a:lstStyle/>
            <a:p>
              <a:endParaRPr lang="es-ES"/>
            </a:p>
          </p:txBody>
        </p:sp>
        <p:sp>
          <p:nvSpPr>
            <p:cNvPr id="29730" name="Oval 34"/>
            <p:cNvSpPr>
              <a:spLocks noChangeArrowheads="1"/>
            </p:cNvSpPr>
            <p:nvPr/>
          </p:nvSpPr>
          <p:spPr bwMode="auto">
            <a:xfrm>
              <a:off x="3158" y="3401"/>
              <a:ext cx="122" cy="94"/>
            </a:xfrm>
            <a:prstGeom prst="ellipse">
              <a:avLst/>
            </a:prstGeom>
            <a:solidFill>
              <a:schemeClr val="accent1"/>
            </a:solidFill>
            <a:ln w="9525">
              <a:solidFill>
                <a:schemeClr val="tx1"/>
              </a:solidFill>
              <a:round/>
              <a:headEnd/>
              <a:tailEnd/>
            </a:ln>
            <a:effectLst>
              <a:outerShdw dist="107763" dir="2700000" algn="ctr" rotWithShape="0">
                <a:schemeClr val="folHlink">
                  <a:alpha val="50000"/>
                </a:schemeClr>
              </a:outerShdw>
            </a:effectLst>
          </p:spPr>
          <p:txBody>
            <a:bodyPr wrap="none" anchor="ctr"/>
            <a:lstStyle/>
            <a:p>
              <a:endParaRPr lang="es-ES"/>
            </a:p>
          </p:txBody>
        </p:sp>
        <p:sp>
          <p:nvSpPr>
            <p:cNvPr id="29731" name="Oval 35"/>
            <p:cNvSpPr>
              <a:spLocks noChangeArrowheads="1"/>
            </p:cNvSpPr>
            <p:nvPr/>
          </p:nvSpPr>
          <p:spPr bwMode="auto">
            <a:xfrm>
              <a:off x="3850" y="3401"/>
              <a:ext cx="122" cy="94"/>
            </a:xfrm>
            <a:prstGeom prst="ellipse">
              <a:avLst/>
            </a:prstGeom>
            <a:solidFill>
              <a:schemeClr val="accent1"/>
            </a:solidFill>
            <a:ln w="9525">
              <a:solidFill>
                <a:schemeClr val="tx1"/>
              </a:solidFill>
              <a:round/>
              <a:headEnd/>
              <a:tailEnd/>
            </a:ln>
            <a:effectLst>
              <a:outerShdw dist="107763" dir="2700000" algn="ctr" rotWithShape="0">
                <a:schemeClr val="folHlink">
                  <a:alpha val="50000"/>
                </a:schemeClr>
              </a:outerShdw>
            </a:effectLst>
          </p:spPr>
          <p:txBody>
            <a:bodyPr wrap="none" anchor="ctr"/>
            <a:lstStyle/>
            <a:p>
              <a:endParaRPr lang="es-ES"/>
            </a:p>
          </p:txBody>
        </p:sp>
        <p:sp>
          <p:nvSpPr>
            <p:cNvPr id="29736" name="Oval 40"/>
            <p:cNvSpPr>
              <a:spLocks noChangeArrowheads="1"/>
            </p:cNvSpPr>
            <p:nvPr/>
          </p:nvSpPr>
          <p:spPr bwMode="auto">
            <a:xfrm>
              <a:off x="4216" y="3401"/>
              <a:ext cx="123" cy="94"/>
            </a:xfrm>
            <a:prstGeom prst="ellipse">
              <a:avLst/>
            </a:prstGeom>
            <a:solidFill>
              <a:schemeClr val="accent1"/>
            </a:solidFill>
            <a:ln w="9525">
              <a:solidFill>
                <a:schemeClr val="tx1"/>
              </a:solidFill>
              <a:round/>
              <a:headEnd/>
              <a:tailEnd/>
            </a:ln>
            <a:effectLst>
              <a:outerShdw dist="107763" dir="2700000" algn="ctr" rotWithShape="0">
                <a:schemeClr val="folHlink">
                  <a:alpha val="50000"/>
                </a:schemeClr>
              </a:outerShdw>
            </a:effectLst>
          </p:spPr>
          <p:txBody>
            <a:bodyPr wrap="none" anchor="ctr"/>
            <a:lstStyle/>
            <a:p>
              <a:endParaRPr lang="es-ES"/>
            </a:p>
          </p:txBody>
        </p:sp>
        <p:sp>
          <p:nvSpPr>
            <p:cNvPr id="29738" name="Oval 42"/>
            <p:cNvSpPr>
              <a:spLocks noChangeArrowheads="1"/>
            </p:cNvSpPr>
            <p:nvPr/>
          </p:nvSpPr>
          <p:spPr bwMode="auto">
            <a:xfrm>
              <a:off x="4745" y="3401"/>
              <a:ext cx="123" cy="94"/>
            </a:xfrm>
            <a:prstGeom prst="ellipse">
              <a:avLst/>
            </a:prstGeom>
            <a:solidFill>
              <a:schemeClr val="accent1"/>
            </a:solidFill>
            <a:ln w="9525">
              <a:solidFill>
                <a:schemeClr val="tx1"/>
              </a:solidFill>
              <a:round/>
              <a:headEnd/>
              <a:tailEnd/>
            </a:ln>
            <a:effectLst>
              <a:outerShdw dist="107763" dir="2700000" algn="ctr" rotWithShape="0">
                <a:schemeClr val="folHlink">
                  <a:alpha val="50000"/>
                </a:schemeClr>
              </a:outerShdw>
            </a:effectLst>
          </p:spPr>
          <p:txBody>
            <a:bodyPr wrap="none" anchor="ctr"/>
            <a:lstStyle/>
            <a:p>
              <a:endParaRPr lang="es-ES"/>
            </a:p>
          </p:txBody>
        </p:sp>
        <p:sp>
          <p:nvSpPr>
            <p:cNvPr id="29744" name="Line 48"/>
            <p:cNvSpPr>
              <a:spLocks noChangeShapeType="1"/>
            </p:cNvSpPr>
            <p:nvPr/>
          </p:nvSpPr>
          <p:spPr bwMode="auto">
            <a:xfrm>
              <a:off x="1856" y="3526"/>
              <a:ext cx="0" cy="157"/>
            </a:xfrm>
            <a:prstGeom prst="line">
              <a:avLst/>
            </a:prstGeom>
            <a:noFill/>
            <a:ln w="9525">
              <a:solidFill>
                <a:schemeClr val="tx1"/>
              </a:solidFill>
              <a:round/>
              <a:headEnd/>
              <a:tailEnd type="triangle" w="med" len="med"/>
            </a:ln>
            <a:effectLst/>
          </p:spPr>
          <p:txBody>
            <a:bodyPr/>
            <a:lstStyle/>
            <a:p>
              <a:endParaRPr lang="es-ES"/>
            </a:p>
          </p:txBody>
        </p:sp>
        <p:sp>
          <p:nvSpPr>
            <p:cNvPr id="29745" name="Line 49"/>
            <p:cNvSpPr>
              <a:spLocks noChangeShapeType="1"/>
            </p:cNvSpPr>
            <p:nvPr/>
          </p:nvSpPr>
          <p:spPr bwMode="auto">
            <a:xfrm>
              <a:off x="2345" y="3526"/>
              <a:ext cx="0" cy="157"/>
            </a:xfrm>
            <a:prstGeom prst="line">
              <a:avLst/>
            </a:prstGeom>
            <a:noFill/>
            <a:ln w="9525">
              <a:solidFill>
                <a:schemeClr val="tx1"/>
              </a:solidFill>
              <a:round/>
              <a:headEnd/>
              <a:tailEnd type="triangle" w="med" len="med"/>
            </a:ln>
            <a:effectLst/>
          </p:spPr>
          <p:txBody>
            <a:bodyPr/>
            <a:lstStyle/>
            <a:p>
              <a:endParaRPr lang="es-ES"/>
            </a:p>
          </p:txBody>
        </p:sp>
        <p:sp>
          <p:nvSpPr>
            <p:cNvPr id="29746" name="Line 50"/>
            <p:cNvSpPr>
              <a:spLocks noChangeShapeType="1"/>
            </p:cNvSpPr>
            <p:nvPr/>
          </p:nvSpPr>
          <p:spPr bwMode="auto">
            <a:xfrm>
              <a:off x="3240" y="3526"/>
              <a:ext cx="0" cy="157"/>
            </a:xfrm>
            <a:prstGeom prst="line">
              <a:avLst/>
            </a:prstGeom>
            <a:noFill/>
            <a:ln w="9525">
              <a:solidFill>
                <a:schemeClr val="tx1"/>
              </a:solidFill>
              <a:round/>
              <a:headEnd/>
              <a:tailEnd type="triangle" w="med" len="med"/>
            </a:ln>
            <a:effectLst/>
          </p:spPr>
          <p:txBody>
            <a:bodyPr/>
            <a:lstStyle/>
            <a:p>
              <a:endParaRPr lang="es-ES"/>
            </a:p>
          </p:txBody>
        </p:sp>
        <p:sp>
          <p:nvSpPr>
            <p:cNvPr id="29747" name="Line 51"/>
            <p:cNvSpPr>
              <a:spLocks noChangeShapeType="1"/>
            </p:cNvSpPr>
            <p:nvPr/>
          </p:nvSpPr>
          <p:spPr bwMode="auto">
            <a:xfrm>
              <a:off x="3932" y="3526"/>
              <a:ext cx="0" cy="157"/>
            </a:xfrm>
            <a:prstGeom prst="line">
              <a:avLst/>
            </a:prstGeom>
            <a:noFill/>
            <a:ln w="9525">
              <a:solidFill>
                <a:schemeClr val="tx1"/>
              </a:solidFill>
              <a:round/>
              <a:headEnd/>
              <a:tailEnd type="triangle" w="med" len="med"/>
            </a:ln>
            <a:effectLst/>
          </p:spPr>
          <p:txBody>
            <a:bodyPr/>
            <a:lstStyle/>
            <a:p>
              <a:endParaRPr lang="es-ES"/>
            </a:p>
          </p:txBody>
        </p:sp>
        <p:sp>
          <p:nvSpPr>
            <p:cNvPr id="29748" name="Line 52"/>
            <p:cNvSpPr>
              <a:spLocks noChangeShapeType="1"/>
            </p:cNvSpPr>
            <p:nvPr/>
          </p:nvSpPr>
          <p:spPr bwMode="auto">
            <a:xfrm>
              <a:off x="4298" y="3526"/>
              <a:ext cx="0" cy="157"/>
            </a:xfrm>
            <a:prstGeom prst="line">
              <a:avLst/>
            </a:prstGeom>
            <a:noFill/>
            <a:ln w="9525">
              <a:solidFill>
                <a:schemeClr val="tx1"/>
              </a:solidFill>
              <a:round/>
              <a:headEnd/>
              <a:tailEnd type="triangle" w="med" len="med"/>
            </a:ln>
            <a:effectLst/>
          </p:spPr>
          <p:txBody>
            <a:bodyPr/>
            <a:lstStyle/>
            <a:p>
              <a:endParaRPr lang="es-ES"/>
            </a:p>
          </p:txBody>
        </p:sp>
        <p:sp>
          <p:nvSpPr>
            <p:cNvPr id="29749" name="Line 53"/>
            <p:cNvSpPr>
              <a:spLocks noChangeShapeType="1"/>
            </p:cNvSpPr>
            <p:nvPr/>
          </p:nvSpPr>
          <p:spPr bwMode="auto">
            <a:xfrm>
              <a:off x="4827" y="3526"/>
              <a:ext cx="0" cy="157"/>
            </a:xfrm>
            <a:prstGeom prst="line">
              <a:avLst/>
            </a:prstGeom>
            <a:noFill/>
            <a:ln w="9525">
              <a:solidFill>
                <a:schemeClr val="tx1"/>
              </a:solidFill>
              <a:round/>
              <a:headEnd/>
              <a:tailEnd type="triangle" w="med" len="med"/>
            </a:ln>
            <a:effectLst/>
          </p:spPr>
          <p:txBody>
            <a:bodyPr/>
            <a:lstStyle/>
            <a:p>
              <a:endParaRPr lang="es-ES"/>
            </a:p>
          </p:txBody>
        </p:sp>
        <p:sp>
          <p:nvSpPr>
            <p:cNvPr id="29751" name="Text Box 55"/>
            <p:cNvSpPr txBox="1">
              <a:spLocks noChangeArrowheads="1"/>
            </p:cNvSpPr>
            <p:nvPr/>
          </p:nvSpPr>
          <p:spPr bwMode="auto">
            <a:xfrm>
              <a:off x="221" y="3022"/>
              <a:ext cx="1407" cy="326"/>
            </a:xfrm>
            <a:prstGeom prst="rect">
              <a:avLst/>
            </a:prstGeom>
            <a:noFill/>
            <a:ln w="9525">
              <a:noFill/>
              <a:miter lim="800000"/>
              <a:headEnd/>
              <a:tailEnd/>
            </a:ln>
            <a:effectLst/>
          </p:spPr>
          <p:txBody>
            <a:bodyPr>
              <a:spAutoFit/>
            </a:bodyPr>
            <a:lstStyle/>
            <a:p>
              <a:pPr algn="l">
                <a:spcBef>
                  <a:spcPct val="50000"/>
                </a:spcBef>
              </a:pPr>
              <a:r>
                <a:rPr lang="es-MX" sz="1400">
                  <a:solidFill>
                    <a:srgbClr val="0000CC"/>
                  </a:solidFill>
                </a:rPr>
                <a:t>Proceso de administración de calidad</a:t>
              </a:r>
              <a:endParaRPr lang="es-ES" sz="1400">
                <a:solidFill>
                  <a:srgbClr val="0000CC"/>
                </a:solidFill>
              </a:endParaRPr>
            </a:p>
          </p:txBody>
        </p:sp>
        <p:sp>
          <p:nvSpPr>
            <p:cNvPr id="29752" name="Text Box 56"/>
            <p:cNvSpPr txBox="1">
              <a:spLocks noChangeArrowheads="1"/>
            </p:cNvSpPr>
            <p:nvPr/>
          </p:nvSpPr>
          <p:spPr bwMode="auto">
            <a:xfrm>
              <a:off x="748" y="3657"/>
              <a:ext cx="1152" cy="326"/>
            </a:xfrm>
            <a:prstGeom prst="rect">
              <a:avLst/>
            </a:prstGeom>
            <a:noFill/>
            <a:ln w="9525">
              <a:noFill/>
              <a:miter lim="800000"/>
              <a:headEnd/>
              <a:tailEnd/>
            </a:ln>
            <a:effectLst/>
          </p:spPr>
          <p:txBody>
            <a:bodyPr>
              <a:spAutoFit/>
            </a:bodyPr>
            <a:lstStyle/>
            <a:p>
              <a:pPr>
                <a:spcBef>
                  <a:spcPct val="50000"/>
                </a:spcBef>
              </a:pPr>
              <a:r>
                <a:rPr lang="es-MX" sz="1400"/>
                <a:t>Estándares y procedimientos</a:t>
              </a:r>
              <a:endParaRPr lang="es-ES" sz="1400"/>
            </a:p>
          </p:txBody>
        </p:sp>
        <p:sp>
          <p:nvSpPr>
            <p:cNvPr id="29753" name="Text Box 57"/>
            <p:cNvSpPr txBox="1">
              <a:spLocks noChangeArrowheads="1"/>
            </p:cNvSpPr>
            <p:nvPr/>
          </p:nvSpPr>
          <p:spPr bwMode="auto">
            <a:xfrm>
              <a:off x="1764" y="3702"/>
              <a:ext cx="1134" cy="192"/>
            </a:xfrm>
            <a:prstGeom prst="rect">
              <a:avLst/>
            </a:prstGeom>
            <a:noFill/>
            <a:ln w="9525">
              <a:noFill/>
              <a:miter lim="800000"/>
              <a:headEnd/>
              <a:tailEnd/>
            </a:ln>
            <a:effectLst/>
          </p:spPr>
          <p:txBody>
            <a:bodyPr>
              <a:spAutoFit/>
            </a:bodyPr>
            <a:lstStyle/>
            <a:p>
              <a:pPr>
                <a:spcBef>
                  <a:spcPct val="50000"/>
                </a:spcBef>
              </a:pPr>
              <a:r>
                <a:rPr lang="es-MX" sz="1400"/>
                <a:t>Plan de calidad</a:t>
              </a:r>
              <a:endParaRPr lang="es-ES" sz="1400"/>
            </a:p>
          </p:txBody>
        </p:sp>
        <p:sp>
          <p:nvSpPr>
            <p:cNvPr id="29754" name="Text Box 58"/>
            <p:cNvSpPr txBox="1">
              <a:spLocks noChangeArrowheads="1"/>
            </p:cNvSpPr>
            <p:nvPr/>
          </p:nvSpPr>
          <p:spPr bwMode="auto">
            <a:xfrm>
              <a:off x="2628" y="3692"/>
              <a:ext cx="2928" cy="192"/>
            </a:xfrm>
            <a:prstGeom prst="rect">
              <a:avLst/>
            </a:prstGeom>
            <a:noFill/>
            <a:ln w="9525">
              <a:noFill/>
              <a:miter lim="800000"/>
              <a:headEnd/>
              <a:tailEnd/>
            </a:ln>
            <a:effectLst/>
          </p:spPr>
          <p:txBody>
            <a:bodyPr>
              <a:spAutoFit/>
            </a:bodyPr>
            <a:lstStyle/>
            <a:p>
              <a:pPr>
                <a:spcBef>
                  <a:spcPct val="50000"/>
                </a:spcBef>
              </a:pPr>
              <a:r>
                <a:rPr lang="es-MX" sz="1400"/>
                <a:t>Informes de revisión de la calidad</a:t>
              </a:r>
              <a:endParaRPr lang="es-ES" sz="1400"/>
            </a:p>
          </p:txBody>
        </p:sp>
      </p:grpSp>
      <p:sp>
        <p:nvSpPr>
          <p:cNvPr id="29755" name="Rectangle 59"/>
          <p:cNvSpPr>
            <a:spLocks noChangeArrowheads="1"/>
          </p:cNvSpPr>
          <p:nvPr/>
        </p:nvSpPr>
        <p:spPr bwMode="auto">
          <a:xfrm>
            <a:off x="600075" y="5734050"/>
            <a:ext cx="8075613" cy="1008063"/>
          </a:xfrm>
          <a:prstGeom prst="rect">
            <a:avLst/>
          </a:prstGeom>
          <a:noFill/>
          <a:ln w="9525">
            <a:noFill/>
            <a:miter lim="800000"/>
            <a:headEnd/>
            <a:tailEnd/>
          </a:ln>
          <a:effectLst/>
        </p:spPr>
        <p:txBody>
          <a:bodyPr/>
          <a:lstStyle/>
          <a:p>
            <a:pPr marL="342900" indent="-342900" algn="just">
              <a:spcBef>
                <a:spcPct val="20000"/>
              </a:spcBef>
              <a:buFontTx/>
              <a:buChar char="•"/>
            </a:pPr>
            <a:r>
              <a:rPr lang="es-MX" sz="2000">
                <a:solidFill>
                  <a:srgbClr val="000000"/>
                </a:solidFill>
              </a:rPr>
              <a:t>El equipo de garantía de la calidad debe ser independiente del equipo de desarrollo para que pueda tener una visión objetiva del software.</a:t>
            </a:r>
            <a:endParaRPr lang="es-ES" sz="2000">
              <a:solidFill>
                <a:srgbClr val="000000"/>
              </a:solidFill>
            </a:endParaRPr>
          </a:p>
        </p:txBody>
      </p:sp>
      <p:sp>
        <p:nvSpPr>
          <p:cNvPr id="29756" name="Rectangle 60"/>
          <p:cNvSpPr>
            <a:spLocks noChangeArrowheads="1"/>
          </p:cNvSpPr>
          <p:nvPr/>
        </p:nvSpPr>
        <p:spPr bwMode="auto">
          <a:xfrm>
            <a:off x="0" y="1196975"/>
            <a:ext cx="5435600" cy="792163"/>
          </a:xfrm>
          <a:prstGeom prst="rect">
            <a:avLst/>
          </a:prstGeom>
          <a:solidFill>
            <a:schemeClr val="accent1"/>
          </a:solidFill>
          <a:ln w="9525">
            <a:noFill/>
            <a:miter lim="800000"/>
            <a:headEnd/>
            <a:tailEnd/>
          </a:ln>
          <a:effectLst/>
        </p:spPr>
        <p:txBody>
          <a:bodyPr wrap="none" anchor="ctr"/>
          <a:lstStyle/>
          <a:p>
            <a:endParaRPr lang="es-ES"/>
          </a:p>
        </p:txBody>
      </p:sp>
      <p:sp>
        <p:nvSpPr>
          <p:cNvPr id="29757" name="Rectangle 61"/>
          <p:cNvSpPr>
            <a:spLocks noChangeArrowheads="1"/>
          </p:cNvSpPr>
          <p:nvPr/>
        </p:nvSpPr>
        <p:spPr bwMode="auto">
          <a:xfrm>
            <a:off x="684213" y="1341438"/>
            <a:ext cx="4608512" cy="508000"/>
          </a:xfrm>
          <a:prstGeom prst="rect">
            <a:avLst/>
          </a:prstGeom>
          <a:noFill/>
          <a:ln w="9525">
            <a:noFill/>
            <a:miter lim="800000"/>
            <a:headEnd/>
            <a:tailEnd/>
          </a:ln>
          <a:effectLst/>
        </p:spPr>
        <p:txBody>
          <a:bodyPr anchor="ctr"/>
          <a:lstStyle/>
          <a:p>
            <a:pPr algn="l"/>
            <a:r>
              <a:rPr lang="es-ES" sz="3600">
                <a:solidFill>
                  <a:schemeClr val="hlink"/>
                </a:solidFill>
                <a:effectLst>
                  <a:outerShdw blurRad="38100" dist="38100" dir="2700000" algn="tl">
                    <a:srgbClr val="C0C0C0"/>
                  </a:outerShdw>
                </a:effectLst>
              </a:rPr>
              <a:t>Gestión de la Calidad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sz="half" idx="1"/>
          </p:nvPr>
        </p:nvSpPr>
        <p:spPr>
          <a:xfrm>
            <a:off x="755650" y="2997200"/>
            <a:ext cx="7643813" cy="3454400"/>
          </a:xfrm>
        </p:spPr>
        <p:txBody>
          <a:bodyPr/>
          <a:lstStyle/>
          <a:p>
            <a:pPr algn="just"/>
            <a:r>
              <a:rPr lang="es-ES" sz="2400" dirty="0">
                <a:solidFill>
                  <a:srgbClr val="000000"/>
                </a:solidFill>
              </a:rPr>
              <a:t>se estructura en estas 3 actividades:</a:t>
            </a:r>
          </a:p>
          <a:p>
            <a:pPr lvl="1" algn="just"/>
            <a:r>
              <a:rPr lang="es-ES" sz="2000" dirty="0">
                <a:solidFill>
                  <a:srgbClr val="000000"/>
                </a:solidFill>
              </a:rPr>
              <a:t>Garantía de la calidad</a:t>
            </a:r>
            <a:r>
              <a:rPr lang="es-ES" sz="2000" b="0" dirty="0">
                <a:solidFill>
                  <a:srgbClr val="000000"/>
                </a:solidFill>
              </a:rPr>
              <a:t> basado en procedimiento y estándares organizacionales.</a:t>
            </a:r>
          </a:p>
          <a:p>
            <a:pPr lvl="1" algn="just"/>
            <a:r>
              <a:rPr lang="es-ES" sz="2000" dirty="0">
                <a:solidFill>
                  <a:srgbClr val="000000"/>
                </a:solidFill>
              </a:rPr>
              <a:t>Planificación de la calidad</a:t>
            </a:r>
            <a:r>
              <a:rPr lang="es-ES" sz="2000" b="0" dirty="0">
                <a:solidFill>
                  <a:srgbClr val="000000"/>
                </a:solidFill>
              </a:rPr>
              <a:t> donde se seleccionan los procedimientos y estándares aplicables a un proyecto de software específico.</a:t>
            </a:r>
          </a:p>
          <a:p>
            <a:pPr lvl="1" algn="just"/>
            <a:r>
              <a:rPr lang="es-ES" sz="2000" dirty="0">
                <a:solidFill>
                  <a:srgbClr val="000000"/>
                </a:solidFill>
              </a:rPr>
              <a:t>Control de Calidad</a:t>
            </a:r>
            <a:r>
              <a:rPr lang="es-ES" sz="2000" b="0" dirty="0">
                <a:solidFill>
                  <a:srgbClr val="000000"/>
                </a:solidFill>
              </a:rPr>
              <a:t> que monitorea si los procedimientos y estándares aplicados son seguidos por el equipo de desarrollo de software.</a:t>
            </a:r>
          </a:p>
        </p:txBody>
      </p:sp>
      <p:sp>
        <p:nvSpPr>
          <p:cNvPr id="12296" name="Rectangle 8"/>
          <p:cNvSpPr>
            <a:spLocks noChangeArrowheads="1"/>
          </p:cNvSpPr>
          <p:nvPr/>
        </p:nvSpPr>
        <p:spPr bwMode="auto">
          <a:xfrm>
            <a:off x="0" y="2060575"/>
            <a:ext cx="5795963" cy="792163"/>
          </a:xfrm>
          <a:prstGeom prst="rect">
            <a:avLst/>
          </a:prstGeom>
          <a:solidFill>
            <a:schemeClr val="accent1"/>
          </a:solidFill>
          <a:ln w="9525">
            <a:noFill/>
            <a:miter lim="800000"/>
            <a:headEnd/>
            <a:tailEnd/>
          </a:ln>
          <a:effectLst/>
        </p:spPr>
        <p:txBody>
          <a:bodyPr wrap="none" anchor="ctr"/>
          <a:lstStyle/>
          <a:p>
            <a:endParaRPr lang="es-ES"/>
          </a:p>
        </p:txBody>
      </p:sp>
      <p:sp>
        <p:nvSpPr>
          <p:cNvPr id="12297" name="Rectangle 9"/>
          <p:cNvSpPr>
            <a:spLocks noGrp="1" noChangeArrowheads="1"/>
          </p:cNvSpPr>
          <p:nvPr>
            <p:ph type="title"/>
          </p:nvPr>
        </p:nvSpPr>
        <p:spPr>
          <a:xfrm>
            <a:off x="684213" y="2205038"/>
            <a:ext cx="6553200" cy="508000"/>
          </a:xfrm>
          <a:noFill/>
          <a:ln/>
        </p:spPr>
        <p:txBody>
          <a:bodyPr/>
          <a:lstStyle/>
          <a:p>
            <a:r>
              <a:rPr lang="es-ES">
                <a:solidFill>
                  <a:schemeClr val="hlink"/>
                </a:solidFill>
                <a:effectLst>
                  <a:outerShdw blurRad="38100" dist="38100" dir="2700000" algn="tl">
                    <a:srgbClr val="C0C0C0"/>
                  </a:outerShdw>
                </a:effectLst>
              </a:rPr>
              <a:t>Gestión de la Calidad</a:t>
            </a:r>
          </a:p>
        </p:txBody>
      </p:sp>
      <p:pic>
        <p:nvPicPr>
          <p:cNvPr id="12298" name="Picture 10"/>
          <p:cNvPicPr>
            <a:picLocks noGrp="1" noChangeAspect="1" noChangeArrowheads="1"/>
          </p:cNvPicPr>
          <p:nvPr>
            <p:ph sz="half" idx="2"/>
          </p:nvPr>
        </p:nvPicPr>
        <p:blipFill>
          <a:blip r:embed="rId2" cstate="print">
            <a:lum bright="48000" contrast="-48000"/>
          </a:blip>
          <a:srcRect/>
          <a:stretch>
            <a:fillRect/>
          </a:stretch>
        </p:blipFill>
        <p:spPr>
          <a:xfrm>
            <a:off x="5795963" y="0"/>
            <a:ext cx="3348037" cy="2060575"/>
          </a:xfrm>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ChangeArrowheads="1"/>
          </p:cNvSpPr>
          <p:nvPr/>
        </p:nvSpPr>
        <p:spPr bwMode="auto">
          <a:xfrm>
            <a:off x="0" y="2060575"/>
            <a:ext cx="7596188" cy="792163"/>
          </a:xfrm>
          <a:prstGeom prst="rect">
            <a:avLst/>
          </a:prstGeom>
          <a:solidFill>
            <a:schemeClr val="accent1"/>
          </a:solidFill>
          <a:ln w="9525">
            <a:noFill/>
            <a:miter lim="800000"/>
            <a:headEnd/>
            <a:tailEnd/>
          </a:ln>
          <a:effectLst/>
        </p:spPr>
        <p:txBody>
          <a:bodyPr wrap="none" anchor="ctr"/>
          <a:lstStyle/>
          <a:p>
            <a:endParaRPr lang="es-ES"/>
          </a:p>
        </p:txBody>
      </p:sp>
      <p:sp>
        <p:nvSpPr>
          <p:cNvPr id="32770" name="Rectangle 2"/>
          <p:cNvSpPr>
            <a:spLocks noGrp="1" noChangeArrowheads="1"/>
          </p:cNvSpPr>
          <p:nvPr>
            <p:ph type="title"/>
          </p:nvPr>
        </p:nvSpPr>
        <p:spPr>
          <a:xfrm>
            <a:off x="682625" y="1916113"/>
            <a:ext cx="6913563" cy="508000"/>
          </a:xfrm>
        </p:spPr>
        <p:txBody>
          <a:bodyPr/>
          <a:lstStyle/>
          <a:p>
            <a:br>
              <a:rPr lang="es-MX">
                <a:solidFill>
                  <a:schemeClr val="hlink"/>
                </a:solidFill>
                <a:effectLst>
                  <a:outerShdw blurRad="38100" dist="38100" dir="2700000" algn="tl">
                    <a:srgbClr val="C0C0C0"/>
                  </a:outerShdw>
                </a:effectLst>
              </a:rPr>
            </a:br>
            <a:r>
              <a:rPr lang="es-MX">
                <a:solidFill>
                  <a:schemeClr val="hlink"/>
                </a:solidFill>
                <a:effectLst>
                  <a:outerShdw blurRad="38100" dist="38100" dir="2700000" algn="tl">
                    <a:srgbClr val="C0C0C0"/>
                  </a:outerShdw>
                </a:effectLst>
              </a:rPr>
              <a:t>¿Qué es Garantía de la Calidad?</a:t>
            </a:r>
            <a:endParaRPr lang="es-ES">
              <a:solidFill>
                <a:schemeClr val="hlink"/>
              </a:solidFill>
              <a:effectLst>
                <a:outerShdw blurRad="38100" dist="38100" dir="2700000" algn="tl">
                  <a:srgbClr val="C0C0C0"/>
                </a:outerShdw>
              </a:effectLst>
            </a:endParaRPr>
          </a:p>
        </p:txBody>
      </p:sp>
      <p:sp>
        <p:nvSpPr>
          <p:cNvPr id="32771" name="Rectangle 3"/>
          <p:cNvSpPr>
            <a:spLocks noGrp="1" noChangeArrowheads="1"/>
          </p:cNvSpPr>
          <p:nvPr>
            <p:ph type="body" idx="1"/>
          </p:nvPr>
        </p:nvSpPr>
        <p:spPr>
          <a:xfrm>
            <a:off x="1176338" y="3073400"/>
            <a:ext cx="7434262" cy="3175000"/>
          </a:xfrm>
        </p:spPr>
        <p:txBody>
          <a:bodyPr/>
          <a:lstStyle/>
          <a:p>
            <a:pPr algn="just"/>
            <a:r>
              <a:rPr lang="es-MX" sz="2400">
                <a:solidFill>
                  <a:srgbClr val="000000"/>
                </a:solidFill>
              </a:rPr>
              <a:t>Esta consiste en un conjunto de funciones de auditoria que evalúan la efectividad y qué tan completas son las actividades de control de calidad.</a:t>
            </a:r>
          </a:p>
          <a:p>
            <a:pPr algn="just">
              <a:lnSpc>
                <a:spcPct val="60000"/>
              </a:lnSpc>
              <a:buFontTx/>
              <a:buNone/>
            </a:pPr>
            <a:endParaRPr lang="es-MX" sz="2400">
              <a:solidFill>
                <a:srgbClr val="000000"/>
              </a:solidFill>
            </a:endParaRPr>
          </a:p>
          <a:p>
            <a:pPr algn="just"/>
            <a:r>
              <a:rPr lang="es-MX" sz="2400">
                <a:solidFill>
                  <a:srgbClr val="000000"/>
                </a:solidFill>
              </a:rPr>
              <a:t>La meta del aseguramiento de la calidad es darle al gestor los datos necesarios para que esté informado sobre la calidad del producto</a:t>
            </a:r>
            <a:r>
              <a:rPr lang="es-MX"/>
              <a:t>.</a:t>
            </a:r>
            <a:endParaRPr lang="es-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5"/>
          <p:cNvSpPr>
            <a:spLocks noChangeArrowheads="1"/>
          </p:cNvSpPr>
          <p:nvPr/>
        </p:nvSpPr>
        <p:spPr bwMode="auto">
          <a:xfrm>
            <a:off x="0" y="2060575"/>
            <a:ext cx="6804025" cy="792163"/>
          </a:xfrm>
          <a:prstGeom prst="rect">
            <a:avLst/>
          </a:prstGeom>
          <a:solidFill>
            <a:schemeClr val="accent1"/>
          </a:solidFill>
          <a:ln w="9525">
            <a:noFill/>
            <a:miter lim="800000"/>
            <a:headEnd/>
            <a:tailEnd/>
          </a:ln>
          <a:effectLst/>
        </p:spPr>
        <p:txBody>
          <a:bodyPr wrap="none" anchor="ctr"/>
          <a:lstStyle/>
          <a:p>
            <a:endParaRPr lang="es-ES"/>
          </a:p>
        </p:txBody>
      </p:sp>
      <p:sp>
        <p:nvSpPr>
          <p:cNvPr id="31746" name="Rectangle 2"/>
          <p:cNvSpPr>
            <a:spLocks noGrp="1" noChangeArrowheads="1"/>
          </p:cNvSpPr>
          <p:nvPr>
            <p:ph type="title"/>
          </p:nvPr>
        </p:nvSpPr>
        <p:spPr>
          <a:xfrm>
            <a:off x="682625" y="2205038"/>
            <a:ext cx="6553200" cy="508000"/>
          </a:xfrm>
        </p:spPr>
        <p:txBody>
          <a:bodyPr/>
          <a:lstStyle/>
          <a:p>
            <a:r>
              <a:rPr lang="es-MX">
                <a:solidFill>
                  <a:schemeClr val="hlink"/>
                </a:solidFill>
                <a:effectLst>
                  <a:outerShdw blurRad="38100" dist="38100" dir="2700000" algn="tl">
                    <a:srgbClr val="C0C0C0"/>
                  </a:outerShdw>
                </a:effectLst>
              </a:rPr>
              <a:t>¿Qué es Control de calidad?</a:t>
            </a:r>
            <a:endParaRPr lang="es-ES">
              <a:solidFill>
                <a:schemeClr val="hlink"/>
              </a:solidFill>
              <a:effectLst>
                <a:outerShdw blurRad="38100" dist="38100" dir="2700000" algn="tl">
                  <a:srgbClr val="C0C0C0"/>
                </a:outerShdw>
              </a:effectLst>
            </a:endParaRPr>
          </a:p>
        </p:txBody>
      </p:sp>
      <p:sp>
        <p:nvSpPr>
          <p:cNvPr id="31747" name="Rectangle 3"/>
          <p:cNvSpPr>
            <a:spLocks noGrp="1" noChangeArrowheads="1"/>
          </p:cNvSpPr>
          <p:nvPr>
            <p:ph type="body" sz="half" idx="1"/>
          </p:nvPr>
        </p:nvSpPr>
        <p:spPr>
          <a:xfrm>
            <a:off x="1042988" y="3214688"/>
            <a:ext cx="7489825" cy="3454400"/>
          </a:xfrm>
        </p:spPr>
        <p:txBody>
          <a:bodyPr/>
          <a:lstStyle/>
          <a:p>
            <a:pPr algn="just">
              <a:lnSpc>
                <a:spcPct val="80000"/>
              </a:lnSpc>
            </a:pPr>
            <a:r>
              <a:rPr lang="es-MX" sz="2300">
                <a:solidFill>
                  <a:srgbClr val="000000"/>
                </a:solidFill>
              </a:rPr>
              <a:t>El control de calidad involucra inspecciones revisiones y pruebas empleadas a lo largo del proceso de software para garantizar que cada producto satisfaga los requisitos que se le han designado.</a:t>
            </a:r>
          </a:p>
          <a:p>
            <a:pPr algn="just">
              <a:lnSpc>
                <a:spcPct val="80000"/>
              </a:lnSpc>
            </a:pPr>
            <a:endParaRPr lang="es-MX" sz="2300">
              <a:solidFill>
                <a:srgbClr val="000000"/>
              </a:solidFill>
            </a:endParaRPr>
          </a:p>
          <a:p>
            <a:pPr algn="just">
              <a:lnSpc>
                <a:spcPct val="80000"/>
              </a:lnSpc>
            </a:pPr>
            <a:r>
              <a:rPr lang="es-MX" sz="2300">
                <a:solidFill>
                  <a:srgbClr val="000000"/>
                </a:solidFill>
              </a:rPr>
              <a:t>Un concepto clave en control de calidad es que todos los productos tienen especificaciones definidas con las que se pueden comparar la salida de cada proceso.</a:t>
            </a:r>
            <a:endParaRPr lang="es-ES" sz="23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22225" y="2060575"/>
            <a:ext cx="6804025" cy="792163"/>
          </a:xfrm>
          <a:prstGeom prst="rect">
            <a:avLst/>
          </a:prstGeom>
          <a:solidFill>
            <a:schemeClr val="accent1"/>
          </a:solidFill>
          <a:ln w="9525">
            <a:noFill/>
            <a:miter lim="800000"/>
            <a:headEnd/>
            <a:tailEnd/>
          </a:ln>
          <a:effectLst/>
        </p:spPr>
        <p:txBody>
          <a:bodyPr wrap="none" anchor="ctr"/>
          <a:lstStyle/>
          <a:p>
            <a:endParaRPr lang="es-ES"/>
          </a:p>
        </p:txBody>
      </p:sp>
      <p:sp>
        <p:nvSpPr>
          <p:cNvPr id="33794" name="Rectangle 2"/>
          <p:cNvSpPr>
            <a:spLocks noGrp="1" noChangeArrowheads="1"/>
          </p:cNvSpPr>
          <p:nvPr>
            <p:ph type="title"/>
          </p:nvPr>
        </p:nvSpPr>
        <p:spPr>
          <a:xfrm>
            <a:off x="533400" y="2200275"/>
            <a:ext cx="6553200" cy="508000"/>
          </a:xfrm>
        </p:spPr>
        <p:txBody>
          <a:bodyPr/>
          <a:lstStyle/>
          <a:p>
            <a:r>
              <a:rPr lang="es-MX">
                <a:solidFill>
                  <a:schemeClr val="hlink"/>
                </a:solidFill>
                <a:effectLst>
                  <a:outerShdw blurRad="38100" dist="38100" dir="2700000" algn="tl">
                    <a:srgbClr val="C0C0C0"/>
                  </a:outerShdw>
                </a:effectLst>
              </a:rPr>
              <a:t>¿Qué es Costo de la calidad?</a:t>
            </a:r>
            <a:endParaRPr lang="es-ES">
              <a:solidFill>
                <a:schemeClr val="hlink"/>
              </a:solidFill>
              <a:effectLst>
                <a:outerShdw blurRad="38100" dist="38100" dir="2700000" algn="tl">
                  <a:srgbClr val="C0C0C0"/>
                </a:outerShdw>
              </a:effectLst>
            </a:endParaRPr>
          </a:p>
        </p:txBody>
      </p:sp>
      <p:sp>
        <p:nvSpPr>
          <p:cNvPr id="33795" name="Rectangle 3"/>
          <p:cNvSpPr>
            <a:spLocks noGrp="1" noChangeArrowheads="1"/>
          </p:cNvSpPr>
          <p:nvPr>
            <p:ph type="body" idx="1"/>
          </p:nvPr>
        </p:nvSpPr>
        <p:spPr/>
        <p:txBody>
          <a:bodyPr/>
          <a:lstStyle/>
          <a:p>
            <a:pPr algn="just">
              <a:lnSpc>
                <a:spcPct val="90000"/>
              </a:lnSpc>
            </a:pPr>
            <a:r>
              <a:rPr lang="es-MX" sz="2200">
                <a:solidFill>
                  <a:srgbClr val="000000"/>
                </a:solidFill>
              </a:rPr>
              <a:t>Este genera todos los costos que genera la búsqueda de la calidad asociados con costos de:</a:t>
            </a:r>
          </a:p>
          <a:p>
            <a:pPr algn="just">
              <a:lnSpc>
                <a:spcPct val="40000"/>
              </a:lnSpc>
              <a:buFontTx/>
              <a:buNone/>
            </a:pPr>
            <a:endParaRPr lang="es-MX" sz="2200">
              <a:solidFill>
                <a:srgbClr val="000000"/>
              </a:solidFill>
            </a:endParaRPr>
          </a:p>
          <a:p>
            <a:pPr lvl="1" algn="just">
              <a:lnSpc>
                <a:spcPct val="90000"/>
              </a:lnSpc>
            </a:pPr>
            <a:r>
              <a:rPr lang="es-MX" sz="2000">
                <a:solidFill>
                  <a:srgbClr val="000000"/>
                </a:solidFill>
              </a:rPr>
              <a:t>Prevención:</a:t>
            </a:r>
            <a:r>
              <a:rPr lang="es-MX" sz="2000" b="0">
                <a:solidFill>
                  <a:srgbClr val="000000"/>
                </a:solidFill>
              </a:rPr>
              <a:t> incluyen planificación de la calidad, revisiones técnicas formales, equipo de pruebas y entrenamiento</a:t>
            </a:r>
          </a:p>
          <a:p>
            <a:pPr lvl="1" algn="just">
              <a:lnSpc>
                <a:spcPct val="90000"/>
              </a:lnSpc>
            </a:pPr>
            <a:r>
              <a:rPr lang="es-MX" sz="2000">
                <a:solidFill>
                  <a:srgbClr val="000000"/>
                </a:solidFill>
              </a:rPr>
              <a:t>Evaluación:</a:t>
            </a:r>
            <a:r>
              <a:rPr lang="es-MX" sz="2000" b="0">
                <a:solidFill>
                  <a:srgbClr val="000000"/>
                </a:solidFill>
              </a:rPr>
              <a:t> actividades para comprender mejor la condición del producto a través de cada proceso.</a:t>
            </a:r>
          </a:p>
          <a:p>
            <a:pPr lvl="1" algn="just">
              <a:lnSpc>
                <a:spcPct val="90000"/>
              </a:lnSpc>
            </a:pPr>
            <a:r>
              <a:rPr lang="es-MX" sz="2000">
                <a:solidFill>
                  <a:srgbClr val="000000"/>
                </a:solidFill>
              </a:rPr>
              <a:t>Fallas:</a:t>
            </a:r>
            <a:r>
              <a:rPr lang="es-MX" sz="2000" b="0">
                <a:solidFill>
                  <a:srgbClr val="000000"/>
                </a:solidFill>
              </a:rPr>
              <a:t> se subdividen en costos de </a:t>
            </a:r>
            <a:r>
              <a:rPr lang="es-MX" sz="2000">
                <a:solidFill>
                  <a:srgbClr val="000000"/>
                </a:solidFill>
              </a:rPr>
              <a:t>fallas internas</a:t>
            </a:r>
            <a:r>
              <a:rPr lang="es-MX" sz="2000" b="0">
                <a:solidFill>
                  <a:srgbClr val="000000"/>
                </a:solidFill>
              </a:rPr>
              <a:t> que surgen por defectos en el producto antes del envío y costos de </a:t>
            </a:r>
            <a:r>
              <a:rPr lang="es-MX" sz="2000">
                <a:solidFill>
                  <a:srgbClr val="000000"/>
                </a:solidFill>
              </a:rPr>
              <a:t>fallas externas</a:t>
            </a:r>
            <a:r>
              <a:rPr lang="es-MX" sz="2000" b="0">
                <a:solidFill>
                  <a:srgbClr val="000000"/>
                </a:solidFill>
              </a:rPr>
              <a:t> que se asocian con defectos detectados después de que el producto ha sido enviado al  cliente.</a:t>
            </a:r>
            <a:endParaRPr lang="es-ES" sz="2000" b="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ChangeArrowheads="1"/>
          </p:cNvSpPr>
          <p:nvPr/>
        </p:nvSpPr>
        <p:spPr bwMode="auto">
          <a:xfrm>
            <a:off x="0" y="2060575"/>
            <a:ext cx="8748713" cy="792163"/>
          </a:xfrm>
          <a:prstGeom prst="rect">
            <a:avLst/>
          </a:prstGeom>
          <a:solidFill>
            <a:schemeClr val="accent1"/>
          </a:solidFill>
          <a:ln w="9525">
            <a:noFill/>
            <a:miter lim="800000"/>
            <a:headEnd/>
            <a:tailEnd/>
          </a:ln>
          <a:effectLst/>
        </p:spPr>
        <p:txBody>
          <a:bodyPr wrap="none" anchor="ctr"/>
          <a:lstStyle/>
          <a:p>
            <a:endParaRPr lang="es-ES"/>
          </a:p>
        </p:txBody>
      </p:sp>
      <p:sp>
        <p:nvSpPr>
          <p:cNvPr id="4098" name="Rectangle 2"/>
          <p:cNvSpPr>
            <a:spLocks noGrp="1" noChangeArrowheads="1"/>
          </p:cNvSpPr>
          <p:nvPr>
            <p:ph type="title"/>
          </p:nvPr>
        </p:nvSpPr>
        <p:spPr>
          <a:xfrm>
            <a:off x="179388" y="1844675"/>
            <a:ext cx="8748712" cy="1143000"/>
          </a:xfrm>
        </p:spPr>
        <p:txBody>
          <a:bodyPr/>
          <a:lstStyle/>
          <a:p>
            <a:r>
              <a:rPr lang="es-ES" sz="3000" dirty="0">
                <a:solidFill>
                  <a:schemeClr val="hlink"/>
                </a:solidFill>
                <a:effectLst>
                  <a:outerShdw blurRad="38100" dist="38100" dir="2700000" algn="tl">
                    <a:srgbClr val="C0C0C0"/>
                  </a:outerShdw>
                </a:effectLst>
              </a:rPr>
              <a:t>  Introducción</a:t>
            </a:r>
          </a:p>
        </p:txBody>
      </p:sp>
      <p:sp>
        <p:nvSpPr>
          <p:cNvPr id="4102" name="Rectangle 6"/>
          <p:cNvSpPr>
            <a:spLocks noGrp="1" noChangeArrowheads="1"/>
          </p:cNvSpPr>
          <p:nvPr>
            <p:ph type="body" idx="1"/>
          </p:nvPr>
        </p:nvSpPr>
        <p:spPr>
          <a:xfrm>
            <a:off x="900113" y="2997200"/>
            <a:ext cx="7848600" cy="3454400"/>
          </a:xfrm>
          <a:noFill/>
          <a:ln/>
        </p:spPr>
        <p:txBody>
          <a:bodyPr/>
          <a:lstStyle/>
          <a:p>
            <a:pPr algn="just"/>
            <a:r>
              <a:rPr lang="es-ES" sz="2400">
                <a:solidFill>
                  <a:srgbClr val="000000"/>
                </a:solidFill>
              </a:rPr>
              <a:t>La calidad en el desarrollo del </a:t>
            </a:r>
            <a:r>
              <a:rPr lang="es-ES" sz="2400" i="1">
                <a:solidFill>
                  <a:srgbClr val="000000"/>
                </a:solidFill>
              </a:rPr>
              <a:t>software</a:t>
            </a:r>
            <a:r>
              <a:rPr lang="es-ES" sz="2400">
                <a:solidFill>
                  <a:srgbClr val="000000"/>
                </a:solidFill>
              </a:rPr>
              <a:t> determina el conjunto de cualidades que lo caracterizan como también su utilidad y existencia. </a:t>
            </a:r>
          </a:p>
          <a:p>
            <a:pPr algn="just"/>
            <a:endParaRPr lang="es-ES" sz="2400">
              <a:solidFill>
                <a:srgbClr val="000000"/>
              </a:solidFill>
            </a:endParaRPr>
          </a:p>
          <a:p>
            <a:pPr algn="just"/>
            <a:r>
              <a:rPr lang="es-ES" sz="2400">
                <a:solidFill>
                  <a:srgbClr val="000000"/>
                </a:solidFill>
              </a:rPr>
              <a:t>La calidad es sinónimo de eficiencia, flexibilidad, corrección, confiabilidad, mantenibilidad, portabilidad, usabilidad, seguridad e integridad. </a:t>
            </a:r>
          </a:p>
          <a:p>
            <a:pPr algn="just">
              <a:lnSpc>
                <a:spcPct val="30000"/>
              </a:lnSpc>
              <a:buFontTx/>
              <a:buNone/>
            </a:pPr>
            <a:endParaRPr lang="es-MX" sz="2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8" name="Rectangle 32"/>
          <p:cNvSpPr>
            <a:spLocks noChangeArrowheads="1"/>
          </p:cNvSpPr>
          <p:nvPr/>
        </p:nvSpPr>
        <p:spPr bwMode="auto">
          <a:xfrm>
            <a:off x="0" y="0"/>
            <a:ext cx="9144000" cy="6858000"/>
          </a:xfrm>
          <a:prstGeom prst="rect">
            <a:avLst/>
          </a:prstGeom>
          <a:solidFill>
            <a:srgbClr val="969696">
              <a:alpha val="62000"/>
            </a:srgbClr>
          </a:solidFill>
          <a:ln w="9525">
            <a:solidFill>
              <a:schemeClr val="tx1"/>
            </a:solidFill>
            <a:miter lim="800000"/>
            <a:headEnd/>
            <a:tailEnd/>
          </a:ln>
          <a:effectLst/>
        </p:spPr>
        <p:txBody>
          <a:bodyPr wrap="none" anchor="ctr"/>
          <a:lstStyle/>
          <a:p>
            <a:endParaRPr lang="es-ES"/>
          </a:p>
        </p:txBody>
      </p:sp>
      <p:grpSp>
        <p:nvGrpSpPr>
          <p:cNvPr id="34850" name="Group 34"/>
          <p:cNvGrpSpPr>
            <a:grpSpLocks/>
          </p:cNvGrpSpPr>
          <p:nvPr/>
        </p:nvGrpSpPr>
        <p:grpSpPr bwMode="auto">
          <a:xfrm>
            <a:off x="71438" y="585788"/>
            <a:ext cx="8604250" cy="5434012"/>
            <a:chOff x="0" y="709"/>
            <a:chExt cx="5420" cy="3423"/>
          </a:xfrm>
        </p:grpSpPr>
        <p:sp>
          <p:nvSpPr>
            <p:cNvPr id="34818" name="Rectangle 2"/>
            <p:cNvSpPr>
              <a:spLocks noChangeArrowheads="1"/>
            </p:cNvSpPr>
            <p:nvPr/>
          </p:nvSpPr>
          <p:spPr bwMode="auto">
            <a:xfrm>
              <a:off x="1383" y="709"/>
              <a:ext cx="4037" cy="2903"/>
            </a:xfrm>
            <a:prstGeom prst="rect">
              <a:avLst/>
            </a:prstGeom>
            <a:solidFill>
              <a:srgbClr val="969696"/>
            </a:solidFill>
            <a:ln w="9525">
              <a:solidFill>
                <a:schemeClr val="tx1"/>
              </a:solidFill>
              <a:miter lim="800000"/>
              <a:headEnd/>
              <a:tailEnd/>
            </a:ln>
            <a:effectLst/>
          </p:spPr>
          <p:txBody>
            <a:bodyPr wrap="none" anchor="ctr"/>
            <a:lstStyle/>
            <a:p>
              <a:endParaRPr lang="es-ES"/>
            </a:p>
          </p:txBody>
        </p:sp>
        <p:sp>
          <p:nvSpPr>
            <p:cNvPr id="34819" name="Line 3"/>
            <p:cNvSpPr>
              <a:spLocks noChangeShapeType="1"/>
            </p:cNvSpPr>
            <p:nvPr/>
          </p:nvSpPr>
          <p:spPr bwMode="auto">
            <a:xfrm>
              <a:off x="1425" y="2917"/>
              <a:ext cx="3995" cy="14"/>
            </a:xfrm>
            <a:prstGeom prst="line">
              <a:avLst/>
            </a:prstGeom>
            <a:noFill/>
            <a:ln w="19050">
              <a:solidFill>
                <a:schemeClr val="bg1"/>
              </a:solidFill>
              <a:prstDash val="lgDash"/>
              <a:round/>
              <a:headEnd/>
              <a:tailEnd/>
            </a:ln>
            <a:effectLst/>
          </p:spPr>
          <p:txBody>
            <a:bodyPr wrap="none" anchor="ctr"/>
            <a:lstStyle/>
            <a:p>
              <a:endParaRPr lang="es-ES"/>
            </a:p>
          </p:txBody>
        </p:sp>
        <p:sp>
          <p:nvSpPr>
            <p:cNvPr id="34820" name="Line 4"/>
            <p:cNvSpPr>
              <a:spLocks noChangeShapeType="1"/>
            </p:cNvSpPr>
            <p:nvPr/>
          </p:nvSpPr>
          <p:spPr bwMode="auto">
            <a:xfrm>
              <a:off x="1425" y="2386"/>
              <a:ext cx="3995" cy="1"/>
            </a:xfrm>
            <a:prstGeom prst="line">
              <a:avLst/>
            </a:prstGeom>
            <a:noFill/>
            <a:ln w="19050">
              <a:solidFill>
                <a:srgbClr val="FFFFFF"/>
              </a:solidFill>
              <a:prstDash val="lgDash"/>
              <a:round/>
              <a:headEnd/>
              <a:tailEnd/>
            </a:ln>
            <a:effectLst/>
          </p:spPr>
          <p:txBody>
            <a:bodyPr wrap="none" anchor="ctr"/>
            <a:lstStyle/>
            <a:p>
              <a:endParaRPr lang="es-ES"/>
            </a:p>
          </p:txBody>
        </p:sp>
        <p:sp>
          <p:nvSpPr>
            <p:cNvPr id="34821" name="Line 5"/>
            <p:cNvSpPr>
              <a:spLocks noChangeShapeType="1"/>
            </p:cNvSpPr>
            <p:nvPr/>
          </p:nvSpPr>
          <p:spPr bwMode="auto">
            <a:xfrm>
              <a:off x="1425" y="1732"/>
              <a:ext cx="3995" cy="20"/>
            </a:xfrm>
            <a:prstGeom prst="line">
              <a:avLst/>
            </a:prstGeom>
            <a:noFill/>
            <a:ln w="19050">
              <a:solidFill>
                <a:srgbClr val="FFFFFF"/>
              </a:solidFill>
              <a:prstDash val="lgDash"/>
              <a:round/>
              <a:headEnd/>
              <a:tailEnd/>
            </a:ln>
            <a:effectLst/>
          </p:spPr>
          <p:txBody>
            <a:bodyPr wrap="none" anchor="ctr"/>
            <a:lstStyle/>
            <a:p>
              <a:endParaRPr lang="es-ES"/>
            </a:p>
          </p:txBody>
        </p:sp>
        <p:sp>
          <p:nvSpPr>
            <p:cNvPr id="34822" name="Line 6"/>
            <p:cNvSpPr>
              <a:spLocks noChangeShapeType="1"/>
            </p:cNvSpPr>
            <p:nvPr/>
          </p:nvSpPr>
          <p:spPr bwMode="auto">
            <a:xfrm flipV="1">
              <a:off x="1425" y="1026"/>
              <a:ext cx="3995" cy="11"/>
            </a:xfrm>
            <a:prstGeom prst="line">
              <a:avLst/>
            </a:prstGeom>
            <a:noFill/>
            <a:ln w="19050">
              <a:solidFill>
                <a:srgbClr val="FFFFFF"/>
              </a:solidFill>
              <a:prstDash val="lgDash"/>
              <a:round/>
              <a:headEnd/>
              <a:tailEnd/>
            </a:ln>
            <a:effectLst/>
          </p:spPr>
          <p:txBody>
            <a:bodyPr wrap="none" anchor="ctr"/>
            <a:lstStyle/>
            <a:p>
              <a:endParaRPr lang="es-ES"/>
            </a:p>
          </p:txBody>
        </p:sp>
        <p:sp>
          <p:nvSpPr>
            <p:cNvPr id="34823" name="Rectangle 7"/>
            <p:cNvSpPr>
              <a:spLocks noChangeArrowheads="1"/>
            </p:cNvSpPr>
            <p:nvPr/>
          </p:nvSpPr>
          <p:spPr bwMode="auto">
            <a:xfrm>
              <a:off x="1553" y="2917"/>
              <a:ext cx="382" cy="695"/>
            </a:xfrm>
            <a:prstGeom prst="rect">
              <a:avLst/>
            </a:prstGeom>
            <a:solidFill>
              <a:schemeClr val="hlink"/>
            </a:solidFill>
            <a:ln w="9525">
              <a:solidFill>
                <a:schemeClr val="tx1"/>
              </a:solidFill>
              <a:miter lim="800000"/>
              <a:headEnd/>
              <a:tailEnd/>
            </a:ln>
            <a:effectLst/>
          </p:spPr>
          <p:txBody>
            <a:bodyPr wrap="none" anchor="ctr"/>
            <a:lstStyle/>
            <a:p>
              <a:endParaRPr lang="es-ES"/>
            </a:p>
          </p:txBody>
        </p:sp>
        <p:sp>
          <p:nvSpPr>
            <p:cNvPr id="34824" name="Rectangle 8"/>
            <p:cNvSpPr>
              <a:spLocks noChangeArrowheads="1"/>
            </p:cNvSpPr>
            <p:nvPr/>
          </p:nvSpPr>
          <p:spPr bwMode="auto">
            <a:xfrm>
              <a:off x="2147" y="2631"/>
              <a:ext cx="382" cy="981"/>
            </a:xfrm>
            <a:prstGeom prst="rect">
              <a:avLst/>
            </a:prstGeom>
            <a:solidFill>
              <a:schemeClr val="hlink"/>
            </a:solidFill>
            <a:ln w="9525">
              <a:solidFill>
                <a:schemeClr val="tx1"/>
              </a:solidFill>
              <a:miter lim="800000"/>
              <a:headEnd/>
              <a:tailEnd/>
            </a:ln>
            <a:effectLst/>
          </p:spPr>
          <p:txBody>
            <a:bodyPr wrap="none" anchor="ctr"/>
            <a:lstStyle/>
            <a:p>
              <a:endParaRPr lang="es-ES"/>
            </a:p>
          </p:txBody>
        </p:sp>
        <p:sp>
          <p:nvSpPr>
            <p:cNvPr id="34825" name="Rectangle 9"/>
            <p:cNvSpPr>
              <a:spLocks noChangeArrowheads="1"/>
            </p:cNvSpPr>
            <p:nvPr/>
          </p:nvSpPr>
          <p:spPr bwMode="auto">
            <a:xfrm>
              <a:off x="2783" y="2427"/>
              <a:ext cx="382" cy="1185"/>
            </a:xfrm>
            <a:prstGeom prst="rect">
              <a:avLst/>
            </a:prstGeom>
            <a:solidFill>
              <a:schemeClr val="hlink"/>
            </a:solidFill>
            <a:ln w="9525">
              <a:solidFill>
                <a:schemeClr val="tx1"/>
              </a:solidFill>
              <a:miter lim="800000"/>
              <a:headEnd/>
              <a:tailEnd/>
            </a:ln>
            <a:effectLst/>
          </p:spPr>
          <p:txBody>
            <a:bodyPr wrap="none" anchor="ctr"/>
            <a:lstStyle/>
            <a:p>
              <a:endParaRPr lang="es-ES"/>
            </a:p>
          </p:txBody>
        </p:sp>
        <p:sp>
          <p:nvSpPr>
            <p:cNvPr id="34826" name="Rectangle 10"/>
            <p:cNvSpPr>
              <a:spLocks noChangeArrowheads="1"/>
            </p:cNvSpPr>
            <p:nvPr/>
          </p:nvSpPr>
          <p:spPr bwMode="auto">
            <a:xfrm>
              <a:off x="3462" y="2018"/>
              <a:ext cx="382" cy="1594"/>
            </a:xfrm>
            <a:prstGeom prst="rect">
              <a:avLst/>
            </a:prstGeom>
            <a:solidFill>
              <a:schemeClr val="hlink"/>
            </a:solidFill>
            <a:ln w="9525">
              <a:solidFill>
                <a:schemeClr val="tx1"/>
              </a:solidFill>
              <a:miter lim="800000"/>
              <a:headEnd/>
              <a:tailEnd/>
            </a:ln>
            <a:effectLst/>
          </p:spPr>
          <p:txBody>
            <a:bodyPr wrap="none" anchor="ctr"/>
            <a:lstStyle/>
            <a:p>
              <a:endParaRPr lang="es-ES"/>
            </a:p>
          </p:txBody>
        </p:sp>
        <p:sp>
          <p:nvSpPr>
            <p:cNvPr id="34827" name="Rectangle 11"/>
            <p:cNvSpPr>
              <a:spLocks noChangeArrowheads="1"/>
            </p:cNvSpPr>
            <p:nvPr/>
          </p:nvSpPr>
          <p:spPr bwMode="auto">
            <a:xfrm>
              <a:off x="4057" y="1813"/>
              <a:ext cx="382" cy="1799"/>
            </a:xfrm>
            <a:prstGeom prst="rect">
              <a:avLst/>
            </a:prstGeom>
            <a:solidFill>
              <a:schemeClr val="hlink"/>
            </a:solidFill>
            <a:ln w="9525">
              <a:solidFill>
                <a:schemeClr val="tx1"/>
              </a:solidFill>
              <a:miter lim="800000"/>
              <a:headEnd/>
              <a:tailEnd/>
            </a:ln>
            <a:effectLst/>
          </p:spPr>
          <p:txBody>
            <a:bodyPr wrap="none" anchor="ctr"/>
            <a:lstStyle/>
            <a:p>
              <a:endParaRPr lang="es-ES"/>
            </a:p>
          </p:txBody>
        </p:sp>
        <p:sp>
          <p:nvSpPr>
            <p:cNvPr id="34828" name="Rectangle 12"/>
            <p:cNvSpPr>
              <a:spLocks noChangeArrowheads="1"/>
            </p:cNvSpPr>
            <p:nvPr/>
          </p:nvSpPr>
          <p:spPr bwMode="auto">
            <a:xfrm>
              <a:off x="4721" y="1119"/>
              <a:ext cx="382" cy="2493"/>
            </a:xfrm>
            <a:prstGeom prst="rect">
              <a:avLst/>
            </a:prstGeom>
            <a:solidFill>
              <a:schemeClr val="hlink"/>
            </a:solidFill>
            <a:ln w="9525">
              <a:solidFill>
                <a:schemeClr val="tx1"/>
              </a:solidFill>
              <a:miter lim="800000"/>
              <a:headEnd/>
              <a:tailEnd/>
            </a:ln>
            <a:effectLst/>
          </p:spPr>
          <p:txBody>
            <a:bodyPr wrap="none" anchor="ctr"/>
            <a:lstStyle/>
            <a:p>
              <a:endParaRPr lang="es-ES"/>
            </a:p>
          </p:txBody>
        </p:sp>
        <p:sp>
          <p:nvSpPr>
            <p:cNvPr id="34829" name="Text Box 13"/>
            <p:cNvSpPr txBox="1">
              <a:spLocks noChangeArrowheads="1"/>
            </p:cNvSpPr>
            <p:nvPr/>
          </p:nvSpPr>
          <p:spPr bwMode="auto">
            <a:xfrm>
              <a:off x="1474" y="2590"/>
              <a:ext cx="552" cy="326"/>
            </a:xfrm>
            <a:prstGeom prst="rect">
              <a:avLst/>
            </a:prstGeom>
            <a:noFill/>
            <a:ln w="9525">
              <a:noFill/>
              <a:miter lim="800000"/>
              <a:headEnd/>
              <a:tailEnd/>
            </a:ln>
            <a:effectLst/>
          </p:spPr>
          <p:txBody>
            <a:bodyPr>
              <a:spAutoFit/>
            </a:bodyPr>
            <a:lstStyle/>
            <a:p>
              <a:pPr>
                <a:spcBef>
                  <a:spcPct val="50000"/>
                </a:spcBef>
              </a:pPr>
              <a:r>
                <a:rPr lang="es-MX" sz="1400">
                  <a:solidFill>
                    <a:srgbClr val="000000"/>
                  </a:solidFill>
                </a:rPr>
                <a:t>1  tiempo</a:t>
              </a:r>
              <a:endParaRPr lang="es-ES" sz="1400">
                <a:solidFill>
                  <a:srgbClr val="000000"/>
                </a:solidFill>
              </a:endParaRPr>
            </a:p>
          </p:txBody>
        </p:sp>
        <p:sp>
          <p:nvSpPr>
            <p:cNvPr id="34830" name="Text Box 14"/>
            <p:cNvSpPr txBox="1">
              <a:spLocks noChangeArrowheads="1"/>
            </p:cNvSpPr>
            <p:nvPr/>
          </p:nvSpPr>
          <p:spPr bwMode="auto">
            <a:xfrm>
              <a:off x="2062" y="2263"/>
              <a:ext cx="552" cy="326"/>
            </a:xfrm>
            <a:prstGeom prst="rect">
              <a:avLst/>
            </a:prstGeom>
            <a:noFill/>
            <a:ln w="9525">
              <a:noFill/>
              <a:miter lim="800000"/>
              <a:headEnd/>
              <a:tailEnd/>
            </a:ln>
            <a:effectLst/>
          </p:spPr>
          <p:txBody>
            <a:bodyPr>
              <a:spAutoFit/>
            </a:bodyPr>
            <a:lstStyle/>
            <a:p>
              <a:pPr>
                <a:spcBef>
                  <a:spcPct val="50000"/>
                </a:spcBef>
              </a:pPr>
              <a:r>
                <a:rPr lang="es-MX" sz="1400">
                  <a:solidFill>
                    <a:srgbClr val="000000"/>
                  </a:solidFill>
                </a:rPr>
                <a:t>3-6 tiempo</a:t>
              </a:r>
              <a:endParaRPr lang="es-ES" sz="1400">
                <a:solidFill>
                  <a:srgbClr val="000000"/>
                </a:solidFill>
              </a:endParaRPr>
            </a:p>
          </p:txBody>
        </p:sp>
        <p:sp>
          <p:nvSpPr>
            <p:cNvPr id="34831" name="Text Box 15"/>
            <p:cNvSpPr txBox="1">
              <a:spLocks noChangeArrowheads="1"/>
            </p:cNvSpPr>
            <p:nvPr/>
          </p:nvSpPr>
          <p:spPr bwMode="auto">
            <a:xfrm>
              <a:off x="2699" y="2018"/>
              <a:ext cx="551" cy="326"/>
            </a:xfrm>
            <a:prstGeom prst="rect">
              <a:avLst/>
            </a:prstGeom>
            <a:noFill/>
            <a:ln w="9525">
              <a:noFill/>
              <a:miter lim="800000"/>
              <a:headEnd/>
              <a:tailEnd/>
            </a:ln>
            <a:effectLst/>
          </p:spPr>
          <p:txBody>
            <a:bodyPr>
              <a:spAutoFit/>
            </a:bodyPr>
            <a:lstStyle/>
            <a:p>
              <a:pPr>
                <a:spcBef>
                  <a:spcPct val="50000"/>
                </a:spcBef>
              </a:pPr>
              <a:r>
                <a:rPr lang="es-MX" sz="1400">
                  <a:solidFill>
                    <a:srgbClr val="000000"/>
                  </a:solidFill>
                </a:rPr>
                <a:t>10 tiempo</a:t>
              </a:r>
              <a:endParaRPr lang="es-ES" sz="1400">
                <a:solidFill>
                  <a:srgbClr val="000000"/>
                </a:solidFill>
              </a:endParaRPr>
            </a:p>
          </p:txBody>
        </p:sp>
        <p:sp>
          <p:nvSpPr>
            <p:cNvPr id="34832" name="Text Box 16"/>
            <p:cNvSpPr txBox="1">
              <a:spLocks noChangeArrowheads="1"/>
            </p:cNvSpPr>
            <p:nvPr/>
          </p:nvSpPr>
          <p:spPr bwMode="auto">
            <a:xfrm>
              <a:off x="3378" y="1691"/>
              <a:ext cx="551" cy="326"/>
            </a:xfrm>
            <a:prstGeom prst="rect">
              <a:avLst/>
            </a:prstGeom>
            <a:noFill/>
            <a:ln w="9525">
              <a:noFill/>
              <a:miter lim="800000"/>
              <a:headEnd/>
              <a:tailEnd/>
            </a:ln>
            <a:effectLst/>
          </p:spPr>
          <p:txBody>
            <a:bodyPr>
              <a:spAutoFit/>
            </a:bodyPr>
            <a:lstStyle/>
            <a:p>
              <a:pPr>
                <a:spcBef>
                  <a:spcPct val="50000"/>
                </a:spcBef>
              </a:pPr>
              <a:r>
                <a:rPr lang="es-MX" sz="1400">
                  <a:solidFill>
                    <a:srgbClr val="000000"/>
                  </a:solidFill>
                </a:rPr>
                <a:t>15-40 tiempo</a:t>
              </a:r>
              <a:endParaRPr lang="es-ES" sz="1400">
                <a:solidFill>
                  <a:srgbClr val="000000"/>
                </a:solidFill>
              </a:endParaRPr>
            </a:p>
          </p:txBody>
        </p:sp>
        <p:sp>
          <p:nvSpPr>
            <p:cNvPr id="34833" name="Text Box 17"/>
            <p:cNvSpPr txBox="1">
              <a:spLocks noChangeArrowheads="1"/>
            </p:cNvSpPr>
            <p:nvPr/>
          </p:nvSpPr>
          <p:spPr bwMode="auto">
            <a:xfrm>
              <a:off x="3929" y="1469"/>
              <a:ext cx="552" cy="326"/>
            </a:xfrm>
            <a:prstGeom prst="rect">
              <a:avLst/>
            </a:prstGeom>
            <a:noFill/>
            <a:ln w="9525">
              <a:noFill/>
              <a:miter lim="800000"/>
              <a:headEnd/>
              <a:tailEnd/>
            </a:ln>
            <a:effectLst/>
          </p:spPr>
          <p:txBody>
            <a:bodyPr>
              <a:spAutoFit/>
            </a:bodyPr>
            <a:lstStyle/>
            <a:p>
              <a:pPr>
                <a:spcBef>
                  <a:spcPct val="50000"/>
                </a:spcBef>
              </a:pPr>
              <a:r>
                <a:rPr lang="es-MX" sz="1400">
                  <a:solidFill>
                    <a:srgbClr val="000000"/>
                  </a:solidFill>
                </a:rPr>
                <a:t>30-70 tiempo</a:t>
              </a:r>
              <a:endParaRPr lang="es-ES" sz="1400">
                <a:solidFill>
                  <a:srgbClr val="000000"/>
                </a:solidFill>
              </a:endParaRPr>
            </a:p>
          </p:txBody>
        </p:sp>
        <p:sp>
          <p:nvSpPr>
            <p:cNvPr id="34834" name="Text Box 18"/>
            <p:cNvSpPr txBox="1">
              <a:spLocks noChangeArrowheads="1"/>
            </p:cNvSpPr>
            <p:nvPr/>
          </p:nvSpPr>
          <p:spPr bwMode="auto">
            <a:xfrm>
              <a:off x="4604" y="836"/>
              <a:ext cx="679" cy="326"/>
            </a:xfrm>
            <a:prstGeom prst="rect">
              <a:avLst/>
            </a:prstGeom>
            <a:noFill/>
            <a:ln w="9525">
              <a:noFill/>
              <a:miter lim="800000"/>
              <a:headEnd/>
              <a:tailEnd/>
            </a:ln>
            <a:effectLst/>
          </p:spPr>
          <p:txBody>
            <a:bodyPr>
              <a:spAutoFit/>
            </a:bodyPr>
            <a:lstStyle/>
            <a:p>
              <a:pPr>
                <a:spcBef>
                  <a:spcPct val="50000"/>
                </a:spcBef>
              </a:pPr>
              <a:r>
                <a:rPr lang="es-MX" sz="1400">
                  <a:solidFill>
                    <a:srgbClr val="000000"/>
                  </a:solidFill>
                </a:rPr>
                <a:t>40-1000 tiempo</a:t>
              </a:r>
              <a:endParaRPr lang="es-ES" sz="1400">
                <a:solidFill>
                  <a:srgbClr val="000000"/>
                </a:solidFill>
              </a:endParaRPr>
            </a:p>
          </p:txBody>
        </p:sp>
        <p:sp>
          <p:nvSpPr>
            <p:cNvPr id="34835" name="Text Box 19"/>
            <p:cNvSpPr txBox="1">
              <a:spLocks noChangeArrowheads="1"/>
            </p:cNvSpPr>
            <p:nvPr/>
          </p:nvSpPr>
          <p:spPr bwMode="auto">
            <a:xfrm>
              <a:off x="0" y="1797"/>
              <a:ext cx="1202" cy="366"/>
            </a:xfrm>
            <a:prstGeom prst="rect">
              <a:avLst/>
            </a:prstGeom>
            <a:noFill/>
            <a:ln w="9525">
              <a:noFill/>
              <a:miter lim="800000"/>
              <a:headEnd/>
              <a:tailEnd/>
            </a:ln>
            <a:effectLst/>
          </p:spPr>
          <p:txBody>
            <a:bodyPr>
              <a:spAutoFit/>
            </a:bodyPr>
            <a:lstStyle/>
            <a:p>
              <a:pPr>
                <a:spcBef>
                  <a:spcPct val="50000"/>
                </a:spcBef>
              </a:pPr>
              <a:r>
                <a:rPr lang="es-MX" sz="1600" b="1">
                  <a:solidFill>
                    <a:schemeClr val="accent2"/>
                  </a:solidFill>
                </a:rPr>
                <a:t>Costo relativo de corregir una falla</a:t>
              </a:r>
              <a:endParaRPr lang="es-ES" sz="1600" b="1">
                <a:solidFill>
                  <a:schemeClr val="accent2"/>
                </a:solidFill>
              </a:endParaRPr>
            </a:p>
          </p:txBody>
        </p:sp>
        <p:sp>
          <p:nvSpPr>
            <p:cNvPr id="34837" name="Text Box 21"/>
            <p:cNvSpPr txBox="1">
              <a:spLocks noChangeArrowheads="1"/>
            </p:cNvSpPr>
            <p:nvPr/>
          </p:nvSpPr>
          <p:spPr bwMode="auto">
            <a:xfrm>
              <a:off x="895" y="950"/>
              <a:ext cx="528" cy="212"/>
            </a:xfrm>
            <a:prstGeom prst="rect">
              <a:avLst/>
            </a:prstGeom>
            <a:noFill/>
            <a:ln w="9525">
              <a:noFill/>
              <a:miter lim="800000"/>
              <a:headEnd/>
              <a:tailEnd/>
            </a:ln>
            <a:effectLst/>
          </p:spPr>
          <p:txBody>
            <a:bodyPr>
              <a:spAutoFit/>
            </a:bodyPr>
            <a:lstStyle/>
            <a:p>
              <a:pPr>
                <a:spcBef>
                  <a:spcPct val="50000"/>
                </a:spcBef>
              </a:pPr>
              <a:r>
                <a:rPr lang="es-MX" sz="1600" b="1">
                  <a:solidFill>
                    <a:srgbClr val="000000"/>
                  </a:solidFill>
                </a:rPr>
                <a:t>1000</a:t>
              </a:r>
              <a:endParaRPr lang="es-ES" sz="1600" b="1">
                <a:solidFill>
                  <a:srgbClr val="000000"/>
                </a:solidFill>
              </a:endParaRPr>
            </a:p>
          </p:txBody>
        </p:sp>
        <p:sp>
          <p:nvSpPr>
            <p:cNvPr id="34838" name="Text Box 22"/>
            <p:cNvSpPr txBox="1">
              <a:spLocks noChangeArrowheads="1"/>
            </p:cNvSpPr>
            <p:nvPr/>
          </p:nvSpPr>
          <p:spPr bwMode="auto">
            <a:xfrm>
              <a:off x="895" y="1630"/>
              <a:ext cx="528" cy="212"/>
            </a:xfrm>
            <a:prstGeom prst="rect">
              <a:avLst/>
            </a:prstGeom>
            <a:noFill/>
            <a:ln w="9525">
              <a:noFill/>
              <a:miter lim="800000"/>
              <a:headEnd/>
              <a:tailEnd/>
            </a:ln>
            <a:effectLst/>
          </p:spPr>
          <p:txBody>
            <a:bodyPr>
              <a:spAutoFit/>
            </a:bodyPr>
            <a:lstStyle/>
            <a:p>
              <a:pPr>
                <a:spcBef>
                  <a:spcPct val="50000"/>
                </a:spcBef>
              </a:pPr>
              <a:r>
                <a:rPr lang="es-MX" sz="1600" b="1">
                  <a:solidFill>
                    <a:srgbClr val="000000"/>
                  </a:solidFill>
                </a:rPr>
                <a:t>100</a:t>
              </a:r>
              <a:endParaRPr lang="es-ES" sz="1600" b="1">
                <a:solidFill>
                  <a:srgbClr val="000000"/>
                </a:solidFill>
              </a:endParaRPr>
            </a:p>
          </p:txBody>
        </p:sp>
        <p:sp>
          <p:nvSpPr>
            <p:cNvPr id="34839" name="Text Box 23"/>
            <p:cNvSpPr txBox="1">
              <a:spLocks noChangeArrowheads="1"/>
            </p:cNvSpPr>
            <p:nvPr/>
          </p:nvSpPr>
          <p:spPr bwMode="auto">
            <a:xfrm>
              <a:off x="991" y="2356"/>
              <a:ext cx="528" cy="212"/>
            </a:xfrm>
            <a:prstGeom prst="rect">
              <a:avLst/>
            </a:prstGeom>
            <a:noFill/>
            <a:ln w="9525">
              <a:noFill/>
              <a:miter lim="800000"/>
              <a:headEnd/>
              <a:tailEnd/>
            </a:ln>
            <a:effectLst/>
          </p:spPr>
          <p:txBody>
            <a:bodyPr>
              <a:spAutoFit/>
            </a:bodyPr>
            <a:lstStyle/>
            <a:p>
              <a:pPr>
                <a:spcBef>
                  <a:spcPct val="50000"/>
                </a:spcBef>
              </a:pPr>
              <a:r>
                <a:rPr lang="es-MX" sz="1600" b="1">
                  <a:solidFill>
                    <a:srgbClr val="000000"/>
                  </a:solidFill>
                </a:rPr>
                <a:t>10</a:t>
              </a:r>
              <a:endParaRPr lang="es-ES" sz="1600" b="1">
                <a:solidFill>
                  <a:srgbClr val="000000"/>
                </a:solidFill>
              </a:endParaRPr>
            </a:p>
          </p:txBody>
        </p:sp>
        <p:sp>
          <p:nvSpPr>
            <p:cNvPr id="34840" name="Text Box 24"/>
            <p:cNvSpPr txBox="1">
              <a:spLocks noChangeArrowheads="1"/>
            </p:cNvSpPr>
            <p:nvPr/>
          </p:nvSpPr>
          <p:spPr bwMode="auto">
            <a:xfrm>
              <a:off x="991" y="2855"/>
              <a:ext cx="528" cy="212"/>
            </a:xfrm>
            <a:prstGeom prst="rect">
              <a:avLst/>
            </a:prstGeom>
            <a:noFill/>
            <a:ln w="9525">
              <a:noFill/>
              <a:miter lim="800000"/>
              <a:headEnd/>
              <a:tailEnd/>
            </a:ln>
            <a:effectLst/>
          </p:spPr>
          <p:txBody>
            <a:bodyPr>
              <a:spAutoFit/>
            </a:bodyPr>
            <a:lstStyle/>
            <a:p>
              <a:pPr>
                <a:spcBef>
                  <a:spcPct val="50000"/>
                </a:spcBef>
              </a:pPr>
              <a:r>
                <a:rPr lang="es-MX" sz="1600" b="1">
                  <a:solidFill>
                    <a:srgbClr val="000000"/>
                  </a:solidFill>
                </a:rPr>
                <a:t>1</a:t>
              </a:r>
              <a:endParaRPr lang="es-ES" sz="1600" b="1">
                <a:solidFill>
                  <a:srgbClr val="000000"/>
                </a:solidFill>
              </a:endParaRPr>
            </a:p>
          </p:txBody>
        </p:sp>
        <p:sp>
          <p:nvSpPr>
            <p:cNvPr id="34841" name="Text Box 25"/>
            <p:cNvSpPr txBox="1">
              <a:spLocks noChangeArrowheads="1"/>
            </p:cNvSpPr>
            <p:nvPr/>
          </p:nvSpPr>
          <p:spPr bwMode="auto">
            <a:xfrm>
              <a:off x="1440" y="3670"/>
              <a:ext cx="528" cy="212"/>
            </a:xfrm>
            <a:prstGeom prst="rect">
              <a:avLst/>
            </a:prstGeom>
            <a:noFill/>
            <a:ln w="9525">
              <a:noFill/>
              <a:miter lim="800000"/>
              <a:headEnd/>
              <a:tailEnd/>
            </a:ln>
            <a:effectLst/>
          </p:spPr>
          <p:txBody>
            <a:bodyPr>
              <a:spAutoFit/>
            </a:bodyPr>
            <a:lstStyle/>
            <a:p>
              <a:pPr>
                <a:spcBef>
                  <a:spcPct val="50000"/>
                </a:spcBef>
              </a:pPr>
              <a:r>
                <a:rPr lang="es-MX" sz="1600" b="1">
                  <a:solidFill>
                    <a:srgbClr val="000000"/>
                  </a:solidFill>
                </a:rPr>
                <a:t>Req.</a:t>
              </a:r>
              <a:endParaRPr lang="es-ES" sz="1600" b="1">
                <a:solidFill>
                  <a:srgbClr val="000000"/>
                </a:solidFill>
              </a:endParaRPr>
            </a:p>
          </p:txBody>
        </p:sp>
        <p:sp>
          <p:nvSpPr>
            <p:cNvPr id="34842" name="Text Box 26"/>
            <p:cNvSpPr txBox="1">
              <a:spLocks noChangeArrowheads="1"/>
            </p:cNvSpPr>
            <p:nvPr/>
          </p:nvSpPr>
          <p:spPr bwMode="auto">
            <a:xfrm>
              <a:off x="2064" y="3670"/>
              <a:ext cx="624" cy="212"/>
            </a:xfrm>
            <a:prstGeom prst="rect">
              <a:avLst/>
            </a:prstGeom>
            <a:noFill/>
            <a:ln w="9525">
              <a:noFill/>
              <a:miter lim="800000"/>
              <a:headEnd/>
              <a:tailEnd/>
            </a:ln>
            <a:effectLst/>
          </p:spPr>
          <p:txBody>
            <a:bodyPr>
              <a:spAutoFit/>
            </a:bodyPr>
            <a:lstStyle/>
            <a:p>
              <a:pPr>
                <a:spcBef>
                  <a:spcPct val="50000"/>
                </a:spcBef>
              </a:pPr>
              <a:r>
                <a:rPr lang="es-MX" sz="1600" b="1">
                  <a:solidFill>
                    <a:srgbClr val="000000"/>
                  </a:solidFill>
                </a:rPr>
                <a:t>Diseño</a:t>
              </a:r>
              <a:endParaRPr lang="es-ES" sz="1600" b="1">
                <a:solidFill>
                  <a:srgbClr val="000000"/>
                </a:solidFill>
              </a:endParaRPr>
            </a:p>
          </p:txBody>
        </p:sp>
        <p:sp>
          <p:nvSpPr>
            <p:cNvPr id="34843" name="Text Box 27"/>
            <p:cNvSpPr txBox="1">
              <a:spLocks noChangeArrowheads="1"/>
            </p:cNvSpPr>
            <p:nvPr/>
          </p:nvSpPr>
          <p:spPr bwMode="auto">
            <a:xfrm>
              <a:off x="2699" y="3670"/>
              <a:ext cx="624" cy="212"/>
            </a:xfrm>
            <a:prstGeom prst="rect">
              <a:avLst/>
            </a:prstGeom>
            <a:noFill/>
            <a:ln w="9525">
              <a:noFill/>
              <a:miter lim="800000"/>
              <a:headEnd/>
              <a:tailEnd/>
            </a:ln>
            <a:effectLst/>
          </p:spPr>
          <p:txBody>
            <a:bodyPr>
              <a:spAutoFit/>
            </a:bodyPr>
            <a:lstStyle/>
            <a:p>
              <a:pPr>
                <a:spcBef>
                  <a:spcPct val="50000"/>
                </a:spcBef>
              </a:pPr>
              <a:r>
                <a:rPr lang="es-MX" sz="1600" b="1">
                  <a:solidFill>
                    <a:srgbClr val="000000"/>
                  </a:solidFill>
                </a:rPr>
                <a:t>Código</a:t>
              </a:r>
              <a:endParaRPr lang="es-ES" sz="1600" b="1">
                <a:solidFill>
                  <a:srgbClr val="000000"/>
                </a:solidFill>
              </a:endParaRPr>
            </a:p>
          </p:txBody>
        </p:sp>
        <p:sp>
          <p:nvSpPr>
            <p:cNvPr id="34844" name="Text Box 28"/>
            <p:cNvSpPr txBox="1">
              <a:spLocks noChangeArrowheads="1"/>
            </p:cNvSpPr>
            <p:nvPr/>
          </p:nvSpPr>
          <p:spPr bwMode="auto">
            <a:xfrm>
              <a:off x="3334" y="3612"/>
              <a:ext cx="672" cy="366"/>
            </a:xfrm>
            <a:prstGeom prst="rect">
              <a:avLst/>
            </a:prstGeom>
            <a:noFill/>
            <a:ln w="9525">
              <a:noFill/>
              <a:miter lim="800000"/>
              <a:headEnd/>
              <a:tailEnd/>
            </a:ln>
            <a:effectLst/>
          </p:spPr>
          <p:txBody>
            <a:bodyPr>
              <a:spAutoFit/>
            </a:bodyPr>
            <a:lstStyle/>
            <a:p>
              <a:pPr>
                <a:spcBef>
                  <a:spcPct val="50000"/>
                </a:spcBef>
              </a:pPr>
              <a:r>
                <a:rPr lang="es-MX" sz="1600" b="1">
                  <a:solidFill>
                    <a:srgbClr val="000000"/>
                  </a:solidFill>
                </a:rPr>
                <a:t>Des. Pruebas</a:t>
              </a:r>
              <a:endParaRPr lang="es-ES" sz="1600" b="1">
                <a:solidFill>
                  <a:srgbClr val="000000"/>
                </a:solidFill>
              </a:endParaRPr>
            </a:p>
          </p:txBody>
        </p:sp>
        <p:sp>
          <p:nvSpPr>
            <p:cNvPr id="34845" name="Text Box 29"/>
            <p:cNvSpPr txBox="1">
              <a:spLocks noChangeArrowheads="1"/>
            </p:cNvSpPr>
            <p:nvPr/>
          </p:nvSpPr>
          <p:spPr bwMode="auto">
            <a:xfrm>
              <a:off x="3923" y="3612"/>
              <a:ext cx="695" cy="520"/>
            </a:xfrm>
            <a:prstGeom prst="rect">
              <a:avLst/>
            </a:prstGeom>
            <a:noFill/>
            <a:ln w="9525">
              <a:noFill/>
              <a:miter lim="800000"/>
              <a:headEnd/>
              <a:tailEnd/>
            </a:ln>
            <a:effectLst/>
          </p:spPr>
          <p:txBody>
            <a:bodyPr>
              <a:spAutoFit/>
            </a:bodyPr>
            <a:lstStyle/>
            <a:p>
              <a:pPr>
                <a:spcBef>
                  <a:spcPct val="50000"/>
                </a:spcBef>
              </a:pPr>
              <a:r>
                <a:rPr lang="es-MX" sz="1600" b="1">
                  <a:solidFill>
                    <a:srgbClr val="000000"/>
                  </a:solidFill>
                </a:rPr>
                <a:t>Pruebas de sistema</a:t>
              </a:r>
              <a:endParaRPr lang="es-ES" sz="1600" b="1">
                <a:solidFill>
                  <a:srgbClr val="000000"/>
                </a:solidFill>
              </a:endParaRPr>
            </a:p>
          </p:txBody>
        </p:sp>
        <p:sp>
          <p:nvSpPr>
            <p:cNvPr id="34846" name="Text Box 30"/>
            <p:cNvSpPr txBox="1">
              <a:spLocks noChangeArrowheads="1"/>
            </p:cNvSpPr>
            <p:nvPr/>
          </p:nvSpPr>
          <p:spPr bwMode="auto">
            <a:xfrm>
              <a:off x="4558" y="3612"/>
              <a:ext cx="816" cy="520"/>
            </a:xfrm>
            <a:prstGeom prst="rect">
              <a:avLst/>
            </a:prstGeom>
            <a:noFill/>
            <a:ln w="9525">
              <a:noFill/>
              <a:miter lim="800000"/>
              <a:headEnd/>
              <a:tailEnd/>
            </a:ln>
            <a:effectLst/>
          </p:spPr>
          <p:txBody>
            <a:bodyPr>
              <a:spAutoFit/>
            </a:bodyPr>
            <a:lstStyle/>
            <a:p>
              <a:pPr>
                <a:spcBef>
                  <a:spcPct val="50000"/>
                </a:spcBef>
              </a:pPr>
              <a:r>
                <a:rPr lang="es-MX" sz="1600" b="1">
                  <a:solidFill>
                    <a:srgbClr val="000000"/>
                  </a:solidFill>
                </a:rPr>
                <a:t>Req. Operación de campo</a:t>
              </a:r>
              <a:endParaRPr lang="es-ES" sz="1600" b="1">
                <a:solidFill>
                  <a:srgbClr val="000000"/>
                </a:solidFill>
              </a:endParaRPr>
            </a:p>
          </p:txBody>
        </p:sp>
      </p:grpSp>
      <p:sp>
        <p:nvSpPr>
          <p:cNvPr id="34847" name="Text Box 31"/>
          <p:cNvSpPr txBox="1">
            <a:spLocks noChangeArrowheads="1"/>
          </p:cNvSpPr>
          <p:nvPr/>
        </p:nvSpPr>
        <p:spPr bwMode="auto">
          <a:xfrm>
            <a:off x="539750" y="6021388"/>
            <a:ext cx="8353425" cy="641350"/>
          </a:xfrm>
          <a:prstGeom prst="rect">
            <a:avLst/>
          </a:prstGeom>
          <a:noFill/>
          <a:ln w="9525">
            <a:noFill/>
            <a:miter lim="800000"/>
            <a:headEnd/>
            <a:tailEnd/>
          </a:ln>
          <a:effectLst/>
        </p:spPr>
        <p:txBody>
          <a:bodyPr>
            <a:spAutoFit/>
          </a:bodyPr>
          <a:lstStyle/>
          <a:p>
            <a:pPr algn="just">
              <a:spcBef>
                <a:spcPct val="50000"/>
              </a:spcBef>
            </a:pPr>
            <a:r>
              <a:rPr lang="es-MX">
                <a:solidFill>
                  <a:schemeClr val="accent1"/>
                </a:solidFill>
              </a:rPr>
              <a:t>Los costos para encontrar y reparar un defecto aumentan conforme se pasa de la prevención a detección y de los de falla interna a los de falla externa.</a:t>
            </a:r>
            <a:endParaRPr lang="es-ES">
              <a:solidFill>
                <a:schemeClr val="accent1"/>
              </a:solidFill>
            </a:endParaRPr>
          </a:p>
        </p:txBody>
      </p:sp>
      <p:sp>
        <p:nvSpPr>
          <p:cNvPr id="34851" name="Rectangle 35"/>
          <p:cNvSpPr>
            <a:spLocks noChangeArrowheads="1"/>
          </p:cNvSpPr>
          <p:nvPr/>
        </p:nvSpPr>
        <p:spPr bwMode="auto">
          <a:xfrm>
            <a:off x="228600" y="3170238"/>
            <a:ext cx="9144000" cy="0"/>
          </a:xfrm>
          <a:prstGeom prst="rect">
            <a:avLst/>
          </a:prstGeom>
          <a:noFill/>
          <a:ln w="9525">
            <a:noFill/>
            <a:miter lim="800000"/>
            <a:headEnd/>
            <a:tailEnd/>
          </a:ln>
          <a:effectLst/>
        </p:spPr>
        <p:txBody>
          <a:bodyPr>
            <a:spAutoFit/>
          </a:bodyPr>
          <a:lstStyle/>
          <a:p>
            <a:endParaRPr lang="es-ES"/>
          </a:p>
        </p:txBody>
      </p:sp>
      <p:sp>
        <p:nvSpPr>
          <p:cNvPr id="34852" name="Rectangle 36"/>
          <p:cNvSpPr>
            <a:spLocks noChangeArrowheads="1"/>
          </p:cNvSpPr>
          <p:nvPr/>
        </p:nvSpPr>
        <p:spPr bwMode="auto">
          <a:xfrm>
            <a:off x="228600" y="0"/>
            <a:ext cx="8686800" cy="519113"/>
          </a:xfrm>
          <a:prstGeom prst="rect">
            <a:avLst/>
          </a:prstGeom>
          <a:noFill/>
          <a:ln w="9525">
            <a:noFill/>
            <a:miter lim="800000"/>
            <a:headEnd/>
            <a:tailEnd/>
          </a:ln>
          <a:effectLst/>
        </p:spPr>
        <p:txBody>
          <a:bodyPr/>
          <a:lstStyle/>
          <a:p>
            <a:r>
              <a:rPr lang="es-ES" sz="2300" b="1">
                <a:solidFill>
                  <a:schemeClr val="bg1"/>
                </a:solidFill>
                <a:effectLst>
                  <a:outerShdw blurRad="38100" dist="38100" dir="2700000" algn="tl">
                    <a:srgbClr val="C0C0C0"/>
                  </a:outerShdw>
                </a:effectLst>
              </a:rPr>
              <a:t>Impacto de los defectos del software sobre el cost</a:t>
            </a:r>
            <a:r>
              <a:rPr lang="es-MX" sz="2300" b="1">
                <a:solidFill>
                  <a:schemeClr val="bg1"/>
                </a:solidFill>
                <a:effectLst>
                  <a:outerShdw blurRad="38100" dist="38100" dir="2700000" algn="tl">
                    <a:srgbClr val="C0C0C0"/>
                  </a:outerShdw>
                </a:effectLst>
              </a:rPr>
              <a:t>o</a:t>
            </a:r>
            <a:r>
              <a:rPr lang="es-ES" sz="2300" b="1">
                <a:solidFill>
                  <a:schemeClr val="bg1"/>
                </a:solidFill>
                <a:effectLst>
                  <a:outerShdw blurRad="38100" dist="38100" dir="2700000" algn="tl">
                    <a:srgbClr val="C0C0C0"/>
                  </a:outerShdw>
                </a:effectLst>
              </a:rPr>
              <a:t> </a:t>
            </a:r>
          </a:p>
          <a:p>
            <a:pPr eaLnBrk="0" hangingPunct="0"/>
            <a:endParaRPr lang="es-ES" sz="2300" b="1">
              <a:solidFill>
                <a:schemeClr val="bg1"/>
              </a:solidFill>
              <a:effectLst>
                <a:outerShdw blurRad="38100" dist="38100" dir="2700000" algn="tl">
                  <a:srgbClr val="C0C0C0"/>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419475" y="1700213"/>
            <a:ext cx="5724525" cy="1109662"/>
          </a:xfrm>
        </p:spPr>
        <p:txBody>
          <a:bodyPr/>
          <a:lstStyle/>
          <a:p>
            <a:pPr marL="1117600" indent="-1117600" eaLnBrk="1" hangingPunct="1">
              <a:defRPr/>
            </a:pPr>
            <a:r>
              <a:rPr lang="es-ES" sz="3000">
                <a:effectLst>
                  <a:outerShdw blurRad="38100" dist="38100" dir="2700000" algn="tl">
                    <a:srgbClr val="C0C0C0"/>
                  </a:outerShdw>
                </a:effectLst>
              </a:rPr>
              <a:t>LA MEDIDA DE LA CALIDAD</a:t>
            </a:r>
          </a:p>
        </p:txBody>
      </p:sp>
      <p:sp>
        <p:nvSpPr>
          <p:cNvPr id="2052" name="Rectangle 4"/>
          <p:cNvSpPr>
            <a:spLocks noChangeArrowheads="1"/>
          </p:cNvSpPr>
          <p:nvPr/>
        </p:nvSpPr>
        <p:spPr bwMode="auto">
          <a:xfrm>
            <a:off x="3492500" y="2205038"/>
            <a:ext cx="5580063" cy="1109662"/>
          </a:xfrm>
          <a:prstGeom prst="rect">
            <a:avLst/>
          </a:prstGeom>
          <a:noFill/>
          <a:ln w="9525">
            <a:noFill/>
            <a:miter lim="800000"/>
            <a:headEnd/>
            <a:tailEnd/>
          </a:ln>
          <a:effectLst/>
        </p:spPr>
        <p:txBody>
          <a:bodyPr anchor="ctr"/>
          <a:lstStyle/>
          <a:p>
            <a:pPr marL="1117600" indent="-1117600" algn="l">
              <a:defRPr/>
            </a:pPr>
            <a:r>
              <a:rPr lang="es-ES" sz="3000" b="1">
                <a:solidFill>
                  <a:schemeClr val="bg1"/>
                </a:solidFill>
                <a:effectLst>
                  <a:outerShdw blurRad="38100" dist="38100" dir="2700000" algn="tl">
                    <a:srgbClr val="C0C0C0"/>
                  </a:outerShdw>
                </a:effectLst>
              </a:rPr>
              <a:t>DEL SOFTWARE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Título"/>
          <p:cNvSpPr>
            <a:spLocks noGrp="1"/>
          </p:cNvSpPr>
          <p:nvPr>
            <p:ph type="title"/>
          </p:nvPr>
        </p:nvSpPr>
        <p:spPr/>
        <p:txBody>
          <a:bodyPr/>
          <a:lstStyle/>
          <a:p>
            <a:pPr eaLnBrk="1" hangingPunct="1"/>
            <a:r>
              <a:rPr lang="es-MX" altLang="es-ES" b="1"/>
              <a:t>La Medición del Software</a:t>
            </a:r>
            <a:br>
              <a:rPr lang="es-MX" altLang="es-ES"/>
            </a:br>
            <a:endParaRPr lang="en-US" altLang="es-ES"/>
          </a:p>
        </p:txBody>
      </p:sp>
      <p:sp>
        <p:nvSpPr>
          <p:cNvPr id="4099" name="4 Marcador de contenido"/>
          <p:cNvSpPr>
            <a:spLocks noGrp="1"/>
          </p:cNvSpPr>
          <p:nvPr>
            <p:ph idx="1"/>
          </p:nvPr>
        </p:nvSpPr>
        <p:spPr/>
        <p:txBody>
          <a:bodyPr/>
          <a:lstStyle/>
          <a:p>
            <a:pPr eaLnBrk="1" hangingPunct="1"/>
            <a:r>
              <a:rPr lang="es-MX" altLang="es-ES" dirty="0"/>
              <a:t>La medición se ocupa de derivar un valor numérico o perfil para un atributo de un componente, sistema o proceso de software.</a:t>
            </a:r>
          </a:p>
          <a:p>
            <a:pPr eaLnBrk="1" hangingPunct="1"/>
            <a:r>
              <a:rPr lang="es-MX" altLang="es-ES" dirty="0"/>
              <a:t>La meta a largo plazo es usar la medición en lugar de revisiones para realizar juicios objetivos de la calidad del software.</a:t>
            </a:r>
          </a:p>
          <a:p>
            <a:pPr eaLnBrk="1" hangingPunct="1"/>
            <a:endParaRPr lang="en-US" alt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50"/>
          <p:cNvSpPr>
            <a:spLocks noChangeArrowheads="1"/>
          </p:cNvSpPr>
          <p:nvPr/>
        </p:nvSpPr>
        <p:spPr bwMode="auto">
          <a:xfrm>
            <a:off x="0" y="2060575"/>
            <a:ext cx="8388350" cy="1008063"/>
          </a:xfrm>
          <a:prstGeom prst="rect">
            <a:avLst/>
          </a:prstGeom>
          <a:solidFill>
            <a:schemeClr val="accent1"/>
          </a:solidFill>
          <a:ln w="9525">
            <a:noFill/>
            <a:miter lim="800000"/>
            <a:headEnd/>
            <a:tailEnd/>
          </a:ln>
        </p:spPr>
        <p:txBody>
          <a:bodyPr wrap="none" anchor="ctr"/>
          <a:lstStyle/>
          <a:p>
            <a:endParaRPr lang="en-US" altLang="es-ES"/>
          </a:p>
        </p:txBody>
      </p:sp>
      <p:sp>
        <p:nvSpPr>
          <p:cNvPr id="53251" name="Rectangle 2051"/>
          <p:cNvSpPr>
            <a:spLocks noGrp="1" noChangeArrowheads="1"/>
          </p:cNvSpPr>
          <p:nvPr>
            <p:ph type="title"/>
          </p:nvPr>
        </p:nvSpPr>
        <p:spPr>
          <a:xfrm>
            <a:off x="611188" y="2276475"/>
            <a:ext cx="8137525" cy="508000"/>
          </a:xfrm>
        </p:spPr>
        <p:txBody>
          <a:bodyPr/>
          <a:lstStyle/>
          <a:p>
            <a:pPr eaLnBrk="1" hangingPunct="1">
              <a:defRPr/>
            </a:pPr>
            <a:r>
              <a:rPr lang="es-ES" dirty="0">
                <a:solidFill>
                  <a:schemeClr val="hlink"/>
                </a:solidFill>
                <a:effectLst>
                  <a:outerShdw blurRad="38100" dist="38100" dir="2700000" algn="tl">
                    <a:srgbClr val="C0C0C0"/>
                  </a:outerShdw>
                </a:effectLst>
              </a:rPr>
              <a:t>¿Porqué es importante medir?</a:t>
            </a:r>
          </a:p>
        </p:txBody>
      </p:sp>
      <p:sp>
        <p:nvSpPr>
          <p:cNvPr id="53252" name="Rectangle 2052"/>
          <p:cNvSpPr>
            <a:spLocks noGrp="1" noChangeArrowheads="1"/>
          </p:cNvSpPr>
          <p:nvPr>
            <p:ph type="body" sz="half" idx="1"/>
          </p:nvPr>
        </p:nvSpPr>
        <p:spPr>
          <a:xfrm>
            <a:off x="900113" y="3359150"/>
            <a:ext cx="7775575" cy="3454400"/>
          </a:xfrm>
        </p:spPr>
        <p:txBody>
          <a:bodyPr/>
          <a:lstStyle/>
          <a:p>
            <a:pPr algn="just" eaLnBrk="1" hangingPunct="1">
              <a:defRPr/>
            </a:pPr>
            <a:r>
              <a:rPr lang="es-ES" sz="2400" dirty="0">
                <a:solidFill>
                  <a:srgbClr val="000000"/>
                </a:solidFill>
              </a:rPr>
              <a:t>La respuesta es obvia:</a:t>
            </a:r>
          </a:p>
          <a:p>
            <a:pPr lvl="1" algn="ctr" eaLnBrk="1" hangingPunct="1">
              <a:buFontTx/>
              <a:buNone/>
              <a:defRPr/>
            </a:pPr>
            <a:r>
              <a:rPr lang="es-ES" i="1" dirty="0">
                <a:solidFill>
                  <a:srgbClr val="000000"/>
                </a:solidFill>
              </a:rPr>
              <a:t>Si no se mide, no existe una forma real de determinar si se está mejorando.  </a:t>
            </a:r>
          </a:p>
          <a:p>
            <a:pPr lvl="1" algn="ctr" eaLnBrk="1" hangingPunct="1">
              <a:buFontTx/>
              <a:buNone/>
              <a:defRPr/>
            </a:pPr>
            <a:r>
              <a:rPr lang="es-ES" i="1" dirty="0">
                <a:solidFill>
                  <a:srgbClr val="000000"/>
                </a:solidFill>
              </a:rPr>
              <a:t>  </a:t>
            </a:r>
          </a:p>
          <a:p>
            <a:pPr lvl="1" algn="ctr" eaLnBrk="1" hangingPunct="1">
              <a:buFontTx/>
              <a:buNone/>
              <a:defRPr/>
            </a:pPr>
            <a:r>
              <a:rPr lang="es-ES" dirty="0">
                <a:solidFill>
                  <a:schemeClr val="accent4">
                    <a:lumMod val="50000"/>
                  </a:schemeClr>
                </a:solidFill>
              </a:rPr>
              <a:t>“Lo que no se mide no se puede controlar, y lo que no se controla no se puede gestionar.”</a:t>
            </a:r>
            <a:endParaRPr lang="es-ES" i="1" dirty="0">
              <a:solidFill>
                <a:schemeClr val="accent4">
                  <a:lumMod val="50000"/>
                </a:schemeClr>
              </a:solidFill>
            </a:endParaRPr>
          </a:p>
        </p:txBody>
      </p:sp>
      <p:pic>
        <p:nvPicPr>
          <p:cNvPr id="6149" name="Picture 2053" descr="postura"/>
          <p:cNvPicPr>
            <a:picLocks noGrp="1" noChangeAspect="1" noChangeArrowheads="1"/>
          </p:cNvPicPr>
          <p:nvPr>
            <p:ph sz="half" idx="2"/>
          </p:nvPr>
        </p:nvPicPr>
        <p:blipFill>
          <a:blip r:embed="rId2" cstate="print"/>
          <a:srcRect/>
          <a:stretch>
            <a:fillRect/>
          </a:stretch>
        </p:blipFill>
        <p:spPr>
          <a:xfrm>
            <a:off x="6372225" y="228600"/>
            <a:ext cx="2592388" cy="1574800"/>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0" y="2116138"/>
            <a:ext cx="5715000" cy="1008062"/>
          </a:xfrm>
          <a:prstGeom prst="rect">
            <a:avLst/>
          </a:prstGeom>
          <a:solidFill>
            <a:schemeClr val="accent1"/>
          </a:solidFill>
          <a:ln w="9525">
            <a:noFill/>
            <a:miter lim="800000"/>
            <a:headEnd/>
            <a:tailEnd/>
          </a:ln>
        </p:spPr>
        <p:txBody>
          <a:bodyPr wrap="none" anchor="ctr"/>
          <a:lstStyle/>
          <a:p>
            <a:endParaRPr lang="en-US" altLang="es-ES"/>
          </a:p>
        </p:txBody>
      </p:sp>
      <p:sp>
        <p:nvSpPr>
          <p:cNvPr id="90116" name="Rectangle 4"/>
          <p:cNvSpPr>
            <a:spLocks noChangeArrowheads="1"/>
          </p:cNvSpPr>
          <p:nvPr/>
        </p:nvSpPr>
        <p:spPr bwMode="auto">
          <a:xfrm>
            <a:off x="609600" y="2311400"/>
            <a:ext cx="8137525" cy="508000"/>
          </a:xfrm>
          <a:prstGeom prst="rect">
            <a:avLst/>
          </a:prstGeom>
          <a:noFill/>
          <a:ln w="9525">
            <a:noFill/>
            <a:miter lim="800000"/>
            <a:headEnd/>
            <a:tailEnd/>
          </a:ln>
          <a:effectLst/>
        </p:spPr>
        <p:txBody>
          <a:bodyPr anchor="ctr"/>
          <a:lstStyle/>
          <a:p>
            <a:pPr algn="l">
              <a:defRPr/>
            </a:pPr>
            <a:r>
              <a:rPr lang="es-ES" sz="3600">
                <a:solidFill>
                  <a:schemeClr val="hlink"/>
                </a:solidFill>
                <a:effectLst>
                  <a:outerShdw blurRad="38100" dist="38100" dir="2700000" algn="tl">
                    <a:srgbClr val="C0C0C0"/>
                  </a:outerShdw>
                </a:effectLst>
              </a:rPr>
              <a:t>¿</a:t>
            </a:r>
            <a:r>
              <a:rPr lang="es-MX" sz="3600">
                <a:solidFill>
                  <a:schemeClr val="hlink"/>
                </a:solidFill>
                <a:effectLst>
                  <a:outerShdw blurRad="38100" dist="38100" dir="2700000" algn="tl">
                    <a:srgbClr val="C0C0C0"/>
                  </a:outerShdw>
                </a:effectLst>
              </a:rPr>
              <a:t>Qué se puede medir</a:t>
            </a:r>
            <a:r>
              <a:rPr lang="es-ES" sz="3600">
                <a:solidFill>
                  <a:schemeClr val="hlink"/>
                </a:solidFill>
                <a:effectLst>
                  <a:outerShdw blurRad="38100" dist="38100" dir="2700000" algn="tl">
                    <a:srgbClr val="C0C0C0"/>
                  </a:outerShdw>
                </a:effectLst>
              </a:rPr>
              <a:t>?</a:t>
            </a:r>
          </a:p>
        </p:txBody>
      </p:sp>
      <p:sp>
        <p:nvSpPr>
          <p:cNvPr id="90117" name="Text Box 5"/>
          <p:cNvSpPr txBox="1">
            <a:spLocks noChangeArrowheads="1"/>
          </p:cNvSpPr>
          <p:nvPr/>
        </p:nvSpPr>
        <p:spPr bwMode="auto">
          <a:xfrm>
            <a:off x="685800" y="3429000"/>
            <a:ext cx="8153400" cy="2530475"/>
          </a:xfrm>
          <a:prstGeom prst="rect">
            <a:avLst/>
          </a:prstGeom>
          <a:noFill/>
          <a:ln w="9525">
            <a:noFill/>
            <a:miter lim="800000"/>
            <a:headEnd/>
            <a:tailEnd/>
          </a:ln>
        </p:spPr>
        <p:txBody>
          <a:bodyPr>
            <a:spAutoFit/>
          </a:bodyPr>
          <a:lstStyle/>
          <a:p>
            <a:pPr algn="l" eaLnBrk="0" hangingPunct="0">
              <a:spcBef>
                <a:spcPct val="50000"/>
              </a:spcBef>
              <a:buFontTx/>
              <a:buChar char="•"/>
            </a:pPr>
            <a:r>
              <a:rPr lang="es-ES_tradnl" altLang="es-ES" sz="2000" b="1"/>
              <a:t> El proceso de software</a:t>
            </a:r>
            <a:r>
              <a:rPr lang="es-ES_tradnl" altLang="es-ES" sz="2000"/>
              <a:t> (para mejorarlo)</a:t>
            </a:r>
          </a:p>
          <a:p>
            <a:pPr algn="l" eaLnBrk="0" hangingPunct="0">
              <a:spcBef>
                <a:spcPct val="50000"/>
              </a:spcBef>
              <a:buFontTx/>
              <a:buChar char="•"/>
            </a:pPr>
            <a:r>
              <a:rPr lang="es-ES_tradnl" altLang="es-ES" sz="2000"/>
              <a:t> </a:t>
            </a:r>
            <a:r>
              <a:rPr lang="es-ES_tradnl" altLang="es-ES" sz="2000" b="1"/>
              <a:t>El proyecto del software</a:t>
            </a:r>
            <a:r>
              <a:rPr lang="es-ES_tradnl" altLang="es-ES" sz="2000"/>
              <a:t> (para ayudar a estimar proyectos futuros, para el control de calidad, para la evaluación de la productividad, para el control del proyecto)</a:t>
            </a:r>
            <a:endParaRPr lang="es-ES_tradnl" altLang="es-ES" sz="2000" b="1" i="1"/>
          </a:p>
          <a:p>
            <a:pPr algn="l" eaLnBrk="0" hangingPunct="0">
              <a:spcBef>
                <a:spcPct val="50000"/>
              </a:spcBef>
              <a:buFontTx/>
              <a:buChar char="•"/>
            </a:pPr>
            <a:r>
              <a:rPr lang="es-ES_tradnl" altLang="es-ES" sz="2000" b="1" i="1"/>
              <a:t> </a:t>
            </a:r>
            <a:r>
              <a:rPr lang="es-ES_tradnl" altLang="es-ES" sz="2000" b="1"/>
              <a:t>La calidad del producto </a:t>
            </a:r>
            <a:r>
              <a:rPr lang="es-ES_tradnl" altLang="es-ES" sz="2000"/>
              <a:t>(para apoyar a la toma de decisiones tácticas a medida que el proyecto evoluciona, para aprobar un producto, para comparar con otros productos)</a:t>
            </a:r>
            <a:endParaRPr lang="es-ES_tradnl" altLang="es-ES" sz="2400" b="1" i="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17">
                                            <p:txEl>
                                              <p:pRg st="0" end="0"/>
                                            </p:txEl>
                                          </p:spTgt>
                                        </p:tgtEl>
                                        <p:attrNameLst>
                                          <p:attrName>style.visibility</p:attrName>
                                        </p:attrNameLst>
                                      </p:cBhvr>
                                      <p:to>
                                        <p:strVal val="visible"/>
                                      </p:to>
                                    </p:set>
                                    <p:animEffect transition="in" filter="wipe(left)">
                                      <p:cBhvr>
                                        <p:cTn id="7" dur="500"/>
                                        <p:tgtEl>
                                          <p:spTgt spid="9011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7">
                                            <p:txEl>
                                              <p:pRg st="1" end="1"/>
                                            </p:txEl>
                                          </p:spTgt>
                                        </p:tgtEl>
                                        <p:attrNameLst>
                                          <p:attrName>style.visibility</p:attrName>
                                        </p:attrNameLst>
                                      </p:cBhvr>
                                      <p:to>
                                        <p:strVal val="visible"/>
                                      </p:to>
                                    </p:set>
                                    <p:animEffect transition="in" filter="wipe(left)">
                                      <p:cBhvr>
                                        <p:cTn id="12" dur="500"/>
                                        <p:tgtEl>
                                          <p:spTgt spid="9011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17">
                                            <p:txEl>
                                              <p:pRg st="2" end="2"/>
                                            </p:txEl>
                                          </p:spTgt>
                                        </p:tgtEl>
                                        <p:attrNameLst>
                                          <p:attrName>style.visibility</p:attrName>
                                        </p:attrNameLst>
                                      </p:cBhvr>
                                      <p:to>
                                        <p:strVal val="visible"/>
                                      </p:to>
                                    </p:set>
                                    <p:animEffect transition="in" filter="wipe(left)">
                                      <p:cBhvr>
                                        <p:cTn id="17" dur="500"/>
                                        <p:tgtEl>
                                          <p:spTgt spid="901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87450" y="1214438"/>
            <a:ext cx="6553200" cy="508000"/>
          </a:xfrm>
        </p:spPr>
        <p:txBody>
          <a:bodyPr/>
          <a:lstStyle/>
          <a:p>
            <a:pPr eaLnBrk="1" hangingPunct="1"/>
            <a:endParaRPr lang="en-US" altLang="es-ES" sz="2000"/>
          </a:p>
        </p:txBody>
      </p:sp>
      <p:sp>
        <p:nvSpPr>
          <p:cNvPr id="9219" name="Text Box 3"/>
          <p:cNvSpPr txBox="1">
            <a:spLocks noChangeArrowheads="1"/>
          </p:cNvSpPr>
          <p:nvPr/>
        </p:nvSpPr>
        <p:spPr bwMode="auto">
          <a:xfrm>
            <a:off x="381000" y="2071688"/>
            <a:ext cx="8229600" cy="1006475"/>
          </a:xfrm>
          <a:prstGeom prst="rect">
            <a:avLst/>
          </a:prstGeom>
          <a:noFill/>
          <a:ln w="9525">
            <a:noFill/>
            <a:miter lim="800000"/>
            <a:headEnd/>
            <a:tailEnd/>
          </a:ln>
        </p:spPr>
        <p:txBody>
          <a:bodyPr>
            <a:spAutoFit/>
          </a:bodyPr>
          <a:lstStyle/>
          <a:p>
            <a:pPr algn="just" eaLnBrk="0" hangingPunct="0">
              <a:spcBef>
                <a:spcPct val="50000"/>
              </a:spcBef>
              <a:buFontTx/>
              <a:buChar char="»"/>
            </a:pPr>
            <a:r>
              <a:rPr lang="es-ES_tradnl" altLang="es-ES" sz="2000"/>
              <a:t> </a:t>
            </a:r>
            <a:r>
              <a:rPr lang="es-ES_tradnl" altLang="es-ES" sz="2000" b="1" i="1"/>
              <a:t>Medida</a:t>
            </a:r>
            <a:r>
              <a:rPr lang="es-ES_tradnl" altLang="es-ES" sz="2000"/>
              <a:t>: indicación cuantitativa de extensión, cantidad, dimensiones, capacidad y tamaño de algunos atributos de un proceso o producto. Ejemplo, cantidad de líneas de código de un programa.</a:t>
            </a:r>
          </a:p>
        </p:txBody>
      </p:sp>
      <p:sp>
        <p:nvSpPr>
          <p:cNvPr id="9220" name="Text Box 4"/>
          <p:cNvSpPr txBox="1">
            <a:spLocks noChangeArrowheads="1"/>
          </p:cNvSpPr>
          <p:nvPr/>
        </p:nvSpPr>
        <p:spPr bwMode="auto">
          <a:xfrm>
            <a:off x="381000" y="3422650"/>
            <a:ext cx="8382000" cy="1006475"/>
          </a:xfrm>
          <a:prstGeom prst="rect">
            <a:avLst/>
          </a:prstGeom>
          <a:noFill/>
          <a:ln w="9525">
            <a:noFill/>
            <a:miter lim="800000"/>
            <a:headEnd/>
            <a:tailEnd/>
          </a:ln>
        </p:spPr>
        <p:txBody>
          <a:bodyPr>
            <a:spAutoFit/>
          </a:bodyPr>
          <a:lstStyle/>
          <a:p>
            <a:pPr algn="just" eaLnBrk="0" hangingPunct="0">
              <a:spcBef>
                <a:spcPct val="50000"/>
              </a:spcBef>
              <a:buFontTx/>
              <a:buChar char="»"/>
            </a:pPr>
            <a:r>
              <a:rPr lang="es-ES_tradnl" altLang="es-ES" sz="2000"/>
              <a:t> </a:t>
            </a:r>
            <a:r>
              <a:rPr lang="es-ES_tradnl" altLang="es-ES" sz="2000" b="1" i="1"/>
              <a:t>Métrica</a:t>
            </a:r>
            <a:r>
              <a:rPr lang="es-ES_tradnl" altLang="es-ES" sz="2000"/>
              <a:t>: medida cuantitativa del grado en que un sistema, componente o proceso posee un atributo dado. Por ejemplo, cantidad de errores cada mil líneas de código.</a:t>
            </a:r>
          </a:p>
        </p:txBody>
      </p:sp>
      <p:sp>
        <p:nvSpPr>
          <p:cNvPr id="9221" name="Text Box 5"/>
          <p:cNvSpPr txBox="1">
            <a:spLocks noChangeArrowheads="1"/>
          </p:cNvSpPr>
          <p:nvPr/>
        </p:nvSpPr>
        <p:spPr bwMode="auto">
          <a:xfrm>
            <a:off x="457200" y="4714875"/>
            <a:ext cx="8382000" cy="1938338"/>
          </a:xfrm>
          <a:prstGeom prst="rect">
            <a:avLst/>
          </a:prstGeom>
          <a:noFill/>
          <a:ln w="9525">
            <a:noFill/>
            <a:miter lim="800000"/>
            <a:headEnd/>
            <a:tailEnd/>
          </a:ln>
        </p:spPr>
        <p:txBody>
          <a:bodyPr>
            <a:spAutoFit/>
          </a:bodyPr>
          <a:lstStyle/>
          <a:p>
            <a:pPr algn="just" eaLnBrk="0" hangingPunct="0">
              <a:spcBef>
                <a:spcPct val="50000"/>
              </a:spcBef>
              <a:buFontTx/>
              <a:buChar char="»"/>
            </a:pPr>
            <a:r>
              <a:rPr lang="es-ES_tradnl" altLang="es-ES" sz="2000"/>
              <a:t> </a:t>
            </a:r>
            <a:r>
              <a:rPr lang="es-ES_tradnl" altLang="es-ES" sz="2000" b="1"/>
              <a:t>Indicador</a:t>
            </a:r>
            <a:r>
              <a:rPr lang="es-ES_tradnl" altLang="es-ES" sz="2000"/>
              <a:t>: es una métrica o combinación de métricas que proporcionan conocimientos acerca de un proceso de software, un proyecto de software o del producto en sí. </a:t>
            </a:r>
            <a:r>
              <a:rPr lang="es-ES_tradnl" altLang="es-ES" sz="2000" b="1" i="1"/>
              <a:t>Por ejemplo</a:t>
            </a:r>
            <a:r>
              <a:rPr lang="es-ES_tradnl" altLang="es-ES" sz="2000"/>
              <a:t>, </a:t>
            </a:r>
            <a:r>
              <a:rPr lang="es-ES_tradnl" altLang="es-ES" sz="2000" i="1"/>
              <a:t>un método de análisis de riesgos es más seguro que los demás, grado de satisfacción de los clientes, evaluación del tiempo de respuesta por cada uno de los errores reportados.</a:t>
            </a:r>
          </a:p>
        </p:txBody>
      </p:sp>
      <p:sp>
        <p:nvSpPr>
          <p:cNvPr id="9222" name="AutoShape 6"/>
          <p:cNvSpPr>
            <a:spLocks noChangeArrowheads="1"/>
          </p:cNvSpPr>
          <p:nvPr/>
        </p:nvSpPr>
        <p:spPr bwMode="auto">
          <a:xfrm>
            <a:off x="3733800" y="1465263"/>
            <a:ext cx="609600" cy="457200"/>
          </a:xfrm>
          <a:prstGeom prst="downArrow">
            <a:avLst>
              <a:gd name="adj1" fmla="val 50000"/>
              <a:gd name="adj2" fmla="val 25000"/>
            </a:avLst>
          </a:prstGeom>
          <a:solidFill>
            <a:srgbClr val="FFFFCC"/>
          </a:solidFill>
          <a:ln w="9525">
            <a:solidFill>
              <a:schemeClr val="tx1"/>
            </a:solidFill>
            <a:miter lim="800000"/>
            <a:headEnd/>
            <a:tailEnd/>
          </a:ln>
        </p:spPr>
        <p:txBody>
          <a:bodyPr wrap="none" anchor="ctr"/>
          <a:lstStyle/>
          <a:p>
            <a:endParaRPr lang="en-US" altLang="es-ES"/>
          </a:p>
        </p:txBody>
      </p:sp>
      <p:sp>
        <p:nvSpPr>
          <p:cNvPr id="9223" name="AutoShape 7"/>
          <p:cNvSpPr>
            <a:spLocks noChangeArrowheads="1"/>
          </p:cNvSpPr>
          <p:nvPr/>
        </p:nvSpPr>
        <p:spPr bwMode="auto">
          <a:xfrm>
            <a:off x="4267200" y="4338638"/>
            <a:ext cx="304800" cy="304800"/>
          </a:xfrm>
          <a:prstGeom prst="downArrow">
            <a:avLst>
              <a:gd name="adj1" fmla="val 50000"/>
              <a:gd name="adj2" fmla="val 25000"/>
            </a:avLst>
          </a:prstGeom>
          <a:solidFill>
            <a:srgbClr val="FFFFCC"/>
          </a:solidFill>
          <a:ln w="9525">
            <a:solidFill>
              <a:schemeClr val="tx1"/>
            </a:solidFill>
            <a:miter lim="800000"/>
            <a:headEnd/>
            <a:tailEnd/>
          </a:ln>
        </p:spPr>
        <p:txBody>
          <a:bodyPr wrap="none" anchor="ctr"/>
          <a:lstStyle/>
          <a:p>
            <a:endParaRPr lang="en-US" altLang="es-ES"/>
          </a:p>
        </p:txBody>
      </p:sp>
      <p:sp>
        <p:nvSpPr>
          <p:cNvPr id="9224" name="Rectangle 8"/>
          <p:cNvSpPr>
            <a:spLocks noChangeArrowheads="1"/>
          </p:cNvSpPr>
          <p:nvPr/>
        </p:nvSpPr>
        <p:spPr bwMode="auto">
          <a:xfrm>
            <a:off x="0" y="914400"/>
            <a:ext cx="8388350" cy="1008063"/>
          </a:xfrm>
          <a:prstGeom prst="rect">
            <a:avLst/>
          </a:prstGeom>
          <a:solidFill>
            <a:schemeClr val="accent1"/>
          </a:solidFill>
          <a:ln w="9525">
            <a:noFill/>
            <a:miter lim="800000"/>
            <a:headEnd/>
            <a:tailEnd/>
          </a:ln>
        </p:spPr>
        <p:txBody>
          <a:bodyPr wrap="none" anchor="ctr"/>
          <a:lstStyle/>
          <a:p>
            <a:endParaRPr lang="en-US" altLang="es-ES"/>
          </a:p>
        </p:txBody>
      </p:sp>
      <p:sp>
        <p:nvSpPr>
          <p:cNvPr id="91145" name="Rectangle 9"/>
          <p:cNvSpPr>
            <a:spLocks noChangeArrowheads="1"/>
          </p:cNvSpPr>
          <p:nvPr/>
        </p:nvSpPr>
        <p:spPr bwMode="auto">
          <a:xfrm>
            <a:off x="609600" y="1109663"/>
            <a:ext cx="8137525" cy="508000"/>
          </a:xfrm>
          <a:prstGeom prst="rect">
            <a:avLst/>
          </a:prstGeom>
          <a:noFill/>
          <a:ln w="9525">
            <a:noFill/>
            <a:miter lim="800000"/>
            <a:headEnd/>
            <a:tailEnd/>
          </a:ln>
          <a:effectLst/>
        </p:spPr>
        <p:txBody>
          <a:bodyPr anchor="ctr"/>
          <a:lstStyle/>
          <a:p>
            <a:pPr algn="l">
              <a:defRPr/>
            </a:pPr>
            <a:r>
              <a:rPr lang="es-MX" sz="3600">
                <a:solidFill>
                  <a:schemeClr val="hlink"/>
                </a:solidFill>
                <a:effectLst>
                  <a:outerShdw blurRad="38100" dist="38100" dir="2700000" algn="tl">
                    <a:srgbClr val="C0C0C0"/>
                  </a:outerShdw>
                </a:effectLst>
              </a:rPr>
              <a:t>Medida – Métrica - Indicador</a:t>
            </a:r>
            <a:endParaRPr lang="es-ES" sz="3600">
              <a:solidFill>
                <a:schemeClr val="hlink"/>
              </a:solidFill>
              <a:effectLst>
                <a:outerShdw blurRad="38100" dist="38100" dir="2700000" algn="tl">
                  <a:srgbClr val="C0C0C0"/>
                </a:outerShdw>
              </a:effectLst>
            </a:endParaRPr>
          </a:p>
        </p:txBody>
      </p:sp>
      <p:sp>
        <p:nvSpPr>
          <p:cNvPr id="9226" name="AutoShape 11"/>
          <p:cNvSpPr>
            <a:spLocks noChangeArrowheads="1"/>
          </p:cNvSpPr>
          <p:nvPr/>
        </p:nvSpPr>
        <p:spPr bwMode="auto">
          <a:xfrm>
            <a:off x="4267200" y="3071813"/>
            <a:ext cx="304800" cy="304800"/>
          </a:xfrm>
          <a:prstGeom prst="downArrow">
            <a:avLst>
              <a:gd name="adj1" fmla="val 50000"/>
              <a:gd name="adj2" fmla="val 25000"/>
            </a:avLst>
          </a:prstGeom>
          <a:solidFill>
            <a:srgbClr val="FFFFCC"/>
          </a:solidFill>
          <a:ln w="9525">
            <a:solidFill>
              <a:schemeClr val="tx1"/>
            </a:solidFill>
            <a:miter lim="800000"/>
            <a:headEnd/>
            <a:tailEnd/>
          </a:ln>
        </p:spPr>
        <p:txBody>
          <a:bodyPr wrap="none" anchor="ctr"/>
          <a:lstStyle/>
          <a:p>
            <a:endParaRPr lang="en-US" altLang="es-E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Oval 7"/>
          <p:cNvSpPr>
            <a:spLocks noChangeArrowheads="1"/>
          </p:cNvSpPr>
          <p:nvPr/>
        </p:nvSpPr>
        <p:spPr bwMode="auto">
          <a:xfrm>
            <a:off x="7164388" y="2420938"/>
            <a:ext cx="1079500" cy="144462"/>
          </a:xfrm>
          <a:prstGeom prst="ellipse">
            <a:avLst/>
          </a:prstGeom>
          <a:solidFill>
            <a:srgbClr val="969696"/>
          </a:solidFill>
          <a:ln w="9525">
            <a:noFill/>
            <a:round/>
            <a:headEnd/>
            <a:tailEnd/>
          </a:ln>
        </p:spPr>
        <p:txBody>
          <a:bodyPr wrap="none" anchor="ctr"/>
          <a:lstStyle/>
          <a:p>
            <a:endParaRPr lang="en-US" altLang="es-ES"/>
          </a:p>
        </p:txBody>
      </p:sp>
      <p:sp>
        <p:nvSpPr>
          <p:cNvPr id="12291" name="Rectangle 4"/>
          <p:cNvSpPr>
            <a:spLocks noChangeArrowheads="1"/>
          </p:cNvSpPr>
          <p:nvPr/>
        </p:nvSpPr>
        <p:spPr bwMode="auto">
          <a:xfrm>
            <a:off x="0" y="2060575"/>
            <a:ext cx="6877050" cy="1008063"/>
          </a:xfrm>
          <a:prstGeom prst="rect">
            <a:avLst/>
          </a:prstGeom>
          <a:solidFill>
            <a:schemeClr val="accent1"/>
          </a:solidFill>
          <a:ln w="9525">
            <a:noFill/>
            <a:miter lim="800000"/>
            <a:headEnd/>
            <a:tailEnd/>
          </a:ln>
        </p:spPr>
        <p:txBody>
          <a:bodyPr wrap="none" anchor="ctr"/>
          <a:lstStyle/>
          <a:p>
            <a:endParaRPr lang="en-US" altLang="es-ES"/>
          </a:p>
        </p:txBody>
      </p:sp>
      <p:sp>
        <p:nvSpPr>
          <p:cNvPr id="5122" name="Rectangle 2"/>
          <p:cNvSpPr>
            <a:spLocks noGrp="1" noChangeArrowheads="1"/>
          </p:cNvSpPr>
          <p:nvPr>
            <p:ph type="title"/>
          </p:nvPr>
        </p:nvSpPr>
        <p:spPr>
          <a:xfrm>
            <a:off x="827088" y="2344738"/>
            <a:ext cx="6553200" cy="508000"/>
          </a:xfrm>
        </p:spPr>
        <p:txBody>
          <a:bodyPr/>
          <a:lstStyle/>
          <a:p>
            <a:pPr eaLnBrk="1" hangingPunct="1">
              <a:lnSpc>
                <a:spcPct val="70000"/>
              </a:lnSpc>
              <a:defRPr/>
            </a:pPr>
            <a:r>
              <a:rPr lang="es-ES">
                <a:solidFill>
                  <a:schemeClr val="hlink"/>
                </a:solidFill>
                <a:effectLst>
                  <a:outerShdw blurRad="38100" dist="38100" dir="2700000" algn="tl">
                    <a:srgbClr val="C0C0C0"/>
                  </a:outerShdw>
                </a:effectLst>
              </a:rPr>
              <a:t>Las mediciones del software </a:t>
            </a:r>
            <a:r>
              <a:rPr lang="es-MX">
                <a:solidFill>
                  <a:schemeClr val="hlink"/>
                </a:solidFill>
                <a:effectLst>
                  <a:outerShdw blurRad="38100" dist="38100" dir="2700000" algn="tl">
                    <a:srgbClr val="C0C0C0"/>
                  </a:outerShdw>
                </a:effectLst>
              </a:rPr>
              <a:t>se </a:t>
            </a:r>
            <a:r>
              <a:rPr lang="es-ES">
                <a:solidFill>
                  <a:schemeClr val="hlink"/>
                </a:solidFill>
                <a:effectLst>
                  <a:outerShdw blurRad="38100" dist="38100" dir="2700000" algn="tl">
                    <a:srgbClr val="C0C0C0"/>
                  </a:outerShdw>
                </a:effectLst>
              </a:rPr>
              <a:t>pueden u</a:t>
            </a:r>
            <a:r>
              <a:rPr lang="es-MX">
                <a:solidFill>
                  <a:schemeClr val="hlink"/>
                </a:solidFill>
                <a:effectLst>
                  <a:outerShdw blurRad="38100" dist="38100" dir="2700000" algn="tl">
                    <a:srgbClr val="C0C0C0"/>
                  </a:outerShdw>
                </a:effectLst>
              </a:rPr>
              <a:t>tiliz</a:t>
            </a:r>
            <a:r>
              <a:rPr lang="es-ES">
                <a:solidFill>
                  <a:schemeClr val="hlink"/>
                </a:solidFill>
                <a:effectLst>
                  <a:outerShdw blurRad="38100" dist="38100" dir="2700000" algn="tl">
                    <a:srgbClr val="C0C0C0"/>
                  </a:outerShdw>
                </a:effectLst>
              </a:rPr>
              <a:t>ar para:</a:t>
            </a:r>
          </a:p>
        </p:txBody>
      </p:sp>
      <p:sp>
        <p:nvSpPr>
          <p:cNvPr id="12293" name="Rectangle 3"/>
          <p:cNvSpPr>
            <a:spLocks noGrp="1" noChangeArrowheads="1"/>
          </p:cNvSpPr>
          <p:nvPr>
            <p:ph type="body" sz="half" idx="1"/>
          </p:nvPr>
        </p:nvSpPr>
        <p:spPr>
          <a:xfrm>
            <a:off x="971550" y="3357563"/>
            <a:ext cx="7488238" cy="2519362"/>
          </a:xfrm>
        </p:spPr>
        <p:txBody>
          <a:bodyPr/>
          <a:lstStyle/>
          <a:p>
            <a:pPr marL="457200" indent="-457200" algn="just" eaLnBrk="1" hangingPunct="1">
              <a:lnSpc>
                <a:spcPct val="90000"/>
              </a:lnSpc>
            </a:pPr>
            <a:r>
              <a:rPr lang="es-ES" altLang="es-ES" sz="2000">
                <a:solidFill>
                  <a:srgbClr val="000000"/>
                </a:solidFill>
              </a:rPr>
              <a:t>Indicar la calidad del producto. </a:t>
            </a:r>
            <a:endParaRPr lang="es-MX" altLang="es-ES" sz="2000">
              <a:solidFill>
                <a:srgbClr val="000000"/>
              </a:solidFill>
            </a:endParaRPr>
          </a:p>
          <a:p>
            <a:pPr marL="457200" indent="-457200" algn="just" eaLnBrk="1" hangingPunct="1">
              <a:lnSpc>
                <a:spcPct val="20000"/>
              </a:lnSpc>
              <a:buFontTx/>
              <a:buNone/>
            </a:pPr>
            <a:endParaRPr lang="es-ES" altLang="es-ES" sz="2000">
              <a:solidFill>
                <a:srgbClr val="000000"/>
              </a:solidFill>
            </a:endParaRPr>
          </a:p>
          <a:p>
            <a:pPr marL="457200" indent="-457200" algn="just" eaLnBrk="1" hangingPunct="1">
              <a:lnSpc>
                <a:spcPct val="90000"/>
              </a:lnSpc>
            </a:pPr>
            <a:r>
              <a:rPr lang="es-ES" altLang="es-ES" sz="2000">
                <a:solidFill>
                  <a:srgbClr val="000000"/>
                </a:solidFill>
              </a:rPr>
              <a:t>Evaluar la productividad de los desarrolladores. </a:t>
            </a:r>
            <a:endParaRPr lang="es-MX" altLang="es-ES" sz="2000">
              <a:solidFill>
                <a:srgbClr val="000000"/>
              </a:solidFill>
            </a:endParaRPr>
          </a:p>
          <a:p>
            <a:pPr marL="457200" indent="-457200" algn="just" eaLnBrk="1" hangingPunct="1">
              <a:lnSpc>
                <a:spcPct val="30000"/>
              </a:lnSpc>
              <a:buFontTx/>
              <a:buNone/>
            </a:pPr>
            <a:endParaRPr lang="es-ES" altLang="es-ES" sz="2000">
              <a:solidFill>
                <a:srgbClr val="000000"/>
              </a:solidFill>
            </a:endParaRPr>
          </a:p>
          <a:p>
            <a:pPr marL="457200" indent="-457200" algn="just" eaLnBrk="1" hangingPunct="1">
              <a:lnSpc>
                <a:spcPct val="90000"/>
              </a:lnSpc>
            </a:pPr>
            <a:r>
              <a:rPr lang="es-ES" altLang="es-ES" sz="2000">
                <a:solidFill>
                  <a:srgbClr val="000000"/>
                </a:solidFill>
              </a:rPr>
              <a:t>Evaluar los beneficios (en cuanto a calidad y productividad) derivados del uso de nuevos métodos y herramientas de ingeniería del software. </a:t>
            </a:r>
            <a:endParaRPr lang="es-MX" altLang="es-ES" sz="2000">
              <a:solidFill>
                <a:srgbClr val="000000"/>
              </a:solidFill>
            </a:endParaRPr>
          </a:p>
          <a:p>
            <a:pPr marL="457200" indent="-457200" algn="just" eaLnBrk="1" hangingPunct="1">
              <a:lnSpc>
                <a:spcPct val="40000"/>
              </a:lnSpc>
              <a:buFontTx/>
              <a:buNone/>
            </a:pPr>
            <a:endParaRPr lang="es-ES" altLang="es-ES" sz="2000">
              <a:solidFill>
                <a:srgbClr val="000000"/>
              </a:solidFill>
            </a:endParaRPr>
          </a:p>
          <a:p>
            <a:pPr marL="457200" indent="-457200" algn="just" eaLnBrk="1" hangingPunct="1">
              <a:lnSpc>
                <a:spcPct val="90000"/>
              </a:lnSpc>
            </a:pPr>
            <a:r>
              <a:rPr lang="es-ES" altLang="es-ES" sz="2000">
                <a:solidFill>
                  <a:srgbClr val="000000"/>
                </a:solidFill>
              </a:rPr>
              <a:t>Establecer una línea base para la estimación. </a:t>
            </a:r>
            <a:endParaRPr lang="es-MX" altLang="es-ES" sz="2000">
              <a:solidFill>
                <a:srgbClr val="000000"/>
              </a:solidFill>
            </a:endParaRPr>
          </a:p>
          <a:p>
            <a:pPr marL="457200" indent="-457200" algn="just" eaLnBrk="1" hangingPunct="1">
              <a:lnSpc>
                <a:spcPct val="40000"/>
              </a:lnSpc>
              <a:buFontTx/>
              <a:buNone/>
            </a:pPr>
            <a:endParaRPr lang="es-ES" altLang="es-ES" sz="2000">
              <a:solidFill>
                <a:srgbClr val="000000"/>
              </a:solidFill>
            </a:endParaRPr>
          </a:p>
          <a:p>
            <a:pPr marL="457200" indent="-457200" algn="just" eaLnBrk="1" hangingPunct="1">
              <a:lnSpc>
                <a:spcPct val="90000"/>
              </a:lnSpc>
            </a:pPr>
            <a:r>
              <a:rPr lang="es-ES" altLang="es-ES" sz="2000">
                <a:solidFill>
                  <a:srgbClr val="000000"/>
                </a:solidFill>
              </a:rPr>
              <a:t>Justificar el uso de nuevas herramientas o de formación adicional.</a:t>
            </a:r>
          </a:p>
          <a:p>
            <a:pPr marL="457200" indent="-457200" algn="just" eaLnBrk="1" hangingPunct="1">
              <a:lnSpc>
                <a:spcPct val="90000"/>
              </a:lnSpc>
              <a:buFontTx/>
              <a:buNone/>
            </a:pPr>
            <a:endParaRPr lang="es-ES" altLang="es-ES" sz="2000">
              <a:solidFill>
                <a:srgbClr val="000000"/>
              </a:solidFill>
            </a:endParaRPr>
          </a:p>
        </p:txBody>
      </p:sp>
      <p:pic>
        <p:nvPicPr>
          <p:cNvPr id="12294" name="Picture 5"/>
          <p:cNvPicPr>
            <a:picLocks noGrp="1" noChangeAspect="1" noChangeArrowheads="1"/>
          </p:cNvPicPr>
          <p:nvPr>
            <p:ph sz="half" idx="2"/>
          </p:nvPr>
        </p:nvPicPr>
        <p:blipFill>
          <a:blip r:embed="rId2" cstate="print"/>
          <a:srcRect/>
          <a:stretch>
            <a:fillRect/>
          </a:stretch>
        </p:blipFill>
        <p:spPr>
          <a:xfrm>
            <a:off x="6659563" y="431800"/>
            <a:ext cx="1584325" cy="2276475"/>
          </a:xfr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55650" y="1989138"/>
            <a:ext cx="6553200" cy="508000"/>
          </a:xfrm>
        </p:spPr>
        <p:txBody>
          <a:bodyPr/>
          <a:lstStyle/>
          <a:p>
            <a:pPr eaLnBrk="1" hangingPunct="1"/>
            <a:r>
              <a:rPr lang="es-MX" altLang="es-ES" sz="3200"/>
              <a:t>Proceso de Medición</a:t>
            </a:r>
            <a:endParaRPr lang="es-ES" altLang="es-ES" sz="3200"/>
          </a:p>
        </p:txBody>
      </p:sp>
      <p:sp>
        <p:nvSpPr>
          <p:cNvPr id="13315" name="Rectangle 3"/>
          <p:cNvSpPr>
            <a:spLocks noGrp="1" noChangeArrowheads="1"/>
          </p:cNvSpPr>
          <p:nvPr>
            <p:ph type="body" idx="1"/>
          </p:nvPr>
        </p:nvSpPr>
        <p:spPr>
          <a:xfrm>
            <a:off x="827088" y="2636838"/>
            <a:ext cx="8066087" cy="3960812"/>
          </a:xfrm>
        </p:spPr>
        <p:txBody>
          <a:bodyPr/>
          <a:lstStyle/>
          <a:p>
            <a:pPr eaLnBrk="1" hangingPunct="1"/>
            <a:r>
              <a:rPr lang="es-MX" altLang="es-ES" sz="2000" i="1"/>
              <a:t>Se caracteriza por cinco actividades:</a:t>
            </a:r>
          </a:p>
          <a:p>
            <a:pPr lvl="1" eaLnBrk="1" hangingPunct="1"/>
            <a:r>
              <a:rPr lang="es-MX" altLang="es-ES" sz="2000"/>
              <a:t>Formulación.  </a:t>
            </a:r>
            <a:r>
              <a:rPr lang="es-MX" altLang="es-ES" sz="2000" b="0"/>
              <a:t>Derivación de medidas y métricas adecuadas al software que se considera.</a:t>
            </a:r>
          </a:p>
          <a:p>
            <a:pPr lvl="1" eaLnBrk="1" hangingPunct="1"/>
            <a:r>
              <a:rPr lang="es-MX" altLang="es-ES" sz="2000"/>
              <a:t>Recolección</a:t>
            </a:r>
            <a:r>
              <a:rPr lang="es-MX" altLang="es-ES" sz="2000" b="0"/>
              <a:t>. Mecanismo de acumular los datos necesarios para derivar las métricas formuladas.</a:t>
            </a:r>
          </a:p>
          <a:p>
            <a:pPr lvl="1" eaLnBrk="1" hangingPunct="1"/>
            <a:r>
              <a:rPr lang="es-MX" altLang="es-ES" sz="2000"/>
              <a:t>Análisis</a:t>
            </a:r>
            <a:r>
              <a:rPr lang="es-MX" altLang="es-ES" sz="2000" b="0"/>
              <a:t>.  Cálculo de las métricas y aplicación de herramientas matemáticas.</a:t>
            </a:r>
          </a:p>
          <a:p>
            <a:pPr lvl="1" eaLnBrk="1" hangingPunct="1"/>
            <a:r>
              <a:rPr lang="es-MX" altLang="es-ES" sz="2000"/>
              <a:t>Interpretación.  </a:t>
            </a:r>
            <a:r>
              <a:rPr lang="es-MX" altLang="es-ES" sz="2000" b="0"/>
              <a:t>Evaluación de las métricas para conocer su calidad.</a:t>
            </a:r>
          </a:p>
          <a:p>
            <a:pPr lvl="1" eaLnBrk="1" hangingPunct="1"/>
            <a:r>
              <a:rPr lang="es-MX" altLang="es-ES" sz="2000"/>
              <a:t>Retroalimentación.</a:t>
            </a:r>
            <a:r>
              <a:rPr lang="es-MX" altLang="es-ES" sz="2000" b="0"/>
              <a:t>  Recomendaciones derivadas de la interpretación y comunicadas al equipo.</a:t>
            </a:r>
          </a:p>
          <a:p>
            <a:pPr eaLnBrk="1" hangingPunct="1"/>
            <a:endParaRPr lang="es-ES" altLang="es-E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0" y="2060575"/>
            <a:ext cx="7164388" cy="792163"/>
          </a:xfrm>
          <a:prstGeom prst="rect">
            <a:avLst/>
          </a:prstGeom>
          <a:solidFill>
            <a:schemeClr val="accent1"/>
          </a:solidFill>
          <a:ln w="9525">
            <a:noFill/>
            <a:miter lim="800000"/>
            <a:headEnd/>
            <a:tailEnd/>
          </a:ln>
        </p:spPr>
        <p:txBody>
          <a:bodyPr wrap="none" anchor="ctr"/>
          <a:lstStyle/>
          <a:p>
            <a:endParaRPr lang="en-US" altLang="es-ES"/>
          </a:p>
        </p:txBody>
      </p:sp>
      <p:sp>
        <p:nvSpPr>
          <p:cNvPr id="73731" name="Rectangle 3"/>
          <p:cNvSpPr>
            <a:spLocks noGrp="1" noChangeArrowheads="1"/>
          </p:cNvSpPr>
          <p:nvPr>
            <p:ph type="title"/>
          </p:nvPr>
        </p:nvSpPr>
        <p:spPr>
          <a:xfrm>
            <a:off x="682625" y="2205038"/>
            <a:ext cx="6553200" cy="508000"/>
          </a:xfrm>
        </p:spPr>
        <p:txBody>
          <a:bodyPr/>
          <a:lstStyle/>
          <a:p>
            <a:pPr eaLnBrk="1" hangingPunct="1">
              <a:defRPr/>
            </a:pPr>
            <a:r>
              <a:rPr lang="es-MX">
                <a:solidFill>
                  <a:schemeClr val="hlink"/>
                </a:solidFill>
                <a:effectLst>
                  <a:outerShdw blurRad="38100" dist="38100" dir="2700000" algn="tl">
                    <a:srgbClr val="C0C0C0"/>
                  </a:outerShdw>
                </a:effectLst>
              </a:rPr>
              <a:t>Teoría General de la Medición</a:t>
            </a:r>
            <a:endParaRPr lang="es-ES">
              <a:solidFill>
                <a:schemeClr val="hlink"/>
              </a:solidFill>
              <a:effectLst>
                <a:outerShdw blurRad="38100" dist="38100" dir="2700000" algn="tl">
                  <a:srgbClr val="C0C0C0"/>
                </a:outerShdw>
              </a:effectLst>
            </a:endParaRPr>
          </a:p>
        </p:txBody>
      </p:sp>
      <p:sp>
        <p:nvSpPr>
          <p:cNvPr id="14340" name="Rectangle 4"/>
          <p:cNvSpPr>
            <a:spLocks noGrp="1" noChangeArrowheads="1"/>
          </p:cNvSpPr>
          <p:nvPr>
            <p:ph type="body" sz="half" idx="1"/>
          </p:nvPr>
        </p:nvSpPr>
        <p:spPr>
          <a:xfrm>
            <a:off x="1042988" y="3214688"/>
            <a:ext cx="7489825" cy="3454400"/>
          </a:xfrm>
        </p:spPr>
        <p:txBody>
          <a:bodyPr/>
          <a:lstStyle/>
          <a:p>
            <a:pPr algn="just" eaLnBrk="1" hangingPunct="1"/>
            <a:r>
              <a:rPr lang="es-MX" altLang="es-ES">
                <a:solidFill>
                  <a:srgbClr val="000000"/>
                </a:solidFill>
              </a:rPr>
              <a:t>Aunque existen muchas medidas de la calidad del software, la corrección, la facilidad de mantenimiento; la integridad y la usabilidad ofrecen indicadores útiles para el equipo del proyecto.</a:t>
            </a:r>
            <a:endParaRPr lang="es-ES" altLang="es-ES">
              <a:solidFill>
                <a:srgbClr val="000000"/>
              </a:solidFill>
            </a:endParaRPr>
          </a:p>
        </p:txBody>
      </p:sp>
      <p:graphicFrame>
        <p:nvGraphicFramePr>
          <p:cNvPr id="14341" name="Object 5"/>
          <p:cNvGraphicFramePr>
            <a:graphicFrameLocks noGrp="1" noChangeAspect="1"/>
          </p:cNvGraphicFramePr>
          <p:nvPr>
            <p:ph sz="half" idx="2"/>
          </p:nvPr>
        </p:nvGraphicFramePr>
        <p:xfrm>
          <a:off x="5651500" y="73025"/>
          <a:ext cx="3419475" cy="1916113"/>
        </p:xfrm>
        <a:graphic>
          <a:graphicData uri="http://schemas.openxmlformats.org/presentationml/2006/ole">
            <mc:AlternateContent xmlns:mc="http://schemas.openxmlformats.org/markup-compatibility/2006">
              <mc:Choice xmlns:v="urn:schemas-microsoft-com:vml" Requires="v">
                <p:oleObj name="Imagen de mapa de bits" r:id="rId2" imgW="2933333" imgH="1438095" progId="PBrush">
                  <p:embed/>
                </p:oleObj>
              </mc:Choice>
              <mc:Fallback>
                <p:oleObj name="Imagen de mapa de bits" r:id="rId2" imgW="2933333" imgH="1438095" progId="PBrush">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73025"/>
                        <a:ext cx="3419475" cy="191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2060575"/>
            <a:ext cx="3419475" cy="792163"/>
          </a:xfrm>
          <a:prstGeom prst="rect">
            <a:avLst/>
          </a:prstGeom>
          <a:solidFill>
            <a:schemeClr val="accent1"/>
          </a:solidFill>
          <a:ln w="9525">
            <a:noFill/>
            <a:miter lim="800000"/>
            <a:headEnd/>
            <a:tailEnd/>
          </a:ln>
        </p:spPr>
        <p:txBody>
          <a:bodyPr wrap="none" anchor="ctr"/>
          <a:lstStyle/>
          <a:p>
            <a:endParaRPr lang="en-US" altLang="es-ES"/>
          </a:p>
        </p:txBody>
      </p:sp>
      <p:sp>
        <p:nvSpPr>
          <p:cNvPr id="74755" name="Rectangle 3"/>
          <p:cNvSpPr>
            <a:spLocks noGrp="1" noChangeArrowheads="1"/>
          </p:cNvSpPr>
          <p:nvPr>
            <p:ph type="title"/>
          </p:nvPr>
        </p:nvSpPr>
        <p:spPr>
          <a:xfrm>
            <a:off x="684213" y="2200275"/>
            <a:ext cx="6553200" cy="508000"/>
          </a:xfrm>
        </p:spPr>
        <p:txBody>
          <a:bodyPr/>
          <a:lstStyle/>
          <a:p>
            <a:pPr eaLnBrk="1" hangingPunct="1">
              <a:defRPr/>
            </a:pPr>
            <a:r>
              <a:rPr lang="es-MX">
                <a:solidFill>
                  <a:schemeClr val="hlink"/>
                </a:solidFill>
                <a:effectLst>
                  <a:outerShdw blurRad="38100" dist="38100" dir="2700000" algn="tl">
                    <a:srgbClr val="C0C0C0"/>
                  </a:outerShdw>
                </a:effectLst>
              </a:rPr>
              <a:t>Corrección </a:t>
            </a:r>
            <a:endParaRPr lang="es-ES">
              <a:solidFill>
                <a:schemeClr val="hlink"/>
              </a:solidFill>
              <a:effectLst>
                <a:outerShdw blurRad="38100" dist="38100" dir="2700000" algn="tl">
                  <a:srgbClr val="C0C0C0"/>
                </a:outerShdw>
              </a:effectLst>
            </a:endParaRPr>
          </a:p>
        </p:txBody>
      </p:sp>
      <p:sp>
        <p:nvSpPr>
          <p:cNvPr id="15364" name="Rectangle 4"/>
          <p:cNvSpPr>
            <a:spLocks noGrp="1" noChangeArrowheads="1"/>
          </p:cNvSpPr>
          <p:nvPr>
            <p:ph type="body" idx="1"/>
          </p:nvPr>
        </p:nvSpPr>
        <p:spPr>
          <a:xfrm>
            <a:off x="900113" y="3214688"/>
            <a:ext cx="7920037" cy="3454400"/>
          </a:xfrm>
        </p:spPr>
        <p:txBody>
          <a:bodyPr/>
          <a:lstStyle/>
          <a:p>
            <a:pPr algn="just" eaLnBrk="1" hangingPunct="1">
              <a:lnSpc>
                <a:spcPct val="80000"/>
              </a:lnSpc>
            </a:pPr>
            <a:r>
              <a:rPr lang="es-MX" altLang="es-ES" sz="2000">
                <a:solidFill>
                  <a:srgbClr val="000000"/>
                </a:solidFill>
              </a:rPr>
              <a:t>La corrección es el grado en que el software desempeña la función para la que fue creado. Un programa que no opere correctamente proporcionará poco valor para sus usuarios..</a:t>
            </a:r>
          </a:p>
          <a:p>
            <a:pPr algn="just" eaLnBrk="1" hangingPunct="1">
              <a:lnSpc>
                <a:spcPct val="80000"/>
              </a:lnSpc>
              <a:buFontTx/>
              <a:buNone/>
            </a:pPr>
            <a:endParaRPr lang="es-MX" altLang="es-ES" sz="2000">
              <a:solidFill>
                <a:srgbClr val="000000"/>
              </a:solidFill>
            </a:endParaRPr>
          </a:p>
          <a:p>
            <a:pPr algn="just" eaLnBrk="1" hangingPunct="1">
              <a:lnSpc>
                <a:spcPct val="80000"/>
              </a:lnSpc>
            </a:pPr>
            <a:r>
              <a:rPr lang="es-MX" altLang="es-ES" sz="2000">
                <a:solidFill>
                  <a:srgbClr val="000000"/>
                </a:solidFill>
              </a:rPr>
              <a:t>La medida más común para la corrección es </a:t>
            </a:r>
            <a:r>
              <a:rPr lang="es-MX" altLang="es-ES" sz="2000" b="1">
                <a:solidFill>
                  <a:srgbClr val="000000"/>
                </a:solidFill>
              </a:rPr>
              <a:t>defectos por KLDC</a:t>
            </a:r>
            <a:r>
              <a:rPr lang="es-MX" altLang="es-ES" sz="2000">
                <a:solidFill>
                  <a:srgbClr val="000000"/>
                </a:solidFill>
              </a:rPr>
              <a:t>, donde un defecto se define como una falta comprobada de concordancia con los requisitos.</a:t>
            </a:r>
          </a:p>
          <a:p>
            <a:pPr algn="just" eaLnBrk="1" hangingPunct="1">
              <a:lnSpc>
                <a:spcPct val="80000"/>
              </a:lnSpc>
              <a:buFontTx/>
              <a:buNone/>
            </a:pPr>
            <a:endParaRPr lang="es-MX" altLang="es-ES" sz="2000">
              <a:solidFill>
                <a:srgbClr val="000000"/>
              </a:solidFill>
            </a:endParaRPr>
          </a:p>
          <a:p>
            <a:pPr algn="just" eaLnBrk="1" hangingPunct="1">
              <a:lnSpc>
                <a:spcPct val="80000"/>
              </a:lnSpc>
            </a:pPr>
            <a:r>
              <a:rPr lang="es-MX" altLang="es-ES" sz="2000">
                <a:solidFill>
                  <a:srgbClr val="000000"/>
                </a:solidFill>
              </a:rPr>
              <a:t>Para los propósitos de la evaluación de la calidad, los defectos se cuentan sobre un periodo estándar, usualmente un año.</a:t>
            </a:r>
            <a:endParaRPr lang="es-ES" altLang="es-ES" sz="2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0" y="2060575"/>
            <a:ext cx="8388350" cy="1008063"/>
          </a:xfrm>
          <a:prstGeom prst="rect">
            <a:avLst/>
          </a:prstGeom>
          <a:solidFill>
            <a:schemeClr val="accent1"/>
          </a:solidFill>
          <a:ln w="9525">
            <a:noFill/>
            <a:miter lim="800000"/>
            <a:headEnd/>
            <a:tailEnd/>
          </a:ln>
          <a:effectLst/>
        </p:spPr>
        <p:txBody>
          <a:bodyPr wrap="none" anchor="ctr"/>
          <a:lstStyle/>
          <a:p>
            <a:endParaRPr lang="es-ES"/>
          </a:p>
        </p:txBody>
      </p:sp>
      <p:sp>
        <p:nvSpPr>
          <p:cNvPr id="27650" name="Rectangle 2"/>
          <p:cNvSpPr>
            <a:spLocks noGrp="1" noChangeArrowheads="1"/>
          </p:cNvSpPr>
          <p:nvPr>
            <p:ph type="title"/>
          </p:nvPr>
        </p:nvSpPr>
        <p:spPr>
          <a:xfrm>
            <a:off x="611188" y="2276475"/>
            <a:ext cx="8137525" cy="508000"/>
          </a:xfrm>
        </p:spPr>
        <p:txBody>
          <a:bodyPr/>
          <a:lstStyle/>
          <a:p>
            <a:r>
              <a:rPr lang="es-ES">
                <a:solidFill>
                  <a:schemeClr val="hlink"/>
                </a:solidFill>
                <a:effectLst>
                  <a:outerShdw blurRad="38100" dist="38100" dir="2700000" algn="tl">
                    <a:srgbClr val="C0C0C0"/>
                  </a:outerShdw>
                </a:effectLst>
              </a:rPr>
              <a:t>Situación actual en una organización inmadura</a:t>
            </a:r>
          </a:p>
        </p:txBody>
      </p:sp>
      <p:sp>
        <p:nvSpPr>
          <p:cNvPr id="27651" name="Rectangle 3"/>
          <p:cNvSpPr>
            <a:spLocks noGrp="1" noChangeArrowheads="1"/>
          </p:cNvSpPr>
          <p:nvPr>
            <p:ph type="body" sz="half" idx="1"/>
          </p:nvPr>
        </p:nvSpPr>
        <p:spPr>
          <a:xfrm>
            <a:off x="900113" y="3214688"/>
            <a:ext cx="7499350" cy="3454400"/>
          </a:xfrm>
        </p:spPr>
        <p:txBody>
          <a:bodyPr/>
          <a:lstStyle/>
          <a:p>
            <a:pPr algn="just">
              <a:lnSpc>
                <a:spcPct val="90000"/>
              </a:lnSpc>
            </a:pPr>
            <a:r>
              <a:rPr lang="es-ES" sz="2000" dirty="0">
                <a:solidFill>
                  <a:srgbClr val="000000"/>
                </a:solidFill>
              </a:rPr>
              <a:t>Procesos software normalmente improvisados </a:t>
            </a:r>
          </a:p>
          <a:p>
            <a:pPr algn="just">
              <a:lnSpc>
                <a:spcPct val="90000"/>
              </a:lnSpc>
            </a:pPr>
            <a:r>
              <a:rPr lang="es-ES" sz="2000" dirty="0">
                <a:solidFill>
                  <a:srgbClr val="000000"/>
                </a:solidFill>
              </a:rPr>
              <a:t>Si se han especificado, no se siguen rigurosamente </a:t>
            </a:r>
          </a:p>
          <a:p>
            <a:pPr algn="just">
              <a:lnSpc>
                <a:spcPct val="90000"/>
              </a:lnSpc>
            </a:pPr>
            <a:r>
              <a:rPr lang="es-ES" sz="2000" dirty="0">
                <a:solidFill>
                  <a:srgbClr val="000000"/>
                </a:solidFill>
              </a:rPr>
              <a:t>Organización reactiva (resolver crisis inmediatas) </a:t>
            </a:r>
          </a:p>
          <a:p>
            <a:pPr algn="just">
              <a:lnSpc>
                <a:spcPct val="90000"/>
              </a:lnSpc>
            </a:pPr>
            <a:r>
              <a:rPr lang="es-ES" sz="2000" dirty="0">
                <a:solidFill>
                  <a:srgbClr val="000000"/>
                </a:solidFill>
              </a:rPr>
              <a:t>Planes y presupuestos excedidos sistemáticamente, al no estar basados en estimaciones realistas</a:t>
            </a:r>
          </a:p>
          <a:p>
            <a:pPr algn="just">
              <a:lnSpc>
                <a:spcPct val="90000"/>
              </a:lnSpc>
            </a:pPr>
            <a:r>
              <a:rPr lang="es-ES" sz="2000" dirty="0">
                <a:solidFill>
                  <a:srgbClr val="000000"/>
                </a:solidFill>
              </a:rPr>
              <a:t>Si hay plazos rígidos, se sacrifica funcionalidad y calidad del producto para satisfacer el plan </a:t>
            </a:r>
          </a:p>
          <a:p>
            <a:pPr algn="just">
              <a:lnSpc>
                <a:spcPct val="90000"/>
              </a:lnSpc>
            </a:pPr>
            <a:r>
              <a:rPr lang="es-ES" sz="2000" dirty="0">
                <a:solidFill>
                  <a:srgbClr val="000000"/>
                </a:solidFill>
              </a:rPr>
              <a:t>No existen bases objetivas para juzgar la calidad del producto </a:t>
            </a:r>
          </a:p>
          <a:p>
            <a:pPr algn="just">
              <a:lnSpc>
                <a:spcPct val="90000"/>
              </a:lnSpc>
            </a:pPr>
            <a:r>
              <a:rPr lang="es-ES" sz="2000" dirty="0">
                <a:solidFill>
                  <a:srgbClr val="000000"/>
                </a:solidFill>
              </a:rPr>
              <a:t>Cuando los proyectos está fuera de plan, las revisiones o pruebas se recortan o eliminan</a:t>
            </a:r>
            <a:r>
              <a:rPr lang="es-MX" sz="2000" dirty="0">
                <a:solidFill>
                  <a:srgbClr val="000000"/>
                </a:solidFill>
              </a:rPr>
              <a:t>.</a:t>
            </a:r>
            <a:endParaRPr lang="es-ES" sz="2000" dirty="0">
              <a:solidFill>
                <a:srgbClr val="000000"/>
              </a:solidFill>
            </a:endParaRPr>
          </a:p>
          <a:p>
            <a:pPr algn="just">
              <a:lnSpc>
                <a:spcPct val="90000"/>
              </a:lnSpc>
            </a:pPr>
            <a:endParaRPr lang="es-ES" sz="2000" dirty="0">
              <a:solidFill>
                <a:srgbClr val="000000"/>
              </a:solidFill>
            </a:endParaRPr>
          </a:p>
        </p:txBody>
      </p:sp>
      <p:pic>
        <p:nvPicPr>
          <p:cNvPr id="27653" name="Picture 5" descr="postura"/>
          <p:cNvPicPr>
            <a:picLocks noGrp="1" noChangeAspect="1" noChangeArrowheads="1"/>
          </p:cNvPicPr>
          <p:nvPr>
            <p:ph sz="half" idx="2"/>
          </p:nvPr>
        </p:nvPicPr>
        <p:blipFill>
          <a:blip r:embed="rId2" cstate="print"/>
          <a:srcRect/>
          <a:stretch>
            <a:fillRect/>
          </a:stretch>
        </p:blipFill>
        <p:spPr>
          <a:xfrm>
            <a:off x="6372225" y="228600"/>
            <a:ext cx="2592388" cy="1574800"/>
          </a:xfrm>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827088" y="3143250"/>
            <a:ext cx="7921625" cy="3454400"/>
          </a:xfrm>
        </p:spPr>
        <p:txBody>
          <a:bodyPr/>
          <a:lstStyle/>
          <a:p>
            <a:pPr algn="just" eaLnBrk="1" hangingPunct="1">
              <a:lnSpc>
                <a:spcPct val="90000"/>
              </a:lnSpc>
            </a:pPr>
            <a:r>
              <a:rPr lang="es-ES" altLang="es-ES" sz="2000">
                <a:solidFill>
                  <a:srgbClr val="000000"/>
                </a:solidFill>
              </a:rPr>
              <a:t>Es la sencillez con la que un programa puede corregirse si se encuentra un error, adaptarse si su entorno cambia, o mejorar si el cliente desea un cambio en los requisitos.</a:t>
            </a:r>
          </a:p>
          <a:p>
            <a:pPr algn="just" eaLnBrk="1" hangingPunct="1">
              <a:lnSpc>
                <a:spcPct val="20000"/>
              </a:lnSpc>
              <a:buFontTx/>
              <a:buNone/>
            </a:pPr>
            <a:endParaRPr lang="es-ES" altLang="es-ES" sz="2000">
              <a:solidFill>
                <a:srgbClr val="000000"/>
              </a:solidFill>
            </a:endParaRPr>
          </a:p>
          <a:p>
            <a:pPr algn="just" eaLnBrk="1" hangingPunct="1">
              <a:lnSpc>
                <a:spcPct val="90000"/>
              </a:lnSpc>
            </a:pPr>
            <a:r>
              <a:rPr lang="es-ES" altLang="es-ES" sz="2000" b="1">
                <a:solidFill>
                  <a:srgbClr val="000000"/>
                </a:solidFill>
              </a:rPr>
              <a:t>No existe forma de medir</a:t>
            </a:r>
            <a:r>
              <a:rPr lang="es-ES" altLang="es-ES" sz="2000">
                <a:solidFill>
                  <a:srgbClr val="000000"/>
                </a:solidFill>
              </a:rPr>
              <a:t> directamente la facilidad de mantenimiento, por esto, se deben emplear medidas indirectas.</a:t>
            </a:r>
          </a:p>
          <a:p>
            <a:pPr algn="just" eaLnBrk="1" hangingPunct="1">
              <a:lnSpc>
                <a:spcPct val="30000"/>
              </a:lnSpc>
              <a:buFontTx/>
              <a:buNone/>
            </a:pPr>
            <a:endParaRPr lang="es-ES" altLang="es-ES" sz="2000">
              <a:solidFill>
                <a:srgbClr val="000000"/>
              </a:solidFill>
            </a:endParaRPr>
          </a:p>
          <a:p>
            <a:pPr algn="just" eaLnBrk="1" hangingPunct="1">
              <a:lnSpc>
                <a:spcPct val="90000"/>
              </a:lnSpc>
            </a:pPr>
            <a:r>
              <a:rPr lang="es-ES" altLang="es-ES" sz="2000">
                <a:solidFill>
                  <a:srgbClr val="000000"/>
                </a:solidFill>
              </a:rPr>
              <a:t>Una medida orientada al tiempo, como lo es el </a:t>
            </a:r>
            <a:r>
              <a:rPr lang="es-ES" altLang="es-ES" sz="2000" b="1">
                <a:solidFill>
                  <a:srgbClr val="000000"/>
                </a:solidFill>
              </a:rPr>
              <a:t>tiempo de cambio (TMC)</a:t>
            </a:r>
            <a:r>
              <a:rPr lang="es-ES" altLang="es-ES" sz="2000">
                <a:solidFill>
                  <a:srgbClr val="000000"/>
                </a:solidFill>
              </a:rPr>
              <a:t>, puede medir el tiempo que toma analizar el cambio solicitado, diseñar una modificación apropiada, implementar el cambio, probarlo y distribuir el cambio a todos los usuarios.</a:t>
            </a:r>
          </a:p>
        </p:txBody>
      </p:sp>
      <p:sp>
        <p:nvSpPr>
          <p:cNvPr id="16387" name="Rectangle 3"/>
          <p:cNvSpPr>
            <a:spLocks noChangeArrowheads="1"/>
          </p:cNvSpPr>
          <p:nvPr/>
        </p:nvSpPr>
        <p:spPr bwMode="auto">
          <a:xfrm>
            <a:off x="0" y="2060575"/>
            <a:ext cx="6804025" cy="792163"/>
          </a:xfrm>
          <a:prstGeom prst="rect">
            <a:avLst/>
          </a:prstGeom>
          <a:solidFill>
            <a:schemeClr val="accent1"/>
          </a:solidFill>
          <a:ln w="9525">
            <a:noFill/>
            <a:miter lim="800000"/>
            <a:headEnd/>
            <a:tailEnd/>
          </a:ln>
        </p:spPr>
        <p:txBody>
          <a:bodyPr wrap="none" anchor="ctr"/>
          <a:lstStyle/>
          <a:p>
            <a:endParaRPr lang="en-US" altLang="es-ES"/>
          </a:p>
        </p:txBody>
      </p:sp>
      <p:sp>
        <p:nvSpPr>
          <p:cNvPr id="75780" name="Rectangle 4"/>
          <p:cNvSpPr>
            <a:spLocks noChangeArrowheads="1"/>
          </p:cNvSpPr>
          <p:nvPr/>
        </p:nvSpPr>
        <p:spPr bwMode="auto">
          <a:xfrm>
            <a:off x="684213" y="2200275"/>
            <a:ext cx="6553200" cy="508000"/>
          </a:xfrm>
          <a:prstGeom prst="rect">
            <a:avLst/>
          </a:prstGeom>
          <a:noFill/>
          <a:ln w="9525">
            <a:noFill/>
            <a:miter lim="800000"/>
            <a:headEnd/>
            <a:tailEnd/>
          </a:ln>
          <a:effectLst/>
        </p:spPr>
        <p:txBody>
          <a:bodyPr anchor="ctr"/>
          <a:lstStyle/>
          <a:p>
            <a:pPr algn="l">
              <a:defRPr/>
            </a:pPr>
            <a:r>
              <a:rPr lang="es-MX" sz="3600">
                <a:solidFill>
                  <a:schemeClr val="hlink"/>
                </a:solidFill>
                <a:effectLst>
                  <a:outerShdw blurRad="38100" dist="38100" dir="2700000" algn="tl">
                    <a:srgbClr val="C0C0C0"/>
                  </a:outerShdw>
                </a:effectLst>
              </a:rPr>
              <a:t>Facilidad de Mantenimiento</a:t>
            </a:r>
            <a:endParaRPr lang="es-ES" sz="3600">
              <a:solidFill>
                <a:schemeClr val="hlink"/>
              </a:solidFill>
              <a:effectLst>
                <a:outerShdw blurRad="38100" dist="38100" dir="2700000" algn="tl">
                  <a:srgbClr val="C0C0C0"/>
                </a:outerShdw>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684213" y="3143250"/>
            <a:ext cx="8135937" cy="3094038"/>
          </a:xfrm>
        </p:spPr>
        <p:txBody>
          <a:bodyPr/>
          <a:lstStyle/>
          <a:p>
            <a:pPr algn="just" eaLnBrk="1" hangingPunct="1">
              <a:lnSpc>
                <a:spcPct val="80000"/>
              </a:lnSpc>
              <a:defRPr/>
            </a:pPr>
            <a:r>
              <a:rPr lang="es-ES" sz="2000">
                <a:solidFill>
                  <a:srgbClr val="000000"/>
                </a:solidFill>
              </a:rPr>
              <a:t>Este atributo mide la habilidad de un sistema para resistir ataques (accidentales o intencionales) a su seguridad a nivel de programas, datos y documentos.</a:t>
            </a:r>
          </a:p>
          <a:p>
            <a:pPr algn="just" eaLnBrk="1" hangingPunct="1">
              <a:lnSpc>
                <a:spcPct val="30000"/>
              </a:lnSpc>
              <a:buFontTx/>
              <a:buNone/>
              <a:defRPr/>
            </a:pPr>
            <a:endParaRPr lang="es-ES" sz="2000">
              <a:solidFill>
                <a:srgbClr val="000000"/>
              </a:solidFill>
            </a:endParaRPr>
          </a:p>
          <a:p>
            <a:pPr algn="just" eaLnBrk="1" hangingPunct="1">
              <a:lnSpc>
                <a:spcPct val="80000"/>
              </a:lnSpc>
              <a:defRPr/>
            </a:pPr>
            <a:r>
              <a:rPr lang="es-ES" sz="2000">
                <a:solidFill>
                  <a:srgbClr val="000000"/>
                </a:solidFill>
              </a:rPr>
              <a:t>La medición de la calidad requiere definir 2 atributos adicionales: </a:t>
            </a:r>
          </a:p>
          <a:p>
            <a:pPr algn="just" eaLnBrk="1" hangingPunct="1">
              <a:lnSpc>
                <a:spcPct val="40000"/>
              </a:lnSpc>
              <a:buFontTx/>
              <a:buNone/>
              <a:defRPr/>
            </a:pPr>
            <a:endParaRPr lang="es-ES" sz="2000">
              <a:solidFill>
                <a:srgbClr val="000000"/>
              </a:solidFill>
            </a:endParaRPr>
          </a:p>
          <a:p>
            <a:pPr algn="just" eaLnBrk="1" hangingPunct="1">
              <a:lnSpc>
                <a:spcPct val="80000"/>
              </a:lnSpc>
              <a:buFontTx/>
              <a:buNone/>
              <a:defRPr/>
            </a:pPr>
            <a:r>
              <a:rPr lang="es-ES" sz="2000" b="1">
                <a:solidFill>
                  <a:srgbClr val="000000"/>
                </a:solidFill>
              </a:rPr>
              <a:t>AMENAZA</a:t>
            </a:r>
            <a:r>
              <a:rPr lang="es-ES" sz="2000">
                <a:solidFill>
                  <a:srgbClr val="000000"/>
                </a:solidFill>
              </a:rPr>
              <a:t>    (probabilidad de que el ataque ocurrirá dentro de un   </a:t>
            </a:r>
          </a:p>
          <a:p>
            <a:pPr algn="just" eaLnBrk="1" hangingPunct="1">
              <a:lnSpc>
                <a:spcPct val="80000"/>
              </a:lnSpc>
              <a:buFontTx/>
              <a:buNone/>
              <a:defRPr/>
            </a:pPr>
            <a:r>
              <a:rPr lang="es-ES" sz="2000">
                <a:solidFill>
                  <a:srgbClr val="000000"/>
                </a:solidFill>
              </a:rPr>
              <a:t>                        tiempo dado)    </a:t>
            </a:r>
          </a:p>
          <a:p>
            <a:pPr algn="just" eaLnBrk="1" hangingPunct="1">
              <a:lnSpc>
                <a:spcPct val="80000"/>
              </a:lnSpc>
              <a:buFontTx/>
              <a:buNone/>
              <a:defRPr/>
            </a:pPr>
            <a:r>
              <a:rPr lang="es-ES" sz="2000" b="1">
                <a:solidFill>
                  <a:srgbClr val="000000"/>
                </a:solidFill>
              </a:rPr>
              <a:t>SEGURIDAD</a:t>
            </a:r>
            <a:r>
              <a:rPr lang="es-ES" sz="2000">
                <a:solidFill>
                  <a:srgbClr val="000000"/>
                </a:solidFill>
              </a:rPr>
              <a:t> (probabilidad de que se repela el ataque de un tipo </a:t>
            </a:r>
          </a:p>
          <a:p>
            <a:pPr algn="just" eaLnBrk="1" hangingPunct="1">
              <a:lnSpc>
                <a:spcPct val="80000"/>
              </a:lnSpc>
              <a:buFontTx/>
              <a:buNone/>
              <a:defRPr/>
            </a:pPr>
            <a:r>
              <a:rPr lang="es-ES" sz="2000">
                <a:solidFill>
                  <a:srgbClr val="000000"/>
                </a:solidFill>
              </a:rPr>
              <a:t>                       específico).</a:t>
            </a:r>
          </a:p>
          <a:p>
            <a:pPr algn="just" eaLnBrk="1" hangingPunct="1">
              <a:lnSpc>
                <a:spcPct val="80000"/>
              </a:lnSpc>
              <a:buFontTx/>
              <a:buNone/>
              <a:defRPr/>
            </a:pPr>
            <a:endParaRPr lang="es-ES" sz="2000">
              <a:solidFill>
                <a:srgbClr val="000000"/>
              </a:solidFill>
            </a:endParaRPr>
          </a:p>
          <a:p>
            <a:pPr algn="ctr" eaLnBrk="1" hangingPunct="1">
              <a:lnSpc>
                <a:spcPct val="80000"/>
              </a:lnSpc>
              <a:buFontTx/>
              <a:buNone/>
              <a:defRPr/>
            </a:pPr>
            <a:r>
              <a:rPr lang="es-ES" sz="2000" b="1">
                <a:solidFill>
                  <a:srgbClr val="000000"/>
                </a:solidFill>
                <a:effectLst>
                  <a:outerShdw blurRad="38100" dist="38100" dir="2700000" algn="tl">
                    <a:srgbClr val="C0C0C0"/>
                  </a:outerShdw>
                </a:effectLst>
              </a:rPr>
              <a:t>INTEGRIDAD</a:t>
            </a:r>
            <a:r>
              <a:rPr lang="es-ES" sz="2000">
                <a:solidFill>
                  <a:srgbClr val="000000"/>
                </a:solidFill>
              </a:rPr>
              <a:t> </a:t>
            </a:r>
            <a:r>
              <a:rPr lang="es-ES" sz="2000" b="1">
                <a:solidFill>
                  <a:srgbClr val="000000"/>
                </a:solidFill>
              </a:rPr>
              <a:t>=</a:t>
            </a:r>
            <a:r>
              <a:rPr lang="es-ES" sz="2000">
                <a:solidFill>
                  <a:srgbClr val="000000"/>
                </a:solidFill>
              </a:rPr>
              <a:t> 1 – (amenaza x (1- seguridad))</a:t>
            </a:r>
          </a:p>
        </p:txBody>
      </p:sp>
      <p:sp>
        <p:nvSpPr>
          <p:cNvPr id="17411" name="Rectangle 3"/>
          <p:cNvSpPr>
            <a:spLocks noChangeArrowheads="1"/>
          </p:cNvSpPr>
          <p:nvPr/>
        </p:nvSpPr>
        <p:spPr bwMode="auto">
          <a:xfrm>
            <a:off x="0" y="2060575"/>
            <a:ext cx="3203575" cy="792163"/>
          </a:xfrm>
          <a:prstGeom prst="rect">
            <a:avLst/>
          </a:prstGeom>
          <a:solidFill>
            <a:schemeClr val="accent1"/>
          </a:solidFill>
          <a:ln w="9525">
            <a:noFill/>
            <a:miter lim="800000"/>
            <a:headEnd/>
            <a:tailEnd/>
          </a:ln>
        </p:spPr>
        <p:txBody>
          <a:bodyPr wrap="none" anchor="ctr"/>
          <a:lstStyle/>
          <a:p>
            <a:endParaRPr lang="en-US" altLang="es-ES"/>
          </a:p>
        </p:txBody>
      </p:sp>
      <p:sp>
        <p:nvSpPr>
          <p:cNvPr id="76804" name="Rectangle 4"/>
          <p:cNvSpPr>
            <a:spLocks noChangeArrowheads="1"/>
          </p:cNvSpPr>
          <p:nvPr/>
        </p:nvSpPr>
        <p:spPr bwMode="auto">
          <a:xfrm>
            <a:off x="684213" y="2200275"/>
            <a:ext cx="6553200" cy="508000"/>
          </a:xfrm>
          <a:prstGeom prst="rect">
            <a:avLst/>
          </a:prstGeom>
          <a:noFill/>
          <a:ln w="9525">
            <a:noFill/>
            <a:miter lim="800000"/>
            <a:headEnd/>
            <a:tailEnd/>
          </a:ln>
          <a:effectLst/>
        </p:spPr>
        <p:txBody>
          <a:bodyPr anchor="ctr"/>
          <a:lstStyle/>
          <a:p>
            <a:pPr algn="l">
              <a:defRPr/>
            </a:pPr>
            <a:r>
              <a:rPr lang="es-MX" sz="3600">
                <a:solidFill>
                  <a:schemeClr val="hlink"/>
                </a:solidFill>
                <a:effectLst>
                  <a:outerShdw blurRad="38100" dist="38100" dir="2700000" algn="tl">
                    <a:srgbClr val="C0C0C0"/>
                  </a:outerShdw>
                </a:effectLst>
              </a:rPr>
              <a:t>Integridad </a:t>
            </a:r>
            <a:endParaRPr lang="es-ES" sz="3600">
              <a:solidFill>
                <a:schemeClr val="hlink"/>
              </a:solidFill>
              <a:effectLst>
                <a:outerShdw blurRad="38100" dist="38100" dir="2700000" algn="tl">
                  <a:srgbClr val="C0C0C0"/>
                </a:outerShdw>
              </a:effectLst>
            </a:endParaRPr>
          </a:p>
        </p:txBody>
      </p:sp>
      <p:sp>
        <p:nvSpPr>
          <p:cNvPr id="17413" name="Rectangle 5"/>
          <p:cNvSpPr>
            <a:spLocks noChangeArrowheads="1"/>
          </p:cNvSpPr>
          <p:nvPr/>
        </p:nvSpPr>
        <p:spPr bwMode="auto">
          <a:xfrm>
            <a:off x="1835150" y="6021388"/>
            <a:ext cx="5689600" cy="503237"/>
          </a:xfrm>
          <a:prstGeom prst="rect">
            <a:avLst/>
          </a:prstGeom>
          <a:noFill/>
          <a:ln w="9525">
            <a:solidFill>
              <a:srgbClr val="FF0000"/>
            </a:solidFill>
            <a:prstDash val="lgDash"/>
            <a:miter lim="800000"/>
            <a:headEnd/>
            <a:tailEnd/>
          </a:ln>
        </p:spPr>
        <p:txBody>
          <a:bodyPr wrap="none" anchor="ctr"/>
          <a:lstStyle/>
          <a:p>
            <a:endParaRPr lang="en-US" altLang="es-E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5" descr="j0286068"/>
          <p:cNvPicPr>
            <a:picLocks noGrp="1" noChangeAspect="1" noChangeArrowheads="1"/>
          </p:cNvPicPr>
          <p:nvPr>
            <p:ph sz="quarter" idx="2"/>
          </p:nvPr>
        </p:nvPicPr>
        <p:blipFill>
          <a:blip r:embed="rId2" cstate="print"/>
          <a:srcRect/>
          <a:stretch>
            <a:fillRect/>
          </a:stretch>
        </p:blipFill>
        <p:spPr>
          <a:xfrm>
            <a:off x="1042988" y="3141663"/>
            <a:ext cx="625475" cy="936625"/>
          </a:xfrm>
          <a:noFill/>
        </p:spPr>
      </p:pic>
      <p:sp>
        <p:nvSpPr>
          <p:cNvPr id="18435" name="Rectangle 3"/>
          <p:cNvSpPr>
            <a:spLocks noChangeArrowheads="1"/>
          </p:cNvSpPr>
          <p:nvPr/>
        </p:nvSpPr>
        <p:spPr bwMode="auto">
          <a:xfrm>
            <a:off x="0" y="2060575"/>
            <a:ext cx="4800600" cy="792163"/>
          </a:xfrm>
          <a:prstGeom prst="rect">
            <a:avLst/>
          </a:prstGeom>
          <a:solidFill>
            <a:schemeClr val="accent1"/>
          </a:solidFill>
          <a:ln w="9525">
            <a:noFill/>
            <a:miter lim="800000"/>
            <a:headEnd/>
            <a:tailEnd/>
          </a:ln>
        </p:spPr>
        <p:txBody>
          <a:bodyPr wrap="none" anchor="ctr"/>
          <a:lstStyle/>
          <a:p>
            <a:endParaRPr lang="en-US" altLang="es-ES"/>
          </a:p>
        </p:txBody>
      </p:sp>
      <p:sp>
        <p:nvSpPr>
          <p:cNvPr id="77828" name="Rectangle 4"/>
          <p:cNvSpPr>
            <a:spLocks noChangeArrowheads="1"/>
          </p:cNvSpPr>
          <p:nvPr/>
        </p:nvSpPr>
        <p:spPr bwMode="auto">
          <a:xfrm>
            <a:off x="684213" y="2200275"/>
            <a:ext cx="6553200" cy="508000"/>
          </a:xfrm>
          <a:prstGeom prst="rect">
            <a:avLst/>
          </a:prstGeom>
          <a:noFill/>
          <a:ln w="9525">
            <a:noFill/>
            <a:miter lim="800000"/>
            <a:headEnd/>
            <a:tailEnd/>
          </a:ln>
          <a:effectLst/>
        </p:spPr>
        <p:txBody>
          <a:bodyPr anchor="ctr"/>
          <a:lstStyle/>
          <a:p>
            <a:pPr algn="l">
              <a:defRPr/>
            </a:pPr>
            <a:r>
              <a:rPr lang="es-MX" sz="3600">
                <a:solidFill>
                  <a:schemeClr val="hlink"/>
                </a:solidFill>
                <a:effectLst>
                  <a:outerShdw blurRad="38100" dist="38100" dir="2700000" algn="tl">
                    <a:srgbClr val="C0C0C0"/>
                  </a:outerShdw>
                </a:effectLst>
              </a:rPr>
              <a:t>Integridad: Ejemplo</a:t>
            </a:r>
            <a:endParaRPr lang="es-ES" sz="3600">
              <a:solidFill>
                <a:schemeClr val="hlink"/>
              </a:solidFill>
              <a:effectLst>
                <a:outerShdw blurRad="38100" dist="38100" dir="2700000" algn="tl">
                  <a:srgbClr val="C0C0C0"/>
                </a:outerShdw>
              </a:effectLst>
            </a:endParaRPr>
          </a:p>
        </p:txBody>
      </p:sp>
      <p:pic>
        <p:nvPicPr>
          <p:cNvPr id="18437" name="Picture 8" descr="j0251301"/>
          <p:cNvPicPr>
            <a:picLocks noGrp="1" noChangeAspect="1" noChangeArrowheads="1"/>
          </p:cNvPicPr>
          <p:nvPr>
            <p:ph sz="quarter" idx="3"/>
          </p:nvPr>
        </p:nvPicPr>
        <p:blipFill>
          <a:blip r:embed="rId3" cstate="print"/>
          <a:srcRect/>
          <a:stretch>
            <a:fillRect/>
          </a:stretch>
        </p:blipFill>
        <p:spPr>
          <a:xfrm>
            <a:off x="3582988" y="3141663"/>
            <a:ext cx="912812" cy="769937"/>
          </a:xfrm>
          <a:noFill/>
        </p:spPr>
      </p:pic>
      <p:pic>
        <p:nvPicPr>
          <p:cNvPr id="18438" name="Picture 11" descr="j0293236"/>
          <p:cNvPicPr>
            <a:picLocks noChangeAspect="1" noChangeArrowheads="1"/>
          </p:cNvPicPr>
          <p:nvPr/>
        </p:nvPicPr>
        <p:blipFill>
          <a:blip r:embed="rId4" cstate="print"/>
          <a:srcRect/>
          <a:stretch>
            <a:fillRect/>
          </a:stretch>
        </p:blipFill>
        <p:spPr bwMode="auto">
          <a:xfrm>
            <a:off x="5638800" y="3141663"/>
            <a:ext cx="1079500" cy="795337"/>
          </a:xfrm>
          <a:prstGeom prst="rect">
            <a:avLst/>
          </a:prstGeom>
          <a:noFill/>
          <a:ln w="9525">
            <a:noFill/>
            <a:miter lim="800000"/>
            <a:headEnd/>
            <a:tailEnd/>
          </a:ln>
        </p:spPr>
      </p:pic>
      <p:sp>
        <p:nvSpPr>
          <p:cNvPr id="18439" name="Text Box 12"/>
          <p:cNvSpPr txBox="1">
            <a:spLocks noChangeArrowheads="1"/>
          </p:cNvSpPr>
          <p:nvPr/>
        </p:nvSpPr>
        <p:spPr bwMode="auto">
          <a:xfrm>
            <a:off x="449263" y="4076700"/>
            <a:ext cx="2141537" cy="366713"/>
          </a:xfrm>
          <a:prstGeom prst="rect">
            <a:avLst/>
          </a:prstGeom>
          <a:noFill/>
          <a:ln w="9525">
            <a:noFill/>
            <a:miter lim="800000"/>
            <a:headEnd/>
            <a:tailEnd/>
          </a:ln>
        </p:spPr>
        <p:txBody>
          <a:bodyPr>
            <a:spAutoFit/>
          </a:bodyPr>
          <a:lstStyle/>
          <a:p>
            <a:pPr>
              <a:spcBef>
                <a:spcPct val="50000"/>
              </a:spcBef>
            </a:pPr>
            <a:r>
              <a:rPr lang="es-ES" altLang="es-ES"/>
              <a:t>AMENAZA</a:t>
            </a:r>
            <a:r>
              <a:rPr lang="es-MX" altLang="es-ES"/>
              <a:t> = 0.25</a:t>
            </a:r>
            <a:endParaRPr lang="es-ES" altLang="es-ES"/>
          </a:p>
        </p:txBody>
      </p:sp>
      <p:sp>
        <p:nvSpPr>
          <p:cNvPr id="18440" name="Text Box 13"/>
          <p:cNvSpPr txBox="1">
            <a:spLocks noChangeArrowheads="1"/>
          </p:cNvSpPr>
          <p:nvPr/>
        </p:nvSpPr>
        <p:spPr bwMode="auto">
          <a:xfrm>
            <a:off x="2716213" y="4076700"/>
            <a:ext cx="2312987" cy="366713"/>
          </a:xfrm>
          <a:prstGeom prst="rect">
            <a:avLst/>
          </a:prstGeom>
          <a:noFill/>
          <a:ln w="9525">
            <a:noFill/>
            <a:miter lim="800000"/>
            <a:headEnd/>
            <a:tailEnd/>
          </a:ln>
        </p:spPr>
        <p:txBody>
          <a:bodyPr>
            <a:spAutoFit/>
          </a:bodyPr>
          <a:lstStyle/>
          <a:p>
            <a:pPr>
              <a:spcBef>
                <a:spcPct val="50000"/>
              </a:spcBef>
            </a:pPr>
            <a:r>
              <a:rPr lang="es-ES" altLang="es-ES"/>
              <a:t>SEGURIDAD</a:t>
            </a:r>
            <a:r>
              <a:rPr lang="es-MX" altLang="es-ES"/>
              <a:t> = 0.95</a:t>
            </a:r>
            <a:endParaRPr lang="es-ES" altLang="es-ES"/>
          </a:p>
        </p:txBody>
      </p:sp>
      <p:sp>
        <p:nvSpPr>
          <p:cNvPr id="18441" name="Text Box 14"/>
          <p:cNvSpPr txBox="1">
            <a:spLocks noChangeArrowheads="1"/>
          </p:cNvSpPr>
          <p:nvPr/>
        </p:nvSpPr>
        <p:spPr bwMode="auto">
          <a:xfrm>
            <a:off x="5105400" y="4076700"/>
            <a:ext cx="2514600" cy="366713"/>
          </a:xfrm>
          <a:prstGeom prst="rect">
            <a:avLst/>
          </a:prstGeom>
          <a:noFill/>
          <a:ln w="9525">
            <a:noFill/>
            <a:miter lim="800000"/>
            <a:headEnd/>
            <a:tailEnd/>
          </a:ln>
        </p:spPr>
        <p:txBody>
          <a:bodyPr>
            <a:spAutoFit/>
          </a:bodyPr>
          <a:lstStyle/>
          <a:p>
            <a:pPr>
              <a:spcBef>
                <a:spcPct val="50000"/>
              </a:spcBef>
            </a:pPr>
            <a:r>
              <a:rPr lang="es-ES" altLang="es-ES"/>
              <a:t>INT</a:t>
            </a:r>
            <a:r>
              <a:rPr lang="es-MX" altLang="es-ES"/>
              <a:t>EG</a:t>
            </a:r>
            <a:r>
              <a:rPr lang="es-ES" altLang="es-ES"/>
              <a:t>RIDAD</a:t>
            </a:r>
            <a:r>
              <a:rPr lang="es-MX" altLang="es-ES"/>
              <a:t> = </a:t>
            </a:r>
            <a:r>
              <a:rPr lang="es-MX" altLang="es-ES" b="1"/>
              <a:t>0.99</a:t>
            </a:r>
            <a:endParaRPr lang="es-ES" altLang="es-ES" b="1"/>
          </a:p>
        </p:txBody>
      </p:sp>
      <p:sp>
        <p:nvSpPr>
          <p:cNvPr id="77840" name="Text Box 16"/>
          <p:cNvSpPr txBox="1">
            <a:spLocks noChangeArrowheads="1"/>
          </p:cNvSpPr>
          <p:nvPr/>
        </p:nvSpPr>
        <p:spPr bwMode="auto">
          <a:xfrm>
            <a:off x="7391400" y="3352800"/>
            <a:ext cx="1371600" cy="641350"/>
          </a:xfrm>
          <a:prstGeom prst="rect">
            <a:avLst/>
          </a:prstGeom>
          <a:noFill/>
          <a:ln w="9525">
            <a:noFill/>
            <a:miter lim="800000"/>
            <a:headEnd/>
            <a:tailEnd/>
          </a:ln>
          <a:effectLst/>
        </p:spPr>
        <p:txBody>
          <a:bodyPr>
            <a:spAutoFit/>
          </a:bodyPr>
          <a:lstStyle/>
          <a:p>
            <a:pPr>
              <a:spcBef>
                <a:spcPct val="50000"/>
              </a:spcBef>
              <a:defRPr/>
            </a:pPr>
            <a:r>
              <a:rPr lang="es-MX" b="1">
                <a:solidFill>
                  <a:srgbClr val="000000"/>
                </a:solidFill>
                <a:effectLst>
                  <a:outerShdw blurRad="38100" dist="38100" dir="2700000" algn="tl">
                    <a:srgbClr val="C0C0C0"/>
                  </a:outerShdw>
                </a:effectLst>
              </a:rPr>
              <a:t>M</a:t>
            </a:r>
            <a:r>
              <a:rPr lang="es-ES" b="1">
                <a:solidFill>
                  <a:srgbClr val="000000"/>
                </a:solidFill>
                <a:effectLst>
                  <a:outerShdw blurRad="38100" dist="38100" dir="2700000" algn="tl">
                    <a:srgbClr val="C0C0C0"/>
                  </a:outerShdw>
                </a:effectLst>
              </a:rPr>
              <a:t>uy elevada</a:t>
            </a:r>
          </a:p>
        </p:txBody>
      </p:sp>
      <p:pic>
        <p:nvPicPr>
          <p:cNvPr id="18443" name="Picture 17" descr="j0286068"/>
          <p:cNvPicPr>
            <a:picLocks noChangeAspect="1" noChangeArrowheads="1"/>
          </p:cNvPicPr>
          <p:nvPr/>
        </p:nvPicPr>
        <p:blipFill>
          <a:blip r:embed="rId2" cstate="print"/>
          <a:srcRect/>
          <a:stretch>
            <a:fillRect/>
          </a:stretch>
        </p:blipFill>
        <p:spPr bwMode="auto">
          <a:xfrm>
            <a:off x="1050925" y="4718050"/>
            <a:ext cx="625475" cy="936625"/>
          </a:xfrm>
          <a:prstGeom prst="rect">
            <a:avLst/>
          </a:prstGeom>
          <a:noFill/>
          <a:ln w="9525">
            <a:noFill/>
            <a:miter lim="800000"/>
            <a:headEnd/>
            <a:tailEnd/>
          </a:ln>
        </p:spPr>
      </p:pic>
      <p:pic>
        <p:nvPicPr>
          <p:cNvPr id="18444" name="Picture 18" descr="j0251301"/>
          <p:cNvPicPr>
            <a:picLocks noChangeAspect="1" noChangeArrowheads="1"/>
          </p:cNvPicPr>
          <p:nvPr/>
        </p:nvPicPr>
        <p:blipFill>
          <a:blip r:embed="rId3" cstate="print"/>
          <a:srcRect/>
          <a:stretch>
            <a:fillRect/>
          </a:stretch>
        </p:blipFill>
        <p:spPr bwMode="auto">
          <a:xfrm>
            <a:off x="3590925" y="4718050"/>
            <a:ext cx="912813" cy="769938"/>
          </a:xfrm>
          <a:prstGeom prst="rect">
            <a:avLst/>
          </a:prstGeom>
          <a:noFill/>
          <a:ln w="9525">
            <a:noFill/>
            <a:miter lim="800000"/>
            <a:headEnd/>
            <a:tailEnd/>
          </a:ln>
        </p:spPr>
      </p:pic>
      <p:pic>
        <p:nvPicPr>
          <p:cNvPr id="18445" name="Picture 19" descr="j0293236"/>
          <p:cNvPicPr>
            <a:picLocks noChangeAspect="1" noChangeArrowheads="1"/>
          </p:cNvPicPr>
          <p:nvPr/>
        </p:nvPicPr>
        <p:blipFill>
          <a:blip r:embed="rId4" cstate="print"/>
          <a:srcRect/>
          <a:stretch>
            <a:fillRect/>
          </a:stretch>
        </p:blipFill>
        <p:spPr bwMode="auto">
          <a:xfrm>
            <a:off x="5646738" y="4718050"/>
            <a:ext cx="1079500" cy="795338"/>
          </a:xfrm>
          <a:prstGeom prst="rect">
            <a:avLst/>
          </a:prstGeom>
          <a:noFill/>
          <a:ln w="9525">
            <a:noFill/>
            <a:miter lim="800000"/>
            <a:headEnd/>
            <a:tailEnd/>
          </a:ln>
        </p:spPr>
      </p:pic>
      <p:sp>
        <p:nvSpPr>
          <p:cNvPr id="18446" name="Text Box 20"/>
          <p:cNvSpPr txBox="1">
            <a:spLocks noChangeArrowheads="1"/>
          </p:cNvSpPr>
          <p:nvPr/>
        </p:nvSpPr>
        <p:spPr bwMode="auto">
          <a:xfrm>
            <a:off x="457200" y="5653088"/>
            <a:ext cx="2141538" cy="366712"/>
          </a:xfrm>
          <a:prstGeom prst="rect">
            <a:avLst/>
          </a:prstGeom>
          <a:noFill/>
          <a:ln w="9525">
            <a:noFill/>
            <a:miter lim="800000"/>
            <a:headEnd/>
            <a:tailEnd/>
          </a:ln>
        </p:spPr>
        <p:txBody>
          <a:bodyPr>
            <a:spAutoFit/>
          </a:bodyPr>
          <a:lstStyle/>
          <a:p>
            <a:pPr>
              <a:spcBef>
                <a:spcPct val="50000"/>
              </a:spcBef>
            </a:pPr>
            <a:r>
              <a:rPr lang="es-ES" altLang="es-ES"/>
              <a:t>AMENAZA</a:t>
            </a:r>
            <a:r>
              <a:rPr lang="es-MX" altLang="es-ES"/>
              <a:t> = 0.50</a:t>
            </a:r>
            <a:endParaRPr lang="es-ES" altLang="es-ES"/>
          </a:p>
        </p:txBody>
      </p:sp>
      <p:sp>
        <p:nvSpPr>
          <p:cNvPr id="18447" name="Text Box 21"/>
          <p:cNvSpPr txBox="1">
            <a:spLocks noChangeArrowheads="1"/>
          </p:cNvSpPr>
          <p:nvPr/>
        </p:nvSpPr>
        <p:spPr bwMode="auto">
          <a:xfrm>
            <a:off x="2724150" y="5653088"/>
            <a:ext cx="2312988" cy="366712"/>
          </a:xfrm>
          <a:prstGeom prst="rect">
            <a:avLst/>
          </a:prstGeom>
          <a:noFill/>
          <a:ln w="9525">
            <a:noFill/>
            <a:miter lim="800000"/>
            <a:headEnd/>
            <a:tailEnd/>
          </a:ln>
        </p:spPr>
        <p:txBody>
          <a:bodyPr>
            <a:spAutoFit/>
          </a:bodyPr>
          <a:lstStyle/>
          <a:p>
            <a:pPr>
              <a:spcBef>
                <a:spcPct val="50000"/>
              </a:spcBef>
            </a:pPr>
            <a:r>
              <a:rPr lang="es-ES" altLang="es-ES"/>
              <a:t>SEGURIDAD</a:t>
            </a:r>
            <a:r>
              <a:rPr lang="es-MX" altLang="es-ES"/>
              <a:t> = 0.25</a:t>
            </a:r>
            <a:endParaRPr lang="es-ES" altLang="es-ES"/>
          </a:p>
        </p:txBody>
      </p:sp>
      <p:sp>
        <p:nvSpPr>
          <p:cNvPr id="18448" name="Text Box 22"/>
          <p:cNvSpPr txBox="1">
            <a:spLocks noChangeArrowheads="1"/>
          </p:cNvSpPr>
          <p:nvPr/>
        </p:nvSpPr>
        <p:spPr bwMode="auto">
          <a:xfrm>
            <a:off x="5113338" y="5653088"/>
            <a:ext cx="2514600" cy="366712"/>
          </a:xfrm>
          <a:prstGeom prst="rect">
            <a:avLst/>
          </a:prstGeom>
          <a:noFill/>
          <a:ln w="9525">
            <a:noFill/>
            <a:miter lim="800000"/>
            <a:headEnd/>
            <a:tailEnd/>
          </a:ln>
        </p:spPr>
        <p:txBody>
          <a:bodyPr>
            <a:spAutoFit/>
          </a:bodyPr>
          <a:lstStyle/>
          <a:p>
            <a:pPr>
              <a:spcBef>
                <a:spcPct val="50000"/>
              </a:spcBef>
            </a:pPr>
            <a:r>
              <a:rPr lang="es-ES" altLang="es-ES"/>
              <a:t>INT</a:t>
            </a:r>
            <a:r>
              <a:rPr lang="es-MX" altLang="es-ES"/>
              <a:t>EG</a:t>
            </a:r>
            <a:r>
              <a:rPr lang="es-ES" altLang="es-ES"/>
              <a:t>RIDAD</a:t>
            </a:r>
            <a:r>
              <a:rPr lang="es-MX" altLang="es-ES"/>
              <a:t> = </a:t>
            </a:r>
            <a:r>
              <a:rPr lang="es-MX" altLang="es-ES" b="1"/>
              <a:t>0.63</a:t>
            </a:r>
            <a:endParaRPr lang="es-ES" altLang="es-ES" b="1"/>
          </a:p>
        </p:txBody>
      </p:sp>
      <p:sp>
        <p:nvSpPr>
          <p:cNvPr id="77847" name="Text Box 23"/>
          <p:cNvSpPr txBox="1">
            <a:spLocks noChangeArrowheads="1"/>
          </p:cNvSpPr>
          <p:nvPr/>
        </p:nvSpPr>
        <p:spPr bwMode="auto">
          <a:xfrm>
            <a:off x="6926263" y="5226050"/>
            <a:ext cx="2293937" cy="641350"/>
          </a:xfrm>
          <a:prstGeom prst="rect">
            <a:avLst/>
          </a:prstGeom>
          <a:noFill/>
          <a:ln w="9525">
            <a:noFill/>
            <a:miter lim="800000"/>
            <a:headEnd/>
            <a:tailEnd/>
          </a:ln>
          <a:effectLst/>
        </p:spPr>
        <p:txBody>
          <a:bodyPr>
            <a:spAutoFit/>
          </a:bodyPr>
          <a:lstStyle/>
          <a:p>
            <a:pPr>
              <a:spcBef>
                <a:spcPct val="50000"/>
              </a:spcBef>
              <a:defRPr/>
            </a:pPr>
            <a:r>
              <a:rPr lang="es-MX" b="1">
                <a:solidFill>
                  <a:srgbClr val="000000"/>
                </a:solidFill>
                <a:effectLst>
                  <a:outerShdw blurRad="38100" dist="38100" dir="2700000" algn="tl">
                    <a:srgbClr val="C0C0C0"/>
                  </a:outerShdw>
                </a:effectLst>
              </a:rPr>
              <a:t>Inaceptablemente baja</a:t>
            </a:r>
            <a:endParaRPr lang="es-ES" b="1">
              <a:solidFill>
                <a:srgbClr val="000000"/>
              </a:solidFill>
              <a:effectLst>
                <a:outerShdw blurRad="38100" dist="38100" dir="2700000" algn="tl">
                  <a:srgbClr val="C0C0C0"/>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p:txBody>
          <a:bodyPr/>
          <a:lstStyle/>
          <a:p>
            <a:pPr eaLnBrk="1" hangingPunct="1"/>
            <a:r>
              <a:rPr lang="es-ES" altLang="es-ES"/>
              <a:t>Es un intento por cuantificar la sencillez de la aplicación al utilizarla.</a:t>
            </a:r>
          </a:p>
        </p:txBody>
      </p:sp>
      <p:sp>
        <p:nvSpPr>
          <p:cNvPr id="19459" name="Rectangle 3"/>
          <p:cNvSpPr>
            <a:spLocks noChangeArrowheads="1"/>
          </p:cNvSpPr>
          <p:nvPr/>
        </p:nvSpPr>
        <p:spPr bwMode="auto">
          <a:xfrm>
            <a:off x="0" y="2060575"/>
            <a:ext cx="6804025" cy="792163"/>
          </a:xfrm>
          <a:prstGeom prst="rect">
            <a:avLst/>
          </a:prstGeom>
          <a:solidFill>
            <a:schemeClr val="accent1"/>
          </a:solidFill>
          <a:ln w="9525">
            <a:noFill/>
            <a:miter lim="800000"/>
            <a:headEnd/>
            <a:tailEnd/>
          </a:ln>
        </p:spPr>
        <p:txBody>
          <a:bodyPr wrap="none" anchor="ctr"/>
          <a:lstStyle/>
          <a:p>
            <a:endParaRPr lang="en-US" altLang="es-ES"/>
          </a:p>
        </p:txBody>
      </p:sp>
      <p:sp>
        <p:nvSpPr>
          <p:cNvPr id="78852" name="Rectangle 4"/>
          <p:cNvSpPr>
            <a:spLocks noChangeArrowheads="1"/>
          </p:cNvSpPr>
          <p:nvPr/>
        </p:nvSpPr>
        <p:spPr bwMode="auto">
          <a:xfrm>
            <a:off x="684213" y="2200275"/>
            <a:ext cx="6553200" cy="508000"/>
          </a:xfrm>
          <a:prstGeom prst="rect">
            <a:avLst/>
          </a:prstGeom>
          <a:noFill/>
          <a:ln w="9525">
            <a:noFill/>
            <a:miter lim="800000"/>
            <a:headEnd/>
            <a:tailEnd/>
          </a:ln>
          <a:effectLst/>
        </p:spPr>
        <p:txBody>
          <a:bodyPr anchor="ctr"/>
          <a:lstStyle/>
          <a:p>
            <a:pPr algn="l">
              <a:defRPr/>
            </a:pPr>
            <a:r>
              <a:rPr lang="es-MX" sz="3600">
                <a:solidFill>
                  <a:schemeClr val="hlink"/>
                </a:solidFill>
                <a:effectLst>
                  <a:outerShdw blurRad="38100" dist="38100" dir="2700000" algn="tl">
                    <a:srgbClr val="C0C0C0"/>
                  </a:outerShdw>
                </a:effectLst>
              </a:rPr>
              <a:t>Facilidad de Uso</a:t>
            </a:r>
            <a:endParaRPr lang="es-ES" sz="3600">
              <a:solidFill>
                <a:schemeClr val="hlink"/>
              </a:solidFill>
              <a:effectLst>
                <a:outerShdw blurRad="38100" dist="38100" dir="2700000" algn="tl">
                  <a:srgbClr val="C0C0C0"/>
                </a:outerShdw>
              </a:effectLst>
            </a:endParaRPr>
          </a:p>
        </p:txBody>
      </p:sp>
      <p:graphicFrame>
        <p:nvGraphicFramePr>
          <p:cNvPr id="19461" name="Object 5"/>
          <p:cNvGraphicFramePr>
            <a:graphicFrameLocks noChangeAspect="1"/>
          </p:cNvGraphicFramePr>
          <p:nvPr/>
        </p:nvGraphicFramePr>
        <p:xfrm>
          <a:off x="2895600" y="4343400"/>
          <a:ext cx="3419475" cy="1916113"/>
        </p:xfrm>
        <a:graphic>
          <a:graphicData uri="http://schemas.openxmlformats.org/presentationml/2006/ole">
            <mc:AlternateContent xmlns:mc="http://schemas.openxmlformats.org/markup-compatibility/2006">
              <mc:Choice xmlns:v="urn:schemas-microsoft-com:vml" Requires="v">
                <p:oleObj name="Imagen de mapa de bits" r:id="rId2" imgW="2933333" imgH="1438095" progId="PBrush">
                  <p:embed/>
                </p:oleObj>
              </mc:Choice>
              <mc:Fallback>
                <p:oleObj name="Imagen de mapa de bits" r:id="rId2" imgW="2933333" imgH="1438095" progId="PBrush">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343400"/>
                        <a:ext cx="3419475" cy="191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ChangeArrowheads="1"/>
          </p:cNvSpPr>
          <p:nvPr/>
        </p:nvSpPr>
        <p:spPr bwMode="auto">
          <a:xfrm>
            <a:off x="1619250" y="3060700"/>
            <a:ext cx="2736850" cy="2455863"/>
          </a:xfrm>
          <a:prstGeom prst="rect">
            <a:avLst/>
          </a:prstGeom>
          <a:solidFill>
            <a:schemeClr val="accent1"/>
          </a:solidFill>
          <a:ln w="9525">
            <a:solidFill>
              <a:schemeClr val="tx1"/>
            </a:solidFill>
            <a:miter lim="800000"/>
            <a:headEnd/>
            <a:tailEnd/>
          </a:ln>
        </p:spPr>
        <p:txBody>
          <a:bodyPr wrap="none" anchor="ctr"/>
          <a:lstStyle/>
          <a:p>
            <a:endParaRPr lang="en-US" altLang="es-ES"/>
          </a:p>
        </p:txBody>
      </p:sp>
      <p:sp>
        <p:nvSpPr>
          <p:cNvPr id="20483" name="Rectangle 12"/>
          <p:cNvSpPr>
            <a:spLocks noChangeArrowheads="1"/>
          </p:cNvSpPr>
          <p:nvPr/>
        </p:nvSpPr>
        <p:spPr bwMode="auto">
          <a:xfrm>
            <a:off x="4643438" y="3060700"/>
            <a:ext cx="3024187" cy="3608388"/>
          </a:xfrm>
          <a:prstGeom prst="rect">
            <a:avLst/>
          </a:prstGeom>
          <a:solidFill>
            <a:schemeClr val="accent1"/>
          </a:solidFill>
          <a:ln w="9525">
            <a:solidFill>
              <a:schemeClr val="tx1"/>
            </a:solidFill>
            <a:miter lim="800000"/>
            <a:headEnd/>
            <a:tailEnd/>
          </a:ln>
        </p:spPr>
        <p:txBody>
          <a:bodyPr wrap="none" anchor="ctr"/>
          <a:lstStyle/>
          <a:p>
            <a:endParaRPr lang="en-US" altLang="es-ES"/>
          </a:p>
        </p:txBody>
      </p:sp>
      <p:sp>
        <p:nvSpPr>
          <p:cNvPr id="20484" name="Text Box 15"/>
          <p:cNvSpPr txBox="1">
            <a:spLocks noChangeArrowheads="1"/>
          </p:cNvSpPr>
          <p:nvPr/>
        </p:nvSpPr>
        <p:spPr bwMode="auto">
          <a:xfrm>
            <a:off x="1763713" y="3716338"/>
            <a:ext cx="2519362" cy="1906587"/>
          </a:xfrm>
          <a:prstGeom prst="rect">
            <a:avLst/>
          </a:prstGeom>
          <a:noFill/>
          <a:ln w="9525">
            <a:noFill/>
            <a:miter lim="800000"/>
            <a:headEnd/>
            <a:tailEnd/>
          </a:ln>
        </p:spPr>
        <p:txBody>
          <a:bodyPr>
            <a:spAutoFit/>
          </a:bodyPr>
          <a:lstStyle/>
          <a:p>
            <a:pPr algn="just">
              <a:spcBef>
                <a:spcPct val="20000"/>
              </a:spcBef>
            </a:pPr>
            <a:endParaRPr lang="es-ES" altLang="es-ES">
              <a:solidFill>
                <a:schemeClr val="bg1"/>
              </a:solidFill>
            </a:endParaRPr>
          </a:p>
          <a:p>
            <a:pPr algn="just">
              <a:lnSpc>
                <a:spcPct val="70000"/>
              </a:lnSpc>
              <a:spcBef>
                <a:spcPct val="20000"/>
              </a:spcBef>
            </a:pPr>
            <a:r>
              <a:rPr lang="es-ES" altLang="es-ES">
                <a:solidFill>
                  <a:schemeClr val="bg1"/>
                </a:solidFill>
              </a:rPr>
              <a:t>Ejemplo:</a:t>
            </a:r>
          </a:p>
          <a:p>
            <a:pPr algn="just">
              <a:spcBef>
                <a:spcPct val="20000"/>
              </a:spcBef>
              <a:buFontTx/>
              <a:buChar char="•"/>
            </a:pPr>
            <a:r>
              <a:rPr lang="es-ES" altLang="es-ES">
                <a:solidFill>
                  <a:schemeClr val="bg1"/>
                </a:solidFill>
              </a:rPr>
              <a:t> Esfuerzo  y tiempo requerido para reparar defectos encontrados.</a:t>
            </a:r>
          </a:p>
          <a:p>
            <a:pPr algn="l">
              <a:spcBef>
                <a:spcPct val="50000"/>
              </a:spcBef>
            </a:pPr>
            <a:endParaRPr lang="es-ES" altLang="es-ES">
              <a:solidFill>
                <a:schemeClr val="bg1"/>
              </a:solidFill>
            </a:endParaRPr>
          </a:p>
        </p:txBody>
      </p:sp>
      <p:sp>
        <p:nvSpPr>
          <p:cNvPr id="10256" name="Text Box 16"/>
          <p:cNvSpPr txBox="1">
            <a:spLocks noChangeArrowheads="1"/>
          </p:cNvSpPr>
          <p:nvPr/>
        </p:nvSpPr>
        <p:spPr bwMode="auto">
          <a:xfrm>
            <a:off x="4643438" y="3354388"/>
            <a:ext cx="3024187" cy="3243262"/>
          </a:xfrm>
          <a:prstGeom prst="rect">
            <a:avLst/>
          </a:prstGeom>
          <a:noFill/>
          <a:ln w="9525">
            <a:noFill/>
            <a:miter lim="800000"/>
            <a:headEnd/>
            <a:tailEnd/>
          </a:ln>
          <a:effectLst/>
        </p:spPr>
        <p:txBody>
          <a:bodyPr>
            <a:spAutoFit/>
          </a:bodyPr>
          <a:lstStyle/>
          <a:p>
            <a:pPr lvl="1">
              <a:spcBef>
                <a:spcPct val="20000"/>
              </a:spcBef>
              <a:defRPr/>
            </a:pPr>
            <a:endParaRPr lang="es-ES" sz="2000" b="1">
              <a:solidFill>
                <a:schemeClr val="bg1"/>
              </a:solidFill>
              <a:effectLst>
                <a:outerShdw blurRad="38100" dist="38100" dir="2700000" algn="tl">
                  <a:srgbClr val="C0C0C0"/>
                </a:outerShdw>
              </a:effectLst>
            </a:endParaRPr>
          </a:p>
          <a:p>
            <a:pPr>
              <a:lnSpc>
                <a:spcPct val="30000"/>
              </a:lnSpc>
              <a:spcBef>
                <a:spcPct val="20000"/>
              </a:spcBef>
              <a:defRPr/>
            </a:pPr>
            <a:r>
              <a:rPr lang="es-ES" sz="2000">
                <a:solidFill>
                  <a:schemeClr val="bg1"/>
                </a:solidFill>
              </a:rPr>
              <a:t> </a:t>
            </a:r>
          </a:p>
          <a:p>
            <a:pPr algn="just">
              <a:spcBef>
                <a:spcPct val="20000"/>
              </a:spcBef>
              <a:defRPr/>
            </a:pPr>
            <a:r>
              <a:rPr lang="es-ES">
                <a:solidFill>
                  <a:schemeClr val="bg1"/>
                </a:solidFill>
              </a:rPr>
              <a:t>Ejemplo:</a:t>
            </a:r>
          </a:p>
          <a:p>
            <a:pPr algn="just">
              <a:spcBef>
                <a:spcPct val="20000"/>
              </a:spcBef>
              <a:defRPr/>
            </a:pPr>
            <a:r>
              <a:rPr lang="es-ES">
                <a:solidFill>
                  <a:schemeClr val="bg1"/>
                </a:solidFill>
              </a:rPr>
              <a:t>. Complejidad de un módulo.</a:t>
            </a:r>
          </a:p>
          <a:p>
            <a:pPr algn="just">
              <a:spcBef>
                <a:spcPct val="20000"/>
              </a:spcBef>
              <a:defRPr/>
            </a:pPr>
            <a:r>
              <a:rPr lang="es-ES">
                <a:solidFill>
                  <a:schemeClr val="bg1"/>
                </a:solidFill>
              </a:rPr>
              <a:t>. Longitud media de los identificadores de un programa.</a:t>
            </a:r>
          </a:p>
          <a:p>
            <a:pPr algn="just">
              <a:spcBef>
                <a:spcPct val="20000"/>
              </a:spcBef>
              <a:defRPr/>
            </a:pPr>
            <a:r>
              <a:rPr lang="es-ES">
                <a:solidFill>
                  <a:schemeClr val="bg1"/>
                </a:solidFill>
              </a:rPr>
              <a:t>. Número de atributos y operaciones asociadas con los objetos de un diseño.</a:t>
            </a:r>
          </a:p>
        </p:txBody>
      </p:sp>
      <p:sp>
        <p:nvSpPr>
          <p:cNvPr id="20486" name="Rectangle 20"/>
          <p:cNvSpPr>
            <a:spLocks noChangeArrowheads="1"/>
          </p:cNvSpPr>
          <p:nvPr/>
        </p:nvSpPr>
        <p:spPr bwMode="auto">
          <a:xfrm>
            <a:off x="0" y="2060575"/>
            <a:ext cx="4716463" cy="792163"/>
          </a:xfrm>
          <a:prstGeom prst="rect">
            <a:avLst/>
          </a:prstGeom>
          <a:solidFill>
            <a:schemeClr val="accent1"/>
          </a:solidFill>
          <a:ln w="9525">
            <a:noFill/>
            <a:miter lim="800000"/>
            <a:headEnd/>
            <a:tailEnd/>
          </a:ln>
        </p:spPr>
        <p:txBody>
          <a:bodyPr wrap="none" anchor="ctr"/>
          <a:lstStyle/>
          <a:p>
            <a:endParaRPr lang="en-US" altLang="es-ES"/>
          </a:p>
        </p:txBody>
      </p:sp>
      <p:sp>
        <p:nvSpPr>
          <p:cNvPr id="10261" name="Rectangle 21"/>
          <p:cNvSpPr>
            <a:spLocks noGrp="1" noChangeArrowheads="1"/>
          </p:cNvSpPr>
          <p:nvPr>
            <p:ph type="title"/>
          </p:nvPr>
        </p:nvSpPr>
        <p:spPr>
          <a:xfrm>
            <a:off x="900113" y="1844675"/>
            <a:ext cx="4464050" cy="1143000"/>
          </a:xfrm>
        </p:spPr>
        <p:txBody>
          <a:bodyPr/>
          <a:lstStyle/>
          <a:p>
            <a:pPr eaLnBrk="1" hangingPunct="1">
              <a:defRPr/>
            </a:pPr>
            <a:r>
              <a:rPr lang="es-ES">
                <a:solidFill>
                  <a:schemeClr val="hlink"/>
                </a:solidFill>
                <a:effectLst>
                  <a:outerShdw blurRad="38100" dist="38100" dir="2700000" algn="tl">
                    <a:srgbClr val="C0C0C0"/>
                  </a:outerShdw>
                </a:effectLst>
              </a:rPr>
              <a:t>Tipos de medidas</a:t>
            </a:r>
          </a:p>
        </p:txBody>
      </p:sp>
      <p:sp>
        <p:nvSpPr>
          <p:cNvPr id="20488" name="Line 25"/>
          <p:cNvSpPr>
            <a:spLocks noChangeShapeType="1"/>
          </p:cNvSpPr>
          <p:nvPr/>
        </p:nvSpPr>
        <p:spPr bwMode="auto">
          <a:xfrm>
            <a:off x="4643438" y="3789363"/>
            <a:ext cx="3024187" cy="0"/>
          </a:xfrm>
          <a:prstGeom prst="line">
            <a:avLst/>
          </a:prstGeom>
          <a:noFill/>
          <a:ln w="9525">
            <a:solidFill>
              <a:schemeClr val="bg1"/>
            </a:solidFill>
            <a:round/>
            <a:headEnd/>
            <a:tailEnd/>
          </a:ln>
        </p:spPr>
        <p:txBody>
          <a:bodyPr wrap="none" anchor="ctr"/>
          <a:lstStyle/>
          <a:p>
            <a:endParaRPr lang="es-ES"/>
          </a:p>
        </p:txBody>
      </p:sp>
      <p:sp>
        <p:nvSpPr>
          <p:cNvPr id="20489" name="Line 26"/>
          <p:cNvSpPr>
            <a:spLocks noChangeShapeType="1"/>
          </p:cNvSpPr>
          <p:nvPr/>
        </p:nvSpPr>
        <p:spPr bwMode="auto">
          <a:xfrm>
            <a:off x="1619250" y="3789363"/>
            <a:ext cx="2736850" cy="0"/>
          </a:xfrm>
          <a:prstGeom prst="line">
            <a:avLst/>
          </a:prstGeom>
          <a:noFill/>
          <a:ln w="9525">
            <a:solidFill>
              <a:schemeClr val="bg1"/>
            </a:solidFill>
            <a:round/>
            <a:headEnd/>
            <a:tailEnd/>
          </a:ln>
        </p:spPr>
        <p:txBody>
          <a:bodyPr wrap="none" anchor="ctr"/>
          <a:lstStyle/>
          <a:p>
            <a:endParaRPr lang="es-ES"/>
          </a:p>
        </p:txBody>
      </p:sp>
      <p:sp>
        <p:nvSpPr>
          <p:cNvPr id="20490" name="Text Box 28"/>
          <p:cNvSpPr txBox="1">
            <a:spLocks noChangeArrowheads="1"/>
          </p:cNvSpPr>
          <p:nvPr/>
        </p:nvSpPr>
        <p:spPr bwMode="auto">
          <a:xfrm>
            <a:off x="1403350" y="3213100"/>
            <a:ext cx="2881313" cy="779463"/>
          </a:xfrm>
          <a:prstGeom prst="rect">
            <a:avLst/>
          </a:prstGeom>
          <a:noFill/>
          <a:ln w="9525">
            <a:noFill/>
            <a:miter lim="800000"/>
            <a:headEnd/>
            <a:tailEnd/>
          </a:ln>
        </p:spPr>
        <p:txBody>
          <a:bodyPr>
            <a:spAutoFit/>
          </a:bodyPr>
          <a:lstStyle/>
          <a:p>
            <a:pPr lvl="1" algn="l">
              <a:spcBef>
                <a:spcPct val="20000"/>
              </a:spcBef>
            </a:pPr>
            <a:r>
              <a:rPr lang="es-ES" altLang="es-ES" b="1">
                <a:solidFill>
                  <a:schemeClr val="bg1"/>
                </a:solidFill>
              </a:rPr>
              <a:t>Medidas de Control</a:t>
            </a:r>
            <a:endParaRPr lang="es-ES" altLang="es-ES">
              <a:solidFill>
                <a:schemeClr val="bg1"/>
              </a:solidFill>
            </a:endParaRPr>
          </a:p>
          <a:p>
            <a:pPr>
              <a:spcBef>
                <a:spcPct val="50000"/>
              </a:spcBef>
            </a:pPr>
            <a:endParaRPr lang="es-ES" altLang="es-ES">
              <a:solidFill>
                <a:schemeClr val="bg1"/>
              </a:solidFill>
            </a:endParaRPr>
          </a:p>
        </p:txBody>
      </p:sp>
      <p:sp>
        <p:nvSpPr>
          <p:cNvPr id="20491" name="Text Box 29"/>
          <p:cNvSpPr txBox="1">
            <a:spLocks noChangeArrowheads="1"/>
          </p:cNvSpPr>
          <p:nvPr/>
        </p:nvSpPr>
        <p:spPr bwMode="auto">
          <a:xfrm>
            <a:off x="4787900" y="3206750"/>
            <a:ext cx="2735263" cy="366713"/>
          </a:xfrm>
          <a:prstGeom prst="rect">
            <a:avLst/>
          </a:prstGeom>
          <a:noFill/>
          <a:ln w="9525">
            <a:noFill/>
            <a:miter lim="800000"/>
            <a:headEnd/>
            <a:tailEnd/>
          </a:ln>
        </p:spPr>
        <p:txBody>
          <a:bodyPr>
            <a:spAutoFit/>
          </a:bodyPr>
          <a:lstStyle/>
          <a:p>
            <a:pPr>
              <a:spcBef>
                <a:spcPct val="50000"/>
              </a:spcBef>
            </a:pPr>
            <a:r>
              <a:rPr lang="es-ES" altLang="es-ES" b="1">
                <a:solidFill>
                  <a:schemeClr val="bg1"/>
                </a:solidFill>
              </a:rPr>
              <a:t>Medidas de Predicción</a:t>
            </a:r>
          </a:p>
        </p:txBody>
      </p:sp>
      <p:sp>
        <p:nvSpPr>
          <p:cNvPr id="20492" name="AutoShape 30"/>
          <p:cNvSpPr>
            <a:spLocks/>
          </p:cNvSpPr>
          <p:nvPr/>
        </p:nvSpPr>
        <p:spPr bwMode="auto">
          <a:xfrm>
            <a:off x="1331913" y="2997200"/>
            <a:ext cx="215900" cy="2519363"/>
          </a:xfrm>
          <a:prstGeom prst="leftBrace">
            <a:avLst>
              <a:gd name="adj1" fmla="val 97243"/>
              <a:gd name="adj2" fmla="val 50000"/>
            </a:avLst>
          </a:prstGeom>
          <a:noFill/>
          <a:ln w="9525">
            <a:solidFill>
              <a:srgbClr val="000000"/>
            </a:solidFill>
            <a:round/>
            <a:headEnd/>
            <a:tailEnd/>
          </a:ln>
        </p:spPr>
        <p:txBody>
          <a:bodyPr wrap="none" anchor="ctr"/>
          <a:lstStyle/>
          <a:p>
            <a:endParaRPr lang="en-US" altLang="es-ES"/>
          </a:p>
        </p:txBody>
      </p:sp>
      <p:sp>
        <p:nvSpPr>
          <p:cNvPr id="20493" name="Text Box 31"/>
          <p:cNvSpPr txBox="1">
            <a:spLocks noChangeArrowheads="1"/>
          </p:cNvSpPr>
          <p:nvPr/>
        </p:nvSpPr>
        <p:spPr bwMode="auto">
          <a:xfrm>
            <a:off x="107950" y="3716338"/>
            <a:ext cx="1368425" cy="915987"/>
          </a:xfrm>
          <a:prstGeom prst="rect">
            <a:avLst/>
          </a:prstGeom>
          <a:noFill/>
          <a:ln w="9525">
            <a:noFill/>
            <a:miter lim="800000"/>
            <a:headEnd/>
            <a:tailEnd/>
          </a:ln>
        </p:spPr>
        <p:txBody>
          <a:bodyPr>
            <a:spAutoFit/>
          </a:bodyPr>
          <a:lstStyle/>
          <a:p>
            <a:pPr>
              <a:spcBef>
                <a:spcPct val="50000"/>
              </a:spcBef>
            </a:pPr>
            <a:r>
              <a:rPr lang="es-ES" altLang="es-ES">
                <a:solidFill>
                  <a:srgbClr val="000000"/>
                </a:solidFill>
              </a:rPr>
              <a:t>Asociado con el proceso</a:t>
            </a:r>
          </a:p>
        </p:txBody>
      </p:sp>
      <p:sp>
        <p:nvSpPr>
          <p:cNvPr id="20494" name="AutoShape 32"/>
          <p:cNvSpPr>
            <a:spLocks/>
          </p:cNvSpPr>
          <p:nvPr/>
        </p:nvSpPr>
        <p:spPr bwMode="auto">
          <a:xfrm>
            <a:off x="7740650" y="2997200"/>
            <a:ext cx="215900" cy="3671888"/>
          </a:xfrm>
          <a:prstGeom prst="rightBrace">
            <a:avLst>
              <a:gd name="adj1" fmla="val 141728"/>
              <a:gd name="adj2" fmla="val 50000"/>
            </a:avLst>
          </a:prstGeom>
          <a:noFill/>
          <a:ln w="9525">
            <a:solidFill>
              <a:srgbClr val="000000"/>
            </a:solidFill>
            <a:round/>
            <a:headEnd/>
            <a:tailEnd/>
          </a:ln>
        </p:spPr>
        <p:txBody>
          <a:bodyPr wrap="none" anchor="ctr"/>
          <a:lstStyle/>
          <a:p>
            <a:endParaRPr lang="en-US" altLang="es-ES"/>
          </a:p>
        </p:txBody>
      </p:sp>
      <p:sp>
        <p:nvSpPr>
          <p:cNvPr id="20495" name="Text Box 33"/>
          <p:cNvSpPr txBox="1">
            <a:spLocks noChangeArrowheads="1"/>
          </p:cNvSpPr>
          <p:nvPr/>
        </p:nvSpPr>
        <p:spPr bwMode="auto">
          <a:xfrm>
            <a:off x="7740650" y="4457700"/>
            <a:ext cx="1368425" cy="915988"/>
          </a:xfrm>
          <a:prstGeom prst="rect">
            <a:avLst/>
          </a:prstGeom>
          <a:noFill/>
          <a:ln w="9525">
            <a:noFill/>
            <a:miter lim="800000"/>
            <a:headEnd/>
            <a:tailEnd/>
          </a:ln>
        </p:spPr>
        <p:txBody>
          <a:bodyPr>
            <a:spAutoFit/>
          </a:bodyPr>
          <a:lstStyle/>
          <a:p>
            <a:pPr>
              <a:spcBef>
                <a:spcPct val="50000"/>
              </a:spcBef>
            </a:pPr>
            <a:r>
              <a:rPr lang="es-ES" altLang="es-ES">
                <a:solidFill>
                  <a:srgbClr val="000000"/>
                </a:solidFill>
              </a:rPr>
              <a:t>Asociado con el producto</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1"/>
          </p:nvPr>
        </p:nvSpPr>
        <p:spPr>
          <a:xfrm>
            <a:off x="755650" y="2997200"/>
            <a:ext cx="8064500" cy="3454400"/>
          </a:xfrm>
        </p:spPr>
        <p:txBody>
          <a:bodyPr/>
          <a:lstStyle/>
          <a:p>
            <a:pPr algn="just" eaLnBrk="1" hangingPunct="1"/>
            <a:r>
              <a:rPr lang="es-ES" altLang="es-ES" sz="2000">
                <a:solidFill>
                  <a:srgbClr val="000000"/>
                </a:solidFill>
              </a:rPr>
              <a:t>Ambas medidas pueden influir en la toma de decisiones de gestión como se muestra a continuación:</a:t>
            </a:r>
          </a:p>
          <a:p>
            <a:pPr eaLnBrk="1" hangingPunct="1"/>
            <a:endParaRPr lang="es-ES" altLang="es-ES" sz="2000"/>
          </a:p>
        </p:txBody>
      </p:sp>
      <p:sp>
        <p:nvSpPr>
          <p:cNvPr id="21507" name="Rectangle 6"/>
          <p:cNvSpPr>
            <a:spLocks noChangeArrowheads="1"/>
          </p:cNvSpPr>
          <p:nvPr/>
        </p:nvSpPr>
        <p:spPr bwMode="auto">
          <a:xfrm>
            <a:off x="0" y="1916113"/>
            <a:ext cx="7956550" cy="1081087"/>
          </a:xfrm>
          <a:prstGeom prst="rect">
            <a:avLst/>
          </a:prstGeom>
          <a:solidFill>
            <a:schemeClr val="accent1"/>
          </a:solidFill>
          <a:ln w="9525">
            <a:noFill/>
            <a:miter lim="800000"/>
            <a:headEnd/>
            <a:tailEnd/>
          </a:ln>
        </p:spPr>
        <p:txBody>
          <a:bodyPr wrap="none" anchor="ctr"/>
          <a:lstStyle/>
          <a:p>
            <a:endParaRPr lang="en-US" altLang="es-ES"/>
          </a:p>
        </p:txBody>
      </p:sp>
      <p:sp>
        <p:nvSpPr>
          <p:cNvPr id="54279" name="Rectangle 7"/>
          <p:cNvSpPr>
            <a:spLocks noGrp="1" noChangeArrowheads="1"/>
          </p:cNvSpPr>
          <p:nvPr>
            <p:ph type="title"/>
          </p:nvPr>
        </p:nvSpPr>
        <p:spPr>
          <a:xfrm>
            <a:off x="900113" y="1844675"/>
            <a:ext cx="7200900" cy="1143000"/>
          </a:xfrm>
        </p:spPr>
        <p:txBody>
          <a:bodyPr/>
          <a:lstStyle/>
          <a:p>
            <a:pPr eaLnBrk="1" hangingPunct="1">
              <a:defRPr/>
            </a:pPr>
            <a:r>
              <a:rPr lang="es-ES">
                <a:solidFill>
                  <a:schemeClr val="hlink"/>
                </a:solidFill>
                <a:effectLst>
                  <a:outerShdw blurRad="38100" dist="38100" dir="2700000" algn="tl">
                    <a:srgbClr val="C0C0C0"/>
                  </a:outerShdw>
                </a:effectLst>
              </a:rPr>
              <a:t>Cómo influyen las medidas en la toma de decisiones</a:t>
            </a:r>
          </a:p>
        </p:txBody>
      </p:sp>
      <p:sp>
        <p:nvSpPr>
          <p:cNvPr id="21509" name="AutoShape 9"/>
          <p:cNvSpPr>
            <a:spLocks noChangeArrowheads="1"/>
          </p:cNvSpPr>
          <p:nvPr/>
        </p:nvSpPr>
        <p:spPr bwMode="auto">
          <a:xfrm>
            <a:off x="2481263" y="4006850"/>
            <a:ext cx="1584325" cy="647700"/>
          </a:xfrm>
          <a:prstGeom prst="flowChartAlternateProcess">
            <a:avLst/>
          </a:prstGeom>
          <a:solidFill>
            <a:srgbClr val="969696"/>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21510" name="Text Box 10"/>
          <p:cNvSpPr txBox="1">
            <a:spLocks noChangeArrowheads="1"/>
          </p:cNvSpPr>
          <p:nvPr/>
        </p:nvSpPr>
        <p:spPr bwMode="auto">
          <a:xfrm>
            <a:off x="2481263" y="4006850"/>
            <a:ext cx="1512887" cy="641350"/>
          </a:xfrm>
          <a:prstGeom prst="rect">
            <a:avLst/>
          </a:prstGeom>
          <a:noFill/>
          <a:ln w="9525">
            <a:noFill/>
            <a:miter lim="800000"/>
            <a:headEnd/>
            <a:tailEnd/>
          </a:ln>
        </p:spPr>
        <p:txBody>
          <a:bodyPr>
            <a:spAutoFit/>
          </a:bodyPr>
          <a:lstStyle/>
          <a:p>
            <a:pPr>
              <a:spcBef>
                <a:spcPct val="50000"/>
              </a:spcBef>
            </a:pPr>
            <a:r>
              <a:rPr lang="es-ES" altLang="es-ES">
                <a:solidFill>
                  <a:srgbClr val="000000"/>
                </a:solidFill>
              </a:rPr>
              <a:t>Proceso de software</a:t>
            </a:r>
          </a:p>
        </p:txBody>
      </p:sp>
      <p:sp>
        <p:nvSpPr>
          <p:cNvPr id="21511" name="Rectangle 11"/>
          <p:cNvSpPr>
            <a:spLocks noChangeArrowheads="1"/>
          </p:cNvSpPr>
          <p:nvPr/>
        </p:nvSpPr>
        <p:spPr bwMode="auto">
          <a:xfrm>
            <a:off x="2552700" y="5014913"/>
            <a:ext cx="1512888" cy="719137"/>
          </a:xfrm>
          <a:prstGeom prst="rect">
            <a:avLst/>
          </a:prstGeom>
          <a:solidFill>
            <a:srgbClr val="969696"/>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21512" name="Text Box 12"/>
          <p:cNvSpPr txBox="1">
            <a:spLocks noChangeArrowheads="1"/>
          </p:cNvSpPr>
          <p:nvPr/>
        </p:nvSpPr>
        <p:spPr bwMode="auto">
          <a:xfrm>
            <a:off x="2552700" y="5086350"/>
            <a:ext cx="1512888" cy="641350"/>
          </a:xfrm>
          <a:prstGeom prst="rect">
            <a:avLst/>
          </a:prstGeom>
          <a:noFill/>
          <a:ln w="9525">
            <a:noFill/>
            <a:miter lim="800000"/>
            <a:headEnd/>
            <a:tailEnd/>
          </a:ln>
        </p:spPr>
        <p:txBody>
          <a:bodyPr>
            <a:spAutoFit/>
          </a:bodyPr>
          <a:lstStyle/>
          <a:p>
            <a:pPr>
              <a:spcBef>
                <a:spcPct val="50000"/>
              </a:spcBef>
            </a:pPr>
            <a:r>
              <a:rPr lang="es-ES" altLang="es-ES" b="1">
                <a:solidFill>
                  <a:srgbClr val="000000"/>
                </a:solidFill>
              </a:rPr>
              <a:t>Medidas de control</a:t>
            </a:r>
          </a:p>
        </p:txBody>
      </p:sp>
      <p:sp>
        <p:nvSpPr>
          <p:cNvPr id="21513" name="AutoShape 13"/>
          <p:cNvSpPr>
            <a:spLocks noChangeArrowheads="1"/>
          </p:cNvSpPr>
          <p:nvPr/>
        </p:nvSpPr>
        <p:spPr bwMode="auto">
          <a:xfrm>
            <a:off x="2481263" y="6022975"/>
            <a:ext cx="1728787" cy="719138"/>
          </a:xfrm>
          <a:prstGeom prst="flowChartAlternateProcess">
            <a:avLst/>
          </a:prstGeom>
          <a:solidFill>
            <a:srgbClr val="969696"/>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21514" name="Text Box 14"/>
          <p:cNvSpPr txBox="1">
            <a:spLocks noChangeArrowheads="1"/>
          </p:cNvSpPr>
          <p:nvPr/>
        </p:nvSpPr>
        <p:spPr bwMode="auto">
          <a:xfrm>
            <a:off x="2481263" y="6021388"/>
            <a:ext cx="1728787" cy="641350"/>
          </a:xfrm>
          <a:prstGeom prst="rect">
            <a:avLst/>
          </a:prstGeom>
          <a:noFill/>
          <a:ln w="9525">
            <a:noFill/>
            <a:miter lim="800000"/>
            <a:headEnd/>
            <a:tailEnd/>
          </a:ln>
        </p:spPr>
        <p:txBody>
          <a:bodyPr>
            <a:spAutoFit/>
          </a:bodyPr>
          <a:lstStyle/>
          <a:p>
            <a:pPr>
              <a:spcBef>
                <a:spcPct val="50000"/>
              </a:spcBef>
            </a:pPr>
            <a:r>
              <a:rPr lang="es-ES" altLang="es-ES">
                <a:solidFill>
                  <a:srgbClr val="000000"/>
                </a:solidFill>
              </a:rPr>
              <a:t>Decisiones administrativas</a:t>
            </a:r>
          </a:p>
        </p:txBody>
      </p:sp>
      <p:sp>
        <p:nvSpPr>
          <p:cNvPr id="21515" name="Rectangle 15"/>
          <p:cNvSpPr>
            <a:spLocks noChangeArrowheads="1"/>
          </p:cNvSpPr>
          <p:nvPr/>
        </p:nvSpPr>
        <p:spPr bwMode="auto">
          <a:xfrm>
            <a:off x="5721350" y="4006850"/>
            <a:ext cx="1512888" cy="719138"/>
          </a:xfrm>
          <a:prstGeom prst="rect">
            <a:avLst/>
          </a:prstGeom>
          <a:solidFill>
            <a:srgbClr val="969696"/>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21516" name="Text Box 16"/>
          <p:cNvSpPr txBox="1">
            <a:spLocks noChangeArrowheads="1"/>
          </p:cNvSpPr>
          <p:nvPr/>
        </p:nvSpPr>
        <p:spPr bwMode="auto">
          <a:xfrm>
            <a:off x="5721350" y="4078288"/>
            <a:ext cx="1512888" cy="641350"/>
          </a:xfrm>
          <a:prstGeom prst="rect">
            <a:avLst/>
          </a:prstGeom>
          <a:noFill/>
          <a:ln w="9525">
            <a:noFill/>
            <a:miter lim="800000"/>
            <a:headEnd/>
            <a:tailEnd/>
          </a:ln>
        </p:spPr>
        <p:txBody>
          <a:bodyPr>
            <a:spAutoFit/>
          </a:bodyPr>
          <a:lstStyle/>
          <a:p>
            <a:pPr>
              <a:spcBef>
                <a:spcPct val="50000"/>
              </a:spcBef>
            </a:pPr>
            <a:r>
              <a:rPr lang="es-ES" altLang="es-ES">
                <a:solidFill>
                  <a:srgbClr val="000000"/>
                </a:solidFill>
              </a:rPr>
              <a:t>Producto de software</a:t>
            </a:r>
          </a:p>
        </p:txBody>
      </p:sp>
      <p:sp>
        <p:nvSpPr>
          <p:cNvPr id="21517" name="Rectangle 17"/>
          <p:cNvSpPr>
            <a:spLocks noChangeArrowheads="1"/>
          </p:cNvSpPr>
          <p:nvPr/>
        </p:nvSpPr>
        <p:spPr bwMode="auto">
          <a:xfrm>
            <a:off x="5722938" y="5016500"/>
            <a:ext cx="1512887" cy="719138"/>
          </a:xfrm>
          <a:prstGeom prst="rect">
            <a:avLst/>
          </a:prstGeom>
          <a:solidFill>
            <a:srgbClr val="969696"/>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21518" name="Text Box 18"/>
          <p:cNvSpPr txBox="1">
            <a:spLocks noChangeArrowheads="1"/>
          </p:cNvSpPr>
          <p:nvPr/>
        </p:nvSpPr>
        <p:spPr bwMode="auto">
          <a:xfrm>
            <a:off x="5722938" y="5087938"/>
            <a:ext cx="1512887" cy="641350"/>
          </a:xfrm>
          <a:prstGeom prst="rect">
            <a:avLst/>
          </a:prstGeom>
          <a:noFill/>
          <a:ln w="9525">
            <a:noFill/>
            <a:miter lim="800000"/>
            <a:headEnd/>
            <a:tailEnd/>
          </a:ln>
        </p:spPr>
        <p:txBody>
          <a:bodyPr>
            <a:spAutoFit/>
          </a:bodyPr>
          <a:lstStyle/>
          <a:p>
            <a:pPr>
              <a:spcBef>
                <a:spcPct val="50000"/>
              </a:spcBef>
            </a:pPr>
            <a:r>
              <a:rPr lang="es-ES" altLang="es-ES" b="1">
                <a:solidFill>
                  <a:srgbClr val="000000"/>
                </a:solidFill>
              </a:rPr>
              <a:t>Medidas de predicción</a:t>
            </a:r>
          </a:p>
        </p:txBody>
      </p:sp>
      <p:sp>
        <p:nvSpPr>
          <p:cNvPr id="21519" name="Line 19"/>
          <p:cNvSpPr>
            <a:spLocks noChangeShapeType="1"/>
          </p:cNvSpPr>
          <p:nvPr/>
        </p:nvSpPr>
        <p:spPr bwMode="auto">
          <a:xfrm flipH="1">
            <a:off x="1546225" y="6311900"/>
            <a:ext cx="935038" cy="0"/>
          </a:xfrm>
          <a:prstGeom prst="line">
            <a:avLst/>
          </a:prstGeom>
          <a:noFill/>
          <a:ln w="28575">
            <a:solidFill>
              <a:schemeClr val="tx1"/>
            </a:solidFill>
            <a:round/>
            <a:headEnd/>
            <a:tailEnd/>
          </a:ln>
        </p:spPr>
        <p:txBody>
          <a:bodyPr wrap="none" anchor="ctr"/>
          <a:lstStyle/>
          <a:p>
            <a:endParaRPr lang="es-ES"/>
          </a:p>
        </p:txBody>
      </p:sp>
      <p:sp>
        <p:nvSpPr>
          <p:cNvPr id="21520" name="Line 20"/>
          <p:cNvSpPr>
            <a:spLocks noChangeShapeType="1"/>
          </p:cNvSpPr>
          <p:nvPr/>
        </p:nvSpPr>
        <p:spPr bwMode="auto">
          <a:xfrm flipV="1">
            <a:off x="1546225" y="3862388"/>
            <a:ext cx="0" cy="2449512"/>
          </a:xfrm>
          <a:prstGeom prst="line">
            <a:avLst/>
          </a:prstGeom>
          <a:noFill/>
          <a:ln w="28575">
            <a:solidFill>
              <a:schemeClr val="tx1"/>
            </a:solidFill>
            <a:round/>
            <a:headEnd/>
            <a:tailEnd/>
          </a:ln>
        </p:spPr>
        <p:txBody>
          <a:bodyPr wrap="none" anchor="ctr"/>
          <a:lstStyle/>
          <a:p>
            <a:endParaRPr lang="es-ES"/>
          </a:p>
        </p:txBody>
      </p:sp>
      <p:sp>
        <p:nvSpPr>
          <p:cNvPr id="21521" name="Line 21"/>
          <p:cNvSpPr>
            <a:spLocks noChangeShapeType="1"/>
          </p:cNvSpPr>
          <p:nvPr/>
        </p:nvSpPr>
        <p:spPr bwMode="auto">
          <a:xfrm>
            <a:off x="1546225" y="3862388"/>
            <a:ext cx="1727200" cy="0"/>
          </a:xfrm>
          <a:prstGeom prst="line">
            <a:avLst/>
          </a:prstGeom>
          <a:noFill/>
          <a:ln w="28575">
            <a:solidFill>
              <a:schemeClr val="tx1"/>
            </a:solidFill>
            <a:round/>
            <a:headEnd/>
            <a:tailEnd/>
          </a:ln>
        </p:spPr>
        <p:txBody>
          <a:bodyPr wrap="none" anchor="ctr"/>
          <a:lstStyle/>
          <a:p>
            <a:endParaRPr lang="es-ES"/>
          </a:p>
        </p:txBody>
      </p:sp>
      <p:sp>
        <p:nvSpPr>
          <p:cNvPr id="21522" name="Line 22"/>
          <p:cNvSpPr>
            <a:spLocks noChangeShapeType="1"/>
          </p:cNvSpPr>
          <p:nvPr/>
        </p:nvSpPr>
        <p:spPr bwMode="auto">
          <a:xfrm>
            <a:off x="3273425" y="3862388"/>
            <a:ext cx="0" cy="144462"/>
          </a:xfrm>
          <a:prstGeom prst="line">
            <a:avLst/>
          </a:prstGeom>
          <a:noFill/>
          <a:ln w="28575">
            <a:solidFill>
              <a:schemeClr val="tx1"/>
            </a:solidFill>
            <a:round/>
            <a:headEnd/>
            <a:tailEnd type="triangle" w="med" len="med"/>
          </a:ln>
        </p:spPr>
        <p:txBody>
          <a:bodyPr wrap="none" anchor="ctr"/>
          <a:lstStyle/>
          <a:p>
            <a:endParaRPr lang="es-ES"/>
          </a:p>
        </p:txBody>
      </p:sp>
      <p:sp>
        <p:nvSpPr>
          <p:cNvPr id="21523" name="Line 23"/>
          <p:cNvSpPr>
            <a:spLocks noChangeShapeType="1"/>
          </p:cNvSpPr>
          <p:nvPr/>
        </p:nvSpPr>
        <p:spPr bwMode="auto">
          <a:xfrm>
            <a:off x="3273425" y="4654550"/>
            <a:ext cx="0" cy="360363"/>
          </a:xfrm>
          <a:prstGeom prst="line">
            <a:avLst/>
          </a:prstGeom>
          <a:noFill/>
          <a:ln w="28575">
            <a:solidFill>
              <a:schemeClr val="tx1"/>
            </a:solidFill>
            <a:round/>
            <a:headEnd/>
            <a:tailEnd type="triangle" w="med" len="med"/>
          </a:ln>
        </p:spPr>
        <p:txBody>
          <a:bodyPr wrap="none" anchor="ctr"/>
          <a:lstStyle/>
          <a:p>
            <a:endParaRPr lang="es-ES"/>
          </a:p>
        </p:txBody>
      </p:sp>
      <p:sp>
        <p:nvSpPr>
          <p:cNvPr id="21524" name="Line 24"/>
          <p:cNvSpPr>
            <a:spLocks noChangeShapeType="1"/>
          </p:cNvSpPr>
          <p:nvPr/>
        </p:nvSpPr>
        <p:spPr bwMode="auto">
          <a:xfrm>
            <a:off x="3273425" y="5735638"/>
            <a:ext cx="0" cy="287337"/>
          </a:xfrm>
          <a:prstGeom prst="line">
            <a:avLst/>
          </a:prstGeom>
          <a:noFill/>
          <a:ln w="28575">
            <a:solidFill>
              <a:schemeClr val="tx1"/>
            </a:solidFill>
            <a:round/>
            <a:headEnd/>
            <a:tailEnd type="triangle" w="med" len="med"/>
          </a:ln>
        </p:spPr>
        <p:txBody>
          <a:bodyPr wrap="none" anchor="ctr"/>
          <a:lstStyle/>
          <a:p>
            <a:endParaRPr lang="es-ES"/>
          </a:p>
        </p:txBody>
      </p:sp>
      <p:sp>
        <p:nvSpPr>
          <p:cNvPr id="21525" name="Line 25"/>
          <p:cNvSpPr>
            <a:spLocks noChangeShapeType="1"/>
          </p:cNvSpPr>
          <p:nvPr/>
        </p:nvSpPr>
        <p:spPr bwMode="auto">
          <a:xfrm>
            <a:off x="4065588" y="4295775"/>
            <a:ext cx="1657350" cy="0"/>
          </a:xfrm>
          <a:prstGeom prst="line">
            <a:avLst/>
          </a:prstGeom>
          <a:noFill/>
          <a:ln w="28575">
            <a:solidFill>
              <a:schemeClr val="tx1"/>
            </a:solidFill>
            <a:round/>
            <a:headEnd/>
            <a:tailEnd type="triangle" w="med" len="med"/>
          </a:ln>
        </p:spPr>
        <p:txBody>
          <a:bodyPr wrap="none" anchor="ctr"/>
          <a:lstStyle/>
          <a:p>
            <a:endParaRPr lang="es-ES"/>
          </a:p>
        </p:txBody>
      </p:sp>
      <p:sp>
        <p:nvSpPr>
          <p:cNvPr id="21526" name="Line 26"/>
          <p:cNvSpPr>
            <a:spLocks noChangeShapeType="1"/>
          </p:cNvSpPr>
          <p:nvPr/>
        </p:nvSpPr>
        <p:spPr bwMode="auto">
          <a:xfrm>
            <a:off x="6513513" y="4727575"/>
            <a:ext cx="0" cy="287338"/>
          </a:xfrm>
          <a:prstGeom prst="line">
            <a:avLst/>
          </a:prstGeom>
          <a:noFill/>
          <a:ln w="28575">
            <a:solidFill>
              <a:schemeClr val="tx1"/>
            </a:solidFill>
            <a:round/>
            <a:headEnd/>
            <a:tailEnd type="triangle" w="med" len="med"/>
          </a:ln>
        </p:spPr>
        <p:txBody>
          <a:bodyPr wrap="none" anchor="ctr"/>
          <a:lstStyle/>
          <a:p>
            <a:endParaRPr lang="es-ES"/>
          </a:p>
        </p:txBody>
      </p:sp>
      <p:sp>
        <p:nvSpPr>
          <p:cNvPr id="21527" name="Line 27"/>
          <p:cNvSpPr>
            <a:spLocks noChangeShapeType="1"/>
          </p:cNvSpPr>
          <p:nvPr/>
        </p:nvSpPr>
        <p:spPr bwMode="auto">
          <a:xfrm>
            <a:off x="6513513" y="5734050"/>
            <a:ext cx="0" cy="577850"/>
          </a:xfrm>
          <a:prstGeom prst="line">
            <a:avLst/>
          </a:prstGeom>
          <a:noFill/>
          <a:ln w="28575">
            <a:solidFill>
              <a:schemeClr val="tx1"/>
            </a:solidFill>
            <a:round/>
            <a:headEnd/>
            <a:tailEnd/>
          </a:ln>
        </p:spPr>
        <p:txBody>
          <a:bodyPr wrap="none" anchor="ctr"/>
          <a:lstStyle/>
          <a:p>
            <a:endParaRPr lang="es-ES"/>
          </a:p>
        </p:txBody>
      </p:sp>
      <p:sp>
        <p:nvSpPr>
          <p:cNvPr id="21528" name="Line 28"/>
          <p:cNvSpPr>
            <a:spLocks noChangeShapeType="1"/>
          </p:cNvSpPr>
          <p:nvPr/>
        </p:nvSpPr>
        <p:spPr bwMode="auto">
          <a:xfrm>
            <a:off x="4210050" y="6311900"/>
            <a:ext cx="2303463" cy="0"/>
          </a:xfrm>
          <a:prstGeom prst="line">
            <a:avLst/>
          </a:prstGeom>
          <a:noFill/>
          <a:ln w="28575">
            <a:solidFill>
              <a:schemeClr val="tx1"/>
            </a:solidFill>
            <a:round/>
            <a:headEnd type="triangle" w="med" len="med"/>
            <a:tailEnd/>
          </a:ln>
        </p:spPr>
        <p:txBody>
          <a:bodyPr wrap="none" anchor="ctr"/>
          <a:lstStyle/>
          <a:p>
            <a:endParaRPr lang="es-E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endParaRPr lang="en-US" altLang="es-ES"/>
          </a:p>
        </p:txBody>
      </p:sp>
      <p:sp>
        <p:nvSpPr>
          <p:cNvPr id="23555" name="Rectangle 3"/>
          <p:cNvSpPr>
            <a:spLocks noGrp="1" noChangeArrowheads="1"/>
          </p:cNvSpPr>
          <p:nvPr>
            <p:ph type="body" idx="1"/>
          </p:nvPr>
        </p:nvSpPr>
        <p:spPr>
          <a:xfrm>
            <a:off x="971550" y="3251200"/>
            <a:ext cx="7848600" cy="3454400"/>
          </a:xfrm>
        </p:spPr>
        <p:txBody>
          <a:bodyPr/>
          <a:lstStyle/>
          <a:p>
            <a:pPr marL="533400" indent="-533400" algn="just" eaLnBrk="1" hangingPunct="1">
              <a:lnSpc>
                <a:spcPct val="90000"/>
              </a:lnSpc>
              <a:buFontTx/>
              <a:buNone/>
            </a:pPr>
            <a:r>
              <a:rPr lang="es-MX" altLang="es-ES" sz="2200">
                <a:solidFill>
                  <a:srgbClr val="000000"/>
                </a:solidFill>
              </a:rPr>
              <a:t>       </a:t>
            </a:r>
            <a:r>
              <a:rPr lang="es-MX" altLang="es-ES" sz="2100">
                <a:solidFill>
                  <a:srgbClr val="000000"/>
                </a:solidFill>
              </a:rPr>
              <a:t>Los datos de una línea base pueden tener los siguientes atributos:</a:t>
            </a:r>
          </a:p>
          <a:p>
            <a:pPr marL="533400" indent="-533400" algn="just" eaLnBrk="1" hangingPunct="1">
              <a:lnSpc>
                <a:spcPct val="90000"/>
              </a:lnSpc>
              <a:buFontTx/>
              <a:buAutoNum type="arabicPeriod"/>
            </a:pPr>
            <a:r>
              <a:rPr lang="es-MX" altLang="es-ES" sz="2100">
                <a:solidFill>
                  <a:srgbClr val="000000"/>
                </a:solidFill>
              </a:rPr>
              <a:t>Datos razonablemente precisos, evitar “conjeturas”</a:t>
            </a:r>
          </a:p>
          <a:p>
            <a:pPr marL="533400" indent="-533400" algn="just" eaLnBrk="1" hangingPunct="1">
              <a:lnSpc>
                <a:spcPct val="90000"/>
              </a:lnSpc>
              <a:buFontTx/>
              <a:buAutoNum type="arabicPeriod"/>
            </a:pPr>
            <a:r>
              <a:rPr lang="es-MX" altLang="es-ES" sz="2100">
                <a:solidFill>
                  <a:srgbClr val="000000"/>
                </a:solidFill>
              </a:rPr>
              <a:t>Datos recopilados para tantos proyectos como sea posible</a:t>
            </a:r>
          </a:p>
          <a:p>
            <a:pPr marL="533400" indent="-533400" algn="just" eaLnBrk="1" hangingPunct="1">
              <a:lnSpc>
                <a:spcPct val="90000"/>
              </a:lnSpc>
              <a:buFontTx/>
              <a:buAutoNum type="arabicPeriod"/>
            </a:pPr>
            <a:r>
              <a:rPr lang="es-MX" altLang="es-ES" sz="2100">
                <a:solidFill>
                  <a:srgbClr val="000000"/>
                </a:solidFill>
              </a:rPr>
              <a:t>Las medidas deben ser consistentes para todos los proyectos para los que se recopilan datos.</a:t>
            </a:r>
          </a:p>
          <a:p>
            <a:pPr marL="533400" indent="-533400" algn="just" eaLnBrk="1" hangingPunct="1">
              <a:lnSpc>
                <a:spcPct val="90000"/>
              </a:lnSpc>
              <a:buFontTx/>
              <a:buAutoNum type="arabicPeriod"/>
            </a:pPr>
            <a:r>
              <a:rPr lang="es-MX" altLang="es-ES" sz="2100">
                <a:solidFill>
                  <a:srgbClr val="000000"/>
                </a:solidFill>
              </a:rPr>
              <a:t>Las aplicaciones deben ser similares al trabajo que se estimará: tiene poco sentido emplear una línea base en un trabajo de sistemas de información en bloque para estimar una aplicación anidada en tiempo real.</a:t>
            </a:r>
            <a:endParaRPr lang="es-ES" altLang="es-ES" sz="2100">
              <a:solidFill>
                <a:srgbClr val="000000"/>
              </a:solidFill>
            </a:endParaRPr>
          </a:p>
        </p:txBody>
      </p:sp>
      <p:sp>
        <p:nvSpPr>
          <p:cNvPr id="23556" name="Rectangle 4"/>
          <p:cNvSpPr>
            <a:spLocks noChangeArrowheads="1"/>
          </p:cNvSpPr>
          <p:nvPr/>
        </p:nvSpPr>
        <p:spPr bwMode="auto">
          <a:xfrm>
            <a:off x="0" y="2060575"/>
            <a:ext cx="8604250" cy="1081088"/>
          </a:xfrm>
          <a:prstGeom prst="rect">
            <a:avLst/>
          </a:prstGeom>
          <a:solidFill>
            <a:schemeClr val="accent1"/>
          </a:solidFill>
          <a:ln w="9525">
            <a:noFill/>
            <a:miter lim="800000"/>
            <a:headEnd/>
            <a:tailEnd/>
          </a:ln>
        </p:spPr>
        <p:txBody>
          <a:bodyPr wrap="none" anchor="ctr"/>
          <a:lstStyle/>
          <a:p>
            <a:endParaRPr lang="en-US" altLang="es-ES"/>
          </a:p>
        </p:txBody>
      </p:sp>
      <p:sp>
        <p:nvSpPr>
          <p:cNvPr id="88069" name="Rectangle 5"/>
          <p:cNvSpPr>
            <a:spLocks noChangeArrowheads="1"/>
          </p:cNvSpPr>
          <p:nvPr/>
        </p:nvSpPr>
        <p:spPr bwMode="auto">
          <a:xfrm>
            <a:off x="684213" y="2344738"/>
            <a:ext cx="7200900" cy="508000"/>
          </a:xfrm>
          <a:prstGeom prst="rect">
            <a:avLst/>
          </a:prstGeom>
          <a:noFill/>
          <a:ln w="9525">
            <a:noFill/>
            <a:miter lim="800000"/>
            <a:headEnd/>
            <a:tailEnd/>
          </a:ln>
          <a:effectLst/>
        </p:spPr>
        <p:txBody>
          <a:bodyPr anchor="ctr"/>
          <a:lstStyle/>
          <a:p>
            <a:pPr algn="l">
              <a:defRPr/>
            </a:pPr>
            <a:r>
              <a:rPr lang="es-MX" sz="3600">
                <a:solidFill>
                  <a:schemeClr val="hlink"/>
                </a:solidFill>
                <a:effectLst>
                  <a:outerShdw blurRad="38100" dist="38100" dir="2700000" algn="tl">
                    <a:srgbClr val="C0C0C0"/>
                  </a:outerShdw>
                </a:effectLst>
              </a:rPr>
              <a:t>Establecimiento de una línea base de métricas</a:t>
            </a:r>
            <a:endParaRPr lang="es-ES" sz="3600">
              <a:solidFill>
                <a:schemeClr val="hlink"/>
              </a:solidFill>
              <a:effectLst>
                <a:outerShdw blurRad="38100" dist="38100" dir="2700000" algn="tl">
                  <a:srgbClr val="C0C0C0"/>
                </a:out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1556792"/>
            <a:ext cx="5429250" cy="796925"/>
          </a:xfrm>
          <a:prstGeom prst="rect">
            <a:avLst/>
          </a:prstGeom>
          <a:solidFill>
            <a:schemeClr val="accent1"/>
          </a:solidFill>
          <a:ln w="9525">
            <a:noFill/>
            <a:miter lim="800000"/>
            <a:headEnd/>
            <a:tailEnd/>
          </a:ln>
        </p:spPr>
        <p:txBody>
          <a:bodyPr wrap="none" anchor="ctr"/>
          <a:lstStyle/>
          <a:p>
            <a:endParaRPr lang="en-US" altLang="es-ES"/>
          </a:p>
        </p:txBody>
      </p:sp>
      <p:sp>
        <p:nvSpPr>
          <p:cNvPr id="27651" name="Rectangle 3"/>
          <p:cNvSpPr>
            <a:spLocks noGrp="1" noChangeArrowheads="1"/>
          </p:cNvSpPr>
          <p:nvPr>
            <p:ph type="title"/>
          </p:nvPr>
        </p:nvSpPr>
        <p:spPr>
          <a:xfrm>
            <a:off x="323528" y="1700808"/>
            <a:ext cx="4959350" cy="581025"/>
          </a:xfrm>
        </p:spPr>
        <p:txBody>
          <a:bodyPr/>
          <a:lstStyle/>
          <a:p>
            <a:pPr eaLnBrk="1" hangingPunct="1"/>
            <a:r>
              <a:rPr lang="es-ES" altLang="es-ES" dirty="0">
                <a:solidFill>
                  <a:schemeClr val="hlink"/>
                </a:solidFill>
              </a:rPr>
              <a:t>Métricas del </a:t>
            </a:r>
            <a:r>
              <a:rPr lang="es-ES" altLang="es-ES" dirty="0" err="1">
                <a:solidFill>
                  <a:schemeClr val="hlink"/>
                </a:solidFill>
              </a:rPr>
              <a:t>pr</a:t>
            </a:r>
            <a:r>
              <a:rPr lang="es-MX" altLang="es-ES" dirty="0" err="1">
                <a:solidFill>
                  <a:schemeClr val="hlink"/>
                </a:solidFill>
              </a:rPr>
              <a:t>oceso</a:t>
            </a:r>
            <a:endParaRPr lang="es-ES" altLang="es-ES" dirty="0">
              <a:solidFill>
                <a:schemeClr val="hlink"/>
              </a:solidFill>
            </a:endParaRPr>
          </a:p>
        </p:txBody>
      </p:sp>
      <p:sp>
        <p:nvSpPr>
          <p:cNvPr id="27652" name="Rectangle 4"/>
          <p:cNvSpPr>
            <a:spLocks noGrp="1" noChangeArrowheads="1"/>
          </p:cNvSpPr>
          <p:nvPr>
            <p:ph type="body" idx="1"/>
          </p:nvPr>
        </p:nvSpPr>
        <p:spPr>
          <a:xfrm>
            <a:off x="72008" y="2348880"/>
            <a:ext cx="8892480" cy="4248472"/>
          </a:xfrm>
        </p:spPr>
        <p:txBody>
          <a:bodyPr/>
          <a:lstStyle/>
          <a:p>
            <a:pPr algn="just" eaLnBrk="1" hangingPunct="1"/>
            <a:r>
              <a:rPr lang="es-MX" altLang="es-ES" sz="2400" dirty="0">
                <a:solidFill>
                  <a:srgbClr val="000000"/>
                </a:solidFill>
              </a:rPr>
              <a:t>Una métrica de calidad que ofrece beneficios a nivel de proceso y producto es la </a:t>
            </a:r>
            <a:r>
              <a:rPr lang="es-MX" altLang="es-ES" sz="2400" b="1" dirty="0">
                <a:solidFill>
                  <a:srgbClr val="000000"/>
                </a:solidFill>
              </a:rPr>
              <a:t>Eficacia en la Eliminación de Defectos (EED).</a:t>
            </a:r>
          </a:p>
          <a:p>
            <a:pPr algn="just" eaLnBrk="1" hangingPunct="1">
              <a:buNone/>
            </a:pPr>
            <a:endParaRPr lang="es-MX" altLang="es-ES" sz="2400" b="1" dirty="0">
              <a:solidFill>
                <a:srgbClr val="000000"/>
              </a:solidFill>
            </a:endParaRPr>
          </a:p>
          <a:p>
            <a:pPr algn="just" eaLnBrk="1" hangingPunct="1"/>
            <a:r>
              <a:rPr lang="es-MX" altLang="es-ES" sz="2400" b="1" dirty="0">
                <a:solidFill>
                  <a:srgbClr val="000000"/>
                </a:solidFill>
              </a:rPr>
              <a:t>EED</a:t>
            </a:r>
            <a:r>
              <a:rPr lang="es-MX" altLang="es-ES" sz="2400" dirty="0">
                <a:solidFill>
                  <a:srgbClr val="000000"/>
                </a:solidFill>
              </a:rPr>
              <a:t> es una medida de la habilidad de filtrar las actividades de la garantía de calidad y de control, a través de todas las actividades del marco de trabajo del proceso.</a:t>
            </a:r>
          </a:p>
          <a:p>
            <a:pPr algn="just" eaLnBrk="1" hangingPunct="1">
              <a:buNone/>
            </a:pPr>
            <a:endParaRPr lang="es-MX" altLang="es-ES" sz="2400" dirty="0">
              <a:solidFill>
                <a:srgbClr val="000000"/>
              </a:solidFill>
            </a:endParaRPr>
          </a:p>
          <a:p>
            <a:pPr algn="just"/>
            <a:r>
              <a:rPr lang="es-MX" altLang="es-ES" sz="2400" dirty="0">
                <a:solidFill>
                  <a:srgbClr val="000000"/>
                </a:solidFill>
              </a:rPr>
              <a:t>También permite valorar la habilidad de un equipo de encontrar errores antes de que pasen a la siguiente actividad del marco de trabajo.</a:t>
            </a:r>
            <a:endParaRPr lang="es-ES" altLang="es-ES" sz="2400" dirty="0">
              <a:solidFill>
                <a:srgbClr val="000000"/>
              </a:solidFill>
            </a:endParaRPr>
          </a:p>
          <a:p>
            <a:pPr algn="just" eaLnBrk="1" hangingPunct="1"/>
            <a:endParaRPr lang="es-ES" altLang="es-ES" sz="2400" dirty="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827088" y="2997200"/>
            <a:ext cx="7993062" cy="3454400"/>
          </a:xfrm>
        </p:spPr>
        <p:txBody>
          <a:bodyPr/>
          <a:lstStyle/>
          <a:p>
            <a:pPr algn="just" eaLnBrk="1" hangingPunct="1">
              <a:lnSpc>
                <a:spcPct val="90000"/>
              </a:lnSpc>
              <a:defRPr/>
            </a:pPr>
            <a:r>
              <a:rPr lang="es-MX" sz="2000" dirty="0">
                <a:solidFill>
                  <a:srgbClr val="000000"/>
                </a:solidFill>
              </a:rPr>
              <a:t>Cuando se considera un </a:t>
            </a:r>
            <a:r>
              <a:rPr lang="es-MX" sz="2000" b="1" dirty="0">
                <a:solidFill>
                  <a:srgbClr val="000000"/>
                </a:solidFill>
              </a:rPr>
              <a:t>proyecto como un todo</a:t>
            </a:r>
            <a:r>
              <a:rPr lang="es-MX" sz="2000" dirty="0">
                <a:solidFill>
                  <a:srgbClr val="000000"/>
                </a:solidFill>
              </a:rPr>
              <a:t> la EED se define:</a:t>
            </a:r>
          </a:p>
          <a:p>
            <a:pPr algn="just" eaLnBrk="1" hangingPunct="1">
              <a:lnSpc>
                <a:spcPct val="90000"/>
              </a:lnSpc>
              <a:buFontTx/>
              <a:buNone/>
              <a:defRPr/>
            </a:pPr>
            <a:r>
              <a:rPr lang="es-MX" sz="2000" dirty="0">
                <a:solidFill>
                  <a:srgbClr val="000000"/>
                </a:solidFill>
              </a:rPr>
              <a:t>				</a:t>
            </a:r>
            <a:r>
              <a:rPr lang="es-MX" sz="2000" b="1" dirty="0">
                <a:solidFill>
                  <a:schemeClr val="bg2">
                    <a:lumMod val="75000"/>
                  </a:schemeClr>
                </a:solidFill>
                <a:effectLst>
                  <a:outerShdw blurRad="38100" dist="38100" dir="2700000" algn="tl">
                    <a:srgbClr val="C0C0C0"/>
                  </a:outerShdw>
                </a:effectLst>
              </a:rPr>
              <a:t>EED = E / (E+D)</a:t>
            </a:r>
          </a:p>
          <a:p>
            <a:pPr algn="just" eaLnBrk="1" hangingPunct="1">
              <a:lnSpc>
                <a:spcPct val="90000"/>
              </a:lnSpc>
              <a:buFontTx/>
              <a:buNone/>
              <a:defRPr/>
            </a:pPr>
            <a:endParaRPr lang="es-MX" sz="2000" b="1" dirty="0">
              <a:solidFill>
                <a:srgbClr val="000000"/>
              </a:solidFill>
              <a:effectLst>
                <a:outerShdw blurRad="38100" dist="38100" dir="2700000" algn="tl">
                  <a:srgbClr val="C0C0C0"/>
                </a:outerShdw>
              </a:effectLst>
            </a:endParaRPr>
          </a:p>
          <a:p>
            <a:pPr algn="just" eaLnBrk="1" hangingPunct="1">
              <a:lnSpc>
                <a:spcPct val="90000"/>
              </a:lnSpc>
              <a:defRPr/>
            </a:pPr>
            <a:r>
              <a:rPr lang="es-MX" sz="2000" dirty="0">
                <a:solidFill>
                  <a:srgbClr val="000000"/>
                </a:solidFill>
              </a:rPr>
              <a:t>Donde </a:t>
            </a:r>
            <a:r>
              <a:rPr lang="es-MX" sz="2000" b="1" dirty="0">
                <a:solidFill>
                  <a:srgbClr val="000000"/>
                </a:solidFill>
              </a:rPr>
              <a:t>E</a:t>
            </a:r>
            <a:r>
              <a:rPr lang="es-MX" sz="2000" dirty="0">
                <a:solidFill>
                  <a:srgbClr val="000000"/>
                </a:solidFill>
              </a:rPr>
              <a:t> es el número de errores encontrados antes de entregar el software al usuario final y </a:t>
            </a:r>
            <a:r>
              <a:rPr lang="es-MX" sz="2000" b="1" dirty="0">
                <a:solidFill>
                  <a:srgbClr val="000000"/>
                </a:solidFill>
              </a:rPr>
              <a:t>D</a:t>
            </a:r>
            <a:r>
              <a:rPr lang="es-MX" sz="2000" dirty="0">
                <a:solidFill>
                  <a:srgbClr val="000000"/>
                </a:solidFill>
              </a:rPr>
              <a:t> es el número de defectos encontrados después de la entrega.</a:t>
            </a:r>
          </a:p>
          <a:p>
            <a:pPr algn="just" eaLnBrk="1" hangingPunct="1">
              <a:lnSpc>
                <a:spcPct val="60000"/>
              </a:lnSpc>
              <a:defRPr/>
            </a:pPr>
            <a:endParaRPr lang="es-MX" sz="2000" dirty="0">
              <a:solidFill>
                <a:srgbClr val="000000"/>
              </a:solidFill>
            </a:endParaRPr>
          </a:p>
          <a:p>
            <a:pPr algn="just" eaLnBrk="1" hangingPunct="1">
              <a:lnSpc>
                <a:spcPct val="90000"/>
              </a:lnSpc>
              <a:defRPr/>
            </a:pPr>
            <a:r>
              <a:rPr lang="es-MX" sz="2000" dirty="0">
                <a:solidFill>
                  <a:srgbClr val="000000"/>
                </a:solidFill>
              </a:rPr>
              <a:t>El valor inicial de la EED es 1, es decir no existe defecto alguno en el software. Conforme E aumenta, es probable que el valor de EED comienza a acercarse a 1. Por otro lado, cuando E aumenta, es probable que el valor de D disminuya.</a:t>
            </a:r>
            <a:endParaRPr lang="es-ES" sz="2000" dirty="0">
              <a:solidFill>
                <a:srgbClr val="000000"/>
              </a:solidFill>
            </a:endParaRPr>
          </a:p>
        </p:txBody>
      </p:sp>
      <p:sp>
        <p:nvSpPr>
          <p:cNvPr id="29699" name="Rectangle 3"/>
          <p:cNvSpPr>
            <a:spLocks noChangeArrowheads="1"/>
          </p:cNvSpPr>
          <p:nvPr/>
        </p:nvSpPr>
        <p:spPr bwMode="auto">
          <a:xfrm>
            <a:off x="0" y="2060575"/>
            <a:ext cx="8604250" cy="792163"/>
          </a:xfrm>
          <a:prstGeom prst="rect">
            <a:avLst/>
          </a:prstGeom>
          <a:solidFill>
            <a:schemeClr val="accent1"/>
          </a:solidFill>
          <a:ln w="9525">
            <a:noFill/>
            <a:miter lim="800000"/>
            <a:headEnd/>
            <a:tailEnd/>
          </a:ln>
        </p:spPr>
        <p:txBody>
          <a:bodyPr wrap="none" anchor="ctr"/>
          <a:lstStyle/>
          <a:p>
            <a:endParaRPr lang="en-US" altLang="es-ES"/>
          </a:p>
        </p:txBody>
      </p:sp>
      <p:sp>
        <p:nvSpPr>
          <p:cNvPr id="96260" name="Rectangle 4"/>
          <p:cNvSpPr>
            <a:spLocks noGrp="1" noChangeArrowheads="1"/>
          </p:cNvSpPr>
          <p:nvPr>
            <p:ph type="title"/>
          </p:nvPr>
        </p:nvSpPr>
        <p:spPr>
          <a:xfrm>
            <a:off x="684213" y="2133600"/>
            <a:ext cx="7920037" cy="508000"/>
          </a:xfrm>
        </p:spPr>
        <p:txBody>
          <a:bodyPr/>
          <a:lstStyle/>
          <a:p>
            <a:pPr eaLnBrk="1" hangingPunct="1">
              <a:defRPr/>
            </a:pPr>
            <a:r>
              <a:rPr lang="es-MX">
                <a:solidFill>
                  <a:schemeClr val="hlink"/>
                </a:solidFill>
                <a:effectLst>
                  <a:outerShdw blurRad="38100" dist="38100" dir="2700000" algn="tl">
                    <a:srgbClr val="C0C0C0"/>
                  </a:outerShdw>
                </a:effectLst>
              </a:rPr>
              <a:t>Cálculo de la (EED)</a:t>
            </a:r>
            <a:endParaRPr lang="es-ES">
              <a:solidFill>
                <a:schemeClr val="hlink"/>
              </a:solidFill>
              <a:effectLst>
                <a:outerShdw blurRad="38100" dist="38100" dir="2700000" algn="tl">
                  <a:srgbClr val="C0C0C0"/>
                </a:outerShdw>
              </a:effectLst>
            </a:endParaRPr>
          </a:p>
        </p:txBody>
      </p:sp>
      <p:sp>
        <p:nvSpPr>
          <p:cNvPr id="29701" name="Rectangle 5"/>
          <p:cNvSpPr>
            <a:spLocks noChangeArrowheads="1"/>
          </p:cNvSpPr>
          <p:nvPr/>
        </p:nvSpPr>
        <p:spPr bwMode="auto">
          <a:xfrm>
            <a:off x="3200400" y="3505200"/>
            <a:ext cx="2743200" cy="533400"/>
          </a:xfrm>
          <a:prstGeom prst="rect">
            <a:avLst/>
          </a:prstGeom>
          <a:noFill/>
          <a:ln w="9525">
            <a:solidFill>
              <a:srgbClr val="FF0000"/>
            </a:solidFill>
            <a:prstDash val="lgDash"/>
            <a:miter lim="800000"/>
            <a:headEnd/>
            <a:tailEnd/>
          </a:ln>
        </p:spPr>
        <p:txBody>
          <a:bodyPr wrap="none" anchor="ctr"/>
          <a:lstStyle/>
          <a:p>
            <a:endParaRPr lang="en-US" altLang="es-E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xfrm>
            <a:off x="500063" y="3000375"/>
            <a:ext cx="8429625" cy="3643313"/>
          </a:xfrm>
        </p:spPr>
        <p:txBody>
          <a:bodyPr/>
          <a:lstStyle/>
          <a:p>
            <a:pPr algn="just" eaLnBrk="1" hangingPunct="1">
              <a:lnSpc>
                <a:spcPct val="90000"/>
              </a:lnSpc>
              <a:defRPr/>
            </a:pPr>
            <a:r>
              <a:rPr lang="es-MX" sz="2000" dirty="0">
                <a:solidFill>
                  <a:srgbClr val="000000"/>
                </a:solidFill>
              </a:rPr>
              <a:t>Si hablamos de el </a:t>
            </a:r>
            <a:r>
              <a:rPr lang="es-MX" sz="2000" b="1" dirty="0">
                <a:solidFill>
                  <a:srgbClr val="000000"/>
                </a:solidFill>
              </a:rPr>
              <a:t>proyecto como un conjunto de actividades</a:t>
            </a:r>
            <a:r>
              <a:rPr lang="es-MX" sz="2000" dirty="0">
                <a:solidFill>
                  <a:srgbClr val="000000"/>
                </a:solidFill>
              </a:rPr>
              <a:t>, por ejemplo, aquellos errores no detectados en la etapa de análisis y que pasan a la etapa de diseño la EED se redefine como:</a:t>
            </a:r>
          </a:p>
          <a:p>
            <a:pPr algn="just" eaLnBrk="1" hangingPunct="1">
              <a:lnSpc>
                <a:spcPct val="90000"/>
              </a:lnSpc>
              <a:buFontTx/>
              <a:buNone/>
              <a:defRPr/>
            </a:pPr>
            <a:endParaRPr lang="es-MX" sz="2000" dirty="0">
              <a:solidFill>
                <a:srgbClr val="000000"/>
              </a:solidFill>
            </a:endParaRPr>
          </a:p>
          <a:p>
            <a:pPr algn="just" eaLnBrk="1" hangingPunct="1">
              <a:lnSpc>
                <a:spcPct val="90000"/>
              </a:lnSpc>
              <a:buFontTx/>
              <a:buNone/>
              <a:defRPr/>
            </a:pPr>
            <a:r>
              <a:rPr lang="es-MX" sz="2400" dirty="0">
                <a:solidFill>
                  <a:srgbClr val="000000"/>
                </a:solidFill>
              </a:rPr>
              <a:t>				</a:t>
            </a:r>
            <a:r>
              <a:rPr lang="es-MX" sz="2400" b="1" dirty="0" err="1">
                <a:solidFill>
                  <a:schemeClr val="bg2">
                    <a:lumMod val="75000"/>
                  </a:schemeClr>
                </a:solidFill>
              </a:rPr>
              <a:t>EED</a:t>
            </a:r>
            <a:r>
              <a:rPr lang="es-MX" sz="1800" b="1" dirty="0" err="1">
                <a:solidFill>
                  <a:schemeClr val="bg2">
                    <a:lumMod val="75000"/>
                  </a:schemeClr>
                </a:solidFill>
              </a:rPr>
              <a:t>i</a:t>
            </a:r>
            <a:r>
              <a:rPr lang="es-MX" sz="2400" b="1" dirty="0">
                <a:solidFill>
                  <a:schemeClr val="bg2">
                    <a:lumMod val="75000"/>
                  </a:schemeClr>
                </a:solidFill>
                <a:effectLst>
                  <a:outerShdw blurRad="38100" dist="38100" dir="2700000" algn="tl">
                    <a:srgbClr val="C0C0C0"/>
                  </a:outerShdw>
                </a:effectLst>
              </a:rPr>
              <a:t> = </a:t>
            </a:r>
            <a:r>
              <a:rPr lang="es-MX" sz="2400" b="1" dirty="0" err="1">
                <a:solidFill>
                  <a:schemeClr val="bg2">
                    <a:lumMod val="75000"/>
                  </a:schemeClr>
                </a:solidFill>
                <a:effectLst>
                  <a:outerShdw blurRad="38100" dist="38100" dir="2700000" algn="tl">
                    <a:srgbClr val="C0C0C0"/>
                  </a:outerShdw>
                </a:effectLst>
              </a:rPr>
              <a:t>E</a:t>
            </a:r>
            <a:r>
              <a:rPr lang="es-MX" sz="1800" b="1" dirty="0" err="1">
                <a:solidFill>
                  <a:schemeClr val="bg2">
                    <a:lumMod val="75000"/>
                  </a:schemeClr>
                </a:solidFill>
                <a:effectLst>
                  <a:outerShdw blurRad="38100" dist="38100" dir="2700000" algn="tl">
                    <a:srgbClr val="C0C0C0"/>
                  </a:outerShdw>
                </a:effectLst>
              </a:rPr>
              <a:t>i</a:t>
            </a:r>
            <a:r>
              <a:rPr lang="es-MX" sz="1800" b="1" dirty="0">
                <a:solidFill>
                  <a:schemeClr val="bg2">
                    <a:lumMod val="75000"/>
                  </a:schemeClr>
                </a:solidFill>
                <a:effectLst>
                  <a:outerShdw blurRad="38100" dist="38100" dir="2700000" algn="tl">
                    <a:srgbClr val="C0C0C0"/>
                  </a:outerShdw>
                </a:effectLst>
              </a:rPr>
              <a:t> </a:t>
            </a:r>
            <a:r>
              <a:rPr lang="es-MX" sz="2400" b="1" dirty="0">
                <a:solidFill>
                  <a:schemeClr val="bg2">
                    <a:lumMod val="75000"/>
                  </a:schemeClr>
                </a:solidFill>
                <a:effectLst>
                  <a:outerShdw blurRad="38100" dist="38100" dir="2700000" algn="tl">
                    <a:srgbClr val="C0C0C0"/>
                  </a:outerShdw>
                </a:effectLst>
              </a:rPr>
              <a:t> / (</a:t>
            </a:r>
            <a:r>
              <a:rPr lang="es-MX" sz="2400" b="1" dirty="0" err="1">
                <a:solidFill>
                  <a:schemeClr val="bg2">
                    <a:lumMod val="75000"/>
                  </a:schemeClr>
                </a:solidFill>
                <a:effectLst>
                  <a:outerShdw blurRad="38100" dist="38100" dir="2700000" algn="tl">
                    <a:srgbClr val="C0C0C0"/>
                  </a:outerShdw>
                </a:effectLst>
              </a:rPr>
              <a:t>E</a:t>
            </a:r>
            <a:r>
              <a:rPr lang="es-MX" sz="1800" b="1" dirty="0" err="1">
                <a:solidFill>
                  <a:schemeClr val="bg2">
                    <a:lumMod val="75000"/>
                  </a:schemeClr>
                </a:solidFill>
                <a:effectLst>
                  <a:outerShdw blurRad="38100" dist="38100" dir="2700000" algn="tl">
                    <a:srgbClr val="C0C0C0"/>
                  </a:outerShdw>
                </a:effectLst>
              </a:rPr>
              <a:t>i</a:t>
            </a:r>
            <a:r>
              <a:rPr lang="es-MX" sz="1800" b="1" dirty="0">
                <a:solidFill>
                  <a:schemeClr val="bg2">
                    <a:lumMod val="75000"/>
                  </a:schemeClr>
                </a:solidFill>
                <a:effectLst>
                  <a:outerShdw blurRad="38100" dist="38100" dir="2700000" algn="tl">
                    <a:srgbClr val="C0C0C0"/>
                  </a:outerShdw>
                </a:effectLst>
              </a:rPr>
              <a:t> </a:t>
            </a:r>
            <a:r>
              <a:rPr lang="es-MX" sz="2400" b="1" dirty="0">
                <a:solidFill>
                  <a:schemeClr val="bg2">
                    <a:lumMod val="75000"/>
                  </a:schemeClr>
                </a:solidFill>
                <a:effectLst>
                  <a:outerShdw blurRad="38100" dist="38100" dir="2700000" algn="tl">
                    <a:srgbClr val="C0C0C0"/>
                  </a:outerShdw>
                </a:effectLst>
              </a:rPr>
              <a:t>+ </a:t>
            </a:r>
            <a:r>
              <a:rPr lang="es-MX" sz="2400" b="1" dirty="0" err="1">
                <a:solidFill>
                  <a:schemeClr val="bg2">
                    <a:lumMod val="75000"/>
                  </a:schemeClr>
                </a:solidFill>
                <a:effectLst>
                  <a:outerShdw blurRad="38100" dist="38100" dir="2700000" algn="tl">
                    <a:srgbClr val="C0C0C0"/>
                  </a:outerShdw>
                </a:effectLst>
              </a:rPr>
              <a:t>E</a:t>
            </a:r>
            <a:r>
              <a:rPr lang="es-MX" sz="1800" b="1" dirty="0" err="1">
                <a:solidFill>
                  <a:schemeClr val="bg2">
                    <a:lumMod val="75000"/>
                  </a:schemeClr>
                </a:solidFill>
                <a:effectLst>
                  <a:outerShdw blurRad="38100" dist="38100" dir="2700000" algn="tl">
                    <a:srgbClr val="C0C0C0"/>
                  </a:outerShdw>
                </a:effectLst>
              </a:rPr>
              <a:t>i</a:t>
            </a:r>
            <a:r>
              <a:rPr lang="es-MX" sz="1800" b="1" dirty="0">
                <a:solidFill>
                  <a:schemeClr val="bg2">
                    <a:lumMod val="75000"/>
                  </a:schemeClr>
                </a:solidFill>
                <a:effectLst>
                  <a:outerShdw blurRad="38100" dist="38100" dir="2700000" algn="tl">
                    <a:srgbClr val="C0C0C0"/>
                  </a:outerShdw>
                </a:effectLst>
              </a:rPr>
              <a:t> +1</a:t>
            </a:r>
            <a:r>
              <a:rPr lang="es-MX" sz="2400" b="1" dirty="0">
                <a:solidFill>
                  <a:schemeClr val="bg2">
                    <a:lumMod val="75000"/>
                  </a:schemeClr>
                </a:solidFill>
                <a:effectLst>
                  <a:outerShdw blurRad="38100" dist="38100" dir="2700000" algn="tl">
                    <a:srgbClr val="C0C0C0"/>
                  </a:outerShdw>
                </a:effectLst>
              </a:rPr>
              <a:t>)</a:t>
            </a:r>
          </a:p>
          <a:p>
            <a:pPr algn="just" eaLnBrk="1" hangingPunct="1">
              <a:lnSpc>
                <a:spcPct val="20000"/>
              </a:lnSpc>
              <a:buFontTx/>
              <a:buNone/>
              <a:defRPr/>
            </a:pPr>
            <a:endParaRPr lang="es-MX" sz="2400" b="1" dirty="0">
              <a:solidFill>
                <a:srgbClr val="000000"/>
              </a:solidFill>
              <a:effectLst>
                <a:outerShdw blurRad="38100" dist="38100" dir="2700000" algn="tl">
                  <a:srgbClr val="C0C0C0"/>
                </a:outerShdw>
              </a:effectLst>
            </a:endParaRPr>
          </a:p>
          <a:p>
            <a:pPr algn="just" eaLnBrk="1" hangingPunct="1">
              <a:lnSpc>
                <a:spcPct val="90000"/>
              </a:lnSpc>
              <a:defRPr/>
            </a:pPr>
            <a:r>
              <a:rPr lang="es-MX" sz="2000" dirty="0">
                <a:solidFill>
                  <a:srgbClr val="000000"/>
                </a:solidFill>
              </a:rPr>
              <a:t>Donde </a:t>
            </a:r>
            <a:r>
              <a:rPr lang="es-MX" sz="2000" b="1" dirty="0" err="1">
                <a:solidFill>
                  <a:srgbClr val="000000"/>
                </a:solidFill>
              </a:rPr>
              <a:t>Ei</a:t>
            </a:r>
            <a:r>
              <a:rPr lang="es-MX" sz="2000" dirty="0">
                <a:solidFill>
                  <a:srgbClr val="000000"/>
                </a:solidFill>
              </a:rPr>
              <a:t> es el número de errores encontrados durante la actividad </a:t>
            </a:r>
            <a:r>
              <a:rPr lang="es-MX" sz="2000" i="1" dirty="0">
                <a:solidFill>
                  <a:srgbClr val="000000"/>
                </a:solidFill>
              </a:rPr>
              <a:t>i </a:t>
            </a:r>
            <a:r>
              <a:rPr lang="es-MX" sz="2000" dirty="0">
                <a:solidFill>
                  <a:srgbClr val="000000"/>
                </a:solidFill>
              </a:rPr>
              <a:t>y</a:t>
            </a:r>
            <a:r>
              <a:rPr lang="es-MX" sz="2400" dirty="0">
                <a:solidFill>
                  <a:srgbClr val="000000"/>
                </a:solidFill>
              </a:rPr>
              <a:t> </a:t>
            </a:r>
            <a:r>
              <a:rPr lang="es-MX" sz="2400" b="1" dirty="0" err="1">
                <a:solidFill>
                  <a:srgbClr val="000000"/>
                </a:solidFill>
              </a:rPr>
              <a:t>E</a:t>
            </a:r>
            <a:r>
              <a:rPr lang="es-MX" sz="1800" b="1" dirty="0" err="1">
                <a:solidFill>
                  <a:srgbClr val="000000"/>
                </a:solidFill>
              </a:rPr>
              <a:t>i</a:t>
            </a:r>
            <a:r>
              <a:rPr lang="es-MX" sz="1800" b="1" dirty="0">
                <a:solidFill>
                  <a:srgbClr val="000000"/>
                </a:solidFill>
              </a:rPr>
              <a:t> +1</a:t>
            </a:r>
            <a:r>
              <a:rPr lang="es-MX" sz="1800" dirty="0">
                <a:solidFill>
                  <a:srgbClr val="000000"/>
                </a:solidFill>
              </a:rPr>
              <a:t> </a:t>
            </a:r>
            <a:r>
              <a:rPr lang="es-MX" sz="2000" dirty="0">
                <a:solidFill>
                  <a:srgbClr val="000000"/>
                </a:solidFill>
              </a:rPr>
              <a:t>es el número de errores encontrados en la etapa </a:t>
            </a:r>
            <a:r>
              <a:rPr lang="es-MX" sz="2000" i="1" dirty="0">
                <a:solidFill>
                  <a:srgbClr val="000000"/>
                </a:solidFill>
              </a:rPr>
              <a:t>i +1.</a:t>
            </a:r>
          </a:p>
          <a:p>
            <a:pPr algn="just" eaLnBrk="1" hangingPunct="1">
              <a:lnSpc>
                <a:spcPct val="30000"/>
              </a:lnSpc>
              <a:buFontTx/>
              <a:buNone/>
              <a:defRPr/>
            </a:pPr>
            <a:r>
              <a:rPr lang="es-MX" sz="2200" i="1" dirty="0">
                <a:solidFill>
                  <a:srgbClr val="000000"/>
                </a:solidFill>
              </a:rPr>
              <a:t> </a:t>
            </a:r>
            <a:endParaRPr lang="es-MX" sz="2200" dirty="0">
              <a:solidFill>
                <a:srgbClr val="000000"/>
              </a:solidFill>
            </a:endParaRPr>
          </a:p>
          <a:p>
            <a:pPr algn="just" eaLnBrk="1" hangingPunct="1">
              <a:lnSpc>
                <a:spcPct val="90000"/>
              </a:lnSpc>
              <a:defRPr/>
            </a:pPr>
            <a:r>
              <a:rPr lang="es-MX" sz="2000" dirty="0">
                <a:solidFill>
                  <a:srgbClr val="000000"/>
                </a:solidFill>
              </a:rPr>
              <a:t>Un objetivo de calidad para un equipo de software es lograr una</a:t>
            </a:r>
            <a:r>
              <a:rPr lang="es-MX" sz="2400" dirty="0">
                <a:solidFill>
                  <a:srgbClr val="000000"/>
                </a:solidFill>
              </a:rPr>
              <a:t> </a:t>
            </a:r>
            <a:r>
              <a:rPr lang="es-MX" sz="2400" dirty="0" err="1">
                <a:solidFill>
                  <a:srgbClr val="000000"/>
                </a:solidFill>
              </a:rPr>
              <a:t>EED</a:t>
            </a:r>
            <a:r>
              <a:rPr lang="es-MX" sz="1800" dirty="0" err="1">
                <a:solidFill>
                  <a:srgbClr val="000000"/>
                </a:solidFill>
              </a:rPr>
              <a:t>i</a:t>
            </a:r>
            <a:r>
              <a:rPr lang="es-MX" sz="1800" dirty="0">
                <a:solidFill>
                  <a:srgbClr val="000000"/>
                </a:solidFill>
              </a:rPr>
              <a:t> </a:t>
            </a:r>
            <a:r>
              <a:rPr lang="es-MX" sz="2000" dirty="0">
                <a:solidFill>
                  <a:srgbClr val="000000"/>
                </a:solidFill>
              </a:rPr>
              <a:t>que se acerque a 1. Es decir, filtrar los errores antes de pasar a la siguiente actividad.</a:t>
            </a:r>
            <a:r>
              <a:rPr lang="es-MX" sz="2200" dirty="0">
                <a:solidFill>
                  <a:srgbClr val="000000"/>
                </a:solidFill>
              </a:rPr>
              <a:t> </a:t>
            </a:r>
            <a:endParaRPr lang="es-MX" sz="2200" i="1" dirty="0">
              <a:solidFill>
                <a:srgbClr val="000000"/>
              </a:solidFill>
            </a:endParaRPr>
          </a:p>
          <a:p>
            <a:pPr algn="just" eaLnBrk="1" hangingPunct="1">
              <a:lnSpc>
                <a:spcPct val="90000"/>
              </a:lnSpc>
              <a:defRPr/>
            </a:pPr>
            <a:endParaRPr lang="es-ES" sz="2200" i="1" dirty="0">
              <a:solidFill>
                <a:srgbClr val="000000"/>
              </a:solidFill>
            </a:endParaRPr>
          </a:p>
        </p:txBody>
      </p:sp>
      <p:sp>
        <p:nvSpPr>
          <p:cNvPr id="30723" name="Rectangle 3"/>
          <p:cNvSpPr>
            <a:spLocks noChangeArrowheads="1"/>
          </p:cNvSpPr>
          <p:nvPr/>
        </p:nvSpPr>
        <p:spPr bwMode="auto">
          <a:xfrm>
            <a:off x="0" y="2060575"/>
            <a:ext cx="8604250" cy="792163"/>
          </a:xfrm>
          <a:prstGeom prst="rect">
            <a:avLst/>
          </a:prstGeom>
          <a:solidFill>
            <a:schemeClr val="accent1"/>
          </a:solidFill>
          <a:ln w="9525">
            <a:noFill/>
            <a:miter lim="800000"/>
            <a:headEnd/>
            <a:tailEnd/>
          </a:ln>
        </p:spPr>
        <p:txBody>
          <a:bodyPr wrap="none" anchor="ctr"/>
          <a:lstStyle/>
          <a:p>
            <a:endParaRPr lang="en-US" altLang="es-ES"/>
          </a:p>
        </p:txBody>
      </p:sp>
      <p:sp>
        <p:nvSpPr>
          <p:cNvPr id="97284" name="Rectangle 4"/>
          <p:cNvSpPr>
            <a:spLocks noGrp="1" noChangeArrowheads="1"/>
          </p:cNvSpPr>
          <p:nvPr>
            <p:ph type="title"/>
          </p:nvPr>
        </p:nvSpPr>
        <p:spPr>
          <a:xfrm>
            <a:off x="684213" y="2133600"/>
            <a:ext cx="7920037" cy="508000"/>
          </a:xfrm>
        </p:spPr>
        <p:txBody>
          <a:bodyPr/>
          <a:lstStyle/>
          <a:p>
            <a:pPr eaLnBrk="1" hangingPunct="1">
              <a:defRPr/>
            </a:pPr>
            <a:r>
              <a:rPr lang="es-MX">
                <a:solidFill>
                  <a:schemeClr val="hlink"/>
                </a:solidFill>
                <a:effectLst>
                  <a:outerShdw blurRad="38100" dist="38100" dir="2700000" algn="tl">
                    <a:srgbClr val="C0C0C0"/>
                  </a:outerShdw>
                </a:effectLst>
              </a:rPr>
              <a:t>Cálculo de la (EED)</a:t>
            </a:r>
            <a:endParaRPr lang="es-ES">
              <a:solidFill>
                <a:schemeClr val="hlink"/>
              </a:solidFill>
              <a:effectLst>
                <a:outerShdw blurRad="38100" dist="38100" dir="2700000" algn="tl">
                  <a:srgbClr val="C0C0C0"/>
                </a:outerShdw>
              </a:effectLst>
            </a:endParaRPr>
          </a:p>
        </p:txBody>
      </p:sp>
      <p:sp>
        <p:nvSpPr>
          <p:cNvPr id="30725" name="Rectangle 5"/>
          <p:cNvSpPr>
            <a:spLocks noChangeArrowheads="1"/>
          </p:cNvSpPr>
          <p:nvPr/>
        </p:nvSpPr>
        <p:spPr bwMode="auto">
          <a:xfrm>
            <a:off x="3352800" y="4143375"/>
            <a:ext cx="3290888" cy="523875"/>
          </a:xfrm>
          <a:prstGeom prst="rect">
            <a:avLst/>
          </a:prstGeom>
          <a:noFill/>
          <a:ln w="9525">
            <a:solidFill>
              <a:srgbClr val="FF0000"/>
            </a:solidFill>
            <a:prstDash val="lgDash"/>
            <a:miter lim="800000"/>
            <a:headEnd/>
            <a:tailEnd/>
          </a:ln>
        </p:spPr>
        <p:txBody>
          <a:bodyPr wrap="none" anchor="ctr"/>
          <a:lstStyle/>
          <a:p>
            <a:endParaRPr lang="en-US" altLang="es-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827088" y="2997200"/>
            <a:ext cx="7993062" cy="3454400"/>
          </a:xfrm>
        </p:spPr>
        <p:txBody>
          <a:bodyPr/>
          <a:lstStyle/>
          <a:p>
            <a:pPr algn="just">
              <a:lnSpc>
                <a:spcPct val="80000"/>
              </a:lnSpc>
            </a:pPr>
            <a:r>
              <a:rPr lang="es-ES" sz="2200">
                <a:solidFill>
                  <a:srgbClr val="000000"/>
                </a:solidFill>
              </a:rPr>
              <a:t>La calidad del software es medible y varía de un sistema a otro. </a:t>
            </a:r>
          </a:p>
          <a:p>
            <a:pPr algn="just">
              <a:lnSpc>
                <a:spcPct val="50000"/>
              </a:lnSpc>
              <a:buFontTx/>
              <a:buNone/>
            </a:pPr>
            <a:endParaRPr lang="es-ES" sz="2200">
              <a:solidFill>
                <a:srgbClr val="000000"/>
              </a:solidFill>
            </a:endParaRPr>
          </a:p>
          <a:p>
            <a:pPr algn="just">
              <a:lnSpc>
                <a:spcPct val="80000"/>
              </a:lnSpc>
            </a:pPr>
            <a:r>
              <a:rPr lang="es-ES" sz="2200">
                <a:solidFill>
                  <a:srgbClr val="000000"/>
                </a:solidFill>
              </a:rPr>
              <a:t>Por ejemplo, un software elaborado para el control de naves espaciales debe ser confiable al nivel de "cero fallas"; un software hecho para ejecutarse una sola vez no requiere el mismo nivel de calidad; mientras que un producto de software para ser explotado durante un largo período (10 años o más), necesita ser confiable, mantenible y flexible para disminuir los costos de mantenimiento y perfeccionamiento durante el tiempo de explotación. </a:t>
            </a:r>
          </a:p>
          <a:p>
            <a:pPr algn="just">
              <a:lnSpc>
                <a:spcPct val="80000"/>
              </a:lnSpc>
              <a:buFontTx/>
              <a:buNone/>
            </a:pPr>
            <a:endParaRPr lang="es-ES" sz="2200">
              <a:solidFill>
                <a:srgbClr val="000000"/>
              </a:solidFill>
            </a:endParaRPr>
          </a:p>
          <a:p>
            <a:pPr algn="just">
              <a:lnSpc>
                <a:spcPct val="80000"/>
              </a:lnSpc>
            </a:pPr>
            <a:endParaRPr lang="es-ES" sz="2200">
              <a:solidFill>
                <a:srgbClr val="000000"/>
              </a:solidFill>
            </a:endParaRPr>
          </a:p>
          <a:p>
            <a:pPr>
              <a:lnSpc>
                <a:spcPct val="80000"/>
              </a:lnSpc>
            </a:pPr>
            <a:endParaRPr lang="es-ES" sz="2000"/>
          </a:p>
        </p:txBody>
      </p:sp>
      <p:sp>
        <p:nvSpPr>
          <p:cNvPr id="36868" name="Rectangle 4"/>
          <p:cNvSpPr>
            <a:spLocks noChangeArrowheads="1"/>
          </p:cNvSpPr>
          <p:nvPr/>
        </p:nvSpPr>
        <p:spPr bwMode="auto">
          <a:xfrm>
            <a:off x="0" y="2060575"/>
            <a:ext cx="8748713" cy="792163"/>
          </a:xfrm>
          <a:prstGeom prst="rect">
            <a:avLst/>
          </a:prstGeom>
          <a:solidFill>
            <a:schemeClr val="accent1"/>
          </a:solidFill>
          <a:ln w="9525">
            <a:noFill/>
            <a:miter lim="800000"/>
            <a:headEnd/>
            <a:tailEnd/>
          </a:ln>
          <a:effectLst/>
        </p:spPr>
        <p:txBody>
          <a:bodyPr wrap="none" anchor="ctr"/>
          <a:lstStyle/>
          <a:p>
            <a:endParaRPr lang="es-ES"/>
          </a:p>
        </p:txBody>
      </p:sp>
      <p:sp>
        <p:nvSpPr>
          <p:cNvPr id="36869" name="Rectangle 5"/>
          <p:cNvSpPr>
            <a:spLocks noChangeArrowheads="1"/>
          </p:cNvSpPr>
          <p:nvPr/>
        </p:nvSpPr>
        <p:spPr bwMode="auto">
          <a:xfrm>
            <a:off x="179388" y="1844675"/>
            <a:ext cx="8748712" cy="1143000"/>
          </a:xfrm>
          <a:prstGeom prst="rect">
            <a:avLst/>
          </a:prstGeom>
          <a:noFill/>
          <a:ln w="9525">
            <a:noFill/>
            <a:miter lim="800000"/>
            <a:headEnd/>
            <a:tailEnd/>
          </a:ln>
          <a:effectLst/>
        </p:spPr>
        <p:txBody>
          <a:bodyPr anchor="ctr"/>
          <a:lstStyle/>
          <a:p>
            <a:pPr algn="l"/>
            <a:r>
              <a:rPr lang="es-ES" sz="3000">
                <a:solidFill>
                  <a:schemeClr val="hlink"/>
                </a:solidFill>
                <a:effectLst>
                  <a:outerShdw blurRad="38100" dist="38100" dir="2700000" algn="tl">
                    <a:srgbClr val="C0C0C0"/>
                  </a:outerShdw>
                </a:effectLst>
              </a:rPr>
              <a:t>El papel de la calidad en el desarrollo de software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827088" y="2997200"/>
            <a:ext cx="7993062" cy="3454400"/>
          </a:xfrm>
        </p:spPr>
        <p:txBody>
          <a:bodyPr/>
          <a:lstStyle/>
          <a:p>
            <a:pPr marL="457200" indent="-457200" algn="just" eaLnBrk="1" hangingPunct="1">
              <a:lnSpc>
                <a:spcPct val="90000"/>
              </a:lnSpc>
              <a:buFontTx/>
              <a:buNone/>
            </a:pPr>
            <a:r>
              <a:rPr lang="es-ES" altLang="es-ES" sz="2000">
                <a:solidFill>
                  <a:srgbClr val="000000"/>
                </a:solidFill>
              </a:rPr>
              <a:t>Las métricas del producto se dividen en dos clases:</a:t>
            </a:r>
          </a:p>
          <a:p>
            <a:pPr marL="457200" indent="-457200" algn="just" eaLnBrk="1" hangingPunct="1">
              <a:lnSpc>
                <a:spcPct val="90000"/>
              </a:lnSpc>
              <a:buFontTx/>
              <a:buNone/>
            </a:pPr>
            <a:endParaRPr lang="es-ES" altLang="es-ES" sz="2000">
              <a:solidFill>
                <a:srgbClr val="000000"/>
              </a:solidFill>
            </a:endParaRPr>
          </a:p>
          <a:p>
            <a:pPr marL="457200" indent="-457200" algn="just" eaLnBrk="1" hangingPunct="1">
              <a:lnSpc>
                <a:spcPct val="90000"/>
              </a:lnSpc>
              <a:buFontTx/>
              <a:buNone/>
            </a:pPr>
            <a:r>
              <a:rPr lang="es-ES" altLang="es-ES" sz="2000" b="1">
                <a:solidFill>
                  <a:srgbClr val="000000"/>
                </a:solidFill>
              </a:rPr>
              <a:t>a. Métricas dinámicas</a:t>
            </a:r>
            <a:r>
              <a:rPr lang="es-ES" altLang="es-ES" sz="2000">
                <a:solidFill>
                  <a:srgbClr val="000000"/>
                </a:solidFill>
              </a:rPr>
              <a:t>, que son recogidas por las mediciones hechas en un programa en ejecución.</a:t>
            </a:r>
          </a:p>
          <a:p>
            <a:pPr marL="457200" indent="-457200" algn="just" eaLnBrk="1" hangingPunct="1">
              <a:lnSpc>
                <a:spcPct val="90000"/>
              </a:lnSpc>
              <a:buFontTx/>
              <a:buNone/>
            </a:pPr>
            <a:endParaRPr lang="es-ES" altLang="es-ES" sz="2000">
              <a:solidFill>
                <a:srgbClr val="000000"/>
              </a:solidFill>
            </a:endParaRPr>
          </a:p>
          <a:p>
            <a:pPr marL="457200" indent="-457200" algn="just" eaLnBrk="1" hangingPunct="1">
              <a:lnSpc>
                <a:spcPct val="90000"/>
              </a:lnSpc>
              <a:buFontTx/>
              <a:buNone/>
            </a:pPr>
            <a:r>
              <a:rPr lang="es-ES" altLang="es-ES" sz="2000" b="1">
                <a:solidFill>
                  <a:srgbClr val="000000"/>
                </a:solidFill>
              </a:rPr>
              <a:t>b. Métricas estáticas</a:t>
            </a:r>
            <a:r>
              <a:rPr lang="es-ES" altLang="es-ES" sz="2000">
                <a:solidFill>
                  <a:srgbClr val="000000"/>
                </a:solidFill>
              </a:rPr>
              <a:t>, que son recogidas con las mediciones hechas en las representaciones del sistema como el diseño, el programa o la documentación.</a:t>
            </a:r>
          </a:p>
          <a:p>
            <a:pPr marL="457200" indent="-457200" algn="just" eaLnBrk="1" hangingPunct="1">
              <a:lnSpc>
                <a:spcPct val="90000"/>
              </a:lnSpc>
              <a:buFontTx/>
              <a:buNone/>
            </a:pPr>
            <a:endParaRPr lang="es-ES" altLang="es-ES" sz="2000">
              <a:solidFill>
                <a:srgbClr val="000000"/>
              </a:solidFill>
            </a:endParaRPr>
          </a:p>
          <a:p>
            <a:pPr marL="457200" indent="-457200" algn="just" eaLnBrk="1" hangingPunct="1">
              <a:lnSpc>
                <a:spcPct val="90000"/>
              </a:lnSpc>
              <a:buFontTx/>
              <a:buNone/>
            </a:pPr>
            <a:r>
              <a:rPr lang="es-ES" altLang="es-ES" sz="2000">
                <a:solidFill>
                  <a:srgbClr val="000000"/>
                </a:solidFill>
              </a:rPr>
              <a:t>Estas métricas están relacionadas con diversos atributos de calidad.</a:t>
            </a:r>
          </a:p>
        </p:txBody>
      </p:sp>
      <p:sp>
        <p:nvSpPr>
          <p:cNvPr id="32771" name="Rectangle 3"/>
          <p:cNvSpPr>
            <a:spLocks noChangeArrowheads="1"/>
          </p:cNvSpPr>
          <p:nvPr/>
        </p:nvSpPr>
        <p:spPr bwMode="auto">
          <a:xfrm>
            <a:off x="0" y="2060575"/>
            <a:ext cx="5435600" cy="792163"/>
          </a:xfrm>
          <a:prstGeom prst="rect">
            <a:avLst/>
          </a:prstGeom>
          <a:solidFill>
            <a:schemeClr val="accent1"/>
          </a:solidFill>
          <a:ln w="9525">
            <a:noFill/>
            <a:miter lim="800000"/>
            <a:headEnd/>
            <a:tailEnd/>
          </a:ln>
        </p:spPr>
        <p:txBody>
          <a:bodyPr wrap="none" anchor="ctr"/>
          <a:lstStyle/>
          <a:p>
            <a:endParaRPr lang="en-US" altLang="es-ES"/>
          </a:p>
        </p:txBody>
      </p:sp>
      <p:sp>
        <p:nvSpPr>
          <p:cNvPr id="83972" name="Rectangle 4"/>
          <p:cNvSpPr>
            <a:spLocks noGrp="1" noChangeArrowheads="1"/>
          </p:cNvSpPr>
          <p:nvPr>
            <p:ph type="title"/>
          </p:nvPr>
        </p:nvSpPr>
        <p:spPr>
          <a:xfrm>
            <a:off x="827088" y="2205038"/>
            <a:ext cx="4608512" cy="508000"/>
          </a:xfrm>
        </p:spPr>
        <p:txBody>
          <a:bodyPr/>
          <a:lstStyle/>
          <a:p>
            <a:pPr eaLnBrk="1" hangingPunct="1">
              <a:defRPr/>
            </a:pPr>
            <a:r>
              <a:rPr lang="es-ES">
                <a:solidFill>
                  <a:schemeClr val="hlink"/>
                </a:solidFill>
                <a:effectLst>
                  <a:outerShdw blurRad="38100" dist="38100" dir="2700000" algn="tl">
                    <a:srgbClr val="C0C0C0"/>
                  </a:outerShdw>
                </a:effectLst>
              </a:rPr>
              <a:t>Métricas del producto</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1916113"/>
            <a:ext cx="8532813" cy="1152525"/>
          </a:xfrm>
          <a:prstGeom prst="rect">
            <a:avLst/>
          </a:prstGeom>
          <a:solidFill>
            <a:schemeClr val="accent1"/>
          </a:solidFill>
          <a:ln w="9525">
            <a:noFill/>
            <a:miter lim="800000"/>
            <a:headEnd/>
            <a:tailEnd/>
          </a:ln>
        </p:spPr>
        <p:txBody>
          <a:bodyPr wrap="none" anchor="ctr"/>
          <a:lstStyle/>
          <a:p>
            <a:endParaRPr lang="en-US" altLang="es-ES"/>
          </a:p>
        </p:txBody>
      </p:sp>
      <p:sp>
        <p:nvSpPr>
          <p:cNvPr id="84995" name="Rectangle 3"/>
          <p:cNvSpPr>
            <a:spLocks noGrp="1" noChangeArrowheads="1"/>
          </p:cNvSpPr>
          <p:nvPr>
            <p:ph type="title"/>
          </p:nvPr>
        </p:nvSpPr>
        <p:spPr>
          <a:xfrm>
            <a:off x="827088" y="2200275"/>
            <a:ext cx="7705725" cy="508000"/>
          </a:xfrm>
        </p:spPr>
        <p:txBody>
          <a:bodyPr/>
          <a:lstStyle/>
          <a:p>
            <a:pPr eaLnBrk="1" hangingPunct="1">
              <a:defRPr/>
            </a:pPr>
            <a:r>
              <a:rPr lang="es-ES">
                <a:solidFill>
                  <a:schemeClr val="hlink"/>
                </a:solidFill>
                <a:effectLst>
                  <a:outerShdw blurRad="38100" dist="38100" dir="2700000" algn="tl">
                    <a:srgbClr val="C0C0C0"/>
                  </a:outerShdw>
                </a:effectLst>
              </a:rPr>
              <a:t>Métricas del producto asociadas con atributos de calidad</a:t>
            </a:r>
          </a:p>
        </p:txBody>
      </p:sp>
      <p:sp>
        <p:nvSpPr>
          <p:cNvPr id="33796" name="Oval 4"/>
          <p:cNvSpPr>
            <a:spLocks noChangeArrowheads="1"/>
          </p:cNvSpPr>
          <p:nvPr/>
        </p:nvSpPr>
        <p:spPr bwMode="auto">
          <a:xfrm>
            <a:off x="250825" y="3573463"/>
            <a:ext cx="1512888" cy="1152525"/>
          </a:xfrm>
          <a:prstGeom prst="ellipse">
            <a:avLst/>
          </a:prstGeom>
          <a:solidFill>
            <a:schemeClr val="hlink"/>
          </a:solidFill>
          <a:ln w="9525">
            <a:solidFill>
              <a:schemeClr val="tx1"/>
            </a:solidFill>
            <a:round/>
            <a:headEnd/>
            <a:tailEnd/>
          </a:ln>
        </p:spPr>
        <p:txBody>
          <a:bodyPr wrap="none" anchor="ctr"/>
          <a:lstStyle/>
          <a:p>
            <a:endParaRPr lang="en-US" altLang="es-ES"/>
          </a:p>
        </p:txBody>
      </p:sp>
      <p:sp>
        <p:nvSpPr>
          <p:cNvPr id="84997" name="Text Box 5"/>
          <p:cNvSpPr txBox="1">
            <a:spLocks noChangeArrowheads="1"/>
          </p:cNvSpPr>
          <p:nvPr/>
        </p:nvSpPr>
        <p:spPr bwMode="auto">
          <a:xfrm>
            <a:off x="312738" y="3810000"/>
            <a:ext cx="1439862" cy="641350"/>
          </a:xfrm>
          <a:prstGeom prst="rect">
            <a:avLst/>
          </a:prstGeom>
          <a:noFill/>
          <a:ln w="9525">
            <a:noFill/>
            <a:miter lim="800000"/>
            <a:headEnd/>
            <a:tailEnd/>
          </a:ln>
          <a:effectLst/>
        </p:spPr>
        <p:txBody>
          <a:bodyPr>
            <a:spAutoFit/>
          </a:bodyPr>
          <a:lstStyle/>
          <a:p>
            <a:pPr>
              <a:spcBef>
                <a:spcPct val="50000"/>
              </a:spcBef>
              <a:defRPr/>
            </a:pPr>
            <a:r>
              <a:rPr lang="es-ES" b="1">
                <a:solidFill>
                  <a:srgbClr val="000000"/>
                </a:solidFill>
                <a:effectLst>
                  <a:outerShdw blurRad="38100" dist="38100" dir="2700000" algn="tl">
                    <a:srgbClr val="C0C0C0"/>
                  </a:outerShdw>
                </a:effectLst>
              </a:rPr>
              <a:t>Métricas dinámicas</a:t>
            </a:r>
          </a:p>
        </p:txBody>
      </p:sp>
      <p:sp>
        <p:nvSpPr>
          <p:cNvPr id="33798" name="Text Box 6"/>
          <p:cNvSpPr txBox="1">
            <a:spLocks noChangeArrowheads="1"/>
          </p:cNvSpPr>
          <p:nvPr/>
        </p:nvSpPr>
        <p:spPr bwMode="auto">
          <a:xfrm>
            <a:off x="1833563" y="3716338"/>
            <a:ext cx="3816350" cy="825500"/>
          </a:xfrm>
          <a:prstGeom prst="rect">
            <a:avLst/>
          </a:prstGeom>
          <a:noFill/>
          <a:ln w="9525">
            <a:noFill/>
            <a:miter lim="800000"/>
            <a:headEnd/>
            <a:tailEnd/>
          </a:ln>
        </p:spPr>
        <p:txBody>
          <a:bodyPr>
            <a:spAutoFit/>
          </a:bodyPr>
          <a:lstStyle/>
          <a:p>
            <a:pPr algn="just">
              <a:spcBef>
                <a:spcPct val="50000"/>
              </a:spcBef>
            </a:pPr>
            <a:r>
              <a:rPr lang="es-ES" altLang="es-ES" sz="1600">
                <a:solidFill>
                  <a:srgbClr val="000000"/>
                </a:solidFill>
              </a:rPr>
              <a:t>Están relacionadas de forma más cercana con los atributos de calidad del software y ayudan a valorar:</a:t>
            </a:r>
          </a:p>
        </p:txBody>
      </p:sp>
      <p:sp>
        <p:nvSpPr>
          <p:cNvPr id="33799" name="Line 7"/>
          <p:cNvSpPr>
            <a:spLocks noChangeShapeType="1"/>
          </p:cNvSpPr>
          <p:nvPr/>
        </p:nvSpPr>
        <p:spPr bwMode="auto">
          <a:xfrm>
            <a:off x="5651500" y="3429000"/>
            <a:ext cx="360363" cy="0"/>
          </a:xfrm>
          <a:prstGeom prst="line">
            <a:avLst/>
          </a:prstGeom>
          <a:noFill/>
          <a:ln w="9525">
            <a:solidFill>
              <a:schemeClr val="tx1"/>
            </a:solidFill>
            <a:round/>
            <a:headEnd/>
            <a:tailEnd/>
          </a:ln>
        </p:spPr>
        <p:txBody>
          <a:bodyPr wrap="none" anchor="ctr"/>
          <a:lstStyle/>
          <a:p>
            <a:endParaRPr lang="es-ES"/>
          </a:p>
        </p:txBody>
      </p:sp>
      <p:sp>
        <p:nvSpPr>
          <p:cNvPr id="33800" name="Line 8"/>
          <p:cNvSpPr>
            <a:spLocks noChangeShapeType="1"/>
          </p:cNvSpPr>
          <p:nvPr/>
        </p:nvSpPr>
        <p:spPr bwMode="auto">
          <a:xfrm>
            <a:off x="5651500" y="3429000"/>
            <a:ext cx="0" cy="1295400"/>
          </a:xfrm>
          <a:prstGeom prst="line">
            <a:avLst/>
          </a:prstGeom>
          <a:noFill/>
          <a:ln w="9525">
            <a:solidFill>
              <a:schemeClr val="tx1"/>
            </a:solidFill>
            <a:round/>
            <a:headEnd/>
            <a:tailEnd/>
          </a:ln>
        </p:spPr>
        <p:txBody>
          <a:bodyPr wrap="none" anchor="ctr"/>
          <a:lstStyle/>
          <a:p>
            <a:endParaRPr lang="es-ES"/>
          </a:p>
        </p:txBody>
      </p:sp>
      <p:sp>
        <p:nvSpPr>
          <p:cNvPr id="33801" name="Line 9"/>
          <p:cNvSpPr>
            <a:spLocks noChangeShapeType="1"/>
          </p:cNvSpPr>
          <p:nvPr/>
        </p:nvSpPr>
        <p:spPr bwMode="auto">
          <a:xfrm>
            <a:off x="5651500" y="4724400"/>
            <a:ext cx="433388" cy="0"/>
          </a:xfrm>
          <a:prstGeom prst="line">
            <a:avLst/>
          </a:prstGeom>
          <a:noFill/>
          <a:ln w="9525">
            <a:solidFill>
              <a:schemeClr val="tx1"/>
            </a:solidFill>
            <a:round/>
            <a:headEnd/>
            <a:tailEnd/>
          </a:ln>
        </p:spPr>
        <p:txBody>
          <a:bodyPr wrap="none" anchor="ctr"/>
          <a:lstStyle/>
          <a:p>
            <a:endParaRPr lang="es-ES"/>
          </a:p>
        </p:txBody>
      </p:sp>
      <p:sp>
        <p:nvSpPr>
          <p:cNvPr id="33802" name="Text Box 10"/>
          <p:cNvSpPr txBox="1">
            <a:spLocks noChangeArrowheads="1"/>
          </p:cNvSpPr>
          <p:nvPr/>
        </p:nvSpPr>
        <p:spPr bwMode="auto">
          <a:xfrm>
            <a:off x="5865813" y="3500438"/>
            <a:ext cx="3278187" cy="1190625"/>
          </a:xfrm>
          <a:prstGeom prst="rect">
            <a:avLst/>
          </a:prstGeom>
          <a:noFill/>
          <a:ln w="9525">
            <a:noFill/>
            <a:miter lim="800000"/>
            <a:headEnd/>
            <a:tailEnd/>
          </a:ln>
        </p:spPr>
        <p:txBody>
          <a:bodyPr>
            <a:spAutoFit/>
          </a:bodyPr>
          <a:lstStyle/>
          <a:p>
            <a:pPr algn="just">
              <a:spcBef>
                <a:spcPct val="50000"/>
              </a:spcBef>
            </a:pPr>
            <a:r>
              <a:rPr lang="es-ES" altLang="es-ES">
                <a:solidFill>
                  <a:srgbClr val="000000"/>
                </a:solidFill>
              </a:rPr>
              <a:t>La </a:t>
            </a:r>
            <a:r>
              <a:rPr lang="es-ES" altLang="es-ES" b="1">
                <a:solidFill>
                  <a:srgbClr val="000000"/>
                </a:solidFill>
              </a:rPr>
              <a:t>EFICIENCIA</a:t>
            </a:r>
            <a:r>
              <a:rPr lang="es-ES" altLang="es-ES">
                <a:solidFill>
                  <a:srgbClr val="000000"/>
                </a:solidFill>
              </a:rPr>
              <a:t> (tiempo de ejecución)  y </a:t>
            </a:r>
            <a:r>
              <a:rPr lang="es-ES" altLang="es-ES" b="1">
                <a:solidFill>
                  <a:srgbClr val="000000"/>
                </a:solidFill>
              </a:rPr>
              <a:t>FIABILIDAD</a:t>
            </a:r>
            <a:r>
              <a:rPr lang="es-ES" altLang="es-ES">
                <a:solidFill>
                  <a:srgbClr val="000000"/>
                </a:solidFill>
              </a:rPr>
              <a:t> (número y tipo de caídas del sistema) del producto</a:t>
            </a:r>
          </a:p>
        </p:txBody>
      </p:sp>
      <p:sp>
        <p:nvSpPr>
          <p:cNvPr id="33803" name="Oval 11"/>
          <p:cNvSpPr>
            <a:spLocks noChangeArrowheads="1"/>
          </p:cNvSpPr>
          <p:nvPr/>
        </p:nvSpPr>
        <p:spPr bwMode="auto">
          <a:xfrm>
            <a:off x="250825" y="5229225"/>
            <a:ext cx="1512888" cy="1152525"/>
          </a:xfrm>
          <a:prstGeom prst="ellipse">
            <a:avLst/>
          </a:prstGeom>
          <a:solidFill>
            <a:schemeClr val="hlink"/>
          </a:solidFill>
          <a:ln w="9525">
            <a:solidFill>
              <a:schemeClr val="tx1"/>
            </a:solidFill>
            <a:round/>
            <a:headEnd/>
            <a:tailEnd/>
          </a:ln>
        </p:spPr>
        <p:txBody>
          <a:bodyPr wrap="none" anchor="ctr"/>
          <a:lstStyle/>
          <a:p>
            <a:endParaRPr lang="en-US" altLang="es-ES"/>
          </a:p>
        </p:txBody>
      </p:sp>
      <p:sp>
        <p:nvSpPr>
          <p:cNvPr id="85004" name="Text Box 12"/>
          <p:cNvSpPr txBox="1">
            <a:spLocks noChangeArrowheads="1"/>
          </p:cNvSpPr>
          <p:nvPr/>
        </p:nvSpPr>
        <p:spPr bwMode="auto">
          <a:xfrm>
            <a:off x="312738" y="5445125"/>
            <a:ext cx="1439862" cy="641350"/>
          </a:xfrm>
          <a:prstGeom prst="rect">
            <a:avLst/>
          </a:prstGeom>
          <a:noFill/>
          <a:ln w="9525">
            <a:noFill/>
            <a:miter lim="800000"/>
            <a:headEnd/>
            <a:tailEnd/>
          </a:ln>
          <a:effectLst/>
        </p:spPr>
        <p:txBody>
          <a:bodyPr>
            <a:spAutoFit/>
          </a:bodyPr>
          <a:lstStyle/>
          <a:p>
            <a:pPr>
              <a:spcBef>
                <a:spcPct val="50000"/>
              </a:spcBef>
              <a:defRPr/>
            </a:pPr>
            <a:r>
              <a:rPr lang="es-ES" b="1">
                <a:solidFill>
                  <a:srgbClr val="000000"/>
                </a:solidFill>
                <a:effectLst>
                  <a:outerShdw blurRad="38100" dist="38100" dir="2700000" algn="tl">
                    <a:srgbClr val="C0C0C0"/>
                  </a:outerShdw>
                </a:effectLst>
              </a:rPr>
              <a:t>Métricas estáticas</a:t>
            </a:r>
          </a:p>
        </p:txBody>
      </p:sp>
      <p:sp>
        <p:nvSpPr>
          <p:cNvPr id="33805" name="Text Box 13"/>
          <p:cNvSpPr txBox="1">
            <a:spLocks noChangeArrowheads="1"/>
          </p:cNvSpPr>
          <p:nvPr/>
        </p:nvSpPr>
        <p:spPr bwMode="auto">
          <a:xfrm>
            <a:off x="1833563" y="5372100"/>
            <a:ext cx="3816350" cy="825500"/>
          </a:xfrm>
          <a:prstGeom prst="rect">
            <a:avLst/>
          </a:prstGeom>
          <a:noFill/>
          <a:ln w="9525">
            <a:noFill/>
            <a:miter lim="800000"/>
            <a:headEnd/>
            <a:tailEnd/>
          </a:ln>
        </p:spPr>
        <p:txBody>
          <a:bodyPr>
            <a:spAutoFit/>
          </a:bodyPr>
          <a:lstStyle/>
          <a:p>
            <a:pPr algn="just">
              <a:spcBef>
                <a:spcPct val="50000"/>
              </a:spcBef>
            </a:pPr>
            <a:r>
              <a:rPr lang="es-ES" altLang="es-ES" sz="1600">
                <a:solidFill>
                  <a:srgbClr val="000000"/>
                </a:solidFill>
              </a:rPr>
              <a:t>Están relacionadas de forma menos cercana con los atributos de calidad y ayudan a valorar :</a:t>
            </a:r>
          </a:p>
        </p:txBody>
      </p:sp>
      <p:sp>
        <p:nvSpPr>
          <p:cNvPr id="33806" name="Line 14"/>
          <p:cNvSpPr>
            <a:spLocks noChangeShapeType="1"/>
          </p:cNvSpPr>
          <p:nvPr/>
        </p:nvSpPr>
        <p:spPr bwMode="auto">
          <a:xfrm>
            <a:off x="5651500" y="5156200"/>
            <a:ext cx="360363" cy="0"/>
          </a:xfrm>
          <a:prstGeom prst="line">
            <a:avLst/>
          </a:prstGeom>
          <a:noFill/>
          <a:ln w="9525">
            <a:solidFill>
              <a:schemeClr val="tx1"/>
            </a:solidFill>
            <a:round/>
            <a:headEnd/>
            <a:tailEnd/>
          </a:ln>
        </p:spPr>
        <p:txBody>
          <a:bodyPr wrap="none" anchor="ctr"/>
          <a:lstStyle/>
          <a:p>
            <a:endParaRPr lang="es-ES"/>
          </a:p>
        </p:txBody>
      </p:sp>
      <p:sp>
        <p:nvSpPr>
          <p:cNvPr id="33807" name="Line 15"/>
          <p:cNvSpPr>
            <a:spLocks noChangeShapeType="1"/>
          </p:cNvSpPr>
          <p:nvPr/>
        </p:nvSpPr>
        <p:spPr bwMode="auto">
          <a:xfrm>
            <a:off x="5651500" y="5156200"/>
            <a:ext cx="0" cy="1152525"/>
          </a:xfrm>
          <a:prstGeom prst="line">
            <a:avLst/>
          </a:prstGeom>
          <a:noFill/>
          <a:ln w="9525">
            <a:solidFill>
              <a:schemeClr val="tx1"/>
            </a:solidFill>
            <a:round/>
            <a:headEnd/>
            <a:tailEnd/>
          </a:ln>
        </p:spPr>
        <p:txBody>
          <a:bodyPr wrap="none" anchor="ctr"/>
          <a:lstStyle/>
          <a:p>
            <a:endParaRPr lang="es-ES"/>
          </a:p>
        </p:txBody>
      </p:sp>
      <p:sp>
        <p:nvSpPr>
          <p:cNvPr id="33808" name="Line 16"/>
          <p:cNvSpPr>
            <a:spLocks noChangeShapeType="1"/>
          </p:cNvSpPr>
          <p:nvPr/>
        </p:nvSpPr>
        <p:spPr bwMode="auto">
          <a:xfrm>
            <a:off x="5651500" y="6308725"/>
            <a:ext cx="433388" cy="0"/>
          </a:xfrm>
          <a:prstGeom prst="line">
            <a:avLst/>
          </a:prstGeom>
          <a:noFill/>
          <a:ln w="9525">
            <a:solidFill>
              <a:schemeClr val="tx1"/>
            </a:solidFill>
            <a:round/>
            <a:headEnd/>
            <a:tailEnd/>
          </a:ln>
        </p:spPr>
        <p:txBody>
          <a:bodyPr wrap="none" anchor="ctr"/>
          <a:lstStyle/>
          <a:p>
            <a:endParaRPr lang="es-ES"/>
          </a:p>
        </p:txBody>
      </p:sp>
      <p:sp>
        <p:nvSpPr>
          <p:cNvPr id="33809" name="Text Box 17"/>
          <p:cNvSpPr txBox="1">
            <a:spLocks noChangeArrowheads="1"/>
          </p:cNvSpPr>
          <p:nvPr/>
        </p:nvSpPr>
        <p:spPr bwMode="auto">
          <a:xfrm>
            <a:off x="5865813" y="5380038"/>
            <a:ext cx="3278187" cy="641350"/>
          </a:xfrm>
          <a:prstGeom prst="rect">
            <a:avLst/>
          </a:prstGeom>
          <a:noFill/>
          <a:ln w="9525">
            <a:noFill/>
            <a:miter lim="800000"/>
            <a:headEnd/>
            <a:tailEnd/>
          </a:ln>
        </p:spPr>
        <p:txBody>
          <a:bodyPr>
            <a:spAutoFit/>
          </a:bodyPr>
          <a:lstStyle/>
          <a:p>
            <a:pPr algn="just">
              <a:spcBef>
                <a:spcPct val="50000"/>
              </a:spcBef>
            </a:pPr>
            <a:r>
              <a:rPr lang="es-ES" altLang="es-ES">
                <a:solidFill>
                  <a:srgbClr val="000000"/>
                </a:solidFill>
              </a:rPr>
              <a:t>La </a:t>
            </a:r>
            <a:r>
              <a:rPr lang="es-ES" altLang="es-ES" b="1">
                <a:solidFill>
                  <a:srgbClr val="000000"/>
                </a:solidFill>
              </a:rPr>
              <a:t>LONGITUD</a:t>
            </a:r>
            <a:r>
              <a:rPr lang="es-ES" altLang="es-ES">
                <a:solidFill>
                  <a:srgbClr val="000000"/>
                </a:solidFill>
              </a:rPr>
              <a:t> y la  </a:t>
            </a:r>
            <a:r>
              <a:rPr lang="es-ES" altLang="es-ES" b="1">
                <a:solidFill>
                  <a:srgbClr val="000000"/>
                </a:solidFill>
              </a:rPr>
              <a:t>COMPLEJIDAD</a:t>
            </a:r>
            <a:r>
              <a:rPr lang="es-ES" altLang="es-ES">
                <a:solidFill>
                  <a:srgbClr val="000000"/>
                </a:solidFill>
              </a:rPr>
              <a:t> del producto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0" y="1412875"/>
            <a:ext cx="8748713" cy="792163"/>
          </a:xfrm>
          <a:prstGeom prst="rect">
            <a:avLst/>
          </a:prstGeom>
          <a:solidFill>
            <a:schemeClr val="accent1"/>
          </a:solidFill>
          <a:ln w="9525">
            <a:noFill/>
            <a:miter lim="800000"/>
            <a:headEnd/>
            <a:tailEnd/>
          </a:ln>
        </p:spPr>
        <p:txBody>
          <a:bodyPr wrap="none" anchor="ctr"/>
          <a:lstStyle/>
          <a:p>
            <a:endParaRPr lang="en-US" altLang="es-ES"/>
          </a:p>
        </p:txBody>
      </p:sp>
      <p:sp>
        <p:nvSpPr>
          <p:cNvPr id="34819" name="Rectangle 5"/>
          <p:cNvSpPr>
            <a:spLocks noChangeArrowheads="1"/>
          </p:cNvSpPr>
          <p:nvPr/>
        </p:nvSpPr>
        <p:spPr bwMode="auto">
          <a:xfrm>
            <a:off x="179388" y="1196975"/>
            <a:ext cx="8748712" cy="1143000"/>
          </a:xfrm>
          <a:prstGeom prst="rect">
            <a:avLst/>
          </a:prstGeom>
          <a:noFill/>
          <a:ln w="9525">
            <a:noFill/>
            <a:miter lim="800000"/>
            <a:headEnd/>
            <a:tailEnd/>
          </a:ln>
        </p:spPr>
        <p:txBody>
          <a:bodyPr anchor="ctr"/>
          <a:lstStyle/>
          <a:p>
            <a:pPr algn="l"/>
            <a:r>
              <a:rPr lang="es-ES" altLang="es-ES" sz="3000">
                <a:solidFill>
                  <a:schemeClr val="hlink"/>
                </a:solidFill>
              </a:rPr>
              <a:t>Atributos externos e internos del software</a:t>
            </a:r>
          </a:p>
        </p:txBody>
      </p:sp>
      <p:sp>
        <p:nvSpPr>
          <p:cNvPr id="34820" name="Rectangle 7"/>
          <p:cNvSpPr>
            <a:spLocks noChangeArrowheads="1"/>
          </p:cNvSpPr>
          <p:nvPr/>
        </p:nvSpPr>
        <p:spPr bwMode="auto">
          <a:xfrm>
            <a:off x="179388" y="3070225"/>
            <a:ext cx="1728787" cy="574675"/>
          </a:xfrm>
          <a:prstGeom prst="rect">
            <a:avLst/>
          </a:prstGeom>
          <a:solidFill>
            <a:srgbClr val="969696"/>
          </a:solidFill>
          <a:ln w="9525">
            <a:solidFill>
              <a:schemeClr val="accent2"/>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36872" name="Text Box 8"/>
          <p:cNvSpPr txBox="1">
            <a:spLocks noChangeArrowheads="1"/>
          </p:cNvSpPr>
          <p:nvPr/>
        </p:nvSpPr>
        <p:spPr bwMode="auto">
          <a:xfrm>
            <a:off x="71438" y="3141663"/>
            <a:ext cx="1908175" cy="366712"/>
          </a:xfrm>
          <a:prstGeom prst="rect">
            <a:avLst/>
          </a:prstGeom>
          <a:noFill/>
          <a:ln w="9525">
            <a:noFill/>
            <a:miter lim="800000"/>
            <a:headEnd/>
            <a:tailEnd/>
          </a:ln>
          <a:effectLst/>
        </p:spPr>
        <p:txBody>
          <a:bodyPr>
            <a:spAutoFit/>
          </a:bodyPr>
          <a:lstStyle/>
          <a:p>
            <a:pPr>
              <a:spcBef>
                <a:spcPct val="50000"/>
              </a:spcBef>
              <a:defRPr/>
            </a:pPr>
            <a:r>
              <a:rPr lang="es-ES" b="1">
                <a:solidFill>
                  <a:srgbClr val="000000"/>
                </a:solidFill>
                <a:effectLst>
                  <a:outerShdw blurRad="38100" dist="38100" dir="2700000" algn="tl">
                    <a:srgbClr val="C0C0C0"/>
                  </a:outerShdw>
                </a:effectLst>
              </a:rPr>
              <a:t>Mantenibilidad </a:t>
            </a:r>
          </a:p>
        </p:txBody>
      </p:sp>
      <p:sp>
        <p:nvSpPr>
          <p:cNvPr id="34822" name="Rectangle 9"/>
          <p:cNvSpPr>
            <a:spLocks noChangeArrowheads="1"/>
          </p:cNvSpPr>
          <p:nvPr/>
        </p:nvSpPr>
        <p:spPr bwMode="auto">
          <a:xfrm>
            <a:off x="179388" y="3933825"/>
            <a:ext cx="1728787" cy="574675"/>
          </a:xfrm>
          <a:prstGeom prst="rect">
            <a:avLst/>
          </a:prstGeom>
          <a:solidFill>
            <a:srgbClr val="969696"/>
          </a:solidFill>
          <a:ln w="9525">
            <a:solidFill>
              <a:srgbClr val="0000CC"/>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36874" name="Text Box 10"/>
          <p:cNvSpPr txBox="1">
            <a:spLocks noChangeArrowheads="1"/>
          </p:cNvSpPr>
          <p:nvPr/>
        </p:nvSpPr>
        <p:spPr bwMode="auto">
          <a:xfrm>
            <a:off x="179388" y="4005263"/>
            <a:ext cx="1728787" cy="366712"/>
          </a:xfrm>
          <a:prstGeom prst="rect">
            <a:avLst/>
          </a:prstGeom>
          <a:noFill/>
          <a:ln w="9525">
            <a:noFill/>
            <a:miter lim="800000"/>
            <a:headEnd/>
            <a:tailEnd/>
          </a:ln>
          <a:effectLst/>
        </p:spPr>
        <p:txBody>
          <a:bodyPr>
            <a:spAutoFit/>
          </a:bodyPr>
          <a:lstStyle/>
          <a:p>
            <a:pPr>
              <a:spcBef>
                <a:spcPct val="50000"/>
              </a:spcBef>
              <a:defRPr/>
            </a:pPr>
            <a:r>
              <a:rPr lang="es-ES" b="1">
                <a:solidFill>
                  <a:srgbClr val="000000"/>
                </a:solidFill>
                <a:effectLst>
                  <a:outerShdw blurRad="38100" dist="38100" dir="2700000" algn="tl">
                    <a:srgbClr val="C0C0C0"/>
                  </a:outerShdw>
                </a:effectLst>
              </a:rPr>
              <a:t>Fiabilidad  </a:t>
            </a:r>
          </a:p>
        </p:txBody>
      </p:sp>
      <p:sp>
        <p:nvSpPr>
          <p:cNvPr id="34824" name="Rectangle 11"/>
          <p:cNvSpPr>
            <a:spLocks noChangeArrowheads="1"/>
          </p:cNvSpPr>
          <p:nvPr/>
        </p:nvSpPr>
        <p:spPr bwMode="auto">
          <a:xfrm>
            <a:off x="179388" y="4725988"/>
            <a:ext cx="1728787" cy="574675"/>
          </a:xfrm>
          <a:prstGeom prst="rect">
            <a:avLst/>
          </a:prstGeom>
          <a:solidFill>
            <a:srgbClr val="969696"/>
          </a:solidFill>
          <a:ln w="9525">
            <a:solidFill>
              <a:srgbClr val="008000"/>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36876" name="Text Box 12"/>
          <p:cNvSpPr txBox="1">
            <a:spLocks noChangeArrowheads="1"/>
          </p:cNvSpPr>
          <p:nvPr/>
        </p:nvSpPr>
        <p:spPr bwMode="auto">
          <a:xfrm>
            <a:off x="179388" y="4797425"/>
            <a:ext cx="1728787" cy="366713"/>
          </a:xfrm>
          <a:prstGeom prst="rect">
            <a:avLst/>
          </a:prstGeom>
          <a:noFill/>
          <a:ln w="9525">
            <a:noFill/>
            <a:miter lim="800000"/>
            <a:headEnd/>
            <a:tailEnd/>
          </a:ln>
          <a:effectLst/>
        </p:spPr>
        <p:txBody>
          <a:bodyPr>
            <a:spAutoFit/>
          </a:bodyPr>
          <a:lstStyle/>
          <a:p>
            <a:pPr>
              <a:spcBef>
                <a:spcPct val="50000"/>
              </a:spcBef>
              <a:defRPr/>
            </a:pPr>
            <a:r>
              <a:rPr lang="es-ES" b="1">
                <a:solidFill>
                  <a:srgbClr val="000000"/>
                </a:solidFill>
                <a:effectLst>
                  <a:outerShdw blurRad="38100" dist="38100" dir="2700000" algn="tl">
                    <a:srgbClr val="C0C0C0"/>
                  </a:outerShdw>
                </a:effectLst>
              </a:rPr>
              <a:t>Portabilidad </a:t>
            </a:r>
          </a:p>
        </p:txBody>
      </p:sp>
      <p:sp>
        <p:nvSpPr>
          <p:cNvPr id="34826" name="Rectangle 13"/>
          <p:cNvSpPr>
            <a:spLocks noChangeArrowheads="1"/>
          </p:cNvSpPr>
          <p:nvPr/>
        </p:nvSpPr>
        <p:spPr bwMode="auto">
          <a:xfrm>
            <a:off x="179388" y="5518150"/>
            <a:ext cx="1728787" cy="574675"/>
          </a:xfrm>
          <a:prstGeom prst="rect">
            <a:avLst/>
          </a:prstGeom>
          <a:solidFill>
            <a:srgbClr val="969696"/>
          </a:solidFill>
          <a:ln w="9525">
            <a:solidFill>
              <a:srgbClr val="660033"/>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36878" name="Text Box 14"/>
          <p:cNvSpPr txBox="1">
            <a:spLocks noChangeArrowheads="1"/>
          </p:cNvSpPr>
          <p:nvPr/>
        </p:nvSpPr>
        <p:spPr bwMode="auto">
          <a:xfrm>
            <a:off x="179388" y="5589588"/>
            <a:ext cx="1728787" cy="366712"/>
          </a:xfrm>
          <a:prstGeom prst="rect">
            <a:avLst/>
          </a:prstGeom>
          <a:noFill/>
          <a:ln w="9525">
            <a:noFill/>
            <a:miter lim="800000"/>
            <a:headEnd/>
            <a:tailEnd/>
          </a:ln>
          <a:effectLst/>
        </p:spPr>
        <p:txBody>
          <a:bodyPr>
            <a:spAutoFit/>
          </a:bodyPr>
          <a:lstStyle/>
          <a:p>
            <a:pPr>
              <a:spcBef>
                <a:spcPct val="50000"/>
              </a:spcBef>
              <a:defRPr/>
            </a:pPr>
            <a:r>
              <a:rPr lang="es-ES" b="1">
                <a:solidFill>
                  <a:srgbClr val="000000"/>
                </a:solidFill>
                <a:effectLst>
                  <a:outerShdw blurRad="38100" dist="38100" dir="2700000" algn="tl">
                    <a:srgbClr val="C0C0C0"/>
                  </a:outerShdw>
                </a:effectLst>
              </a:rPr>
              <a:t>Usabilidad</a:t>
            </a:r>
          </a:p>
        </p:txBody>
      </p:sp>
      <p:sp>
        <p:nvSpPr>
          <p:cNvPr id="34828" name="Rectangle 15"/>
          <p:cNvSpPr>
            <a:spLocks noChangeArrowheads="1"/>
          </p:cNvSpPr>
          <p:nvPr/>
        </p:nvSpPr>
        <p:spPr bwMode="auto">
          <a:xfrm>
            <a:off x="2843213" y="2420938"/>
            <a:ext cx="2305050" cy="720725"/>
          </a:xfrm>
          <a:prstGeom prst="rect">
            <a:avLst/>
          </a:prstGeom>
          <a:solidFill>
            <a:srgbClr val="969696"/>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34829" name="Text Box 16"/>
          <p:cNvSpPr txBox="1">
            <a:spLocks noChangeArrowheads="1"/>
          </p:cNvSpPr>
          <p:nvPr/>
        </p:nvSpPr>
        <p:spPr bwMode="auto">
          <a:xfrm>
            <a:off x="2700338" y="2492375"/>
            <a:ext cx="2592387" cy="581025"/>
          </a:xfrm>
          <a:prstGeom prst="rect">
            <a:avLst/>
          </a:prstGeom>
          <a:noFill/>
          <a:ln w="9525">
            <a:noFill/>
            <a:miter lim="800000"/>
            <a:headEnd/>
            <a:tailEnd/>
          </a:ln>
        </p:spPr>
        <p:txBody>
          <a:bodyPr>
            <a:spAutoFit/>
          </a:bodyPr>
          <a:lstStyle/>
          <a:p>
            <a:pPr>
              <a:spcBef>
                <a:spcPct val="50000"/>
              </a:spcBef>
            </a:pPr>
            <a:r>
              <a:rPr lang="es-ES" altLang="es-ES" sz="1600">
                <a:solidFill>
                  <a:schemeClr val="bg1"/>
                </a:solidFill>
              </a:rPr>
              <a:t>Número de parámetros del procedimiento</a:t>
            </a:r>
          </a:p>
        </p:txBody>
      </p:sp>
      <p:sp>
        <p:nvSpPr>
          <p:cNvPr id="34830" name="Rectangle 17"/>
          <p:cNvSpPr>
            <a:spLocks noChangeArrowheads="1"/>
          </p:cNvSpPr>
          <p:nvPr/>
        </p:nvSpPr>
        <p:spPr bwMode="auto">
          <a:xfrm>
            <a:off x="2843213" y="3357563"/>
            <a:ext cx="2305050" cy="503237"/>
          </a:xfrm>
          <a:prstGeom prst="rect">
            <a:avLst/>
          </a:prstGeom>
          <a:solidFill>
            <a:srgbClr val="969696"/>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34831" name="Text Box 18"/>
          <p:cNvSpPr txBox="1">
            <a:spLocks noChangeArrowheads="1"/>
          </p:cNvSpPr>
          <p:nvPr/>
        </p:nvSpPr>
        <p:spPr bwMode="auto">
          <a:xfrm>
            <a:off x="2700338" y="3429000"/>
            <a:ext cx="2592387" cy="336550"/>
          </a:xfrm>
          <a:prstGeom prst="rect">
            <a:avLst/>
          </a:prstGeom>
          <a:noFill/>
          <a:ln w="9525">
            <a:noFill/>
            <a:miter lim="800000"/>
            <a:headEnd/>
            <a:tailEnd/>
          </a:ln>
        </p:spPr>
        <p:txBody>
          <a:bodyPr>
            <a:spAutoFit/>
          </a:bodyPr>
          <a:lstStyle/>
          <a:p>
            <a:pPr>
              <a:spcBef>
                <a:spcPct val="50000"/>
              </a:spcBef>
            </a:pPr>
            <a:r>
              <a:rPr lang="es-ES" altLang="es-ES" sz="1600">
                <a:solidFill>
                  <a:schemeClr val="bg1"/>
                </a:solidFill>
              </a:rPr>
              <a:t>Complejidad </a:t>
            </a:r>
          </a:p>
        </p:txBody>
      </p:sp>
      <p:sp>
        <p:nvSpPr>
          <p:cNvPr id="34832" name="Rectangle 19"/>
          <p:cNvSpPr>
            <a:spLocks noChangeArrowheads="1"/>
          </p:cNvSpPr>
          <p:nvPr/>
        </p:nvSpPr>
        <p:spPr bwMode="auto">
          <a:xfrm>
            <a:off x="2843213" y="4076700"/>
            <a:ext cx="2305050" cy="720725"/>
          </a:xfrm>
          <a:prstGeom prst="rect">
            <a:avLst/>
          </a:prstGeom>
          <a:solidFill>
            <a:srgbClr val="969696"/>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34833" name="Text Box 20"/>
          <p:cNvSpPr txBox="1">
            <a:spLocks noChangeArrowheads="1"/>
          </p:cNvSpPr>
          <p:nvPr/>
        </p:nvSpPr>
        <p:spPr bwMode="auto">
          <a:xfrm>
            <a:off x="2843213" y="4148138"/>
            <a:ext cx="2376487" cy="581025"/>
          </a:xfrm>
          <a:prstGeom prst="rect">
            <a:avLst/>
          </a:prstGeom>
          <a:noFill/>
          <a:ln w="9525">
            <a:noFill/>
            <a:miter lim="800000"/>
            <a:headEnd/>
            <a:tailEnd/>
          </a:ln>
        </p:spPr>
        <p:txBody>
          <a:bodyPr>
            <a:spAutoFit/>
          </a:bodyPr>
          <a:lstStyle/>
          <a:p>
            <a:pPr>
              <a:spcBef>
                <a:spcPct val="50000"/>
              </a:spcBef>
            </a:pPr>
            <a:r>
              <a:rPr lang="es-ES" altLang="es-ES" sz="1600">
                <a:solidFill>
                  <a:schemeClr val="bg1"/>
                </a:solidFill>
              </a:rPr>
              <a:t>Tamaño del programa en LDC</a:t>
            </a:r>
          </a:p>
        </p:txBody>
      </p:sp>
      <p:sp>
        <p:nvSpPr>
          <p:cNvPr id="34834" name="Rectangle 21"/>
          <p:cNvSpPr>
            <a:spLocks noChangeArrowheads="1"/>
          </p:cNvSpPr>
          <p:nvPr/>
        </p:nvSpPr>
        <p:spPr bwMode="auto">
          <a:xfrm>
            <a:off x="2843213" y="5013325"/>
            <a:ext cx="2305050" cy="720725"/>
          </a:xfrm>
          <a:prstGeom prst="rect">
            <a:avLst/>
          </a:prstGeom>
          <a:solidFill>
            <a:srgbClr val="969696"/>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34835" name="Text Box 22"/>
          <p:cNvSpPr txBox="1">
            <a:spLocks noChangeArrowheads="1"/>
          </p:cNvSpPr>
          <p:nvPr/>
        </p:nvSpPr>
        <p:spPr bwMode="auto">
          <a:xfrm>
            <a:off x="2843213" y="5084763"/>
            <a:ext cx="2376487" cy="581025"/>
          </a:xfrm>
          <a:prstGeom prst="rect">
            <a:avLst/>
          </a:prstGeom>
          <a:noFill/>
          <a:ln w="9525">
            <a:noFill/>
            <a:miter lim="800000"/>
            <a:headEnd/>
            <a:tailEnd/>
          </a:ln>
        </p:spPr>
        <p:txBody>
          <a:bodyPr>
            <a:spAutoFit/>
          </a:bodyPr>
          <a:lstStyle/>
          <a:p>
            <a:pPr>
              <a:spcBef>
                <a:spcPct val="50000"/>
              </a:spcBef>
            </a:pPr>
            <a:r>
              <a:rPr lang="es-ES" altLang="es-ES" sz="1600">
                <a:solidFill>
                  <a:schemeClr val="bg1"/>
                </a:solidFill>
              </a:rPr>
              <a:t>Número de mensajes de error</a:t>
            </a:r>
          </a:p>
        </p:txBody>
      </p:sp>
      <p:sp>
        <p:nvSpPr>
          <p:cNvPr id="34836" name="Rectangle 23"/>
          <p:cNvSpPr>
            <a:spLocks noChangeArrowheads="1"/>
          </p:cNvSpPr>
          <p:nvPr/>
        </p:nvSpPr>
        <p:spPr bwMode="auto">
          <a:xfrm>
            <a:off x="2843213" y="5876925"/>
            <a:ext cx="2305050" cy="720725"/>
          </a:xfrm>
          <a:prstGeom prst="rect">
            <a:avLst/>
          </a:prstGeom>
          <a:solidFill>
            <a:srgbClr val="969696"/>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34837" name="Text Box 24"/>
          <p:cNvSpPr txBox="1">
            <a:spLocks noChangeArrowheads="1"/>
          </p:cNvSpPr>
          <p:nvPr/>
        </p:nvSpPr>
        <p:spPr bwMode="auto">
          <a:xfrm>
            <a:off x="2843213" y="5948363"/>
            <a:ext cx="2233612" cy="581025"/>
          </a:xfrm>
          <a:prstGeom prst="rect">
            <a:avLst/>
          </a:prstGeom>
          <a:noFill/>
          <a:ln w="9525">
            <a:noFill/>
            <a:miter lim="800000"/>
            <a:headEnd/>
            <a:tailEnd/>
          </a:ln>
        </p:spPr>
        <p:txBody>
          <a:bodyPr>
            <a:spAutoFit/>
          </a:bodyPr>
          <a:lstStyle/>
          <a:p>
            <a:pPr>
              <a:spcBef>
                <a:spcPct val="50000"/>
              </a:spcBef>
            </a:pPr>
            <a:r>
              <a:rPr lang="es-ES" altLang="es-ES" sz="1600">
                <a:solidFill>
                  <a:schemeClr val="bg1"/>
                </a:solidFill>
              </a:rPr>
              <a:t>Extensión del manual de usuario</a:t>
            </a:r>
          </a:p>
        </p:txBody>
      </p:sp>
      <p:sp>
        <p:nvSpPr>
          <p:cNvPr id="34838" name="Line 26"/>
          <p:cNvSpPr>
            <a:spLocks noChangeShapeType="1"/>
          </p:cNvSpPr>
          <p:nvPr/>
        </p:nvSpPr>
        <p:spPr bwMode="auto">
          <a:xfrm flipV="1">
            <a:off x="1979613" y="2565400"/>
            <a:ext cx="863600" cy="719138"/>
          </a:xfrm>
          <a:prstGeom prst="line">
            <a:avLst/>
          </a:prstGeom>
          <a:noFill/>
          <a:ln w="9525">
            <a:solidFill>
              <a:schemeClr val="accent2"/>
            </a:solidFill>
            <a:round/>
            <a:headEnd/>
            <a:tailEnd type="triangle" w="med" len="med"/>
          </a:ln>
        </p:spPr>
        <p:txBody>
          <a:bodyPr wrap="none" anchor="ctr"/>
          <a:lstStyle/>
          <a:p>
            <a:endParaRPr lang="es-ES"/>
          </a:p>
        </p:txBody>
      </p:sp>
      <p:sp>
        <p:nvSpPr>
          <p:cNvPr id="34839" name="Line 27"/>
          <p:cNvSpPr>
            <a:spLocks noChangeShapeType="1"/>
          </p:cNvSpPr>
          <p:nvPr/>
        </p:nvSpPr>
        <p:spPr bwMode="auto">
          <a:xfrm>
            <a:off x="1979613" y="3357563"/>
            <a:ext cx="863600" cy="215900"/>
          </a:xfrm>
          <a:prstGeom prst="line">
            <a:avLst/>
          </a:prstGeom>
          <a:noFill/>
          <a:ln w="9525">
            <a:solidFill>
              <a:schemeClr val="accent2"/>
            </a:solidFill>
            <a:round/>
            <a:headEnd/>
            <a:tailEnd type="triangle" w="med" len="med"/>
          </a:ln>
        </p:spPr>
        <p:txBody>
          <a:bodyPr wrap="none" anchor="ctr"/>
          <a:lstStyle/>
          <a:p>
            <a:endParaRPr lang="es-ES"/>
          </a:p>
        </p:txBody>
      </p:sp>
      <p:sp>
        <p:nvSpPr>
          <p:cNvPr id="34840" name="Line 28"/>
          <p:cNvSpPr>
            <a:spLocks noChangeShapeType="1"/>
          </p:cNvSpPr>
          <p:nvPr/>
        </p:nvSpPr>
        <p:spPr bwMode="auto">
          <a:xfrm>
            <a:off x="1979613" y="3429000"/>
            <a:ext cx="863600" cy="863600"/>
          </a:xfrm>
          <a:prstGeom prst="line">
            <a:avLst/>
          </a:prstGeom>
          <a:noFill/>
          <a:ln w="9525">
            <a:solidFill>
              <a:schemeClr val="accent2"/>
            </a:solidFill>
            <a:round/>
            <a:headEnd/>
            <a:tailEnd type="triangle" w="med" len="med"/>
          </a:ln>
        </p:spPr>
        <p:txBody>
          <a:bodyPr wrap="none" anchor="ctr"/>
          <a:lstStyle/>
          <a:p>
            <a:endParaRPr lang="es-ES"/>
          </a:p>
        </p:txBody>
      </p:sp>
      <p:sp>
        <p:nvSpPr>
          <p:cNvPr id="34841" name="Line 29"/>
          <p:cNvSpPr>
            <a:spLocks noChangeShapeType="1"/>
          </p:cNvSpPr>
          <p:nvPr/>
        </p:nvSpPr>
        <p:spPr bwMode="auto">
          <a:xfrm>
            <a:off x="1979613" y="3573463"/>
            <a:ext cx="863600" cy="2592387"/>
          </a:xfrm>
          <a:prstGeom prst="line">
            <a:avLst/>
          </a:prstGeom>
          <a:noFill/>
          <a:ln w="9525">
            <a:solidFill>
              <a:schemeClr val="accent2"/>
            </a:solidFill>
            <a:round/>
            <a:headEnd/>
            <a:tailEnd type="triangle" w="med" len="med"/>
          </a:ln>
        </p:spPr>
        <p:txBody>
          <a:bodyPr wrap="none" anchor="ctr"/>
          <a:lstStyle/>
          <a:p>
            <a:endParaRPr lang="es-ES"/>
          </a:p>
        </p:txBody>
      </p:sp>
      <p:sp>
        <p:nvSpPr>
          <p:cNvPr id="34842" name="Line 30"/>
          <p:cNvSpPr>
            <a:spLocks noChangeShapeType="1"/>
          </p:cNvSpPr>
          <p:nvPr/>
        </p:nvSpPr>
        <p:spPr bwMode="auto">
          <a:xfrm flipV="1">
            <a:off x="1979613" y="3716338"/>
            <a:ext cx="863600" cy="433387"/>
          </a:xfrm>
          <a:prstGeom prst="line">
            <a:avLst/>
          </a:prstGeom>
          <a:noFill/>
          <a:ln w="9525">
            <a:solidFill>
              <a:srgbClr val="0000CC"/>
            </a:solidFill>
            <a:round/>
            <a:headEnd/>
            <a:tailEnd type="triangle" w="med" len="med"/>
          </a:ln>
        </p:spPr>
        <p:txBody>
          <a:bodyPr wrap="none" anchor="ctr"/>
          <a:lstStyle/>
          <a:p>
            <a:endParaRPr lang="es-ES"/>
          </a:p>
        </p:txBody>
      </p:sp>
      <p:sp>
        <p:nvSpPr>
          <p:cNvPr id="34843" name="Line 31"/>
          <p:cNvSpPr>
            <a:spLocks noChangeShapeType="1"/>
          </p:cNvSpPr>
          <p:nvPr/>
        </p:nvSpPr>
        <p:spPr bwMode="auto">
          <a:xfrm>
            <a:off x="1979613" y="4221163"/>
            <a:ext cx="863600" cy="287337"/>
          </a:xfrm>
          <a:prstGeom prst="line">
            <a:avLst/>
          </a:prstGeom>
          <a:noFill/>
          <a:ln w="9525">
            <a:solidFill>
              <a:srgbClr val="0000CC"/>
            </a:solidFill>
            <a:round/>
            <a:headEnd/>
            <a:tailEnd type="triangle" w="med" len="med"/>
          </a:ln>
        </p:spPr>
        <p:txBody>
          <a:bodyPr wrap="none" anchor="ctr"/>
          <a:lstStyle/>
          <a:p>
            <a:endParaRPr lang="es-ES"/>
          </a:p>
        </p:txBody>
      </p:sp>
      <p:sp>
        <p:nvSpPr>
          <p:cNvPr id="34844" name="Line 32"/>
          <p:cNvSpPr>
            <a:spLocks noChangeShapeType="1"/>
          </p:cNvSpPr>
          <p:nvPr/>
        </p:nvSpPr>
        <p:spPr bwMode="auto">
          <a:xfrm>
            <a:off x="1979613" y="4365625"/>
            <a:ext cx="863600" cy="935038"/>
          </a:xfrm>
          <a:prstGeom prst="line">
            <a:avLst/>
          </a:prstGeom>
          <a:noFill/>
          <a:ln w="9525">
            <a:solidFill>
              <a:srgbClr val="0000CC"/>
            </a:solidFill>
            <a:round/>
            <a:headEnd/>
            <a:tailEnd type="triangle" w="med" len="med"/>
          </a:ln>
        </p:spPr>
        <p:txBody>
          <a:bodyPr wrap="none" anchor="ctr"/>
          <a:lstStyle/>
          <a:p>
            <a:endParaRPr lang="es-ES"/>
          </a:p>
        </p:txBody>
      </p:sp>
      <p:sp>
        <p:nvSpPr>
          <p:cNvPr id="34845" name="Line 33"/>
          <p:cNvSpPr>
            <a:spLocks noChangeShapeType="1"/>
          </p:cNvSpPr>
          <p:nvPr/>
        </p:nvSpPr>
        <p:spPr bwMode="auto">
          <a:xfrm flipV="1">
            <a:off x="1979613" y="2852738"/>
            <a:ext cx="863600" cy="1944687"/>
          </a:xfrm>
          <a:prstGeom prst="line">
            <a:avLst/>
          </a:prstGeom>
          <a:noFill/>
          <a:ln w="9525">
            <a:solidFill>
              <a:srgbClr val="008000"/>
            </a:solidFill>
            <a:round/>
            <a:headEnd/>
            <a:tailEnd type="triangle" w="med" len="med"/>
          </a:ln>
        </p:spPr>
        <p:txBody>
          <a:bodyPr wrap="none" anchor="ctr"/>
          <a:lstStyle/>
          <a:p>
            <a:endParaRPr lang="es-ES"/>
          </a:p>
        </p:txBody>
      </p:sp>
      <p:sp>
        <p:nvSpPr>
          <p:cNvPr id="34846" name="Line 34"/>
          <p:cNvSpPr>
            <a:spLocks noChangeShapeType="1"/>
          </p:cNvSpPr>
          <p:nvPr/>
        </p:nvSpPr>
        <p:spPr bwMode="auto">
          <a:xfrm flipV="1">
            <a:off x="1979613" y="4652963"/>
            <a:ext cx="863600" cy="288925"/>
          </a:xfrm>
          <a:prstGeom prst="line">
            <a:avLst/>
          </a:prstGeom>
          <a:noFill/>
          <a:ln w="9525">
            <a:solidFill>
              <a:srgbClr val="008000"/>
            </a:solidFill>
            <a:round/>
            <a:headEnd/>
            <a:tailEnd type="triangle" w="med" len="med"/>
          </a:ln>
        </p:spPr>
        <p:txBody>
          <a:bodyPr wrap="none" anchor="ctr"/>
          <a:lstStyle/>
          <a:p>
            <a:endParaRPr lang="es-ES"/>
          </a:p>
        </p:txBody>
      </p:sp>
      <p:sp>
        <p:nvSpPr>
          <p:cNvPr id="34847" name="Line 35"/>
          <p:cNvSpPr>
            <a:spLocks noChangeShapeType="1"/>
          </p:cNvSpPr>
          <p:nvPr/>
        </p:nvSpPr>
        <p:spPr bwMode="auto">
          <a:xfrm flipV="1">
            <a:off x="1979613" y="5445125"/>
            <a:ext cx="863600" cy="288925"/>
          </a:xfrm>
          <a:prstGeom prst="line">
            <a:avLst/>
          </a:prstGeom>
          <a:noFill/>
          <a:ln w="9525">
            <a:solidFill>
              <a:srgbClr val="660033"/>
            </a:solidFill>
            <a:round/>
            <a:headEnd/>
            <a:tailEnd type="triangle" w="med" len="med"/>
          </a:ln>
        </p:spPr>
        <p:txBody>
          <a:bodyPr wrap="none" anchor="ctr"/>
          <a:lstStyle/>
          <a:p>
            <a:endParaRPr lang="es-ES"/>
          </a:p>
        </p:txBody>
      </p:sp>
      <p:sp>
        <p:nvSpPr>
          <p:cNvPr id="34848" name="Line 36"/>
          <p:cNvSpPr>
            <a:spLocks noChangeShapeType="1"/>
          </p:cNvSpPr>
          <p:nvPr/>
        </p:nvSpPr>
        <p:spPr bwMode="auto">
          <a:xfrm>
            <a:off x="1979613" y="5805488"/>
            <a:ext cx="863600" cy="576262"/>
          </a:xfrm>
          <a:prstGeom prst="line">
            <a:avLst/>
          </a:prstGeom>
          <a:noFill/>
          <a:ln w="9525">
            <a:solidFill>
              <a:srgbClr val="660033"/>
            </a:solidFill>
            <a:round/>
            <a:headEnd/>
            <a:tailEnd type="triangle" w="med" len="med"/>
          </a:ln>
        </p:spPr>
        <p:txBody>
          <a:bodyPr wrap="none" anchor="ctr"/>
          <a:lstStyle/>
          <a:p>
            <a:endParaRPr lang="es-ES"/>
          </a:p>
        </p:txBody>
      </p:sp>
      <p:sp>
        <p:nvSpPr>
          <p:cNvPr id="34849" name="Text Box 37"/>
          <p:cNvSpPr txBox="1">
            <a:spLocks noChangeArrowheads="1"/>
          </p:cNvSpPr>
          <p:nvPr/>
        </p:nvSpPr>
        <p:spPr bwMode="auto">
          <a:xfrm>
            <a:off x="5508625" y="2428875"/>
            <a:ext cx="3492500" cy="1069975"/>
          </a:xfrm>
          <a:prstGeom prst="rect">
            <a:avLst/>
          </a:prstGeom>
          <a:noFill/>
          <a:ln w="9525">
            <a:noFill/>
            <a:miter lim="800000"/>
            <a:headEnd/>
            <a:tailEnd/>
          </a:ln>
        </p:spPr>
        <p:txBody>
          <a:bodyPr>
            <a:spAutoFit/>
          </a:bodyPr>
          <a:lstStyle/>
          <a:p>
            <a:pPr algn="just">
              <a:spcBef>
                <a:spcPct val="50000"/>
              </a:spcBef>
            </a:pPr>
            <a:r>
              <a:rPr lang="es-ES" altLang="es-ES" sz="1600">
                <a:solidFill>
                  <a:srgbClr val="000000"/>
                </a:solidFill>
              </a:rPr>
              <a:t>Para que la medida del atributo interno sea un indicador de la característica externa debe cumplirse:</a:t>
            </a:r>
          </a:p>
        </p:txBody>
      </p:sp>
      <p:sp>
        <p:nvSpPr>
          <p:cNvPr id="34850" name="Text Box 38"/>
          <p:cNvSpPr txBox="1">
            <a:spLocks noChangeArrowheads="1"/>
          </p:cNvSpPr>
          <p:nvPr/>
        </p:nvSpPr>
        <p:spPr bwMode="auto">
          <a:xfrm>
            <a:off x="5508625" y="3678238"/>
            <a:ext cx="3492500" cy="2781300"/>
          </a:xfrm>
          <a:prstGeom prst="rect">
            <a:avLst/>
          </a:prstGeom>
          <a:noFill/>
          <a:ln w="9525">
            <a:noFill/>
            <a:miter lim="800000"/>
            <a:headEnd/>
            <a:tailEnd/>
          </a:ln>
        </p:spPr>
        <p:txBody>
          <a:bodyPr>
            <a:spAutoFit/>
          </a:bodyPr>
          <a:lstStyle/>
          <a:p>
            <a:pPr marL="342900" indent="-342900" algn="just">
              <a:spcBef>
                <a:spcPct val="50000"/>
              </a:spcBef>
              <a:buFontTx/>
              <a:buAutoNum type="arabicPeriod"/>
            </a:pPr>
            <a:r>
              <a:rPr lang="es-ES" altLang="es-ES" sz="1600">
                <a:solidFill>
                  <a:srgbClr val="000000"/>
                </a:solidFill>
              </a:rPr>
              <a:t>El atributo interno debe medirse de forma precisa.</a:t>
            </a:r>
          </a:p>
          <a:p>
            <a:pPr marL="342900" indent="-342900" algn="just">
              <a:spcBef>
                <a:spcPct val="50000"/>
              </a:spcBef>
              <a:buFontTx/>
              <a:buAutoNum type="arabicPeriod"/>
            </a:pPr>
            <a:r>
              <a:rPr lang="es-ES" altLang="es-ES" sz="1600">
                <a:solidFill>
                  <a:srgbClr val="000000"/>
                </a:solidFill>
              </a:rPr>
              <a:t>Debe existir una relación entre lo que se puede medir  y el atributo de comportamiento externo.</a:t>
            </a:r>
          </a:p>
          <a:p>
            <a:pPr marL="342900" indent="-342900" algn="just">
              <a:spcBef>
                <a:spcPct val="50000"/>
              </a:spcBef>
              <a:buFontTx/>
              <a:buAutoNum type="arabicPeriod"/>
            </a:pPr>
            <a:r>
              <a:rPr lang="es-ES" altLang="es-ES" sz="1600">
                <a:solidFill>
                  <a:srgbClr val="000000"/>
                </a:solidFill>
              </a:rPr>
              <a:t>Esta relación se comprende, ha sido validada y se puede expresar en términos de una fórmula o un modelo.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0" y="1628775"/>
            <a:ext cx="8748713" cy="936625"/>
          </a:xfrm>
          <a:prstGeom prst="rect">
            <a:avLst/>
          </a:prstGeom>
          <a:solidFill>
            <a:schemeClr val="accent1"/>
          </a:solidFill>
          <a:ln w="9525">
            <a:noFill/>
            <a:miter lim="800000"/>
            <a:headEnd/>
            <a:tailEnd/>
          </a:ln>
        </p:spPr>
        <p:txBody>
          <a:bodyPr wrap="none" anchor="ctr"/>
          <a:lstStyle/>
          <a:p>
            <a:endParaRPr lang="en-US" altLang="es-ES"/>
          </a:p>
        </p:txBody>
      </p:sp>
      <p:sp>
        <p:nvSpPr>
          <p:cNvPr id="35843" name="Rectangle 5"/>
          <p:cNvSpPr>
            <a:spLocks noChangeArrowheads="1"/>
          </p:cNvSpPr>
          <p:nvPr/>
        </p:nvSpPr>
        <p:spPr bwMode="auto">
          <a:xfrm>
            <a:off x="179388" y="1493838"/>
            <a:ext cx="8748712" cy="1143000"/>
          </a:xfrm>
          <a:prstGeom prst="rect">
            <a:avLst/>
          </a:prstGeom>
          <a:noFill/>
          <a:ln w="9525">
            <a:noFill/>
            <a:miter lim="800000"/>
            <a:headEnd/>
            <a:tailEnd/>
          </a:ln>
        </p:spPr>
        <p:txBody>
          <a:bodyPr anchor="ctr"/>
          <a:lstStyle/>
          <a:p>
            <a:pPr algn="l"/>
            <a:r>
              <a:rPr lang="es-ES" altLang="es-ES" sz="2800">
                <a:solidFill>
                  <a:schemeClr val="hlink"/>
                </a:solidFill>
              </a:rPr>
              <a:t>El proceso de medición del software dentro de un proceso de control de calidad</a:t>
            </a:r>
          </a:p>
        </p:txBody>
      </p:sp>
      <p:sp>
        <p:nvSpPr>
          <p:cNvPr id="35844" name="AutoShape 7"/>
          <p:cNvSpPr>
            <a:spLocks noChangeArrowheads="1"/>
          </p:cNvSpPr>
          <p:nvPr/>
        </p:nvSpPr>
        <p:spPr bwMode="auto">
          <a:xfrm>
            <a:off x="684213" y="3068638"/>
            <a:ext cx="1655762" cy="647700"/>
          </a:xfrm>
          <a:prstGeom prst="flowChartAlternateProcess">
            <a:avLst/>
          </a:prstGeom>
          <a:solidFill>
            <a:srgbClr val="969696"/>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35845" name="Text Box 8"/>
          <p:cNvSpPr txBox="1">
            <a:spLocks noChangeArrowheads="1"/>
          </p:cNvSpPr>
          <p:nvPr/>
        </p:nvSpPr>
        <p:spPr bwMode="auto">
          <a:xfrm>
            <a:off x="684213" y="3068638"/>
            <a:ext cx="1727200" cy="641350"/>
          </a:xfrm>
          <a:prstGeom prst="rect">
            <a:avLst/>
          </a:prstGeom>
          <a:noFill/>
          <a:ln w="9525">
            <a:noFill/>
            <a:miter lim="800000"/>
            <a:headEnd/>
            <a:tailEnd/>
          </a:ln>
        </p:spPr>
        <p:txBody>
          <a:bodyPr>
            <a:spAutoFit/>
          </a:bodyPr>
          <a:lstStyle/>
          <a:p>
            <a:pPr>
              <a:spcBef>
                <a:spcPct val="50000"/>
              </a:spcBef>
            </a:pPr>
            <a:r>
              <a:rPr lang="es-ES" altLang="es-ES">
                <a:solidFill>
                  <a:schemeClr val="bg1"/>
                </a:solidFill>
              </a:rPr>
              <a:t>Elegir medidas a realizar</a:t>
            </a:r>
          </a:p>
        </p:txBody>
      </p:sp>
      <p:sp>
        <p:nvSpPr>
          <p:cNvPr id="35846" name="AutoShape 9"/>
          <p:cNvSpPr>
            <a:spLocks noChangeArrowheads="1"/>
          </p:cNvSpPr>
          <p:nvPr/>
        </p:nvSpPr>
        <p:spPr bwMode="auto">
          <a:xfrm>
            <a:off x="1403350" y="4221163"/>
            <a:ext cx="1655763" cy="935037"/>
          </a:xfrm>
          <a:prstGeom prst="flowChartAlternateProcess">
            <a:avLst/>
          </a:prstGeom>
          <a:solidFill>
            <a:srgbClr val="969696"/>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35847" name="Text Box 10"/>
          <p:cNvSpPr txBox="1">
            <a:spLocks noChangeArrowheads="1"/>
          </p:cNvSpPr>
          <p:nvPr/>
        </p:nvSpPr>
        <p:spPr bwMode="auto">
          <a:xfrm>
            <a:off x="1331913" y="4221163"/>
            <a:ext cx="1727200" cy="915987"/>
          </a:xfrm>
          <a:prstGeom prst="rect">
            <a:avLst/>
          </a:prstGeom>
          <a:noFill/>
          <a:ln w="9525">
            <a:noFill/>
            <a:miter lim="800000"/>
            <a:headEnd/>
            <a:tailEnd/>
          </a:ln>
        </p:spPr>
        <p:txBody>
          <a:bodyPr>
            <a:spAutoFit/>
          </a:bodyPr>
          <a:lstStyle/>
          <a:p>
            <a:pPr>
              <a:spcBef>
                <a:spcPct val="50000"/>
              </a:spcBef>
            </a:pPr>
            <a:r>
              <a:rPr lang="es-ES" altLang="es-ES">
                <a:solidFill>
                  <a:schemeClr val="bg1"/>
                </a:solidFill>
              </a:rPr>
              <a:t>Seleccionar componentes a valorar</a:t>
            </a:r>
          </a:p>
        </p:txBody>
      </p:sp>
      <p:sp>
        <p:nvSpPr>
          <p:cNvPr id="35848" name="AutoShape 13"/>
          <p:cNvSpPr>
            <a:spLocks noChangeArrowheads="1"/>
          </p:cNvSpPr>
          <p:nvPr/>
        </p:nvSpPr>
        <p:spPr bwMode="auto">
          <a:xfrm>
            <a:off x="3132138" y="5662613"/>
            <a:ext cx="2447925" cy="719137"/>
          </a:xfrm>
          <a:prstGeom prst="flowChartAlternateProcess">
            <a:avLst/>
          </a:prstGeom>
          <a:solidFill>
            <a:srgbClr val="969696"/>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35849" name="Text Box 14"/>
          <p:cNvSpPr txBox="1">
            <a:spLocks noChangeArrowheads="1"/>
          </p:cNvSpPr>
          <p:nvPr/>
        </p:nvSpPr>
        <p:spPr bwMode="auto">
          <a:xfrm>
            <a:off x="3205163" y="5662613"/>
            <a:ext cx="2303462" cy="641350"/>
          </a:xfrm>
          <a:prstGeom prst="rect">
            <a:avLst/>
          </a:prstGeom>
          <a:noFill/>
          <a:ln w="9525">
            <a:noFill/>
            <a:miter lim="800000"/>
            <a:headEnd/>
            <a:tailEnd/>
          </a:ln>
        </p:spPr>
        <p:txBody>
          <a:bodyPr>
            <a:spAutoFit/>
          </a:bodyPr>
          <a:lstStyle/>
          <a:p>
            <a:pPr>
              <a:spcBef>
                <a:spcPct val="50000"/>
              </a:spcBef>
            </a:pPr>
            <a:r>
              <a:rPr lang="es-ES" altLang="es-ES">
                <a:solidFill>
                  <a:schemeClr val="bg1"/>
                </a:solidFill>
              </a:rPr>
              <a:t>Medir características de los componentes</a:t>
            </a:r>
          </a:p>
        </p:txBody>
      </p:sp>
      <p:sp>
        <p:nvSpPr>
          <p:cNvPr id="35850" name="AutoShape 15"/>
          <p:cNvSpPr>
            <a:spLocks noChangeArrowheads="1"/>
          </p:cNvSpPr>
          <p:nvPr/>
        </p:nvSpPr>
        <p:spPr bwMode="auto">
          <a:xfrm>
            <a:off x="5724525" y="4221163"/>
            <a:ext cx="1655763" cy="935037"/>
          </a:xfrm>
          <a:prstGeom prst="flowChartAlternateProcess">
            <a:avLst/>
          </a:prstGeom>
          <a:solidFill>
            <a:srgbClr val="969696"/>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35851" name="Text Box 16"/>
          <p:cNvSpPr txBox="1">
            <a:spLocks noChangeArrowheads="1"/>
          </p:cNvSpPr>
          <p:nvPr/>
        </p:nvSpPr>
        <p:spPr bwMode="auto">
          <a:xfrm>
            <a:off x="5653088" y="4221163"/>
            <a:ext cx="1727200" cy="915987"/>
          </a:xfrm>
          <a:prstGeom prst="rect">
            <a:avLst/>
          </a:prstGeom>
          <a:noFill/>
          <a:ln w="9525">
            <a:noFill/>
            <a:miter lim="800000"/>
            <a:headEnd/>
            <a:tailEnd/>
          </a:ln>
        </p:spPr>
        <p:txBody>
          <a:bodyPr>
            <a:spAutoFit/>
          </a:bodyPr>
          <a:lstStyle/>
          <a:p>
            <a:pPr>
              <a:spcBef>
                <a:spcPct val="50000"/>
              </a:spcBef>
            </a:pPr>
            <a:r>
              <a:rPr lang="es-ES" altLang="es-ES">
                <a:solidFill>
                  <a:schemeClr val="bg1"/>
                </a:solidFill>
              </a:rPr>
              <a:t>Identificar medidas anómalas</a:t>
            </a:r>
          </a:p>
        </p:txBody>
      </p:sp>
      <p:sp>
        <p:nvSpPr>
          <p:cNvPr id="35852" name="AutoShape 17"/>
          <p:cNvSpPr>
            <a:spLocks noChangeArrowheads="1"/>
          </p:cNvSpPr>
          <p:nvPr/>
        </p:nvSpPr>
        <p:spPr bwMode="auto">
          <a:xfrm>
            <a:off x="6877050" y="3068638"/>
            <a:ext cx="1655763" cy="936625"/>
          </a:xfrm>
          <a:prstGeom prst="flowChartAlternateProcess">
            <a:avLst/>
          </a:prstGeom>
          <a:solidFill>
            <a:srgbClr val="969696"/>
          </a:solidFill>
          <a:ln w="9525">
            <a:solidFill>
              <a:schemeClr val="tx1"/>
            </a:solidFill>
            <a:miter lim="800000"/>
            <a:headEnd/>
            <a:tailEnd/>
          </a:ln>
          <a:effectLst>
            <a:outerShdw dist="107763" dir="18900000" algn="ctr" rotWithShape="0">
              <a:schemeClr val="bg2">
                <a:alpha val="50000"/>
              </a:schemeClr>
            </a:outerShdw>
          </a:effectLst>
        </p:spPr>
        <p:txBody>
          <a:bodyPr wrap="none" anchor="ctr"/>
          <a:lstStyle/>
          <a:p>
            <a:endParaRPr lang="en-US"/>
          </a:p>
        </p:txBody>
      </p:sp>
      <p:sp>
        <p:nvSpPr>
          <p:cNvPr id="35853" name="Text Box 18"/>
          <p:cNvSpPr txBox="1">
            <a:spLocks noChangeArrowheads="1"/>
          </p:cNvSpPr>
          <p:nvPr/>
        </p:nvSpPr>
        <p:spPr bwMode="auto">
          <a:xfrm>
            <a:off x="6877050" y="3068638"/>
            <a:ext cx="1727200" cy="915987"/>
          </a:xfrm>
          <a:prstGeom prst="rect">
            <a:avLst/>
          </a:prstGeom>
          <a:noFill/>
          <a:ln w="9525">
            <a:noFill/>
            <a:miter lim="800000"/>
            <a:headEnd/>
            <a:tailEnd/>
          </a:ln>
        </p:spPr>
        <p:txBody>
          <a:bodyPr>
            <a:spAutoFit/>
          </a:bodyPr>
          <a:lstStyle/>
          <a:p>
            <a:pPr>
              <a:spcBef>
                <a:spcPct val="50000"/>
              </a:spcBef>
            </a:pPr>
            <a:r>
              <a:rPr lang="es-ES" altLang="es-ES">
                <a:solidFill>
                  <a:schemeClr val="bg1"/>
                </a:solidFill>
              </a:rPr>
              <a:t>Analizar componentes anómalos</a:t>
            </a:r>
          </a:p>
        </p:txBody>
      </p:sp>
      <p:sp>
        <p:nvSpPr>
          <p:cNvPr id="35854" name="Line 19"/>
          <p:cNvSpPr>
            <a:spLocks noChangeShapeType="1"/>
          </p:cNvSpPr>
          <p:nvPr/>
        </p:nvSpPr>
        <p:spPr bwMode="auto">
          <a:xfrm>
            <a:off x="1116013" y="3716338"/>
            <a:ext cx="0" cy="936625"/>
          </a:xfrm>
          <a:prstGeom prst="line">
            <a:avLst/>
          </a:prstGeom>
          <a:noFill/>
          <a:ln w="9525">
            <a:solidFill>
              <a:schemeClr val="tx1"/>
            </a:solidFill>
            <a:round/>
            <a:headEnd/>
            <a:tailEnd/>
          </a:ln>
        </p:spPr>
        <p:txBody>
          <a:bodyPr wrap="none" anchor="ctr"/>
          <a:lstStyle/>
          <a:p>
            <a:endParaRPr lang="es-ES"/>
          </a:p>
        </p:txBody>
      </p:sp>
      <p:sp>
        <p:nvSpPr>
          <p:cNvPr id="35855" name="Line 20"/>
          <p:cNvSpPr>
            <a:spLocks noChangeShapeType="1"/>
          </p:cNvSpPr>
          <p:nvPr/>
        </p:nvSpPr>
        <p:spPr bwMode="auto">
          <a:xfrm>
            <a:off x="1116013" y="4652963"/>
            <a:ext cx="215900" cy="0"/>
          </a:xfrm>
          <a:prstGeom prst="line">
            <a:avLst/>
          </a:prstGeom>
          <a:noFill/>
          <a:ln w="9525">
            <a:solidFill>
              <a:schemeClr val="tx1"/>
            </a:solidFill>
            <a:round/>
            <a:headEnd/>
            <a:tailEnd type="triangle" w="med" len="med"/>
          </a:ln>
        </p:spPr>
        <p:txBody>
          <a:bodyPr wrap="none" anchor="ctr"/>
          <a:lstStyle/>
          <a:p>
            <a:endParaRPr lang="es-ES"/>
          </a:p>
        </p:txBody>
      </p:sp>
      <p:sp>
        <p:nvSpPr>
          <p:cNvPr id="35856" name="Line 21"/>
          <p:cNvSpPr>
            <a:spLocks noChangeShapeType="1"/>
          </p:cNvSpPr>
          <p:nvPr/>
        </p:nvSpPr>
        <p:spPr bwMode="auto">
          <a:xfrm>
            <a:off x="2124075" y="5156200"/>
            <a:ext cx="0" cy="793750"/>
          </a:xfrm>
          <a:prstGeom prst="line">
            <a:avLst/>
          </a:prstGeom>
          <a:noFill/>
          <a:ln w="9525">
            <a:solidFill>
              <a:schemeClr val="tx1"/>
            </a:solidFill>
            <a:round/>
            <a:headEnd/>
            <a:tailEnd/>
          </a:ln>
        </p:spPr>
        <p:txBody>
          <a:bodyPr wrap="none" anchor="ctr"/>
          <a:lstStyle/>
          <a:p>
            <a:endParaRPr lang="es-ES"/>
          </a:p>
        </p:txBody>
      </p:sp>
      <p:sp>
        <p:nvSpPr>
          <p:cNvPr id="35857" name="Line 22"/>
          <p:cNvSpPr>
            <a:spLocks noChangeShapeType="1"/>
          </p:cNvSpPr>
          <p:nvPr/>
        </p:nvSpPr>
        <p:spPr bwMode="auto">
          <a:xfrm>
            <a:off x="2124075" y="5949950"/>
            <a:ext cx="1008063" cy="0"/>
          </a:xfrm>
          <a:prstGeom prst="line">
            <a:avLst/>
          </a:prstGeom>
          <a:noFill/>
          <a:ln w="9525">
            <a:solidFill>
              <a:schemeClr val="tx1"/>
            </a:solidFill>
            <a:round/>
            <a:headEnd/>
            <a:tailEnd type="triangle" w="med" len="med"/>
          </a:ln>
        </p:spPr>
        <p:txBody>
          <a:bodyPr wrap="none" anchor="ctr"/>
          <a:lstStyle/>
          <a:p>
            <a:endParaRPr lang="es-ES"/>
          </a:p>
        </p:txBody>
      </p:sp>
      <p:sp>
        <p:nvSpPr>
          <p:cNvPr id="35858" name="Line 23"/>
          <p:cNvSpPr>
            <a:spLocks noChangeShapeType="1"/>
          </p:cNvSpPr>
          <p:nvPr/>
        </p:nvSpPr>
        <p:spPr bwMode="auto">
          <a:xfrm>
            <a:off x="5651500" y="5949950"/>
            <a:ext cx="865188" cy="0"/>
          </a:xfrm>
          <a:prstGeom prst="line">
            <a:avLst/>
          </a:prstGeom>
          <a:noFill/>
          <a:ln w="9525">
            <a:solidFill>
              <a:schemeClr val="tx1"/>
            </a:solidFill>
            <a:round/>
            <a:headEnd/>
            <a:tailEnd/>
          </a:ln>
        </p:spPr>
        <p:txBody>
          <a:bodyPr wrap="none" anchor="ctr"/>
          <a:lstStyle/>
          <a:p>
            <a:endParaRPr lang="es-ES"/>
          </a:p>
        </p:txBody>
      </p:sp>
      <p:sp>
        <p:nvSpPr>
          <p:cNvPr id="35859" name="Line 24"/>
          <p:cNvSpPr>
            <a:spLocks noChangeShapeType="1"/>
          </p:cNvSpPr>
          <p:nvPr/>
        </p:nvSpPr>
        <p:spPr bwMode="auto">
          <a:xfrm flipV="1">
            <a:off x="6516688" y="5157788"/>
            <a:ext cx="0" cy="792162"/>
          </a:xfrm>
          <a:prstGeom prst="line">
            <a:avLst/>
          </a:prstGeom>
          <a:noFill/>
          <a:ln w="9525">
            <a:solidFill>
              <a:schemeClr val="tx1"/>
            </a:solidFill>
            <a:round/>
            <a:headEnd/>
            <a:tailEnd type="triangle" w="med" len="med"/>
          </a:ln>
        </p:spPr>
        <p:txBody>
          <a:bodyPr wrap="none" anchor="ctr"/>
          <a:lstStyle/>
          <a:p>
            <a:endParaRPr lang="es-ES"/>
          </a:p>
        </p:txBody>
      </p:sp>
      <p:sp>
        <p:nvSpPr>
          <p:cNvPr id="35860" name="Line 25"/>
          <p:cNvSpPr>
            <a:spLocks noChangeShapeType="1"/>
          </p:cNvSpPr>
          <p:nvPr/>
        </p:nvSpPr>
        <p:spPr bwMode="auto">
          <a:xfrm>
            <a:off x="7451725" y="4579938"/>
            <a:ext cx="504825" cy="0"/>
          </a:xfrm>
          <a:prstGeom prst="line">
            <a:avLst/>
          </a:prstGeom>
          <a:noFill/>
          <a:ln w="9525">
            <a:solidFill>
              <a:schemeClr val="tx1"/>
            </a:solidFill>
            <a:round/>
            <a:headEnd/>
            <a:tailEnd/>
          </a:ln>
        </p:spPr>
        <p:txBody>
          <a:bodyPr wrap="none" anchor="ctr"/>
          <a:lstStyle/>
          <a:p>
            <a:endParaRPr lang="es-ES"/>
          </a:p>
        </p:txBody>
      </p:sp>
      <p:sp>
        <p:nvSpPr>
          <p:cNvPr id="35861" name="Line 26"/>
          <p:cNvSpPr>
            <a:spLocks noChangeShapeType="1"/>
          </p:cNvSpPr>
          <p:nvPr/>
        </p:nvSpPr>
        <p:spPr bwMode="auto">
          <a:xfrm flipV="1">
            <a:off x="7956550" y="4005263"/>
            <a:ext cx="0" cy="574675"/>
          </a:xfrm>
          <a:prstGeom prst="line">
            <a:avLst/>
          </a:prstGeom>
          <a:noFill/>
          <a:ln w="9525">
            <a:solidFill>
              <a:schemeClr val="tx1"/>
            </a:solidFill>
            <a:round/>
            <a:headEnd/>
            <a:tailEnd type="triangle" w="med" len="med"/>
          </a:ln>
        </p:spPr>
        <p:txBody>
          <a:bodyPr wrap="none" anchor="ctr"/>
          <a:lstStyle/>
          <a:p>
            <a:endParaRPr lang="es-ES"/>
          </a:p>
        </p:txBody>
      </p:sp>
      <p:sp>
        <p:nvSpPr>
          <p:cNvPr id="37915" name="Text Box 27"/>
          <p:cNvSpPr txBox="1">
            <a:spLocks noChangeArrowheads="1"/>
          </p:cNvSpPr>
          <p:nvPr/>
        </p:nvSpPr>
        <p:spPr bwMode="auto">
          <a:xfrm>
            <a:off x="179388" y="3213100"/>
            <a:ext cx="576262" cy="366713"/>
          </a:xfrm>
          <a:prstGeom prst="rect">
            <a:avLst/>
          </a:prstGeom>
          <a:noFill/>
          <a:ln w="9525">
            <a:noFill/>
            <a:miter lim="800000"/>
            <a:headEnd/>
            <a:tailEnd/>
          </a:ln>
          <a:effectLst/>
        </p:spPr>
        <p:txBody>
          <a:bodyPr>
            <a:spAutoFit/>
          </a:bodyPr>
          <a:lstStyle/>
          <a:p>
            <a:pPr>
              <a:spcBef>
                <a:spcPct val="50000"/>
              </a:spcBef>
              <a:defRPr/>
            </a:pPr>
            <a:r>
              <a:rPr lang="es-ES" b="1">
                <a:solidFill>
                  <a:srgbClr val="000000"/>
                </a:solidFill>
                <a:effectLst>
                  <a:outerShdw blurRad="38100" dist="38100" dir="2700000" algn="tl">
                    <a:srgbClr val="C0C0C0"/>
                  </a:outerShdw>
                </a:effectLst>
              </a:rPr>
              <a:t>1.</a:t>
            </a:r>
          </a:p>
        </p:txBody>
      </p:sp>
      <p:sp>
        <p:nvSpPr>
          <p:cNvPr id="37916" name="Text Box 28"/>
          <p:cNvSpPr txBox="1">
            <a:spLocks noChangeArrowheads="1"/>
          </p:cNvSpPr>
          <p:nvPr/>
        </p:nvSpPr>
        <p:spPr bwMode="auto">
          <a:xfrm>
            <a:off x="250825" y="4430713"/>
            <a:ext cx="576263" cy="366712"/>
          </a:xfrm>
          <a:prstGeom prst="rect">
            <a:avLst/>
          </a:prstGeom>
          <a:noFill/>
          <a:ln w="9525">
            <a:noFill/>
            <a:miter lim="800000"/>
            <a:headEnd/>
            <a:tailEnd/>
          </a:ln>
          <a:effectLst/>
        </p:spPr>
        <p:txBody>
          <a:bodyPr>
            <a:spAutoFit/>
          </a:bodyPr>
          <a:lstStyle/>
          <a:p>
            <a:pPr>
              <a:spcBef>
                <a:spcPct val="50000"/>
              </a:spcBef>
              <a:defRPr/>
            </a:pPr>
            <a:r>
              <a:rPr lang="es-ES" b="1">
                <a:solidFill>
                  <a:srgbClr val="000000"/>
                </a:solidFill>
                <a:effectLst>
                  <a:outerShdw blurRad="38100" dist="38100" dir="2700000" algn="tl">
                    <a:srgbClr val="C0C0C0"/>
                  </a:outerShdw>
                </a:effectLst>
              </a:rPr>
              <a:t>2.</a:t>
            </a:r>
          </a:p>
        </p:txBody>
      </p:sp>
      <p:sp>
        <p:nvSpPr>
          <p:cNvPr id="37917" name="Text Box 29"/>
          <p:cNvSpPr txBox="1">
            <a:spLocks noChangeArrowheads="1"/>
          </p:cNvSpPr>
          <p:nvPr/>
        </p:nvSpPr>
        <p:spPr bwMode="auto">
          <a:xfrm>
            <a:off x="2700338" y="5949950"/>
            <a:ext cx="576262" cy="366713"/>
          </a:xfrm>
          <a:prstGeom prst="rect">
            <a:avLst/>
          </a:prstGeom>
          <a:noFill/>
          <a:ln w="9525">
            <a:noFill/>
            <a:miter lim="800000"/>
            <a:headEnd/>
            <a:tailEnd/>
          </a:ln>
          <a:effectLst/>
        </p:spPr>
        <p:txBody>
          <a:bodyPr>
            <a:spAutoFit/>
          </a:bodyPr>
          <a:lstStyle/>
          <a:p>
            <a:pPr>
              <a:spcBef>
                <a:spcPct val="50000"/>
              </a:spcBef>
              <a:defRPr/>
            </a:pPr>
            <a:r>
              <a:rPr lang="es-ES" b="1">
                <a:solidFill>
                  <a:srgbClr val="000000"/>
                </a:solidFill>
                <a:effectLst>
                  <a:outerShdw blurRad="38100" dist="38100" dir="2700000" algn="tl">
                    <a:srgbClr val="C0C0C0"/>
                  </a:outerShdw>
                </a:effectLst>
              </a:rPr>
              <a:t>3.</a:t>
            </a:r>
          </a:p>
        </p:txBody>
      </p:sp>
      <p:sp>
        <p:nvSpPr>
          <p:cNvPr id="37918" name="Text Box 30"/>
          <p:cNvSpPr txBox="1">
            <a:spLocks noChangeArrowheads="1"/>
          </p:cNvSpPr>
          <p:nvPr/>
        </p:nvSpPr>
        <p:spPr bwMode="auto">
          <a:xfrm>
            <a:off x="7524750" y="4575175"/>
            <a:ext cx="576263" cy="366713"/>
          </a:xfrm>
          <a:prstGeom prst="rect">
            <a:avLst/>
          </a:prstGeom>
          <a:noFill/>
          <a:ln w="9525">
            <a:noFill/>
            <a:miter lim="800000"/>
            <a:headEnd/>
            <a:tailEnd/>
          </a:ln>
          <a:effectLst/>
        </p:spPr>
        <p:txBody>
          <a:bodyPr>
            <a:spAutoFit/>
          </a:bodyPr>
          <a:lstStyle/>
          <a:p>
            <a:pPr>
              <a:spcBef>
                <a:spcPct val="50000"/>
              </a:spcBef>
              <a:defRPr/>
            </a:pPr>
            <a:r>
              <a:rPr lang="es-ES" b="1">
                <a:solidFill>
                  <a:srgbClr val="000000"/>
                </a:solidFill>
                <a:effectLst>
                  <a:outerShdw blurRad="38100" dist="38100" dir="2700000" algn="tl">
                    <a:srgbClr val="C0C0C0"/>
                  </a:outerShdw>
                </a:effectLst>
              </a:rPr>
              <a:t>4.</a:t>
            </a:r>
          </a:p>
        </p:txBody>
      </p:sp>
      <p:sp>
        <p:nvSpPr>
          <p:cNvPr id="37919" name="Text Box 31"/>
          <p:cNvSpPr txBox="1">
            <a:spLocks noChangeArrowheads="1"/>
          </p:cNvSpPr>
          <p:nvPr/>
        </p:nvSpPr>
        <p:spPr bwMode="auto">
          <a:xfrm>
            <a:off x="8532813" y="3284538"/>
            <a:ext cx="576262" cy="366712"/>
          </a:xfrm>
          <a:prstGeom prst="rect">
            <a:avLst/>
          </a:prstGeom>
          <a:noFill/>
          <a:ln w="9525">
            <a:noFill/>
            <a:miter lim="800000"/>
            <a:headEnd/>
            <a:tailEnd/>
          </a:ln>
          <a:effectLst/>
        </p:spPr>
        <p:txBody>
          <a:bodyPr>
            <a:spAutoFit/>
          </a:bodyPr>
          <a:lstStyle/>
          <a:p>
            <a:pPr>
              <a:spcBef>
                <a:spcPct val="50000"/>
              </a:spcBef>
              <a:defRPr/>
            </a:pPr>
            <a:r>
              <a:rPr lang="es-ES" b="1">
                <a:solidFill>
                  <a:srgbClr val="000000"/>
                </a:solidFill>
                <a:effectLst>
                  <a:outerShdw blurRad="38100" dist="38100" dir="2700000" algn="tl">
                    <a:srgbClr val="C0C0C0"/>
                  </a:outerShdw>
                </a:effectLst>
              </a:rPr>
              <a:t>5.</a:t>
            </a:r>
          </a:p>
        </p:txBody>
      </p:sp>
      <p:sp>
        <p:nvSpPr>
          <p:cNvPr id="35867" name="Text Box 32"/>
          <p:cNvSpPr txBox="1">
            <a:spLocks noChangeArrowheads="1"/>
          </p:cNvSpPr>
          <p:nvPr/>
        </p:nvSpPr>
        <p:spPr bwMode="auto">
          <a:xfrm>
            <a:off x="2411413" y="2997200"/>
            <a:ext cx="1873250" cy="822325"/>
          </a:xfrm>
          <a:prstGeom prst="rect">
            <a:avLst/>
          </a:prstGeom>
          <a:noFill/>
          <a:ln w="9525">
            <a:noFill/>
            <a:miter lim="800000"/>
            <a:headEnd/>
            <a:tailEnd/>
          </a:ln>
        </p:spPr>
        <p:txBody>
          <a:bodyPr>
            <a:spAutoFit/>
          </a:bodyPr>
          <a:lstStyle/>
          <a:p>
            <a:pPr algn="just">
              <a:spcBef>
                <a:spcPct val="50000"/>
              </a:spcBef>
            </a:pPr>
            <a:r>
              <a:rPr lang="es-ES" altLang="es-ES" sz="1200"/>
              <a:t>Se formulan preguntas que la medición intenta resolver y se definen las mediciones requeridas.</a:t>
            </a:r>
          </a:p>
        </p:txBody>
      </p:sp>
      <p:sp>
        <p:nvSpPr>
          <p:cNvPr id="35868" name="Text Box 33"/>
          <p:cNvSpPr txBox="1">
            <a:spLocks noChangeArrowheads="1"/>
          </p:cNvSpPr>
          <p:nvPr/>
        </p:nvSpPr>
        <p:spPr bwMode="auto">
          <a:xfrm>
            <a:off x="71438" y="5270500"/>
            <a:ext cx="1908175" cy="1370013"/>
          </a:xfrm>
          <a:prstGeom prst="rect">
            <a:avLst/>
          </a:prstGeom>
          <a:noFill/>
          <a:ln w="9525">
            <a:noFill/>
            <a:miter lim="800000"/>
            <a:headEnd/>
            <a:tailEnd/>
          </a:ln>
        </p:spPr>
        <p:txBody>
          <a:bodyPr>
            <a:spAutoFit/>
          </a:bodyPr>
          <a:lstStyle/>
          <a:p>
            <a:pPr algn="just">
              <a:spcBef>
                <a:spcPct val="50000"/>
              </a:spcBef>
            </a:pPr>
            <a:r>
              <a:rPr lang="es-ES" altLang="es-ES" sz="1200"/>
              <a:t>Se estiman los valores de las métricas de un conjunto representativo de componentes que se utilizan de forma constante el sistema software.</a:t>
            </a:r>
          </a:p>
        </p:txBody>
      </p:sp>
      <p:sp>
        <p:nvSpPr>
          <p:cNvPr id="35869" name="Text Box 34"/>
          <p:cNvSpPr txBox="1">
            <a:spLocks noChangeArrowheads="1"/>
          </p:cNvSpPr>
          <p:nvPr/>
        </p:nvSpPr>
        <p:spPr bwMode="auto">
          <a:xfrm>
            <a:off x="3203575" y="4511675"/>
            <a:ext cx="2374900" cy="1004888"/>
          </a:xfrm>
          <a:prstGeom prst="rect">
            <a:avLst/>
          </a:prstGeom>
          <a:noFill/>
          <a:ln w="9525">
            <a:noFill/>
            <a:miter lim="800000"/>
            <a:headEnd/>
            <a:tailEnd/>
          </a:ln>
        </p:spPr>
        <p:txBody>
          <a:bodyPr>
            <a:spAutoFit/>
          </a:bodyPr>
          <a:lstStyle/>
          <a:p>
            <a:pPr algn="just">
              <a:spcBef>
                <a:spcPct val="50000"/>
              </a:spcBef>
            </a:pPr>
            <a:r>
              <a:rPr lang="es-ES" altLang="es-ES" sz="1200"/>
              <a:t>Se miden los componentes seleccionados y se calculan los valores de las métricas a través de herramientas CASE de recolección de datos.</a:t>
            </a:r>
          </a:p>
        </p:txBody>
      </p:sp>
      <p:sp>
        <p:nvSpPr>
          <p:cNvPr id="35870" name="Text Box 35"/>
          <p:cNvSpPr txBox="1">
            <a:spLocks noChangeArrowheads="1"/>
          </p:cNvSpPr>
          <p:nvPr/>
        </p:nvSpPr>
        <p:spPr bwMode="auto">
          <a:xfrm>
            <a:off x="6838950" y="5300663"/>
            <a:ext cx="2054225" cy="1004887"/>
          </a:xfrm>
          <a:prstGeom prst="rect">
            <a:avLst/>
          </a:prstGeom>
          <a:noFill/>
          <a:ln w="9525">
            <a:noFill/>
            <a:miter lim="800000"/>
            <a:headEnd/>
            <a:tailEnd/>
          </a:ln>
        </p:spPr>
        <p:txBody>
          <a:bodyPr>
            <a:spAutoFit/>
          </a:bodyPr>
          <a:lstStyle/>
          <a:p>
            <a:pPr algn="just">
              <a:spcBef>
                <a:spcPct val="50000"/>
              </a:spcBef>
            </a:pPr>
            <a:r>
              <a:rPr lang="es-ES" altLang="es-ES" sz="1200"/>
              <a:t>Las mediciones de los componentes se comparan entre sí con mediciones previas en una base de datos de mediciones.</a:t>
            </a:r>
          </a:p>
        </p:txBody>
      </p:sp>
      <p:sp>
        <p:nvSpPr>
          <p:cNvPr id="35871" name="Text Box 36"/>
          <p:cNvSpPr txBox="1">
            <a:spLocks noChangeArrowheads="1"/>
          </p:cNvSpPr>
          <p:nvPr/>
        </p:nvSpPr>
        <p:spPr bwMode="auto">
          <a:xfrm>
            <a:off x="4643438" y="2997200"/>
            <a:ext cx="2233612" cy="1187450"/>
          </a:xfrm>
          <a:prstGeom prst="rect">
            <a:avLst/>
          </a:prstGeom>
          <a:noFill/>
          <a:ln w="9525">
            <a:noFill/>
            <a:miter lim="800000"/>
            <a:headEnd/>
            <a:tailEnd/>
          </a:ln>
        </p:spPr>
        <p:txBody>
          <a:bodyPr>
            <a:spAutoFit/>
          </a:bodyPr>
          <a:lstStyle/>
          <a:p>
            <a:pPr algn="just">
              <a:spcBef>
                <a:spcPct val="50000"/>
              </a:spcBef>
            </a:pPr>
            <a:r>
              <a:rPr lang="es-ES" altLang="es-ES" sz="1200"/>
              <a:t>Se examinan estos componentes para decidir si los valores de las métricas indican que la calidad del componente se encuentra en peligro.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1176338" y="3287713"/>
            <a:ext cx="7643812" cy="3454400"/>
          </a:xfrm>
        </p:spPr>
        <p:txBody>
          <a:bodyPr/>
          <a:lstStyle/>
          <a:p>
            <a:pPr algn="just">
              <a:lnSpc>
                <a:spcPct val="90000"/>
              </a:lnSpc>
            </a:pPr>
            <a:r>
              <a:rPr lang="es-ES" sz="2300">
                <a:solidFill>
                  <a:srgbClr val="000000"/>
                </a:solidFill>
              </a:rPr>
              <a:t>Aunque la calidad del software puede medirse después de elaborado el producto, puede resultar muy costoso si se detectan problemas derivados de imperfecciones en el diseño, por lo que es imprescindible tener en cuenta tanto la obtención de la calidad como su control durante todas las etapas del ciclo de vida del </a:t>
            </a:r>
            <a:r>
              <a:rPr lang="es-ES" sz="2300" i="1">
                <a:solidFill>
                  <a:srgbClr val="000000"/>
                </a:solidFill>
              </a:rPr>
              <a:t>software</a:t>
            </a:r>
            <a:r>
              <a:rPr lang="es-ES" sz="2300">
                <a:solidFill>
                  <a:srgbClr val="000000"/>
                </a:solidFill>
              </a:rPr>
              <a:t>. </a:t>
            </a:r>
            <a:endParaRPr lang="es-ES" sz="2300"/>
          </a:p>
        </p:txBody>
      </p:sp>
      <p:sp>
        <p:nvSpPr>
          <p:cNvPr id="37892" name="Rectangle 4"/>
          <p:cNvSpPr>
            <a:spLocks noChangeArrowheads="1"/>
          </p:cNvSpPr>
          <p:nvPr/>
        </p:nvSpPr>
        <p:spPr bwMode="auto">
          <a:xfrm>
            <a:off x="0" y="2060575"/>
            <a:ext cx="8748713" cy="792163"/>
          </a:xfrm>
          <a:prstGeom prst="rect">
            <a:avLst/>
          </a:prstGeom>
          <a:solidFill>
            <a:schemeClr val="accent1"/>
          </a:solidFill>
          <a:ln w="9525">
            <a:noFill/>
            <a:miter lim="800000"/>
            <a:headEnd/>
            <a:tailEnd/>
          </a:ln>
          <a:effectLst/>
        </p:spPr>
        <p:txBody>
          <a:bodyPr wrap="none" anchor="ctr"/>
          <a:lstStyle/>
          <a:p>
            <a:endParaRPr lang="es-ES"/>
          </a:p>
        </p:txBody>
      </p:sp>
      <p:sp>
        <p:nvSpPr>
          <p:cNvPr id="37893" name="Rectangle 5"/>
          <p:cNvSpPr>
            <a:spLocks noChangeArrowheads="1"/>
          </p:cNvSpPr>
          <p:nvPr/>
        </p:nvSpPr>
        <p:spPr bwMode="auto">
          <a:xfrm>
            <a:off x="179388" y="1844675"/>
            <a:ext cx="8748712" cy="1143000"/>
          </a:xfrm>
          <a:prstGeom prst="rect">
            <a:avLst/>
          </a:prstGeom>
          <a:noFill/>
          <a:ln w="9525">
            <a:noFill/>
            <a:miter lim="800000"/>
            <a:headEnd/>
            <a:tailEnd/>
          </a:ln>
          <a:effectLst/>
        </p:spPr>
        <p:txBody>
          <a:bodyPr anchor="ctr"/>
          <a:lstStyle/>
          <a:p>
            <a:pPr algn="l"/>
            <a:r>
              <a:rPr lang="es-ES" sz="3000">
                <a:solidFill>
                  <a:schemeClr val="hlink"/>
                </a:solidFill>
                <a:effectLst>
                  <a:outerShdw blurRad="38100" dist="38100" dir="2700000" algn="tl">
                    <a:srgbClr val="C0C0C0"/>
                  </a:outerShdw>
                </a:effectLst>
              </a:rPr>
              <a:t>El papel de la calidad en el desarrollo de software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Rectangle 8"/>
          <p:cNvSpPr>
            <a:spLocks noChangeArrowheads="1"/>
          </p:cNvSpPr>
          <p:nvPr/>
        </p:nvSpPr>
        <p:spPr bwMode="auto">
          <a:xfrm>
            <a:off x="0" y="2060575"/>
            <a:ext cx="4859338" cy="792163"/>
          </a:xfrm>
          <a:prstGeom prst="rect">
            <a:avLst/>
          </a:prstGeom>
          <a:solidFill>
            <a:schemeClr val="accent1"/>
          </a:solidFill>
          <a:ln w="9525">
            <a:noFill/>
            <a:miter lim="800000"/>
            <a:headEnd/>
            <a:tailEnd/>
          </a:ln>
          <a:effectLst/>
        </p:spPr>
        <p:txBody>
          <a:bodyPr wrap="none" anchor="ctr"/>
          <a:lstStyle/>
          <a:p>
            <a:endParaRPr lang="es-ES"/>
          </a:p>
        </p:txBody>
      </p:sp>
      <p:sp>
        <p:nvSpPr>
          <p:cNvPr id="3074" name="Rectangle 2"/>
          <p:cNvSpPr>
            <a:spLocks noGrp="1" noChangeArrowheads="1"/>
          </p:cNvSpPr>
          <p:nvPr>
            <p:ph type="title"/>
          </p:nvPr>
        </p:nvSpPr>
        <p:spPr>
          <a:xfrm>
            <a:off x="827088" y="2205038"/>
            <a:ext cx="6553200" cy="508000"/>
          </a:xfrm>
        </p:spPr>
        <p:txBody>
          <a:bodyPr/>
          <a:lstStyle/>
          <a:p>
            <a:r>
              <a:rPr lang="es-ES">
                <a:solidFill>
                  <a:schemeClr val="hlink"/>
                </a:solidFill>
                <a:effectLst>
                  <a:outerShdw blurRad="38100" dist="38100" dir="2700000" algn="tl">
                    <a:srgbClr val="C0C0C0"/>
                  </a:outerShdw>
                </a:effectLst>
              </a:rPr>
              <a:t>¿Qué es Calidad?</a:t>
            </a:r>
          </a:p>
        </p:txBody>
      </p:sp>
      <p:sp>
        <p:nvSpPr>
          <p:cNvPr id="3076" name="Rectangle 4"/>
          <p:cNvSpPr>
            <a:spLocks noGrp="1" noChangeArrowheads="1"/>
          </p:cNvSpPr>
          <p:nvPr>
            <p:ph type="body" sz="half" idx="1"/>
          </p:nvPr>
        </p:nvSpPr>
        <p:spPr>
          <a:xfrm>
            <a:off x="900113" y="3214688"/>
            <a:ext cx="7775575" cy="3454400"/>
          </a:xfrm>
        </p:spPr>
        <p:txBody>
          <a:bodyPr/>
          <a:lstStyle/>
          <a:p>
            <a:pPr algn="just">
              <a:lnSpc>
                <a:spcPct val="90000"/>
              </a:lnSpc>
            </a:pPr>
            <a:r>
              <a:rPr lang="es-ES" sz="2200">
                <a:solidFill>
                  <a:srgbClr val="000000"/>
                </a:solidFill>
              </a:rPr>
              <a:t>La calidad del software es el grado con el que un sistema, componente o proceso cumple los requerimientos y las necesidades o expectativas de uno o más clientes.</a:t>
            </a:r>
          </a:p>
          <a:p>
            <a:pPr algn="just">
              <a:lnSpc>
                <a:spcPct val="30000"/>
              </a:lnSpc>
              <a:buFontTx/>
              <a:buNone/>
            </a:pPr>
            <a:endParaRPr lang="es-ES" sz="2200">
              <a:solidFill>
                <a:srgbClr val="000000"/>
              </a:solidFill>
            </a:endParaRPr>
          </a:p>
          <a:p>
            <a:pPr algn="just">
              <a:lnSpc>
                <a:spcPct val="90000"/>
              </a:lnSpc>
            </a:pPr>
            <a:r>
              <a:rPr lang="es-ES" sz="2200">
                <a:solidFill>
                  <a:srgbClr val="000000"/>
                </a:solidFill>
              </a:rPr>
              <a:t>Si hablamos de un objeto físico la calidad puede referirse a características que se pueden comparar como longitud, color, maleabilidad. Sin embargo, los software no son tan fáciles de caracterizar como lo hacemos con objetos físicos.</a:t>
            </a:r>
          </a:p>
        </p:txBody>
      </p:sp>
      <p:pic>
        <p:nvPicPr>
          <p:cNvPr id="3077" name="Picture 5" descr="pe01562_[1]"/>
          <p:cNvPicPr>
            <a:picLocks noGrp="1" noChangeAspect="1" noChangeArrowheads="1"/>
          </p:cNvPicPr>
          <p:nvPr>
            <p:ph sz="half" idx="2"/>
          </p:nvPr>
        </p:nvPicPr>
        <p:blipFill>
          <a:blip r:embed="rId2" cstate="print">
            <a:lum bright="26000" contrast="-38000"/>
          </a:blip>
          <a:srcRect/>
          <a:stretch>
            <a:fillRect/>
          </a:stretch>
        </p:blipFill>
        <p:spPr>
          <a:xfrm>
            <a:off x="6577013" y="404813"/>
            <a:ext cx="2255837" cy="2376487"/>
          </a:xfrm>
          <a:noFill/>
          <a:ln/>
        </p:spPr>
      </p:pic>
      <p:sp>
        <p:nvSpPr>
          <p:cNvPr id="3079" name="Text Box 7"/>
          <p:cNvSpPr txBox="1">
            <a:spLocks noChangeArrowheads="1"/>
          </p:cNvSpPr>
          <p:nvPr/>
        </p:nvSpPr>
        <p:spPr bwMode="auto">
          <a:xfrm>
            <a:off x="7451725" y="1125538"/>
            <a:ext cx="1222375" cy="336550"/>
          </a:xfrm>
          <a:prstGeom prst="rect">
            <a:avLst/>
          </a:prstGeom>
          <a:noFill/>
          <a:ln w="9525">
            <a:noFill/>
            <a:miter lim="800000"/>
            <a:headEnd/>
            <a:tailEnd/>
          </a:ln>
          <a:effectLst/>
        </p:spPr>
        <p:txBody>
          <a:bodyPr>
            <a:spAutoFit/>
          </a:bodyPr>
          <a:lstStyle/>
          <a:p>
            <a:pPr algn="l">
              <a:spcBef>
                <a:spcPct val="50000"/>
              </a:spcBef>
            </a:pPr>
            <a:r>
              <a:rPr lang="es-ES" sz="1600" b="1">
                <a:solidFill>
                  <a:schemeClr val="bg2"/>
                </a:solidFill>
                <a:effectLst>
                  <a:outerShdw blurRad="38100" dist="38100" dir="2700000" algn="tl">
                    <a:srgbClr val="C0C0C0"/>
                  </a:outerShdw>
                </a:effectLst>
              </a:rPr>
              <a:t>CALIDAD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ChangeArrowheads="1"/>
          </p:cNvSpPr>
          <p:nvPr/>
        </p:nvSpPr>
        <p:spPr bwMode="auto">
          <a:xfrm>
            <a:off x="0" y="2060575"/>
            <a:ext cx="7235825" cy="792163"/>
          </a:xfrm>
          <a:prstGeom prst="rect">
            <a:avLst/>
          </a:prstGeom>
          <a:solidFill>
            <a:schemeClr val="accent1"/>
          </a:solidFill>
          <a:ln w="9525">
            <a:noFill/>
            <a:miter lim="800000"/>
            <a:headEnd/>
            <a:tailEnd/>
          </a:ln>
          <a:effectLst/>
        </p:spPr>
        <p:txBody>
          <a:bodyPr wrap="none" anchor="ctr"/>
          <a:lstStyle/>
          <a:p>
            <a:endParaRPr lang="es-ES"/>
          </a:p>
        </p:txBody>
      </p:sp>
      <p:sp>
        <p:nvSpPr>
          <p:cNvPr id="9218" name="Rectangle 2"/>
          <p:cNvSpPr>
            <a:spLocks noGrp="1" noChangeArrowheads="1"/>
          </p:cNvSpPr>
          <p:nvPr>
            <p:ph type="title"/>
          </p:nvPr>
        </p:nvSpPr>
        <p:spPr>
          <a:xfrm>
            <a:off x="611188" y="2205038"/>
            <a:ext cx="6553200" cy="508000"/>
          </a:xfrm>
        </p:spPr>
        <p:txBody>
          <a:bodyPr/>
          <a:lstStyle/>
          <a:p>
            <a:r>
              <a:rPr lang="es-ES">
                <a:solidFill>
                  <a:schemeClr val="hlink"/>
                </a:solidFill>
                <a:effectLst>
                  <a:outerShdw blurRad="38100" dist="38100" dir="2700000" algn="tl">
                    <a:srgbClr val="C0C0C0"/>
                  </a:outerShdw>
                </a:effectLst>
              </a:rPr>
              <a:t>Calidad en relación al software</a:t>
            </a:r>
          </a:p>
        </p:txBody>
      </p:sp>
      <p:sp>
        <p:nvSpPr>
          <p:cNvPr id="9219" name="Rectangle 3"/>
          <p:cNvSpPr>
            <a:spLocks noGrp="1" noChangeArrowheads="1"/>
          </p:cNvSpPr>
          <p:nvPr>
            <p:ph type="body" idx="1"/>
          </p:nvPr>
        </p:nvSpPr>
        <p:spPr>
          <a:xfrm>
            <a:off x="827088" y="2997200"/>
            <a:ext cx="7993062" cy="3454400"/>
          </a:xfrm>
        </p:spPr>
        <p:txBody>
          <a:bodyPr/>
          <a:lstStyle/>
          <a:p>
            <a:pPr algn="just"/>
            <a:r>
              <a:rPr lang="es-ES" sz="2400">
                <a:solidFill>
                  <a:srgbClr val="000000"/>
                </a:solidFill>
              </a:rPr>
              <a:t>Por esto, cuando hablamos de software podemos caracterizarlo de acuerdo a complejidad, números de Puntos de Función, Líneas de Código, etc.</a:t>
            </a:r>
          </a:p>
          <a:p>
            <a:pPr algn="just"/>
            <a:endParaRPr lang="es-ES" sz="2400">
              <a:solidFill>
                <a:srgbClr val="000000"/>
              </a:solidFill>
            </a:endParaRPr>
          </a:p>
          <a:p>
            <a:pPr algn="just"/>
            <a:r>
              <a:rPr lang="es-ES" sz="2400">
                <a:solidFill>
                  <a:srgbClr val="000000"/>
                </a:solidFill>
              </a:rPr>
              <a:t>Al caracterizar al software con estos elementos, podemos encontrar 2 tipos de calidad:</a:t>
            </a:r>
          </a:p>
          <a:p>
            <a:pPr lvl="1" algn="just"/>
            <a:r>
              <a:rPr lang="es-ES" sz="2000">
                <a:solidFill>
                  <a:srgbClr val="000000"/>
                </a:solidFill>
              </a:rPr>
              <a:t>Calidad del diseño</a:t>
            </a:r>
          </a:p>
          <a:p>
            <a:pPr lvl="1" algn="just"/>
            <a:r>
              <a:rPr lang="es-ES" sz="2000">
                <a:solidFill>
                  <a:srgbClr val="000000"/>
                </a:solidFill>
              </a:rPr>
              <a:t>Calidad de concordancia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ChangeArrowheads="1"/>
          </p:cNvSpPr>
          <p:nvPr/>
        </p:nvSpPr>
        <p:spPr bwMode="auto">
          <a:xfrm>
            <a:off x="3419475" y="1773238"/>
            <a:ext cx="2447925" cy="576262"/>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solidFill>
              <a:srgbClr val="808080"/>
            </a:solidFill>
            <a:miter lim="800000"/>
            <a:headEnd/>
            <a:tailEnd/>
          </a:ln>
          <a:effectLst/>
        </p:spPr>
        <p:txBody>
          <a:bodyPr wrap="none" anchor="ctr"/>
          <a:lstStyle/>
          <a:p>
            <a:endParaRPr lang="es-ES"/>
          </a:p>
        </p:txBody>
      </p:sp>
      <p:sp>
        <p:nvSpPr>
          <p:cNvPr id="10247" name="Text Box 7"/>
          <p:cNvSpPr txBox="1">
            <a:spLocks noChangeArrowheads="1"/>
          </p:cNvSpPr>
          <p:nvPr/>
        </p:nvSpPr>
        <p:spPr bwMode="auto">
          <a:xfrm>
            <a:off x="3636963" y="1844675"/>
            <a:ext cx="2087562" cy="457200"/>
          </a:xfrm>
          <a:prstGeom prst="rect">
            <a:avLst/>
          </a:prstGeom>
          <a:noFill/>
          <a:ln w="9525">
            <a:noFill/>
            <a:miter lim="800000"/>
            <a:headEnd/>
            <a:tailEnd/>
          </a:ln>
          <a:effectLst/>
        </p:spPr>
        <p:txBody>
          <a:bodyPr>
            <a:spAutoFit/>
          </a:bodyPr>
          <a:lstStyle/>
          <a:p>
            <a:pPr>
              <a:spcBef>
                <a:spcPct val="50000"/>
              </a:spcBef>
            </a:pPr>
            <a:r>
              <a:rPr lang="es-ES" sz="2400" b="1" dirty="0">
                <a:solidFill>
                  <a:srgbClr val="000000"/>
                </a:solidFill>
                <a:effectLst>
                  <a:outerShdw blurRad="38100" dist="38100" dir="2700000" algn="tl">
                    <a:srgbClr val="C0C0C0"/>
                  </a:outerShdw>
                </a:effectLst>
              </a:rPr>
              <a:t>CALIDAD</a:t>
            </a:r>
          </a:p>
        </p:txBody>
      </p:sp>
      <p:sp>
        <p:nvSpPr>
          <p:cNvPr id="10248" name="Line 8"/>
          <p:cNvSpPr>
            <a:spLocks noChangeShapeType="1"/>
          </p:cNvSpPr>
          <p:nvPr/>
        </p:nvSpPr>
        <p:spPr bwMode="auto">
          <a:xfrm flipH="1">
            <a:off x="2627313" y="2420938"/>
            <a:ext cx="2016125" cy="1223962"/>
          </a:xfrm>
          <a:prstGeom prst="line">
            <a:avLst/>
          </a:prstGeom>
          <a:noFill/>
          <a:ln w="9525">
            <a:solidFill>
              <a:schemeClr val="tx1"/>
            </a:solidFill>
            <a:round/>
            <a:headEnd/>
            <a:tailEnd/>
          </a:ln>
          <a:effectLst/>
        </p:spPr>
        <p:txBody>
          <a:bodyPr/>
          <a:lstStyle/>
          <a:p>
            <a:endParaRPr lang="es-ES"/>
          </a:p>
        </p:txBody>
      </p:sp>
      <p:sp>
        <p:nvSpPr>
          <p:cNvPr id="10249" name="Line 9"/>
          <p:cNvSpPr>
            <a:spLocks noChangeShapeType="1"/>
          </p:cNvSpPr>
          <p:nvPr/>
        </p:nvSpPr>
        <p:spPr bwMode="auto">
          <a:xfrm>
            <a:off x="4572000" y="2420938"/>
            <a:ext cx="2160588" cy="1295400"/>
          </a:xfrm>
          <a:prstGeom prst="line">
            <a:avLst/>
          </a:prstGeom>
          <a:noFill/>
          <a:ln w="9525">
            <a:solidFill>
              <a:schemeClr val="tx1"/>
            </a:solidFill>
            <a:round/>
            <a:headEnd/>
            <a:tailEnd/>
          </a:ln>
          <a:effectLst/>
        </p:spPr>
        <p:txBody>
          <a:bodyPr/>
          <a:lstStyle/>
          <a:p>
            <a:endParaRPr lang="es-ES"/>
          </a:p>
        </p:txBody>
      </p:sp>
      <p:sp>
        <p:nvSpPr>
          <p:cNvPr id="10250" name="Oval 10"/>
          <p:cNvSpPr>
            <a:spLocks noChangeArrowheads="1"/>
          </p:cNvSpPr>
          <p:nvPr/>
        </p:nvSpPr>
        <p:spPr bwMode="auto">
          <a:xfrm>
            <a:off x="4500563" y="2349500"/>
            <a:ext cx="215900" cy="142875"/>
          </a:xfrm>
          <a:prstGeom prst="ellipse">
            <a:avLst/>
          </a:prstGeom>
          <a:solidFill>
            <a:srgbClr val="333333"/>
          </a:solidFill>
          <a:ln w="9525">
            <a:solidFill>
              <a:srgbClr val="C0C0C0"/>
            </a:solidFill>
            <a:round/>
            <a:headEnd/>
            <a:tailEnd/>
          </a:ln>
          <a:effectLst/>
        </p:spPr>
        <p:txBody>
          <a:bodyPr wrap="none" anchor="ctr"/>
          <a:lstStyle/>
          <a:p>
            <a:endParaRPr lang="es-ES"/>
          </a:p>
        </p:txBody>
      </p:sp>
      <p:sp>
        <p:nvSpPr>
          <p:cNvPr id="10251" name="Rectangle 11"/>
          <p:cNvSpPr>
            <a:spLocks noChangeArrowheads="1"/>
          </p:cNvSpPr>
          <p:nvPr/>
        </p:nvSpPr>
        <p:spPr bwMode="auto">
          <a:xfrm>
            <a:off x="1258888" y="3716338"/>
            <a:ext cx="2736850" cy="2233612"/>
          </a:xfrm>
          <a:prstGeom prst="rect">
            <a:avLst/>
          </a:prstGeom>
          <a:solidFill>
            <a:schemeClr val="accent1"/>
          </a:solidFill>
          <a:ln w="9525">
            <a:solidFill>
              <a:schemeClr val="tx1"/>
            </a:solidFill>
            <a:miter lim="800000"/>
            <a:headEnd/>
            <a:tailEnd/>
          </a:ln>
          <a:effectLst/>
        </p:spPr>
        <p:txBody>
          <a:bodyPr wrap="none" anchor="ctr"/>
          <a:lstStyle/>
          <a:p>
            <a:endParaRPr lang="es-ES"/>
          </a:p>
        </p:txBody>
      </p:sp>
      <p:sp>
        <p:nvSpPr>
          <p:cNvPr id="10252" name="Rectangle 12"/>
          <p:cNvSpPr>
            <a:spLocks noChangeArrowheads="1"/>
          </p:cNvSpPr>
          <p:nvPr/>
        </p:nvSpPr>
        <p:spPr bwMode="auto">
          <a:xfrm>
            <a:off x="5148263" y="3716338"/>
            <a:ext cx="2952750" cy="2881312"/>
          </a:xfrm>
          <a:prstGeom prst="rect">
            <a:avLst/>
          </a:prstGeom>
          <a:solidFill>
            <a:schemeClr val="accent1"/>
          </a:solidFill>
          <a:ln w="9525">
            <a:solidFill>
              <a:schemeClr val="tx1"/>
            </a:solidFill>
            <a:miter lim="800000"/>
            <a:headEnd/>
            <a:tailEnd/>
          </a:ln>
          <a:effectLst/>
        </p:spPr>
        <p:txBody>
          <a:bodyPr wrap="none" anchor="ctr"/>
          <a:lstStyle/>
          <a:p>
            <a:endParaRPr lang="es-ES"/>
          </a:p>
        </p:txBody>
      </p:sp>
      <p:sp>
        <p:nvSpPr>
          <p:cNvPr id="10255" name="Text Box 15"/>
          <p:cNvSpPr txBox="1">
            <a:spLocks noChangeArrowheads="1"/>
          </p:cNvSpPr>
          <p:nvPr/>
        </p:nvSpPr>
        <p:spPr bwMode="auto">
          <a:xfrm>
            <a:off x="1403350" y="3933825"/>
            <a:ext cx="2519363" cy="2130425"/>
          </a:xfrm>
          <a:prstGeom prst="rect">
            <a:avLst/>
          </a:prstGeom>
          <a:noFill/>
          <a:ln w="9525">
            <a:noFill/>
            <a:miter lim="800000"/>
            <a:headEnd/>
            <a:tailEnd/>
          </a:ln>
          <a:effectLst/>
        </p:spPr>
        <p:txBody>
          <a:bodyPr>
            <a:spAutoFit/>
          </a:bodyPr>
          <a:lstStyle/>
          <a:p>
            <a:pPr algn="just">
              <a:spcBef>
                <a:spcPct val="20000"/>
              </a:spcBef>
            </a:pPr>
            <a:r>
              <a:rPr lang="es-ES" sz="2000" b="1" dirty="0">
                <a:solidFill>
                  <a:schemeClr val="bg1"/>
                </a:solidFill>
                <a:effectLst>
                  <a:outerShdw blurRad="38100" dist="38100" dir="2700000" algn="tl">
                    <a:srgbClr val="C0C0C0"/>
                  </a:outerShdw>
                </a:effectLst>
              </a:rPr>
              <a:t>Calidad del diseño</a:t>
            </a:r>
            <a:r>
              <a:rPr lang="es-ES" dirty="0">
                <a:solidFill>
                  <a:schemeClr val="bg1"/>
                </a:solidFill>
              </a:rPr>
              <a:t> </a:t>
            </a:r>
          </a:p>
          <a:p>
            <a:pPr algn="just">
              <a:spcBef>
                <a:spcPct val="20000"/>
              </a:spcBef>
            </a:pPr>
            <a:r>
              <a:rPr lang="es-ES" dirty="0">
                <a:solidFill>
                  <a:schemeClr val="bg1"/>
                </a:solidFill>
              </a:rPr>
              <a:t>Incluye:</a:t>
            </a:r>
          </a:p>
          <a:p>
            <a:pPr algn="just">
              <a:spcBef>
                <a:spcPct val="20000"/>
              </a:spcBef>
              <a:buFontTx/>
              <a:buChar char="•"/>
            </a:pPr>
            <a:r>
              <a:rPr lang="es-ES" dirty="0">
                <a:solidFill>
                  <a:schemeClr val="bg1"/>
                </a:solidFill>
              </a:rPr>
              <a:t> Requisitos</a:t>
            </a:r>
          </a:p>
          <a:p>
            <a:pPr algn="just">
              <a:spcBef>
                <a:spcPct val="20000"/>
              </a:spcBef>
              <a:buFontTx/>
              <a:buChar char="•"/>
            </a:pPr>
            <a:r>
              <a:rPr lang="es-ES" dirty="0">
                <a:solidFill>
                  <a:schemeClr val="bg1"/>
                </a:solidFill>
              </a:rPr>
              <a:t> Especificaciones</a:t>
            </a:r>
          </a:p>
          <a:p>
            <a:pPr algn="l">
              <a:spcBef>
                <a:spcPct val="20000"/>
              </a:spcBef>
              <a:buFontTx/>
              <a:buChar char="•"/>
            </a:pPr>
            <a:r>
              <a:rPr lang="es-ES" dirty="0">
                <a:solidFill>
                  <a:schemeClr val="bg1"/>
                </a:solidFill>
              </a:rPr>
              <a:t> Diseño del sistema.</a:t>
            </a:r>
          </a:p>
          <a:p>
            <a:pPr algn="l">
              <a:spcBef>
                <a:spcPct val="50000"/>
              </a:spcBef>
            </a:pPr>
            <a:endParaRPr lang="es-ES" dirty="0">
              <a:solidFill>
                <a:schemeClr val="bg1"/>
              </a:solidFill>
            </a:endParaRPr>
          </a:p>
        </p:txBody>
      </p:sp>
      <p:sp>
        <p:nvSpPr>
          <p:cNvPr id="10256" name="Text Box 16"/>
          <p:cNvSpPr txBox="1">
            <a:spLocks noChangeArrowheads="1"/>
          </p:cNvSpPr>
          <p:nvPr/>
        </p:nvSpPr>
        <p:spPr bwMode="auto">
          <a:xfrm>
            <a:off x="5148263" y="3765550"/>
            <a:ext cx="3024187" cy="2832100"/>
          </a:xfrm>
          <a:prstGeom prst="rect">
            <a:avLst/>
          </a:prstGeom>
          <a:noFill/>
          <a:ln w="9525">
            <a:noFill/>
            <a:miter lim="800000"/>
            <a:headEnd/>
            <a:tailEnd/>
          </a:ln>
          <a:effectLst/>
        </p:spPr>
        <p:txBody>
          <a:bodyPr>
            <a:spAutoFit/>
          </a:bodyPr>
          <a:lstStyle/>
          <a:p>
            <a:pPr>
              <a:spcBef>
                <a:spcPct val="20000"/>
              </a:spcBef>
            </a:pPr>
            <a:r>
              <a:rPr lang="es-ES" sz="2000" b="1" dirty="0">
                <a:solidFill>
                  <a:schemeClr val="bg1"/>
                </a:solidFill>
                <a:effectLst>
                  <a:outerShdw blurRad="38100" dist="38100" dir="2700000" algn="tl">
                    <a:srgbClr val="C0C0C0"/>
                  </a:outerShdw>
                </a:effectLst>
              </a:rPr>
              <a:t>Calidad de concordancia</a:t>
            </a:r>
          </a:p>
          <a:p>
            <a:pPr>
              <a:lnSpc>
                <a:spcPct val="30000"/>
              </a:lnSpc>
              <a:spcBef>
                <a:spcPct val="20000"/>
              </a:spcBef>
            </a:pPr>
            <a:r>
              <a:rPr lang="es-ES" sz="2000" dirty="0">
                <a:solidFill>
                  <a:schemeClr val="bg1"/>
                </a:solidFill>
              </a:rPr>
              <a:t> </a:t>
            </a:r>
          </a:p>
          <a:p>
            <a:pPr algn="just">
              <a:spcBef>
                <a:spcPct val="20000"/>
              </a:spcBef>
            </a:pPr>
            <a:r>
              <a:rPr lang="es-ES" dirty="0">
                <a:solidFill>
                  <a:schemeClr val="bg1"/>
                </a:solidFill>
              </a:rPr>
              <a:t>Está enfocado a la implementación. Si la implementación sigue el diseño y satisface los requisitos y metas de desempeño, la calidad de concordancia es alta.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ChangeArrowheads="1"/>
          </p:cNvSpPr>
          <p:nvPr/>
        </p:nvSpPr>
        <p:spPr bwMode="auto">
          <a:xfrm>
            <a:off x="0" y="2060575"/>
            <a:ext cx="7308850" cy="792163"/>
          </a:xfrm>
          <a:prstGeom prst="rect">
            <a:avLst/>
          </a:prstGeom>
          <a:solidFill>
            <a:schemeClr val="accent1"/>
          </a:solidFill>
          <a:ln w="9525">
            <a:noFill/>
            <a:miter lim="800000"/>
            <a:headEnd/>
            <a:tailEnd/>
          </a:ln>
          <a:effectLst/>
        </p:spPr>
        <p:txBody>
          <a:bodyPr wrap="none" anchor="ctr"/>
          <a:lstStyle/>
          <a:p>
            <a:endParaRPr lang="es-ES"/>
          </a:p>
        </p:txBody>
      </p:sp>
      <p:sp>
        <p:nvSpPr>
          <p:cNvPr id="6146" name="Rectangle 2"/>
          <p:cNvSpPr>
            <a:spLocks noGrp="1" noChangeArrowheads="1"/>
          </p:cNvSpPr>
          <p:nvPr>
            <p:ph type="title"/>
          </p:nvPr>
        </p:nvSpPr>
        <p:spPr>
          <a:xfrm>
            <a:off x="827088" y="2200275"/>
            <a:ext cx="6553200" cy="508000"/>
          </a:xfrm>
        </p:spPr>
        <p:txBody>
          <a:bodyPr/>
          <a:lstStyle/>
          <a:p>
            <a:r>
              <a:rPr lang="es-ES">
                <a:solidFill>
                  <a:schemeClr val="hlink"/>
                </a:solidFill>
                <a:effectLst>
                  <a:outerShdw blurRad="38100" dist="38100" dir="2700000" algn="tl">
                    <a:srgbClr val="C0C0C0"/>
                  </a:outerShdw>
                </a:effectLst>
              </a:rPr>
              <a:t>Calidad en relación al software</a:t>
            </a:r>
          </a:p>
        </p:txBody>
      </p:sp>
      <p:sp>
        <p:nvSpPr>
          <p:cNvPr id="6147" name="Rectangle 3"/>
          <p:cNvSpPr>
            <a:spLocks noGrp="1" noChangeArrowheads="1"/>
          </p:cNvSpPr>
          <p:nvPr>
            <p:ph type="body" idx="1"/>
          </p:nvPr>
        </p:nvSpPr>
        <p:spPr>
          <a:xfrm>
            <a:off x="755650" y="2997200"/>
            <a:ext cx="8064500" cy="3454400"/>
          </a:xfrm>
        </p:spPr>
        <p:txBody>
          <a:bodyPr/>
          <a:lstStyle/>
          <a:p>
            <a:pPr algn="just"/>
            <a:r>
              <a:rPr lang="es-ES">
                <a:solidFill>
                  <a:srgbClr val="000000"/>
                </a:solidFill>
              </a:rPr>
              <a:t>Todo software conlleva una serie de especificaciones con relación a la calidad. </a:t>
            </a:r>
          </a:p>
          <a:p>
            <a:pPr algn="just">
              <a:buFontTx/>
              <a:buNone/>
            </a:pPr>
            <a:r>
              <a:rPr lang="es-ES">
                <a:solidFill>
                  <a:srgbClr val="000000"/>
                </a:solidFill>
              </a:rPr>
              <a:t>    Estas son:</a:t>
            </a:r>
          </a:p>
          <a:p>
            <a:pPr lvl="1" algn="just"/>
            <a:r>
              <a:rPr lang="es-ES">
                <a:solidFill>
                  <a:srgbClr val="000000"/>
                </a:solidFill>
              </a:rPr>
              <a:t>Funcionamiento</a:t>
            </a:r>
          </a:p>
          <a:p>
            <a:pPr lvl="1" algn="just"/>
            <a:r>
              <a:rPr lang="es-ES">
                <a:solidFill>
                  <a:srgbClr val="000000"/>
                </a:solidFill>
              </a:rPr>
              <a:t>Funcionalidad</a:t>
            </a:r>
          </a:p>
          <a:p>
            <a:pPr lvl="1" algn="just"/>
            <a:r>
              <a:rPr lang="es-ES">
                <a:solidFill>
                  <a:srgbClr val="000000"/>
                </a:solidFill>
              </a:rPr>
              <a:t>Usabilidad</a:t>
            </a:r>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4D4D4D"/>
      </a:dk2>
      <a:lt2>
        <a:srgbClr val="6600CC"/>
      </a:lt2>
      <a:accent1>
        <a:srgbClr val="51358C"/>
      </a:accent1>
      <a:accent2>
        <a:srgbClr val="FF5050"/>
      </a:accent2>
      <a:accent3>
        <a:srgbClr val="FFFFFF"/>
      </a:accent3>
      <a:accent4>
        <a:srgbClr val="404040"/>
      </a:accent4>
      <a:accent5>
        <a:srgbClr val="B3AEC5"/>
      </a:accent5>
      <a:accent6>
        <a:srgbClr val="E74848"/>
      </a:accent6>
      <a:hlink>
        <a:srgbClr val="CCCCFF"/>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69696"/>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969696"/>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4D4D4D"/>
        </a:dk2>
        <a:lt2>
          <a:srgbClr val="000000"/>
        </a:lt2>
        <a:accent1>
          <a:srgbClr val="0066CC"/>
        </a:accent1>
        <a:accent2>
          <a:srgbClr val="3399FF"/>
        </a:accent2>
        <a:accent3>
          <a:srgbClr val="FFFFFF"/>
        </a:accent3>
        <a:accent4>
          <a:srgbClr val="404040"/>
        </a:accent4>
        <a:accent5>
          <a:srgbClr val="AAB8E2"/>
        </a:accent5>
        <a:accent6>
          <a:srgbClr val="2D8AE7"/>
        </a:accent6>
        <a:hlink>
          <a:srgbClr val="CC99FF"/>
        </a:hlink>
        <a:folHlink>
          <a:srgbClr val="CCECFF"/>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0000"/>
        </a:lt2>
        <a:accent1>
          <a:srgbClr val="6666FF"/>
        </a:accent1>
        <a:accent2>
          <a:srgbClr val="6699FF"/>
        </a:accent2>
        <a:accent3>
          <a:srgbClr val="FFFFFF"/>
        </a:accent3>
        <a:accent4>
          <a:srgbClr val="404040"/>
        </a:accent4>
        <a:accent5>
          <a:srgbClr val="B8B8FF"/>
        </a:accent5>
        <a:accent6>
          <a:srgbClr val="5C8AE7"/>
        </a:accent6>
        <a:hlink>
          <a:srgbClr val="9999FF"/>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0000"/>
        </a:lt2>
        <a:accent1>
          <a:srgbClr val="6600CC"/>
        </a:accent1>
        <a:accent2>
          <a:srgbClr val="FF5050"/>
        </a:accent2>
        <a:accent3>
          <a:srgbClr val="FFFFFF"/>
        </a:accent3>
        <a:accent4>
          <a:srgbClr val="404040"/>
        </a:accent4>
        <a:accent5>
          <a:srgbClr val="B8AAE2"/>
        </a:accent5>
        <a:accent6>
          <a:srgbClr val="E74848"/>
        </a:accent6>
        <a:hlink>
          <a:srgbClr val="CC99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6600CC"/>
        </a:lt2>
        <a:accent1>
          <a:srgbClr val="51358C"/>
        </a:accent1>
        <a:accent2>
          <a:srgbClr val="FF5050"/>
        </a:accent2>
        <a:accent3>
          <a:srgbClr val="FFFFFF"/>
        </a:accent3>
        <a:accent4>
          <a:srgbClr val="404040"/>
        </a:accent4>
        <a:accent5>
          <a:srgbClr val="B3AEC5"/>
        </a:accent5>
        <a:accent6>
          <a:srgbClr val="E74848"/>
        </a:accent6>
        <a:hlink>
          <a:srgbClr val="CCCCFF"/>
        </a:hlink>
        <a:folHlink>
          <a:srgbClr val="DDDDDD"/>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Name of presentation</Template>
  <TotalTime>1409</TotalTime>
  <Words>2983</Words>
  <Application>Microsoft Office PowerPoint</Application>
  <PresentationFormat>On-screen Show (4:3)</PresentationFormat>
  <Paragraphs>308</Paragraphs>
  <Slides>43</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7" baseType="lpstr">
      <vt:lpstr>Arial</vt:lpstr>
      <vt:lpstr>Lucida Console</vt:lpstr>
      <vt:lpstr>template</vt:lpstr>
      <vt:lpstr>Imagen de mapa de bits</vt:lpstr>
      <vt:lpstr>CALIDAD DEL SOFTWARE</vt:lpstr>
      <vt:lpstr>  Introducción</vt:lpstr>
      <vt:lpstr>Situación actual en una organización inmadura</vt:lpstr>
      <vt:lpstr>PowerPoint Presentation</vt:lpstr>
      <vt:lpstr>PowerPoint Presentation</vt:lpstr>
      <vt:lpstr>¿Qué es Calidad?</vt:lpstr>
      <vt:lpstr>Calidad en relación al software</vt:lpstr>
      <vt:lpstr>PowerPoint Presentation</vt:lpstr>
      <vt:lpstr>Calidad en relación al software</vt:lpstr>
      <vt:lpstr>PowerPoint Presentation</vt:lpstr>
      <vt:lpstr>Características de un buen producto software, según Mc Call</vt:lpstr>
      <vt:lpstr>Factores de calidad del Software</vt:lpstr>
      <vt:lpstr>        Norma ISO- 9126</vt:lpstr>
      <vt:lpstr>Gestión de la Calidad</vt:lpstr>
      <vt:lpstr>PowerPoint Presentation</vt:lpstr>
      <vt:lpstr>Gestión de la Calidad</vt:lpstr>
      <vt:lpstr> ¿Qué es Garantía de la Calidad?</vt:lpstr>
      <vt:lpstr>¿Qué es Control de calidad?</vt:lpstr>
      <vt:lpstr>¿Qué es Costo de la calidad?</vt:lpstr>
      <vt:lpstr>PowerPoint Presentation</vt:lpstr>
      <vt:lpstr>LA MEDIDA DE LA CALIDAD</vt:lpstr>
      <vt:lpstr>La Medición del Software </vt:lpstr>
      <vt:lpstr>¿Porqué es importante medir?</vt:lpstr>
      <vt:lpstr>PowerPoint Presentation</vt:lpstr>
      <vt:lpstr>PowerPoint Presentation</vt:lpstr>
      <vt:lpstr>Las mediciones del software se pueden utilizar para:</vt:lpstr>
      <vt:lpstr>Proceso de Medición</vt:lpstr>
      <vt:lpstr>Teoría General de la Medición</vt:lpstr>
      <vt:lpstr>Corrección </vt:lpstr>
      <vt:lpstr>PowerPoint Presentation</vt:lpstr>
      <vt:lpstr>PowerPoint Presentation</vt:lpstr>
      <vt:lpstr>PowerPoint Presentation</vt:lpstr>
      <vt:lpstr>PowerPoint Presentation</vt:lpstr>
      <vt:lpstr>Tipos de medidas</vt:lpstr>
      <vt:lpstr>Cómo influyen las medidas en la toma de decisiones</vt:lpstr>
      <vt:lpstr>PowerPoint Presentation</vt:lpstr>
      <vt:lpstr>Métricas del proceso</vt:lpstr>
      <vt:lpstr>Cálculo de la (EED)</vt:lpstr>
      <vt:lpstr>Cálculo de la (EED)</vt:lpstr>
      <vt:lpstr>Métricas del producto</vt:lpstr>
      <vt:lpstr>Métricas del producto asociadas con atributos de calidad</vt:lpstr>
      <vt:lpstr>PowerPoint Presentation</vt:lpstr>
      <vt:lpstr>PowerPoint Presentation</vt:lpstr>
    </vt:vector>
  </TitlesOfParts>
  <Company>jis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CALIDAD DEL SOFTWARE</dc:title>
  <dc:creator>Administrador</dc:creator>
  <cp:lastModifiedBy>JOHEL BATISTA</cp:lastModifiedBy>
  <cp:revision>39</cp:revision>
  <dcterms:created xsi:type="dcterms:W3CDTF">2006-08-03T18:27:43Z</dcterms:created>
  <dcterms:modified xsi:type="dcterms:W3CDTF">2023-07-11T21:30:45Z</dcterms:modified>
</cp:coreProperties>
</file>