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5" r:id="rId10"/>
    <p:sldId id="264" r:id="rId11"/>
    <p:sldId id="266" r:id="rId12"/>
    <p:sldId id="274" r:id="rId13"/>
    <p:sldId id="275" r:id="rId14"/>
    <p:sldId id="281" r:id="rId15"/>
    <p:sldId id="276" r:id="rId16"/>
    <p:sldId id="277" r:id="rId17"/>
    <p:sldId id="278" r:id="rId18"/>
    <p:sldId id="279" r:id="rId19"/>
    <p:sldId id="280" r:id="rId20"/>
    <p:sldId id="267" r:id="rId21"/>
    <p:sldId id="268" r:id="rId22"/>
    <p:sldId id="269" r:id="rId23"/>
    <p:sldId id="270" r:id="rId24"/>
    <p:sldId id="271" r:id="rId25"/>
    <p:sldId id="272" r:id="rId26"/>
    <p:sldId id="27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C4BF707C-3C16-4A98-AB0C-E56E0E9D4C72}" type="datetimeFigureOut">
              <a:rPr lang="en-US" smtClean="0"/>
              <a:pPr/>
              <a:t>6/27/2022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68BE391-7866-4F76-979D-BDB1B7C370E9}" type="slidenum">
              <a:rPr lang="en-US" smtClean="0"/>
              <a:pPr/>
              <a:t>‹Nº›</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BF707C-3C16-4A98-AB0C-E56E0E9D4C72}" type="datetimeFigureOut">
              <a:rPr lang="en-US" smtClean="0"/>
              <a:pPr/>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BE391-7866-4F76-979D-BDB1B7C370E9}"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BF707C-3C16-4A98-AB0C-E56E0E9D4C72}" type="datetimeFigureOut">
              <a:rPr lang="en-US" smtClean="0"/>
              <a:pPr/>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BE391-7866-4F76-979D-BDB1B7C370E9}"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C4BF707C-3C16-4A98-AB0C-E56E0E9D4C72}" type="datetimeFigureOut">
              <a:rPr lang="en-US" smtClean="0"/>
              <a:pPr/>
              <a:t>6/27/2022</a:t>
            </a:fld>
            <a:endParaRPr lang="en-US"/>
          </a:p>
        </p:txBody>
      </p:sp>
      <p:sp>
        <p:nvSpPr>
          <p:cNvPr id="9" name="Slide Number Placeholder 8"/>
          <p:cNvSpPr>
            <a:spLocks noGrp="1"/>
          </p:cNvSpPr>
          <p:nvPr>
            <p:ph type="sldNum" sz="quarter" idx="15"/>
          </p:nvPr>
        </p:nvSpPr>
        <p:spPr/>
        <p:txBody>
          <a:bodyPr rtlCol="0"/>
          <a:lstStyle/>
          <a:p>
            <a:fld id="{068BE391-7866-4F76-979D-BDB1B7C370E9}" type="slidenum">
              <a:rPr lang="en-US" smtClean="0"/>
              <a:pPr/>
              <a:t>‹Nº›</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4BF707C-3C16-4A98-AB0C-E56E0E9D4C72}" type="datetimeFigureOut">
              <a:rPr lang="en-US" smtClean="0"/>
              <a:pPr/>
              <a:t>6/27/2022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68BE391-7866-4F76-979D-BDB1B7C370E9}" type="slidenum">
              <a:rPr lang="en-US" smtClean="0"/>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4BF707C-3C16-4A98-AB0C-E56E0E9D4C72}" type="datetimeFigureOut">
              <a:rPr lang="en-US" smtClean="0"/>
              <a:pPr/>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BE391-7866-4F76-979D-BDB1B7C370E9}" type="slidenum">
              <a:rPr lang="en-US" smtClean="0"/>
              <a:pPr/>
              <a:t>‹Nº›</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4BF707C-3C16-4A98-AB0C-E56E0E9D4C72}" type="datetimeFigureOut">
              <a:rPr lang="en-US" smtClean="0"/>
              <a:pPr/>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BE391-7866-4F76-979D-BDB1B7C370E9}" type="slidenum">
              <a:rPr lang="en-US" smtClean="0"/>
              <a:pPr/>
              <a:t>‹Nº›</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4BF707C-3C16-4A98-AB0C-E56E0E9D4C72}" type="datetimeFigureOut">
              <a:rPr lang="en-US" smtClean="0"/>
              <a:pPr/>
              <a:t>6/27/2022</a:t>
            </a:fld>
            <a:endParaRPr lang="en-US"/>
          </a:p>
        </p:txBody>
      </p:sp>
      <p:sp>
        <p:nvSpPr>
          <p:cNvPr id="7" name="Slide Number Placeholder 6"/>
          <p:cNvSpPr>
            <a:spLocks noGrp="1"/>
          </p:cNvSpPr>
          <p:nvPr>
            <p:ph type="sldNum" sz="quarter" idx="11"/>
          </p:nvPr>
        </p:nvSpPr>
        <p:spPr/>
        <p:txBody>
          <a:bodyPr rtlCol="0"/>
          <a:lstStyle/>
          <a:p>
            <a:fld id="{068BE391-7866-4F76-979D-BDB1B7C370E9}" type="slidenum">
              <a:rPr lang="en-US" smtClean="0"/>
              <a:pPr/>
              <a:t>‹Nº›</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F707C-3C16-4A98-AB0C-E56E0E9D4C72}" type="datetimeFigureOut">
              <a:rPr lang="en-US" smtClean="0"/>
              <a:pPr/>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8BE391-7866-4F76-979D-BDB1B7C370E9}"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C4BF707C-3C16-4A98-AB0C-E56E0E9D4C72}" type="datetimeFigureOut">
              <a:rPr lang="en-US" smtClean="0"/>
              <a:pPr/>
              <a:t>6/27/2022</a:t>
            </a:fld>
            <a:endParaRPr lang="en-US"/>
          </a:p>
        </p:txBody>
      </p:sp>
      <p:sp>
        <p:nvSpPr>
          <p:cNvPr id="22" name="Slide Number Placeholder 21"/>
          <p:cNvSpPr>
            <a:spLocks noGrp="1"/>
          </p:cNvSpPr>
          <p:nvPr>
            <p:ph type="sldNum" sz="quarter" idx="15"/>
          </p:nvPr>
        </p:nvSpPr>
        <p:spPr/>
        <p:txBody>
          <a:bodyPr rtlCol="0"/>
          <a:lstStyle/>
          <a:p>
            <a:fld id="{068BE391-7866-4F76-979D-BDB1B7C370E9}" type="slidenum">
              <a:rPr lang="en-US" smtClean="0"/>
              <a:pPr/>
              <a:t>‹Nº›</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4BF707C-3C16-4A98-AB0C-E56E0E9D4C72}" type="datetimeFigureOut">
              <a:rPr lang="en-US" smtClean="0"/>
              <a:pPr/>
              <a:t>6/27/2022</a:t>
            </a:fld>
            <a:endParaRPr lang="en-US"/>
          </a:p>
        </p:txBody>
      </p:sp>
      <p:sp>
        <p:nvSpPr>
          <p:cNvPr id="18" name="Slide Number Placeholder 17"/>
          <p:cNvSpPr>
            <a:spLocks noGrp="1"/>
          </p:cNvSpPr>
          <p:nvPr>
            <p:ph type="sldNum" sz="quarter" idx="11"/>
          </p:nvPr>
        </p:nvSpPr>
        <p:spPr/>
        <p:txBody>
          <a:bodyPr rtlCol="0"/>
          <a:lstStyle/>
          <a:p>
            <a:fld id="{068BE391-7866-4F76-979D-BDB1B7C370E9}" type="slidenum">
              <a:rPr lang="en-US" smtClean="0"/>
              <a:pPr/>
              <a:t>‹Nº›</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4BF707C-3C16-4A98-AB0C-E56E0E9D4C72}" type="datetimeFigureOut">
              <a:rPr lang="en-US" smtClean="0"/>
              <a:pPr/>
              <a:t>6/27/2022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68BE391-7866-4F76-979D-BDB1B7C370E9}"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pego@gmail.com" TargetMode="External"/><Relationship Id="rId2" Type="http://schemas.openxmlformats.org/officeDocument/2006/relationships/hyperlink" Target="mailto:jos@gmail.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mailto:mmarquez@hotmail.com" TargetMode="External"/><Relationship Id="rId3" Type="http://schemas.openxmlformats.org/officeDocument/2006/relationships/hyperlink" Target="mailto:temistocles@gmail.com" TargetMode="External"/><Relationship Id="rId7" Type="http://schemas.openxmlformats.org/officeDocument/2006/relationships/hyperlink" Target="mailto:lloyola@yahoo.com" TargetMode="External"/><Relationship Id="rId2" Type="http://schemas.openxmlformats.org/officeDocument/2006/relationships/hyperlink" Target="mailto:mauroj93@hotmail.com" TargetMode="External"/><Relationship Id="rId1" Type="http://schemas.openxmlformats.org/officeDocument/2006/relationships/slideLayout" Target="../slideLayouts/slideLayout2.xml"/><Relationship Id="rId6" Type="http://schemas.openxmlformats.org/officeDocument/2006/relationships/hyperlink" Target="mailto:velasquez@gmail.com" TargetMode="External"/><Relationship Id="rId11" Type="http://schemas.openxmlformats.org/officeDocument/2006/relationships/hyperlink" Target="mailto:mota@hotmail.com" TargetMode="External"/><Relationship Id="rId5" Type="http://schemas.openxmlformats.org/officeDocument/2006/relationships/hyperlink" Target="mailto:carrera@yahoo.com" TargetMode="External"/><Relationship Id="rId10" Type="http://schemas.openxmlformats.org/officeDocument/2006/relationships/hyperlink" Target="mailto:ffernandez@gmail.com" TargetMode="External"/><Relationship Id="rId4" Type="http://schemas.openxmlformats.org/officeDocument/2006/relationships/hyperlink" Target="mailto:cepda@hotmail.com" TargetMode="External"/><Relationship Id="rId9" Type="http://schemas.openxmlformats.org/officeDocument/2006/relationships/hyperlink" Target="mailto:rodrigo.rodriguez@utp.ac.p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84" y="1428736"/>
            <a:ext cx="6172200" cy="1894362"/>
          </a:xfrm>
        </p:spPr>
        <p:txBody>
          <a:bodyPr/>
          <a:lstStyle/>
          <a:p>
            <a:r>
              <a:rPr lang="es-PA" dirty="0"/>
              <a:t>Presentación de Plan de Pruebas</a:t>
            </a:r>
            <a:endParaRPr lang="en-US" dirty="0"/>
          </a:p>
        </p:txBody>
      </p:sp>
      <p:sp>
        <p:nvSpPr>
          <p:cNvPr id="3" name="Subtitle 2"/>
          <p:cNvSpPr>
            <a:spLocks noGrp="1"/>
          </p:cNvSpPr>
          <p:nvPr>
            <p:ph type="subTitle" idx="1"/>
          </p:nvPr>
        </p:nvSpPr>
        <p:spPr>
          <a:xfrm>
            <a:off x="2285984" y="3857628"/>
            <a:ext cx="7000924" cy="2109790"/>
          </a:xfrm>
        </p:spPr>
        <p:txBody>
          <a:bodyPr>
            <a:normAutofit lnSpcReduction="10000"/>
          </a:bodyPr>
          <a:lstStyle/>
          <a:p>
            <a:r>
              <a:rPr lang="es-PA" u="sng" dirty="0"/>
              <a:t>Casos de Uso:</a:t>
            </a:r>
          </a:p>
          <a:p>
            <a:r>
              <a:rPr lang="es-PA" dirty="0"/>
              <a:t>Estudiantes con más de 80 horas</a:t>
            </a:r>
          </a:p>
          <a:p>
            <a:r>
              <a:rPr lang="es-PA" dirty="0"/>
              <a:t>Solicitud de # de Certificado de Seminario</a:t>
            </a:r>
          </a:p>
          <a:p>
            <a:endParaRPr lang="es-PA" dirty="0"/>
          </a:p>
          <a:p>
            <a:r>
              <a:rPr lang="es-PA" u="sng" dirty="0"/>
              <a:t>Estudiante:</a:t>
            </a:r>
          </a:p>
          <a:p>
            <a:r>
              <a:rPr lang="es-PA" dirty="0"/>
              <a:t>Mauricio Ortiz</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sz="quarter" idx="1"/>
          </p:nvPr>
        </p:nvGraphicFramePr>
        <p:xfrm>
          <a:off x="0" y="0"/>
          <a:ext cx="9144000" cy="6780290"/>
        </p:xfrm>
        <a:graphic>
          <a:graphicData uri="http://schemas.openxmlformats.org/drawingml/2006/table">
            <a:tbl>
              <a:tblPr/>
              <a:tblGrid>
                <a:gridCol w="1515849">
                  <a:extLst>
                    <a:ext uri="{9D8B030D-6E8A-4147-A177-3AD203B41FA5}">
                      <a16:colId xmlns:a16="http://schemas.microsoft.com/office/drawing/2014/main" val="20000"/>
                    </a:ext>
                  </a:extLst>
                </a:gridCol>
                <a:gridCol w="3056149">
                  <a:extLst>
                    <a:ext uri="{9D8B030D-6E8A-4147-A177-3AD203B41FA5}">
                      <a16:colId xmlns:a16="http://schemas.microsoft.com/office/drawing/2014/main" val="20001"/>
                    </a:ext>
                  </a:extLst>
                </a:gridCol>
                <a:gridCol w="2286001">
                  <a:extLst>
                    <a:ext uri="{9D8B030D-6E8A-4147-A177-3AD203B41FA5}">
                      <a16:colId xmlns:a16="http://schemas.microsoft.com/office/drawing/2014/main" val="20002"/>
                    </a:ext>
                  </a:extLst>
                </a:gridCol>
                <a:gridCol w="2286001">
                  <a:extLst>
                    <a:ext uri="{9D8B030D-6E8A-4147-A177-3AD203B41FA5}">
                      <a16:colId xmlns:a16="http://schemas.microsoft.com/office/drawing/2014/main" val="20003"/>
                    </a:ext>
                  </a:extLst>
                </a:gridCol>
              </a:tblGrid>
              <a:tr h="212219">
                <a:tc>
                  <a:txBody>
                    <a:bodyPr/>
                    <a:lstStyle/>
                    <a:p>
                      <a:pPr>
                        <a:lnSpc>
                          <a:spcPts val="1200"/>
                        </a:lnSpc>
                        <a:spcAft>
                          <a:spcPts val="0"/>
                        </a:spcAft>
                      </a:pPr>
                      <a:r>
                        <a:rPr lang="es-ES_tradnl" sz="1100" b="1" dirty="0">
                          <a:latin typeface="Arial"/>
                          <a:ea typeface="Times New Roman"/>
                          <a:cs typeface="Times New Roman"/>
                        </a:rPr>
                        <a:t>Identificación</a:t>
                      </a:r>
                      <a:endParaRPr lang="en-US" sz="1100" dirty="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nSpc>
                          <a:spcPts val="1200"/>
                        </a:lnSpc>
                        <a:spcAft>
                          <a:spcPts val="0"/>
                        </a:spcAft>
                      </a:pPr>
                      <a:r>
                        <a:rPr lang="es-ES_tradnl" sz="1100" b="1">
                          <a:latin typeface="Arial"/>
                          <a:ea typeface="Times New Roman"/>
                          <a:cs typeface="Times New Roman"/>
                        </a:rPr>
                        <a:t>Escenario</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nSpc>
                          <a:spcPts val="1200"/>
                        </a:lnSpc>
                        <a:spcAft>
                          <a:spcPts val="0"/>
                        </a:spcAft>
                      </a:pPr>
                      <a:r>
                        <a:rPr lang="es-ES_tradnl" sz="1100" b="1">
                          <a:latin typeface="Arial"/>
                          <a:ea typeface="Times New Roman"/>
                          <a:cs typeface="Times New Roman"/>
                        </a:rPr>
                        <a:t>Condición</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nSpc>
                          <a:spcPts val="1200"/>
                        </a:lnSpc>
                        <a:spcAft>
                          <a:spcPts val="0"/>
                        </a:spcAft>
                      </a:pPr>
                      <a:r>
                        <a:rPr lang="es-ES_tradnl" sz="1100" b="1">
                          <a:latin typeface="Arial"/>
                          <a:ea typeface="Times New Roman"/>
                          <a:cs typeface="Times New Roman"/>
                        </a:rPr>
                        <a:t>Resultado esperado</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extLst>
                  <a:ext uri="{0D108BD9-81ED-4DB2-BD59-A6C34878D82A}">
                    <a16:rowId xmlns:a16="http://schemas.microsoft.com/office/drawing/2014/main" val="10000"/>
                  </a:ext>
                </a:extLst>
              </a:tr>
              <a:tr h="660810">
                <a:tc>
                  <a:txBody>
                    <a:bodyPr/>
                    <a:lstStyle/>
                    <a:p>
                      <a:pPr>
                        <a:lnSpc>
                          <a:spcPts val="1200"/>
                        </a:lnSpc>
                        <a:spcAft>
                          <a:spcPts val="0"/>
                        </a:spcAft>
                      </a:pPr>
                      <a:r>
                        <a:rPr lang="es-ES_tradnl" sz="1100" dirty="0">
                          <a:latin typeface="Arial"/>
                          <a:ea typeface="Times New Roman"/>
                          <a:cs typeface="Times New Roman"/>
                        </a:rPr>
                        <a:t>CPE80H1</a:t>
                      </a:r>
                      <a:endParaRPr lang="en-US" sz="1100" dirty="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dirty="0">
                          <a:latin typeface="Arial"/>
                          <a:ea typeface="Times New Roman"/>
                          <a:cs typeface="Times New Roman"/>
                        </a:rPr>
                        <a:t>Inicio del caso de uso</a:t>
                      </a:r>
                      <a:endParaRPr lang="en-US" sz="1100" dirty="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dirty="0">
                          <a:latin typeface="Arial"/>
                          <a:ea typeface="Times New Roman"/>
                          <a:cs typeface="Times New Roman"/>
                        </a:rPr>
                        <a:t>Se ingresa al sistema con el usuario ‘8-876-568’</a:t>
                      </a:r>
                      <a:r>
                        <a:rPr lang="es-ES_tradnl" sz="1100" baseline="0" dirty="0">
                          <a:latin typeface="Arial"/>
                          <a:ea typeface="Times New Roman"/>
                          <a:cs typeface="Times New Roman"/>
                        </a:rPr>
                        <a:t> y </a:t>
                      </a:r>
                      <a:r>
                        <a:rPr lang="es-ES_tradnl" sz="1100" baseline="0" dirty="0" err="1">
                          <a:latin typeface="Arial"/>
                          <a:ea typeface="Times New Roman"/>
                          <a:cs typeface="Times New Roman"/>
                        </a:rPr>
                        <a:t>password</a:t>
                      </a:r>
                      <a:r>
                        <a:rPr lang="es-ES_tradnl" sz="1100" baseline="0" dirty="0">
                          <a:latin typeface="Arial"/>
                          <a:ea typeface="Times New Roman"/>
                          <a:cs typeface="Times New Roman"/>
                        </a:rPr>
                        <a:t> ‘1234de78’ </a:t>
                      </a:r>
                      <a:r>
                        <a:rPr lang="es-ES_tradnl" sz="1100" dirty="0">
                          <a:latin typeface="Arial"/>
                          <a:ea typeface="Times New Roman"/>
                          <a:cs typeface="Times New Roman"/>
                        </a:rPr>
                        <a:t>y se dirige a la consulta de estudiantes con mas de 80 horas.</a:t>
                      </a:r>
                      <a:endParaRPr lang="en-US" sz="1100" dirty="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dirty="0">
                          <a:latin typeface="Arial"/>
                          <a:ea typeface="Times New Roman"/>
                          <a:cs typeface="Times New Roman"/>
                        </a:rPr>
                        <a:t>Se despliega la pantalla de bienvenida con las opciones de Registrar o Solicitar # de certificado.</a:t>
                      </a:r>
                      <a:endParaRPr lang="en-US" sz="1100" dirty="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81080">
                <a:tc>
                  <a:txBody>
                    <a:bodyPr/>
                    <a:lstStyle/>
                    <a:p>
                      <a:pPr>
                        <a:lnSpc>
                          <a:spcPts val="1200"/>
                        </a:lnSpc>
                        <a:spcAft>
                          <a:spcPts val="0"/>
                        </a:spcAft>
                      </a:pPr>
                      <a:r>
                        <a:rPr lang="es-ES_tradnl" sz="1100" dirty="0">
                          <a:latin typeface="Arial"/>
                          <a:ea typeface="Times New Roman"/>
                          <a:cs typeface="Times New Roman"/>
                        </a:rPr>
                        <a:t>CPE80H2</a:t>
                      </a:r>
                      <a:endParaRPr lang="en-US" sz="1100" dirty="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dirty="0">
                          <a:latin typeface="Arial"/>
                          <a:ea typeface="Times New Roman"/>
                          <a:cs typeface="Times New Roman"/>
                        </a:rPr>
                        <a:t>Elección de opción Solicitar # de certificado.</a:t>
                      </a:r>
                      <a:endParaRPr lang="en-US" sz="1100" dirty="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El usuario escoge la opcion de Solictar # de certificado e ingresa el nombre del encargado de SSU (‘Jose Sanchez’)</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Se presentan los lotes correspondinetes a la sede a la que pertenece el usuario. En el caso de Jose Sanchez, el lote 1 exclusivamente, el cual contiene 5 estudiantes.</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91215">
                <a:tc>
                  <a:txBody>
                    <a:bodyPr/>
                    <a:lstStyle/>
                    <a:p>
                      <a:pPr>
                        <a:lnSpc>
                          <a:spcPts val="1200"/>
                        </a:lnSpc>
                        <a:spcAft>
                          <a:spcPts val="0"/>
                        </a:spcAft>
                      </a:pPr>
                      <a:r>
                        <a:rPr lang="es-ES_tradnl" sz="1100">
                          <a:latin typeface="Arial"/>
                          <a:ea typeface="Times New Roman"/>
                          <a:cs typeface="Times New Roman"/>
                        </a:rPr>
                        <a:t>CPE80H3</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Elección de opción Registrar # de certificado.</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El usuario escoge la opción de Registrar # de certificado.</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dirty="0">
                          <a:latin typeface="Arial"/>
                          <a:ea typeface="Times New Roman"/>
                          <a:cs typeface="Times New Roman"/>
                        </a:rPr>
                        <a:t>Se muestra la pantalla de Registrar # de Certificado de finalización de Programa de SSU. Se muestran los lotes pertenecientes a la sede que corresponde al usuario (1).</a:t>
                      </a:r>
                      <a:endParaRPr lang="en-US" sz="1100" dirty="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41890">
                <a:tc>
                  <a:txBody>
                    <a:bodyPr/>
                    <a:lstStyle/>
                    <a:p>
                      <a:pPr>
                        <a:lnSpc>
                          <a:spcPts val="1200"/>
                        </a:lnSpc>
                        <a:spcAft>
                          <a:spcPts val="0"/>
                        </a:spcAft>
                      </a:pPr>
                      <a:r>
                        <a:rPr lang="es-ES_tradnl" sz="1100">
                          <a:latin typeface="Arial"/>
                          <a:ea typeface="Times New Roman"/>
                          <a:cs typeface="Times New Roman"/>
                        </a:rPr>
                        <a:t>CP380H4</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Elección de lote en flujo alterno 2.2.1. Registro de # de certificado.</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Se elige un lote de la lista de ID de lotes de fin de Programa.</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Se muestran los estudiantes (5) y sus horas acumuladas, para ingresar # de certificado, y los que ya tienen certificado registrado lo tienen marcado (solo el estudiante ‘8-869-1136’). Deben haber almenos un estudiante sin número de certificado (en este caso 4).</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60810">
                <a:tc>
                  <a:txBody>
                    <a:bodyPr/>
                    <a:lstStyle/>
                    <a:p>
                      <a:pPr>
                        <a:lnSpc>
                          <a:spcPts val="1200"/>
                        </a:lnSpc>
                        <a:spcAft>
                          <a:spcPts val="0"/>
                        </a:spcAft>
                      </a:pPr>
                      <a:r>
                        <a:rPr lang="es-ES_tradnl" sz="1100">
                          <a:latin typeface="Arial"/>
                          <a:ea typeface="Times New Roman"/>
                          <a:cs typeface="Times New Roman"/>
                        </a:rPr>
                        <a:t>CPE80H5</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Registro de # de certificados.</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Se ingresan valores para los certificados y se termina registro de # de certificados.</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Se verifica que se capturaron los # de certificados en la base de datos. Se muestra el mensaje de coclusión del ingreso de datos.</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4439">
                <a:tc>
                  <a:txBody>
                    <a:bodyPr/>
                    <a:lstStyle/>
                    <a:p>
                      <a:pPr>
                        <a:lnSpc>
                          <a:spcPts val="1200"/>
                        </a:lnSpc>
                        <a:spcAft>
                          <a:spcPts val="0"/>
                        </a:spcAft>
                      </a:pPr>
                      <a:r>
                        <a:rPr lang="es-ES_tradnl" sz="1100">
                          <a:latin typeface="Arial"/>
                          <a:ea typeface="Times New Roman"/>
                          <a:cs typeface="Times New Roman"/>
                        </a:rPr>
                        <a:t>CPE80H6</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Ejecución del flujo de excepción 1.</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No se ingresa el # de certificado en 1 o más estudiantes.</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Se muestra mensaje de error correspondiente al flujo E1.</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24439">
                <a:tc>
                  <a:txBody>
                    <a:bodyPr/>
                    <a:lstStyle/>
                    <a:p>
                      <a:pPr>
                        <a:lnSpc>
                          <a:spcPts val="1200"/>
                        </a:lnSpc>
                        <a:spcAft>
                          <a:spcPts val="0"/>
                        </a:spcAft>
                      </a:pPr>
                      <a:r>
                        <a:rPr lang="es-ES_tradnl" sz="1100">
                          <a:latin typeface="Arial"/>
                          <a:ea typeface="Times New Roman"/>
                          <a:cs typeface="Times New Roman"/>
                        </a:rPr>
                        <a:t>CPE80H7</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Ejecución del flujo de excepción 2.</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Se repiten # de certificado en 2 o mas estudiantes.</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Se muestra mensaje de error del flujo E2.</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24439">
                <a:tc>
                  <a:txBody>
                    <a:bodyPr/>
                    <a:lstStyle/>
                    <a:p>
                      <a:pPr>
                        <a:lnSpc>
                          <a:spcPts val="1200"/>
                        </a:lnSpc>
                        <a:spcAft>
                          <a:spcPts val="0"/>
                        </a:spcAft>
                      </a:pPr>
                      <a:r>
                        <a:rPr lang="es-ES_tradnl" sz="1100">
                          <a:latin typeface="Arial"/>
                          <a:ea typeface="Times New Roman"/>
                          <a:cs typeface="Times New Roman"/>
                        </a:rPr>
                        <a:t>CPE80H8</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Ejecución del flujo de excepcion 3.</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Todos los estudiantes del lote elegido tienen # de certificado.</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Se muestra mensaje de error del flujo de excepcion 3.</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24439">
                <a:tc>
                  <a:txBody>
                    <a:bodyPr/>
                    <a:lstStyle/>
                    <a:p>
                      <a:pPr>
                        <a:lnSpc>
                          <a:spcPts val="1200"/>
                        </a:lnSpc>
                        <a:spcAft>
                          <a:spcPts val="0"/>
                        </a:spcAft>
                      </a:pPr>
                      <a:r>
                        <a:rPr lang="es-ES_tradnl" sz="1100">
                          <a:latin typeface="Arial"/>
                          <a:ea typeface="Times New Roman"/>
                          <a:cs typeface="Times New Roman"/>
                        </a:rPr>
                        <a:t>CPE80H9</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No hay lotes disponibles.</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a:latin typeface="Arial"/>
                          <a:ea typeface="Times New Roman"/>
                          <a:cs typeface="Times New Roman"/>
                        </a:rPr>
                        <a:t>El usuario no tiene lotes disponibles en su sede correspondiente.</a:t>
                      </a:r>
                      <a:endParaRPr lang="en-US" sz="110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100" dirty="0">
                          <a:latin typeface="Arial"/>
                          <a:ea typeface="Times New Roman"/>
                          <a:cs typeface="Times New Roman"/>
                        </a:rPr>
                        <a:t>Se muestra mensaje de error por falta de lotes.</a:t>
                      </a:r>
                      <a:endParaRPr lang="en-US" sz="1100" dirty="0">
                        <a:latin typeface="Times New Roman"/>
                        <a:ea typeface="Times New Roman"/>
                        <a:cs typeface="Times New Roman"/>
                      </a:endParaRPr>
                    </a:p>
                  </a:txBody>
                  <a:tcPr marL="23068" marR="2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0" y="0"/>
          <a:ext cx="9143999" cy="6858024"/>
        </p:xfrm>
        <a:graphic>
          <a:graphicData uri="http://schemas.openxmlformats.org/drawingml/2006/table">
            <a:tbl>
              <a:tblPr/>
              <a:tblGrid>
                <a:gridCol w="1515850">
                  <a:extLst>
                    <a:ext uri="{9D8B030D-6E8A-4147-A177-3AD203B41FA5}">
                      <a16:colId xmlns:a16="http://schemas.microsoft.com/office/drawing/2014/main" val="20000"/>
                    </a:ext>
                  </a:extLst>
                </a:gridCol>
                <a:gridCol w="3056149">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55635">
                <a:tc>
                  <a:txBody>
                    <a:bodyPr/>
                    <a:lstStyle/>
                    <a:p>
                      <a:pPr>
                        <a:lnSpc>
                          <a:spcPts val="1200"/>
                        </a:lnSpc>
                        <a:spcAft>
                          <a:spcPts val="0"/>
                        </a:spcAft>
                      </a:pPr>
                      <a:r>
                        <a:rPr lang="es-ES_tradnl" sz="1000" b="1" dirty="0">
                          <a:latin typeface="Arial"/>
                          <a:ea typeface="Times New Roman"/>
                          <a:cs typeface="Times New Roman"/>
                        </a:rPr>
                        <a:t>Identificación</a:t>
                      </a:r>
                      <a:endParaRPr lang="en-US" sz="1000" dirty="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nSpc>
                          <a:spcPts val="1200"/>
                        </a:lnSpc>
                        <a:spcAft>
                          <a:spcPts val="0"/>
                        </a:spcAft>
                      </a:pPr>
                      <a:r>
                        <a:rPr lang="es-ES_tradnl" sz="1000" b="1">
                          <a:latin typeface="Arial"/>
                          <a:ea typeface="Times New Roman"/>
                          <a:cs typeface="Times New Roman"/>
                        </a:rPr>
                        <a:t>Escenario</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nSpc>
                          <a:spcPts val="1200"/>
                        </a:lnSpc>
                        <a:spcAft>
                          <a:spcPts val="0"/>
                        </a:spcAft>
                      </a:pPr>
                      <a:r>
                        <a:rPr lang="es-ES_tradnl" sz="1000" b="1">
                          <a:latin typeface="Arial"/>
                          <a:ea typeface="Times New Roman"/>
                          <a:cs typeface="Times New Roman"/>
                        </a:rPr>
                        <a:t>Condición</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nSpc>
                          <a:spcPts val="1200"/>
                        </a:lnSpc>
                        <a:spcAft>
                          <a:spcPts val="0"/>
                        </a:spcAft>
                      </a:pPr>
                      <a:r>
                        <a:rPr lang="es-ES_tradnl" sz="1000" b="1" dirty="0">
                          <a:latin typeface="Arial"/>
                          <a:ea typeface="Times New Roman"/>
                          <a:cs typeface="Times New Roman"/>
                        </a:rPr>
                        <a:t>Resultado esperado</a:t>
                      </a:r>
                      <a:endParaRPr lang="en-US" sz="1000" dirty="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extLst>
                  <a:ext uri="{0D108BD9-81ED-4DB2-BD59-A6C34878D82A}">
                    <a16:rowId xmlns:a16="http://schemas.microsoft.com/office/drawing/2014/main" val="10000"/>
                  </a:ext>
                </a:extLst>
              </a:tr>
              <a:tr h="699762">
                <a:tc>
                  <a:txBody>
                    <a:bodyPr/>
                    <a:lstStyle/>
                    <a:p>
                      <a:pPr>
                        <a:lnSpc>
                          <a:spcPts val="1200"/>
                        </a:lnSpc>
                        <a:spcAft>
                          <a:spcPts val="0"/>
                        </a:spcAft>
                      </a:pPr>
                      <a:r>
                        <a:rPr lang="es-ES_tradnl" sz="1000" dirty="0">
                          <a:latin typeface="Arial"/>
                          <a:ea typeface="Times New Roman"/>
                          <a:cs typeface="Times New Roman"/>
                        </a:rPr>
                        <a:t>CPSC1</a:t>
                      </a:r>
                      <a:endParaRPr lang="en-US" sz="1000" dirty="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Ejecución del flujo básico. Opción Nuevo Seminario.</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dirty="0">
                          <a:latin typeface="Arial"/>
                          <a:ea typeface="Times New Roman"/>
                          <a:cs typeface="Times New Roman"/>
                        </a:rPr>
                        <a:t>Se</a:t>
                      </a:r>
                      <a:r>
                        <a:rPr lang="es-ES_tradnl" sz="1000" baseline="0" dirty="0">
                          <a:latin typeface="Arial"/>
                          <a:ea typeface="Times New Roman"/>
                          <a:cs typeface="Times New Roman"/>
                        </a:rPr>
                        <a:t> </a:t>
                      </a:r>
                      <a:r>
                        <a:rPr lang="es-ES_tradnl" sz="1000" dirty="0">
                          <a:latin typeface="Arial"/>
                          <a:ea typeface="Times New Roman"/>
                          <a:cs typeface="Times New Roman"/>
                        </a:rPr>
                        <a:t>ingresa al sistema con el usuario ‘8-876-568’</a:t>
                      </a:r>
                      <a:r>
                        <a:rPr lang="es-ES_tradnl" sz="1000" baseline="0" dirty="0">
                          <a:latin typeface="Arial"/>
                          <a:ea typeface="Times New Roman"/>
                          <a:cs typeface="Times New Roman"/>
                        </a:rPr>
                        <a:t> y </a:t>
                      </a:r>
                      <a:r>
                        <a:rPr lang="es-ES_tradnl" sz="1000" baseline="0" dirty="0" err="1">
                          <a:latin typeface="Arial"/>
                          <a:ea typeface="Times New Roman"/>
                          <a:cs typeface="Times New Roman"/>
                        </a:rPr>
                        <a:t>password</a:t>
                      </a:r>
                      <a:r>
                        <a:rPr lang="es-ES_tradnl" sz="1000" baseline="0" dirty="0">
                          <a:latin typeface="Arial"/>
                          <a:ea typeface="Times New Roman"/>
                          <a:cs typeface="Times New Roman"/>
                        </a:rPr>
                        <a:t> ‘1234de78’ que corresponde al usuario </a:t>
                      </a:r>
                      <a:r>
                        <a:rPr lang="es-ES_tradnl" sz="1000" dirty="0">
                          <a:latin typeface="Arial"/>
                          <a:ea typeface="Times New Roman"/>
                          <a:cs typeface="Times New Roman"/>
                        </a:rPr>
                        <a:t>‘</a:t>
                      </a:r>
                      <a:r>
                        <a:rPr lang="es-ES_tradnl" sz="1000" dirty="0" err="1">
                          <a:latin typeface="Arial"/>
                          <a:ea typeface="Times New Roman"/>
                          <a:cs typeface="Times New Roman"/>
                        </a:rPr>
                        <a:t>Jose</a:t>
                      </a:r>
                      <a:r>
                        <a:rPr lang="es-ES_tradnl" sz="1000" dirty="0">
                          <a:latin typeface="Arial"/>
                          <a:ea typeface="Times New Roman"/>
                          <a:cs typeface="Times New Roman"/>
                        </a:rPr>
                        <a:t> </a:t>
                      </a:r>
                      <a:r>
                        <a:rPr lang="es-ES_tradnl" sz="1000" dirty="0" err="1">
                          <a:latin typeface="Arial"/>
                          <a:ea typeface="Times New Roman"/>
                          <a:cs typeface="Times New Roman"/>
                        </a:rPr>
                        <a:t>Sanchez</a:t>
                      </a:r>
                      <a:r>
                        <a:rPr lang="es-ES_tradnl" sz="1000" dirty="0">
                          <a:latin typeface="Arial"/>
                          <a:ea typeface="Times New Roman"/>
                          <a:cs typeface="Times New Roman"/>
                        </a:rPr>
                        <a:t>’.</a:t>
                      </a:r>
                      <a:endParaRPr lang="en-US" sz="1000" dirty="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dirty="0">
                          <a:latin typeface="Arial"/>
                          <a:ea typeface="Times New Roman"/>
                          <a:cs typeface="Times New Roman"/>
                        </a:rPr>
                        <a:t>Se muestra los seminarios y estudiantes pertenecientes a la sede de Panamá (2).</a:t>
                      </a:r>
                      <a:endParaRPr lang="en-US" sz="1000" dirty="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87719">
                <a:tc>
                  <a:txBody>
                    <a:bodyPr/>
                    <a:lstStyle/>
                    <a:p>
                      <a:pPr>
                        <a:lnSpc>
                          <a:spcPts val="1200"/>
                        </a:lnSpc>
                        <a:spcAft>
                          <a:spcPts val="0"/>
                        </a:spcAft>
                      </a:pPr>
                      <a:r>
                        <a:rPr lang="es-ES_tradnl" sz="1000">
                          <a:latin typeface="Arial"/>
                          <a:ea typeface="Times New Roman"/>
                          <a:cs typeface="Times New Roman"/>
                        </a:rPr>
                        <a:t>CPSC2</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Creación de nuevo seminario.</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dirty="0">
                          <a:latin typeface="Arial"/>
                          <a:ea typeface="Times New Roman"/>
                          <a:cs typeface="Times New Roman"/>
                        </a:rPr>
                        <a:t>El actor selecciona la fecha del seminario (‘25/11/2013’), ingresa el encargado de firmar (‘</a:t>
                      </a:r>
                      <a:r>
                        <a:rPr lang="es-ES_tradnl" sz="1000" dirty="0" err="1">
                          <a:latin typeface="Arial"/>
                          <a:ea typeface="Times New Roman"/>
                          <a:cs typeface="Times New Roman"/>
                        </a:rPr>
                        <a:t>Jose</a:t>
                      </a:r>
                      <a:r>
                        <a:rPr lang="es-ES_tradnl" sz="1000" dirty="0">
                          <a:latin typeface="Arial"/>
                          <a:ea typeface="Times New Roman"/>
                          <a:cs typeface="Times New Roman"/>
                        </a:rPr>
                        <a:t> </a:t>
                      </a:r>
                      <a:r>
                        <a:rPr lang="es-ES_tradnl" sz="1000" dirty="0" err="1">
                          <a:latin typeface="Arial"/>
                          <a:ea typeface="Times New Roman"/>
                          <a:cs typeface="Times New Roman"/>
                        </a:rPr>
                        <a:t>Sanchez</a:t>
                      </a:r>
                      <a:r>
                        <a:rPr lang="es-ES_tradnl" sz="1000" dirty="0">
                          <a:latin typeface="Arial"/>
                          <a:ea typeface="Times New Roman"/>
                          <a:cs typeface="Times New Roman"/>
                        </a:rPr>
                        <a:t>’), elije el proyecto (‘2’), y los estudiantes (hay 2). </a:t>
                      </a:r>
                      <a:endParaRPr lang="en-US" sz="1000" dirty="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Se genera un # para identificar al seminario en la base de datos con los datos ingresados. Se almacena el número de certificado para cada estudiante en la tabla correspondiente. Se muestra mensaje de grabación exitosa.</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9810">
                <a:tc>
                  <a:txBody>
                    <a:bodyPr/>
                    <a:lstStyle/>
                    <a:p>
                      <a:pPr>
                        <a:lnSpc>
                          <a:spcPts val="1200"/>
                        </a:lnSpc>
                        <a:spcAft>
                          <a:spcPts val="0"/>
                        </a:spcAft>
                      </a:pPr>
                      <a:r>
                        <a:rPr lang="es-ES_tradnl" sz="1000">
                          <a:latin typeface="Arial"/>
                          <a:ea typeface="Times New Roman"/>
                          <a:cs typeface="Times New Roman"/>
                        </a:rPr>
                        <a:t>CPSC3</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Ingreso de nuevos estudiantes al seminario.</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dirty="0">
                          <a:latin typeface="Arial"/>
                          <a:ea typeface="Times New Roman"/>
                          <a:cs typeface="Times New Roman"/>
                        </a:rPr>
                        <a:t>Se digita cédulas de estudiantes que participaron en el seminario (‘8-869-1136’).</a:t>
                      </a:r>
                      <a:endParaRPr lang="en-US" sz="1000" dirty="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dirty="0">
                          <a:latin typeface="Arial"/>
                          <a:ea typeface="Times New Roman"/>
                          <a:cs typeface="Times New Roman"/>
                        </a:rPr>
                        <a:t>Se cargan los nombres correspondientes a las cédulas ingresadas (‘Mauricio Ortiz’).</a:t>
                      </a:r>
                      <a:endParaRPr lang="en-US" sz="1000" dirty="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59810">
                <a:tc>
                  <a:txBody>
                    <a:bodyPr/>
                    <a:lstStyle/>
                    <a:p>
                      <a:pPr>
                        <a:lnSpc>
                          <a:spcPts val="1200"/>
                        </a:lnSpc>
                        <a:spcAft>
                          <a:spcPts val="0"/>
                        </a:spcAft>
                      </a:pPr>
                      <a:r>
                        <a:rPr lang="es-ES_tradnl" sz="1000">
                          <a:latin typeface="Arial"/>
                          <a:ea typeface="Times New Roman"/>
                          <a:cs typeface="Times New Roman"/>
                        </a:rPr>
                        <a:t>CPSC4</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Ejecución del flujo alterno 2.2.1. Solicitar # de Certificado.</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Se elije la opción Registrar # de Certificado de un seminario.</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dirty="0">
                          <a:latin typeface="Arial"/>
                          <a:ea typeface="Times New Roman"/>
                          <a:cs typeface="Times New Roman"/>
                        </a:rPr>
                        <a:t>Se presentan los seminarios correspondientes a la sede (2).</a:t>
                      </a:r>
                      <a:endParaRPr lang="en-US" sz="1000" dirty="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39715">
                <a:tc>
                  <a:txBody>
                    <a:bodyPr/>
                    <a:lstStyle/>
                    <a:p>
                      <a:pPr>
                        <a:lnSpc>
                          <a:spcPts val="1200"/>
                        </a:lnSpc>
                        <a:spcAft>
                          <a:spcPts val="0"/>
                        </a:spcAft>
                      </a:pPr>
                      <a:r>
                        <a:rPr lang="es-ES_tradnl" sz="1000">
                          <a:latin typeface="Arial"/>
                          <a:ea typeface="Times New Roman"/>
                          <a:cs typeface="Times New Roman"/>
                        </a:rPr>
                        <a:t>CPSC5</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Elección de seminario en flujo alterno 2.2.1.</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dirty="0">
                          <a:latin typeface="Arial"/>
                          <a:ea typeface="Times New Roman"/>
                          <a:cs typeface="Times New Roman"/>
                        </a:rPr>
                        <a:t>Se selecciona el seminario a modificar(‘7’).</a:t>
                      </a:r>
                      <a:endParaRPr lang="en-US" sz="1000" dirty="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dirty="0">
                          <a:latin typeface="Arial"/>
                          <a:ea typeface="Times New Roman"/>
                          <a:cs typeface="Times New Roman"/>
                        </a:rPr>
                        <a:t>Se cargan los nombres de los participantes con su cedula correspondiente, sin # de certificado. (ver archivo)</a:t>
                      </a:r>
                      <a:endParaRPr lang="en-US" sz="1000" dirty="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99762">
                <a:tc>
                  <a:txBody>
                    <a:bodyPr/>
                    <a:lstStyle/>
                    <a:p>
                      <a:pPr>
                        <a:lnSpc>
                          <a:spcPts val="1200"/>
                        </a:lnSpc>
                        <a:spcAft>
                          <a:spcPts val="0"/>
                        </a:spcAft>
                      </a:pPr>
                      <a:r>
                        <a:rPr lang="es-ES_tradnl" sz="1000">
                          <a:latin typeface="Arial"/>
                          <a:ea typeface="Times New Roman"/>
                          <a:cs typeface="Times New Roman"/>
                        </a:rPr>
                        <a:t>CPSC6</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Registro de # de certificados de seminario.</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dirty="0">
                          <a:latin typeface="Arial"/>
                          <a:ea typeface="Times New Roman"/>
                          <a:cs typeface="Times New Roman"/>
                        </a:rPr>
                        <a:t>Se llena columna de # de certificado de estudiantes.</a:t>
                      </a:r>
                      <a:endParaRPr lang="en-US" sz="1000" dirty="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La informacion ingresada se guarda en la base de datos y se muestra el mensaje programado.</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9858">
                <a:tc>
                  <a:txBody>
                    <a:bodyPr/>
                    <a:lstStyle/>
                    <a:p>
                      <a:pPr>
                        <a:lnSpc>
                          <a:spcPts val="1200"/>
                        </a:lnSpc>
                        <a:spcAft>
                          <a:spcPts val="0"/>
                        </a:spcAft>
                      </a:pPr>
                      <a:r>
                        <a:rPr lang="es-ES_tradnl" sz="1000">
                          <a:latin typeface="Arial"/>
                          <a:ea typeface="Times New Roman"/>
                          <a:cs typeface="Times New Roman"/>
                        </a:rPr>
                        <a:t>CPSC7</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Ejecución del flujo de excepción 1.</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No se llena algún # de certificado de estudiante.</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Se muestra error correspondiente y se espera su correción</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59810">
                <a:tc>
                  <a:txBody>
                    <a:bodyPr/>
                    <a:lstStyle/>
                    <a:p>
                      <a:pPr>
                        <a:lnSpc>
                          <a:spcPts val="1200"/>
                        </a:lnSpc>
                        <a:spcAft>
                          <a:spcPts val="0"/>
                        </a:spcAft>
                      </a:pPr>
                      <a:r>
                        <a:rPr lang="es-ES_tradnl" sz="1000">
                          <a:latin typeface="Arial"/>
                          <a:ea typeface="Times New Roman"/>
                          <a:cs typeface="Times New Roman"/>
                        </a:rPr>
                        <a:t>CPSC8</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Ejecución del flujo de excepción 2.</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Se repiten # de certificados en 2 o mas estudiantes.</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Se muestra error de repeticion de # de certificado y se espera su correción.</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19858">
                <a:tc>
                  <a:txBody>
                    <a:bodyPr/>
                    <a:lstStyle/>
                    <a:p>
                      <a:pPr>
                        <a:lnSpc>
                          <a:spcPts val="1200"/>
                        </a:lnSpc>
                        <a:spcAft>
                          <a:spcPts val="0"/>
                        </a:spcAft>
                      </a:pPr>
                      <a:r>
                        <a:rPr lang="es-ES_tradnl" sz="1000">
                          <a:latin typeface="Arial"/>
                          <a:ea typeface="Times New Roman"/>
                          <a:cs typeface="Times New Roman"/>
                        </a:rPr>
                        <a:t>CPSC9</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Ejecución de flujo de excepción 3.</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Todos los estudiantes del seminario elegido tienen # de certificado.</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Se muestra mensaje de error y se retorna a la página anterior.</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656285">
                <a:tc>
                  <a:txBody>
                    <a:bodyPr/>
                    <a:lstStyle/>
                    <a:p>
                      <a:pPr>
                        <a:lnSpc>
                          <a:spcPts val="1200"/>
                        </a:lnSpc>
                        <a:spcAft>
                          <a:spcPts val="0"/>
                        </a:spcAft>
                      </a:pPr>
                      <a:r>
                        <a:rPr lang="es-ES_tradnl" sz="1000">
                          <a:latin typeface="Arial"/>
                          <a:ea typeface="Times New Roman"/>
                          <a:cs typeface="Times New Roman"/>
                        </a:rPr>
                        <a:t>CPSC10</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Retorno a flujo basico.</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a:latin typeface="Arial"/>
                          <a:ea typeface="Times New Roman"/>
                          <a:cs typeface="Times New Roman"/>
                        </a:rPr>
                        <a:t>Se elije la opción Retornar en el Registro de # de Certificado.</a:t>
                      </a:r>
                      <a:endParaRPr lang="en-US" sz="100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s-ES_tradnl" sz="1000" dirty="0">
                          <a:latin typeface="Arial"/>
                          <a:ea typeface="Times New Roman"/>
                          <a:cs typeface="Times New Roman"/>
                        </a:rPr>
                        <a:t>Se retorna al inicio del flujo básico del caso de uso.</a:t>
                      </a:r>
                      <a:endParaRPr lang="en-US" sz="1000" dirty="0">
                        <a:latin typeface="Times New Roman"/>
                        <a:ea typeface="Times New Roman"/>
                        <a:cs typeface="Times New Roman"/>
                      </a:endParaRPr>
                    </a:p>
                  </a:txBody>
                  <a:tcPr marL="26940" marR="269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A" dirty="0"/>
              <a:t>Pruebas de integridad de datos</a:t>
            </a:r>
            <a:endParaRPr lang="en-US" dirty="0"/>
          </a:p>
        </p:txBody>
      </p:sp>
      <p:graphicFrame>
        <p:nvGraphicFramePr>
          <p:cNvPr id="4" name="Content Placeholder 3"/>
          <p:cNvGraphicFramePr>
            <a:graphicFrameLocks noGrp="1"/>
          </p:cNvGraphicFramePr>
          <p:nvPr>
            <p:ph sz="quarter" idx="1"/>
          </p:nvPr>
        </p:nvGraphicFramePr>
        <p:xfrm>
          <a:off x="571472" y="1571611"/>
          <a:ext cx="7286676" cy="4926035"/>
        </p:xfrm>
        <a:graphic>
          <a:graphicData uri="http://schemas.openxmlformats.org/drawingml/2006/table">
            <a:tbl>
              <a:tblPr/>
              <a:tblGrid>
                <a:gridCol w="1822906">
                  <a:extLst>
                    <a:ext uri="{9D8B030D-6E8A-4147-A177-3AD203B41FA5}">
                      <a16:colId xmlns:a16="http://schemas.microsoft.com/office/drawing/2014/main" val="20000"/>
                    </a:ext>
                  </a:extLst>
                </a:gridCol>
                <a:gridCol w="5463770">
                  <a:extLst>
                    <a:ext uri="{9D8B030D-6E8A-4147-A177-3AD203B41FA5}">
                      <a16:colId xmlns:a16="http://schemas.microsoft.com/office/drawing/2014/main" val="20001"/>
                    </a:ext>
                  </a:extLst>
                </a:gridCol>
              </a:tblGrid>
              <a:tr h="418204">
                <a:tc>
                  <a:txBody>
                    <a:bodyPr/>
                    <a:lstStyle/>
                    <a:p>
                      <a:pPr>
                        <a:lnSpc>
                          <a:spcPts val="1100"/>
                        </a:lnSpc>
                        <a:spcAft>
                          <a:spcPts val="600"/>
                        </a:spcAft>
                      </a:pPr>
                      <a:r>
                        <a:rPr lang="es-CR" sz="1100" dirty="0">
                          <a:latin typeface="Arial"/>
                          <a:ea typeface="Times New Roman"/>
                        </a:rPr>
                        <a:t>Objetivo de la Prueba:</a:t>
                      </a:r>
                      <a:endParaRPr lang="en-US" sz="11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600"/>
                        </a:spcAft>
                      </a:pPr>
                      <a:r>
                        <a:rPr lang="es-CR" sz="1100" dirty="0">
                          <a:latin typeface="Arial"/>
                          <a:ea typeface="Times New Roman"/>
                        </a:rPr>
                        <a:t>Asegurar los métodos de acceso de Bases de Datos  sin corrupción de datos.</a:t>
                      </a:r>
                      <a:endParaRPr lang="en-US" sz="11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91823">
                <a:tc>
                  <a:txBody>
                    <a:bodyPr/>
                    <a:lstStyle/>
                    <a:p>
                      <a:pPr>
                        <a:lnSpc>
                          <a:spcPts val="1100"/>
                        </a:lnSpc>
                        <a:spcAft>
                          <a:spcPts val="600"/>
                        </a:spcAft>
                      </a:pPr>
                      <a:r>
                        <a:rPr lang="es-CR" sz="1100">
                          <a:latin typeface="Arial"/>
                          <a:ea typeface="Times New Roman"/>
                        </a:rPr>
                        <a:t>Técnica:</a:t>
                      </a:r>
                      <a:endParaRPr lang="en-US" sz="11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600"/>
                        </a:spcAft>
                      </a:pPr>
                      <a:r>
                        <a:rPr lang="es-CR" sz="1100" dirty="0">
                          <a:latin typeface="Arial"/>
                          <a:ea typeface="Times New Roman"/>
                        </a:rPr>
                        <a:t>Invocar cada método de acceso y operación con datos válidos e inválidos en cada uno de los casos de uso. </a:t>
                      </a:r>
                      <a:endParaRPr lang="en-US" sz="1100" dirty="0">
                        <a:latin typeface="Times New Roman"/>
                        <a:ea typeface="Times New Roman"/>
                      </a:endParaRPr>
                    </a:p>
                    <a:p>
                      <a:pPr>
                        <a:lnSpc>
                          <a:spcPts val="1100"/>
                        </a:lnSpc>
                        <a:spcAft>
                          <a:spcPts val="600"/>
                        </a:spcAft>
                      </a:pPr>
                      <a:r>
                        <a:rPr lang="es-CR" sz="1100" dirty="0">
                          <a:latin typeface="Arial"/>
                          <a:ea typeface="Times New Roman"/>
                        </a:rPr>
                        <a:t>Revisar la Base de Datos para asegurar que los datos son válidos, todos los eventos ocurrieron apropiadamente.  Revisar los datos retornados para asegurar la validez de los mismos.</a:t>
                      </a:r>
                      <a:endParaRPr lang="en-US" sz="1100" dirty="0">
                        <a:latin typeface="Times New Roman"/>
                        <a:ea typeface="Times New Roman"/>
                      </a:endParaRPr>
                    </a:p>
                    <a:p>
                      <a:pPr>
                        <a:lnSpc>
                          <a:spcPts val="1100"/>
                        </a:lnSpc>
                        <a:spcAft>
                          <a:spcPts val="600"/>
                        </a:spcAft>
                      </a:pPr>
                      <a:r>
                        <a:rPr lang="es-CR" sz="1100" dirty="0">
                          <a:latin typeface="Arial"/>
                          <a:ea typeface="Times New Roman"/>
                        </a:rPr>
                        <a:t>Revisar los datos generados por métodos del sistema como fechas y horas.</a:t>
                      </a:r>
                      <a:endParaRPr lang="en-US" sz="11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61808">
                <a:tc>
                  <a:txBody>
                    <a:bodyPr/>
                    <a:lstStyle/>
                    <a:p>
                      <a:pPr>
                        <a:lnSpc>
                          <a:spcPts val="1100"/>
                        </a:lnSpc>
                        <a:spcAft>
                          <a:spcPts val="600"/>
                        </a:spcAft>
                      </a:pPr>
                      <a:endParaRPr lang="es-CR" sz="1100" dirty="0">
                        <a:latin typeface="Arial"/>
                        <a:ea typeface="Times New Roman"/>
                      </a:endParaRPr>
                    </a:p>
                    <a:p>
                      <a:pPr>
                        <a:lnSpc>
                          <a:spcPts val="1100"/>
                        </a:lnSpc>
                        <a:spcAft>
                          <a:spcPts val="600"/>
                        </a:spcAft>
                      </a:pPr>
                      <a:r>
                        <a:rPr lang="es-CR" sz="1100" dirty="0">
                          <a:latin typeface="Arial"/>
                          <a:ea typeface="Times New Roman"/>
                        </a:rPr>
                        <a:t>Herramientas y recursos:</a:t>
                      </a:r>
                      <a:endParaRPr lang="en-US" sz="11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ts val="1100"/>
                        </a:lnSpc>
                        <a:spcAft>
                          <a:spcPts val="600"/>
                        </a:spcAft>
                        <a:buFont typeface="Symbol"/>
                        <a:buChar char=""/>
                        <a:tabLst>
                          <a:tab pos="457200" algn="l"/>
                        </a:tabLst>
                      </a:pPr>
                      <a:endParaRPr lang="es-CR" sz="1100" dirty="0">
                        <a:latin typeface="Arial"/>
                        <a:ea typeface="Times New Roman"/>
                      </a:endParaRPr>
                    </a:p>
                    <a:p>
                      <a:pPr marL="342900" lvl="0" indent="-342900">
                        <a:lnSpc>
                          <a:spcPts val="1100"/>
                        </a:lnSpc>
                        <a:spcAft>
                          <a:spcPts val="600"/>
                        </a:spcAft>
                        <a:buFont typeface="Symbol"/>
                        <a:buChar char=""/>
                        <a:tabLst>
                          <a:tab pos="457200" algn="l"/>
                        </a:tabLst>
                      </a:pPr>
                      <a:r>
                        <a:rPr lang="es-CR" sz="1100" dirty="0">
                          <a:latin typeface="Arial"/>
                          <a:ea typeface="Times New Roman"/>
                        </a:rPr>
                        <a:t>Base</a:t>
                      </a:r>
                      <a:r>
                        <a:rPr lang="es-CR" sz="1100" baseline="0" dirty="0">
                          <a:latin typeface="Arial"/>
                          <a:ea typeface="Times New Roman"/>
                        </a:rPr>
                        <a:t> de datos del Servicio Social Universitario</a:t>
                      </a:r>
                      <a:endParaRPr lang="en-US" sz="1100" dirty="0">
                        <a:latin typeface="Times New Roman"/>
                        <a:ea typeface="Times New Roman"/>
                      </a:endParaRPr>
                    </a:p>
                    <a:p>
                      <a:pPr marL="342900" lvl="0" indent="-342900">
                        <a:lnSpc>
                          <a:spcPts val="1100"/>
                        </a:lnSpc>
                        <a:spcAft>
                          <a:spcPts val="600"/>
                        </a:spcAft>
                        <a:buFont typeface="Symbol"/>
                        <a:buChar char=""/>
                        <a:tabLst>
                          <a:tab pos="457200" algn="l"/>
                        </a:tabLst>
                      </a:pPr>
                      <a:r>
                        <a:rPr lang="es-CR" sz="1100" dirty="0">
                          <a:latin typeface="Arial"/>
                          <a:ea typeface="Times New Roman"/>
                        </a:rPr>
                        <a:t>Archivo de pruebas con datos cargados en la base de datos para comprobar correcta ejecución de sentencias de selección.</a:t>
                      </a:r>
                      <a:endParaRPr lang="en-US" sz="11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8204">
                <a:tc>
                  <a:txBody>
                    <a:bodyPr/>
                    <a:lstStyle/>
                    <a:p>
                      <a:pPr>
                        <a:lnSpc>
                          <a:spcPts val="1100"/>
                        </a:lnSpc>
                        <a:spcAft>
                          <a:spcPts val="600"/>
                        </a:spcAft>
                      </a:pPr>
                      <a:endParaRPr lang="es-CR" sz="1100" dirty="0">
                        <a:latin typeface="Arial"/>
                        <a:ea typeface="Times New Roman"/>
                      </a:endParaRPr>
                    </a:p>
                    <a:p>
                      <a:pPr>
                        <a:lnSpc>
                          <a:spcPts val="1100"/>
                        </a:lnSpc>
                        <a:spcAft>
                          <a:spcPts val="600"/>
                        </a:spcAft>
                      </a:pPr>
                      <a:r>
                        <a:rPr lang="es-CR" sz="1100" dirty="0">
                          <a:latin typeface="Arial"/>
                          <a:ea typeface="Times New Roman"/>
                        </a:rPr>
                        <a:t>Criterio de Finalización:</a:t>
                      </a:r>
                      <a:endParaRPr lang="en-US" sz="11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600"/>
                        </a:spcAft>
                      </a:pPr>
                      <a:endParaRPr lang="es-CR" sz="1100" dirty="0">
                        <a:latin typeface="Arial"/>
                        <a:ea typeface="Times New Roman"/>
                      </a:endParaRPr>
                    </a:p>
                    <a:p>
                      <a:pPr>
                        <a:lnSpc>
                          <a:spcPts val="1100"/>
                        </a:lnSpc>
                        <a:spcAft>
                          <a:spcPts val="600"/>
                        </a:spcAft>
                      </a:pPr>
                      <a:r>
                        <a:rPr lang="es-CR" sz="1100" dirty="0">
                          <a:latin typeface="Arial"/>
                          <a:ea typeface="Times New Roman"/>
                        </a:rPr>
                        <a:t>Todos los métodos de acceso y funciones fueron realizados y sin corrupción de datos.</a:t>
                      </a:r>
                      <a:endParaRPr lang="en-US" sz="11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8204">
                <a:tc>
                  <a:txBody>
                    <a:bodyPr/>
                    <a:lstStyle/>
                    <a:p>
                      <a:pPr>
                        <a:lnSpc>
                          <a:spcPts val="1100"/>
                        </a:lnSpc>
                        <a:spcAft>
                          <a:spcPts val="600"/>
                        </a:spcAft>
                      </a:pPr>
                      <a:endParaRPr lang="es-CR" sz="1100" dirty="0">
                        <a:latin typeface="Arial"/>
                        <a:ea typeface="Times New Roman"/>
                      </a:endParaRPr>
                    </a:p>
                    <a:p>
                      <a:pPr>
                        <a:lnSpc>
                          <a:spcPts val="1100"/>
                        </a:lnSpc>
                        <a:spcAft>
                          <a:spcPts val="600"/>
                        </a:spcAft>
                      </a:pPr>
                      <a:r>
                        <a:rPr lang="es-CR" sz="1100" dirty="0">
                          <a:latin typeface="Arial"/>
                          <a:ea typeface="Times New Roman"/>
                        </a:rPr>
                        <a:t>Consideraciones Especiales:</a:t>
                      </a:r>
                      <a:endParaRPr lang="en-US" sz="11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ts val="1100"/>
                        </a:lnSpc>
                        <a:spcAft>
                          <a:spcPts val="600"/>
                        </a:spcAft>
                      </a:pPr>
                      <a:endParaRPr lang="es-CR" sz="1100" dirty="0">
                        <a:latin typeface="Arial"/>
                        <a:ea typeface="Times New Roman"/>
                      </a:endParaRPr>
                    </a:p>
                    <a:p>
                      <a:pPr>
                        <a:lnSpc>
                          <a:spcPts val="1100"/>
                        </a:lnSpc>
                        <a:spcAft>
                          <a:spcPts val="600"/>
                        </a:spcAft>
                      </a:pPr>
                      <a:r>
                        <a:rPr lang="es-CR" sz="1100" dirty="0">
                          <a:latin typeface="Arial"/>
                          <a:ea typeface="Times New Roman"/>
                        </a:rPr>
                        <a:t>Revisiones son realizadas manualmente.</a:t>
                      </a:r>
                    </a:p>
                    <a:p>
                      <a:pPr>
                        <a:lnSpc>
                          <a:spcPts val="1100"/>
                        </a:lnSpc>
                        <a:spcAft>
                          <a:spcPts val="600"/>
                        </a:spcAft>
                      </a:pPr>
                      <a:r>
                        <a:rPr lang="es-CR" sz="1100" dirty="0">
                          <a:latin typeface="Arial"/>
                          <a:ea typeface="Times New Roman"/>
                        </a:rPr>
                        <a:t>PRUEBA</a:t>
                      </a:r>
                      <a:r>
                        <a:rPr lang="es-CR" sz="1100" baseline="0" dirty="0">
                          <a:latin typeface="Arial"/>
                          <a:ea typeface="Times New Roman"/>
                        </a:rPr>
                        <a:t> EXITOSA: SI ___ NO ___</a:t>
                      </a:r>
                    </a:p>
                    <a:p>
                      <a:pPr>
                        <a:lnSpc>
                          <a:spcPts val="1100"/>
                        </a:lnSpc>
                        <a:spcAft>
                          <a:spcPts val="600"/>
                        </a:spcAft>
                      </a:pPr>
                      <a:r>
                        <a:rPr lang="es-CR" sz="1100" baseline="0" dirty="0">
                          <a:latin typeface="Arial"/>
                          <a:ea typeface="Times New Roman"/>
                        </a:rPr>
                        <a:t>OBSERVACIOES: _______________________________________________________________</a:t>
                      </a:r>
                    </a:p>
                    <a:p>
                      <a:pPr>
                        <a:lnSpc>
                          <a:spcPts val="1100"/>
                        </a:lnSpc>
                        <a:spcAft>
                          <a:spcPts val="600"/>
                        </a:spcAft>
                      </a:pPr>
                      <a:r>
                        <a:rPr lang="es-CR" sz="1100" baseline="0" dirty="0">
                          <a:latin typeface="Arial"/>
                          <a:ea typeface="Times New Roman"/>
                        </a:rPr>
                        <a:t>_______________________________________________________________</a:t>
                      </a:r>
                      <a:endParaRPr lang="en-US" sz="1100" dirty="0">
                        <a:latin typeface="Times New Roman"/>
                        <a:ea typeface="Times New Roman"/>
                      </a:endParaRPr>
                    </a:p>
                    <a:p>
                      <a:pPr>
                        <a:lnSpc>
                          <a:spcPts val="1100"/>
                        </a:lnSpc>
                        <a:spcAft>
                          <a:spcPts val="600"/>
                        </a:spcAft>
                      </a:pPr>
                      <a:endParaRPr lang="en-US" sz="11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214"/>
            <a:ext cx="7467600" cy="1143000"/>
          </a:xfrm>
        </p:spPr>
        <p:txBody>
          <a:bodyPr/>
          <a:lstStyle/>
          <a:p>
            <a:r>
              <a:rPr lang="es-PA" dirty="0"/>
              <a:t>Pruebas funcionales: CPE80H</a:t>
            </a:r>
            <a:endParaRPr lang="en-US" dirty="0"/>
          </a:p>
        </p:txBody>
      </p:sp>
      <p:graphicFrame>
        <p:nvGraphicFramePr>
          <p:cNvPr id="4" name="Content Placeholder 3"/>
          <p:cNvGraphicFramePr>
            <a:graphicFrameLocks noGrp="1"/>
          </p:cNvGraphicFramePr>
          <p:nvPr>
            <p:ph sz="quarter" idx="1"/>
          </p:nvPr>
        </p:nvGraphicFramePr>
        <p:xfrm>
          <a:off x="357158" y="1071546"/>
          <a:ext cx="8143932" cy="5356392"/>
        </p:xfrm>
        <a:graphic>
          <a:graphicData uri="http://schemas.openxmlformats.org/drawingml/2006/table">
            <a:tbl>
              <a:tblPr/>
              <a:tblGrid>
                <a:gridCol w="2037365">
                  <a:extLst>
                    <a:ext uri="{9D8B030D-6E8A-4147-A177-3AD203B41FA5}">
                      <a16:colId xmlns:a16="http://schemas.microsoft.com/office/drawing/2014/main" val="20000"/>
                    </a:ext>
                  </a:extLst>
                </a:gridCol>
                <a:gridCol w="6106567">
                  <a:extLst>
                    <a:ext uri="{9D8B030D-6E8A-4147-A177-3AD203B41FA5}">
                      <a16:colId xmlns:a16="http://schemas.microsoft.com/office/drawing/2014/main" val="20001"/>
                    </a:ext>
                  </a:extLst>
                </a:gridCol>
              </a:tblGrid>
              <a:tr h="707512">
                <a:tc>
                  <a:txBody>
                    <a:bodyPr/>
                    <a:lstStyle/>
                    <a:p>
                      <a:pPr>
                        <a:lnSpc>
                          <a:spcPts val="1100"/>
                        </a:lnSpc>
                        <a:spcAft>
                          <a:spcPts val="600"/>
                        </a:spcAft>
                      </a:pPr>
                      <a:r>
                        <a:rPr lang="es-CR" sz="1000" dirty="0">
                          <a:latin typeface="Arial"/>
                          <a:ea typeface="Times New Roman"/>
                        </a:rPr>
                        <a:t>Objetivo de la Prueba:</a:t>
                      </a:r>
                      <a:endParaRPr lang="en-US" sz="1000" dirty="0">
                        <a:latin typeface="Times New Roman"/>
                        <a:ea typeface="Times New Roman"/>
                      </a:endParaRPr>
                    </a:p>
                  </a:txBody>
                  <a:tcPr marL="56403" marR="5640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600"/>
                        </a:spcAft>
                      </a:pPr>
                      <a:r>
                        <a:rPr lang="es-CR" sz="1000">
                          <a:latin typeface="Arial"/>
                          <a:ea typeface="Times New Roman"/>
                        </a:rPr>
                        <a:t>Asegurar  la apropiada navegación, ingreso de datos, procesamiento, y salidas de los casos de uso del sistema.</a:t>
                      </a:r>
                      <a:endParaRPr lang="en-US" sz="1000">
                        <a:latin typeface="Times New Roman"/>
                        <a:ea typeface="Times New Roman"/>
                      </a:endParaRPr>
                    </a:p>
                    <a:p>
                      <a:pPr>
                        <a:lnSpc>
                          <a:spcPts val="1100"/>
                        </a:lnSpc>
                        <a:spcAft>
                          <a:spcPts val="600"/>
                        </a:spcAft>
                      </a:pPr>
                      <a:r>
                        <a:rPr lang="es-CR" sz="1000">
                          <a:latin typeface="Arial"/>
                          <a:ea typeface="Times New Roman"/>
                        </a:rPr>
                        <a:t>Comprobar el correcto funcionamiento del sistema e casos de errores o excepciones de entrada.</a:t>
                      </a:r>
                      <a:endParaRPr lang="en-US" sz="1000">
                        <a:latin typeface="Times New Roman"/>
                        <a:ea typeface="Times New Roman"/>
                      </a:endParaRPr>
                    </a:p>
                  </a:txBody>
                  <a:tcPr marL="56403" marR="5640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50074">
                <a:tc>
                  <a:txBody>
                    <a:bodyPr/>
                    <a:lstStyle/>
                    <a:p>
                      <a:pPr>
                        <a:lnSpc>
                          <a:spcPts val="1100"/>
                        </a:lnSpc>
                        <a:spcAft>
                          <a:spcPts val="600"/>
                        </a:spcAft>
                      </a:pPr>
                      <a:r>
                        <a:rPr lang="es-CR" sz="1000" dirty="0">
                          <a:latin typeface="Arial"/>
                          <a:ea typeface="Times New Roman"/>
                        </a:rPr>
                        <a:t>Técnica:</a:t>
                      </a:r>
                      <a:endParaRPr lang="en-US" sz="1000" dirty="0">
                        <a:latin typeface="Times New Roman"/>
                        <a:ea typeface="Times New Roman"/>
                      </a:endParaRPr>
                    </a:p>
                  </a:txBody>
                  <a:tcPr marL="56403" marR="5640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600"/>
                        </a:spcAft>
                      </a:pPr>
                      <a:r>
                        <a:rPr lang="es-CR" sz="1000" dirty="0">
                          <a:latin typeface="Arial"/>
                          <a:ea typeface="Times New Roman"/>
                        </a:rPr>
                        <a:t>Ejecutar cada caso de prueba, o función usando datos válidos e inválidos, para verificar lo siguiente:</a:t>
                      </a:r>
                      <a:endParaRPr lang="en-US" sz="1000" dirty="0">
                        <a:latin typeface="Times New Roman"/>
                        <a:ea typeface="Times New Roman"/>
                      </a:endParaRPr>
                    </a:p>
                    <a:p>
                      <a:pPr marL="342900" lvl="0" indent="-342900">
                        <a:lnSpc>
                          <a:spcPts val="1100"/>
                        </a:lnSpc>
                        <a:spcAft>
                          <a:spcPts val="600"/>
                        </a:spcAft>
                        <a:buFont typeface="+mj-lt"/>
                        <a:buAutoNum type="arabicPeriod"/>
                        <a:tabLst>
                          <a:tab pos="228600" algn="l"/>
                        </a:tabLst>
                      </a:pPr>
                      <a:r>
                        <a:rPr lang="es-CR" sz="1000" dirty="0">
                          <a:latin typeface="Arial"/>
                          <a:ea typeface="Times New Roman"/>
                        </a:rPr>
                        <a:t>Se aplican las reglas del negocio.</a:t>
                      </a:r>
                      <a:endParaRPr lang="en-US" sz="1000" dirty="0">
                        <a:latin typeface="Times New Roman"/>
                        <a:ea typeface="Times New Roman"/>
                      </a:endParaRPr>
                    </a:p>
                    <a:p>
                      <a:pPr marL="342900" lvl="0" indent="-342900">
                        <a:lnSpc>
                          <a:spcPts val="1100"/>
                        </a:lnSpc>
                        <a:spcAft>
                          <a:spcPts val="600"/>
                        </a:spcAft>
                        <a:buFont typeface="+mj-lt"/>
                        <a:buAutoNum type="arabicPeriod"/>
                        <a:tabLst>
                          <a:tab pos="228600" algn="l"/>
                        </a:tabLst>
                      </a:pPr>
                      <a:r>
                        <a:rPr lang="es-CR" sz="1000" dirty="0">
                          <a:latin typeface="Arial"/>
                          <a:ea typeface="Times New Roman"/>
                        </a:rPr>
                        <a:t>Los resultados esperados se obtuvieron con los datos válidos.</a:t>
                      </a:r>
                      <a:endParaRPr lang="en-US" sz="1000" dirty="0">
                        <a:latin typeface="Times New Roman"/>
                        <a:ea typeface="Times New Roman"/>
                      </a:endParaRPr>
                    </a:p>
                    <a:p>
                      <a:pPr marL="342900" lvl="0" indent="-342900">
                        <a:lnSpc>
                          <a:spcPts val="1100"/>
                        </a:lnSpc>
                        <a:spcAft>
                          <a:spcPts val="600"/>
                        </a:spcAft>
                        <a:buFont typeface="+mj-lt"/>
                        <a:buAutoNum type="arabicPeriod"/>
                        <a:tabLst>
                          <a:tab pos="228600" algn="l"/>
                        </a:tabLst>
                      </a:pPr>
                      <a:r>
                        <a:rPr lang="es-CR" sz="1000" dirty="0">
                          <a:latin typeface="Arial"/>
                          <a:ea typeface="Times New Roman"/>
                        </a:rPr>
                        <a:t>Se despliegan los apropiados mensajes de error y advertencias cuando se usan datos inválidos.</a:t>
                      </a:r>
                      <a:endParaRPr lang="en-US" sz="1000" dirty="0">
                        <a:latin typeface="Times New Roman"/>
                        <a:ea typeface="Times New Roman"/>
                      </a:endParaRPr>
                    </a:p>
                    <a:p>
                      <a:pPr marL="449580">
                        <a:lnSpc>
                          <a:spcPct val="115000"/>
                        </a:lnSpc>
                        <a:spcAft>
                          <a:spcPts val="1000"/>
                        </a:spcAft>
                      </a:pPr>
                      <a:r>
                        <a:rPr lang="es-PA" sz="1000" dirty="0">
                          <a:latin typeface="Arial"/>
                          <a:ea typeface="Times New Roman"/>
                        </a:rPr>
                        <a:t>En especifico el caso de uso de consulta de estudiantes con más de 80 horas se verifica lo siguiente:</a:t>
                      </a:r>
                      <a:endParaRPr lang="en-US" sz="1000" dirty="0">
                        <a:latin typeface="Times New Roman"/>
                        <a:ea typeface="Times New Roman"/>
                      </a:endParaRPr>
                    </a:p>
                    <a:p>
                      <a:pPr marL="342900" lvl="0" indent="-342900">
                        <a:lnSpc>
                          <a:spcPts val="1100"/>
                        </a:lnSpc>
                        <a:spcAft>
                          <a:spcPts val="600"/>
                        </a:spcAft>
                        <a:buFont typeface="+mj-lt"/>
                        <a:buAutoNum type="arabicPeriod"/>
                        <a:tabLst>
                          <a:tab pos="228600" algn="l"/>
                        </a:tabLst>
                      </a:pPr>
                      <a:r>
                        <a:rPr lang="es-CR" sz="1000" dirty="0">
                          <a:latin typeface="Arial"/>
                          <a:ea typeface="Times New Roman"/>
                        </a:rPr>
                        <a:t>Comprobar que se despliegue las opciones de Registrar o Solicitar al usuario administrativo.</a:t>
                      </a:r>
                      <a:r>
                        <a:rPr lang="es-CR" sz="1000" baseline="0" dirty="0">
                          <a:latin typeface="Arial"/>
                          <a:ea typeface="Times New Roman"/>
                        </a:rPr>
                        <a:t> Entrando al sistema con el </a:t>
                      </a:r>
                      <a:r>
                        <a:rPr lang="es-ES_tradnl" sz="1000" dirty="0">
                          <a:latin typeface="Arial"/>
                          <a:ea typeface="Times New Roman"/>
                          <a:cs typeface="Times New Roman"/>
                        </a:rPr>
                        <a:t>usuario ‘8-876-568’</a:t>
                      </a:r>
                      <a:r>
                        <a:rPr lang="es-ES_tradnl" sz="1000" baseline="0" dirty="0">
                          <a:latin typeface="Arial"/>
                          <a:ea typeface="Times New Roman"/>
                          <a:cs typeface="Times New Roman"/>
                        </a:rPr>
                        <a:t> y contraseña ‘1234de78’.</a:t>
                      </a:r>
                      <a:endParaRPr lang="en-US" sz="1000" dirty="0">
                        <a:latin typeface="Times New Roman"/>
                        <a:ea typeface="Times New Roman"/>
                      </a:endParaRPr>
                    </a:p>
                    <a:p>
                      <a:pPr marL="342900" lvl="0" indent="-342900">
                        <a:lnSpc>
                          <a:spcPts val="1100"/>
                        </a:lnSpc>
                        <a:spcAft>
                          <a:spcPts val="600"/>
                        </a:spcAft>
                        <a:buFont typeface="+mj-lt"/>
                        <a:buAutoNum type="arabicPeriod"/>
                        <a:tabLst>
                          <a:tab pos="228600" algn="l"/>
                        </a:tabLst>
                      </a:pPr>
                      <a:r>
                        <a:rPr lang="es-CR" sz="1000" dirty="0">
                          <a:latin typeface="Arial"/>
                          <a:ea typeface="Times New Roman"/>
                        </a:rPr>
                        <a:t>Asegurar que se muestre los lotes disponibles correspondientes a la sede del usuario para editar</a:t>
                      </a:r>
                      <a:r>
                        <a:rPr lang="es-CR" sz="1000" baseline="0" dirty="0">
                          <a:latin typeface="Arial"/>
                          <a:ea typeface="Times New Roman"/>
                        </a:rPr>
                        <a:t> (1 lote en este caso).</a:t>
                      </a:r>
                    </a:p>
                    <a:p>
                      <a:pPr marL="342900" lvl="0" indent="-342900">
                        <a:lnSpc>
                          <a:spcPts val="1100"/>
                        </a:lnSpc>
                        <a:spcAft>
                          <a:spcPts val="600"/>
                        </a:spcAft>
                        <a:buFont typeface="+mj-lt"/>
                        <a:buAutoNum type="arabicPeriod"/>
                        <a:tabLst>
                          <a:tab pos="228600" algn="l"/>
                        </a:tabLst>
                      </a:pPr>
                      <a:r>
                        <a:rPr lang="es-CR" sz="1000" baseline="0" dirty="0">
                          <a:latin typeface="Arial"/>
                          <a:ea typeface="Times New Roman"/>
                        </a:rPr>
                        <a:t>Al elegir el lote se deben mostrar los estudiantes (5) con sus cedulas y si tienen # </a:t>
                      </a:r>
                      <a:r>
                        <a:rPr lang="es-CR" sz="1000" baseline="0">
                          <a:latin typeface="Arial"/>
                          <a:ea typeface="Times New Roman"/>
                        </a:rPr>
                        <a:t>de certificado (1) </a:t>
                      </a:r>
                      <a:r>
                        <a:rPr lang="es-CR" sz="1000" baseline="0" dirty="0">
                          <a:latin typeface="Arial"/>
                          <a:ea typeface="Times New Roman"/>
                        </a:rPr>
                        <a:t>este debe desplegarse en el color asignado.</a:t>
                      </a:r>
                      <a:endParaRPr lang="en-US" sz="1000" dirty="0">
                        <a:latin typeface="Times New Roman"/>
                        <a:ea typeface="Times New Roman"/>
                      </a:endParaRPr>
                    </a:p>
                    <a:p>
                      <a:pPr marL="342900" lvl="0" indent="-342900">
                        <a:lnSpc>
                          <a:spcPts val="1100"/>
                        </a:lnSpc>
                        <a:spcAft>
                          <a:spcPts val="600"/>
                        </a:spcAft>
                        <a:buFont typeface="+mj-lt"/>
                        <a:buAutoNum type="arabicPeriod"/>
                        <a:tabLst>
                          <a:tab pos="228600" algn="l"/>
                        </a:tabLst>
                      </a:pPr>
                      <a:r>
                        <a:rPr lang="es-CR" sz="1000" dirty="0">
                          <a:latin typeface="Arial"/>
                          <a:ea typeface="Times New Roman"/>
                        </a:rPr>
                        <a:t>Validar que se ingrese como encargado a firmar una persona valida de acuerdo a la sede con que se trabaja (‘Víctor</a:t>
                      </a:r>
                      <a:r>
                        <a:rPr lang="es-CR" sz="1000" baseline="0" dirty="0">
                          <a:latin typeface="Arial"/>
                          <a:ea typeface="Times New Roman"/>
                        </a:rPr>
                        <a:t> López’)</a:t>
                      </a:r>
                      <a:r>
                        <a:rPr lang="es-CR" sz="1000" dirty="0">
                          <a:latin typeface="Arial"/>
                          <a:ea typeface="Times New Roman"/>
                        </a:rPr>
                        <a:t>.</a:t>
                      </a:r>
                      <a:endParaRPr lang="en-US" sz="1000" dirty="0">
                        <a:latin typeface="Times New Roman"/>
                        <a:ea typeface="Times New Roman"/>
                      </a:endParaRPr>
                    </a:p>
                  </a:txBody>
                  <a:tcPr marL="56403" marR="5640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51860">
                <a:tc>
                  <a:txBody>
                    <a:bodyPr/>
                    <a:lstStyle/>
                    <a:p>
                      <a:pPr>
                        <a:lnSpc>
                          <a:spcPts val="1100"/>
                        </a:lnSpc>
                        <a:spcAft>
                          <a:spcPts val="600"/>
                        </a:spcAft>
                      </a:pPr>
                      <a:r>
                        <a:rPr lang="es-CR" sz="1000">
                          <a:latin typeface="Arial"/>
                          <a:ea typeface="Times New Roman"/>
                        </a:rPr>
                        <a:t>Criterio de Finalización:</a:t>
                      </a:r>
                      <a:endParaRPr lang="en-US" sz="1000">
                        <a:latin typeface="Times New Roman"/>
                        <a:ea typeface="Times New Roman"/>
                      </a:endParaRPr>
                    </a:p>
                  </a:txBody>
                  <a:tcPr marL="56403" marR="5640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ts val="1100"/>
                        </a:lnSpc>
                        <a:spcAft>
                          <a:spcPts val="600"/>
                        </a:spcAft>
                        <a:buFont typeface="+mj-lt"/>
                        <a:buAutoNum type="arabicPeriod"/>
                        <a:tabLst>
                          <a:tab pos="228600" algn="l"/>
                        </a:tabLst>
                      </a:pPr>
                      <a:r>
                        <a:rPr lang="es-CR" sz="1000" dirty="0">
                          <a:latin typeface="Arial"/>
                          <a:ea typeface="Times New Roman"/>
                        </a:rPr>
                        <a:t>Todas las pruebas planeadas han sido ejecutadas.</a:t>
                      </a:r>
                      <a:endParaRPr lang="en-US" sz="1000" dirty="0">
                        <a:latin typeface="Times New Roman"/>
                        <a:ea typeface="Times New Roman"/>
                      </a:endParaRPr>
                    </a:p>
                    <a:p>
                      <a:pPr marL="342900" lvl="0" indent="-342900">
                        <a:lnSpc>
                          <a:spcPts val="1100"/>
                        </a:lnSpc>
                        <a:spcAft>
                          <a:spcPts val="600"/>
                        </a:spcAft>
                        <a:buFont typeface="+mj-lt"/>
                        <a:buAutoNum type="arabicPeriod"/>
                        <a:tabLst>
                          <a:tab pos="228600" algn="l"/>
                        </a:tabLst>
                      </a:pPr>
                      <a:r>
                        <a:rPr lang="es-CR" sz="1000" dirty="0">
                          <a:latin typeface="Arial"/>
                          <a:ea typeface="Times New Roman"/>
                        </a:rPr>
                        <a:t>Todos los defectos identificados han sido direccionados para su mejora.</a:t>
                      </a:r>
                      <a:endParaRPr lang="en-US" sz="1000" dirty="0">
                        <a:latin typeface="Times New Roman"/>
                        <a:ea typeface="Times New Roman"/>
                      </a:endParaRPr>
                    </a:p>
                  </a:txBody>
                  <a:tcPr marL="56403" marR="5640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49015">
                <a:tc>
                  <a:txBody>
                    <a:bodyPr/>
                    <a:lstStyle/>
                    <a:p>
                      <a:pPr>
                        <a:lnSpc>
                          <a:spcPts val="1100"/>
                        </a:lnSpc>
                        <a:spcAft>
                          <a:spcPts val="600"/>
                        </a:spcAft>
                      </a:pPr>
                      <a:r>
                        <a:rPr lang="es-CR" sz="1000" dirty="0">
                          <a:latin typeface="Arial"/>
                          <a:ea typeface="Times New Roman"/>
                        </a:rPr>
                        <a:t>Consideraciones Especiales:</a:t>
                      </a:r>
                      <a:endParaRPr lang="en-US" sz="1000" dirty="0">
                        <a:latin typeface="Times New Roman"/>
                        <a:ea typeface="Times New Roman"/>
                      </a:endParaRPr>
                    </a:p>
                  </a:txBody>
                  <a:tcPr marL="56403" marR="5640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342900" lvl="0" indent="-342900" algn="just">
                        <a:lnSpc>
                          <a:spcPts val="1200"/>
                        </a:lnSpc>
                        <a:spcAft>
                          <a:spcPts val="0"/>
                        </a:spcAft>
                        <a:buFont typeface="Wingdings"/>
                        <a:buChar char=""/>
                      </a:pPr>
                      <a:r>
                        <a:rPr lang="es-CR" sz="1000" dirty="0">
                          <a:latin typeface="Arial"/>
                          <a:ea typeface="Times New Roman"/>
                        </a:rPr>
                        <a:t>El usuario para el cual se realiza la prueba debe ser un usuario valido dentro del Sistema de Servicio Social Universitario.</a:t>
                      </a:r>
                      <a:endParaRPr lang="en-US" sz="1000" dirty="0">
                        <a:latin typeface="Times New Roman"/>
                        <a:ea typeface="Times New Roman"/>
                      </a:endParaRPr>
                    </a:p>
                    <a:p>
                      <a:pPr marL="342900" lvl="0" indent="-342900" algn="just">
                        <a:lnSpc>
                          <a:spcPts val="1200"/>
                        </a:lnSpc>
                        <a:spcAft>
                          <a:spcPts val="0"/>
                        </a:spcAft>
                        <a:buFont typeface="Wingdings"/>
                        <a:buChar char=""/>
                      </a:pPr>
                      <a:r>
                        <a:rPr lang="es-CR" sz="1000" dirty="0">
                          <a:latin typeface="Arial"/>
                          <a:ea typeface="Times New Roman"/>
                        </a:rPr>
                        <a:t>Dependiendo del diseño de perfiles de usuarios debe contarse con un conjunto de usuarios representativos para realizar las pruebas, dependiendo de los privilegios de acceso de cada uno.</a:t>
                      </a:r>
                    </a:p>
                    <a:p>
                      <a:pPr>
                        <a:lnSpc>
                          <a:spcPts val="1100"/>
                        </a:lnSpc>
                        <a:spcAft>
                          <a:spcPts val="600"/>
                        </a:spcAft>
                      </a:pPr>
                      <a:r>
                        <a:rPr lang="es-CR" sz="1000" dirty="0">
                          <a:latin typeface="Arial"/>
                          <a:ea typeface="Times New Roman"/>
                        </a:rPr>
                        <a:t>PRUEBA</a:t>
                      </a:r>
                      <a:r>
                        <a:rPr lang="es-CR" sz="1000" baseline="0" dirty="0">
                          <a:latin typeface="Arial"/>
                          <a:ea typeface="Times New Roman"/>
                        </a:rPr>
                        <a:t> EXITOSA: SI ___ NO ___</a:t>
                      </a:r>
                    </a:p>
                    <a:p>
                      <a:pPr>
                        <a:lnSpc>
                          <a:spcPts val="1100"/>
                        </a:lnSpc>
                        <a:spcAft>
                          <a:spcPts val="600"/>
                        </a:spcAft>
                      </a:pPr>
                      <a:r>
                        <a:rPr lang="es-CR" sz="1000" baseline="0" dirty="0">
                          <a:latin typeface="Arial"/>
                          <a:ea typeface="Times New Roman"/>
                        </a:rPr>
                        <a:t>OBSERVACIOES: _______________________________________________________________</a:t>
                      </a:r>
                    </a:p>
                    <a:p>
                      <a:pPr>
                        <a:lnSpc>
                          <a:spcPts val="1100"/>
                        </a:lnSpc>
                        <a:spcAft>
                          <a:spcPts val="600"/>
                        </a:spcAft>
                      </a:pPr>
                      <a:r>
                        <a:rPr lang="es-CR" sz="1000" baseline="0" dirty="0">
                          <a:latin typeface="Arial"/>
                          <a:ea typeface="Times New Roman"/>
                        </a:rPr>
                        <a:t>_______________________________________________________________</a:t>
                      </a:r>
                      <a:endParaRPr lang="en-US" sz="1000" dirty="0">
                        <a:latin typeface="Times New Roman"/>
                        <a:ea typeface="Times New Roman"/>
                      </a:endParaRPr>
                    </a:p>
                    <a:p>
                      <a:pPr marL="342900" lvl="0" indent="-342900" algn="just">
                        <a:lnSpc>
                          <a:spcPts val="1200"/>
                        </a:lnSpc>
                        <a:spcAft>
                          <a:spcPts val="0"/>
                        </a:spcAft>
                        <a:buFont typeface="Wingdings"/>
                        <a:buChar char=""/>
                      </a:pPr>
                      <a:endParaRPr lang="en-US" sz="1000" dirty="0">
                        <a:latin typeface="Times New Roman"/>
                        <a:ea typeface="Times New Roman"/>
                      </a:endParaRPr>
                    </a:p>
                  </a:txBody>
                  <a:tcPr marL="56403" marR="5640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52"/>
            <a:ext cx="7467600" cy="1143000"/>
          </a:xfrm>
        </p:spPr>
        <p:txBody>
          <a:bodyPr/>
          <a:lstStyle/>
          <a:p>
            <a:r>
              <a:rPr lang="es-PA" dirty="0"/>
              <a:t>Pruebas Funcionales: CPSC</a:t>
            </a:r>
            <a:endParaRPr lang="en-US" dirty="0"/>
          </a:p>
        </p:txBody>
      </p:sp>
      <p:graphicFrame>
        <p:nvGraphicFramePr>
          <p:cNvPr id="4" name="Content Placeholder 3"/>
          <p:cNvGraphicFramePr>
            <a:graphicFrameLocks noGrp="1"/>
          </p:cNvGraphicFramePr>
          <p:nvPr>
            <p:ph sz="quarter" idx="1"/>
          </p:nvPr>
        </p:nvGraphicFramePr>
        <p:xfrm>
          <a:off x="357158" y="785794"/>
          <a:ext cx="8143932" cy="5319146"/>
        </p:xfrm>
        <a:graphic>
          <a:graphicData uri="http://schemas.openxmlformats.org/drawingml/2006/table">
            <a:tbl>
              <a:tblPr/>
              <a:tblGrid>
                <a:gridCol w="2037365">
                  <a:extLst>
                    <a:ext uri="{9D8B030D-6E8A-4147-A177-3AD203B41FA5}">
                      <a16:colId xmlns:a16="http://schemas.microsoft.com/office/drawing/2014/main" val="20000"/>
                    </a:ext>
                  </a:extLst>
                </a:gridCol>
                <a:gridCol w="6106567">
                  <a:extLst>
                    <a:ext uri="{9D8B030D-6E8A-4147-A177-3AD203B41FA5}">
                      <a16:colId xmlns:a16="http://schemas.microsoft.com/office/drawing/2014/main" val="20001"/>
                    </a:ext>
                  </a:extLst>
                </a:gridCol>
              </a:tblGrid>
              <a:tr h="707512">
                <a:tc>
                  <a:txBody>
                    <a:bodyPr/>
                    <a:lstStyle/>
                    <a:p>
                      <a:pPr>
                        <a:lnSpc>
                          <a:spcPts val="1100"/>
                        </a:lnSpc>
                        <a:spcAft>
                          <a:spcPts val="600"/>
                        </a:spcAft>
                      </a:pPr>
                      <a:r>
                        <a:rPr lang="es-CR" sz="1000" dirty="0">
                          <a:latin typeface="Arial"/>
                          <a:ea typeface="Times New Roman"/>
                        </a:rPr>
                        <a:t>Objetivo de la Prueba:</a:t>
                      </a:r>
                      <a:endParaRPr lang="en-US" sz="1000" dirty="0">
                        <a:latin typeface="Times New Roman"/>
                        <a:ea typeface="Times New Roman"/>
                      </a:endParaRPr>
                    </a:p>
                  </a:txBody>
                  <a:tcPr marL="56403" marR="5640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600"/>
                        </a:spcAft>
                      </a:pPr>
                      <a:r>
                        <a:rPr lang="es-CR" sz="1000">
                          <a:latin typeface="Arial"/>
                          <a:ea typeface="Times New Roman"/>
                        </a:rPr>
                        <a:t>Asegurar  la apropiada navegación, ingreso de datos, procesamiento, y salidas de los casos de uso del sistema.</a:t>
                      </a:r>
                      <a:endParaRPr lang="en-US" sz="1000">
                        <a:latin typeface="Times New Roman"/>
                        <a:ea typeface="Times New Roman"/>
                      </a:endParaRPr>
                    </a:p>
                    <a:p>
                      <a:pPr>
                        <a:lnSpc>
                          <a:spcPts val="1100"/>
                        </a:lnSpc>
                        <a:spcAft>
                          <a:spcPts val="600"/>
                        </a:spcAft>
                      </a:pPr>
                      <a:r>
                        <a:rPr lang="es-CR" sz="1000">
                          <a:latin typeface="Arial"/>
                          <a:ea typeface="Times New Roman"/>
                        </a:rPr>
                        <a:t>Comprobar el correcto funcionamiento del sistema e casos de errores o excepciones de entrada.</a:t>
                      </a:r>
                      <a:endParaRPr lang="en-US" sz="1000">
                        <a:latin typeface="Times New Roman"/>
                        <a:ea typeface="Times New Roman"/>
                      </a:endParaRPr>
                    </a:p>
                  </a:txBody>
                  <a:tcPr marL="56403" marR="5640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50074">
                <a:tc>
                  <a:txBody>
                    <a:bodyPr/>
                    <a:lstStyle/>
                    <a:p>
                      <a:pPr>
                        <a:lnSpc>
                          <a:spcPts val="1100"/>
                        </a:lnSpc>
                        <a:spcAft>
                          <a:spcPts val="600"/>
                        </a:spcAft>
                      </a:pPr>
                      <a:r>
                        <a:rPr lang="es-CR" sz="1000" dirty="0">
                          <a:latin typeface="Arial"/>
                          <a:ea typeface="Times New Roman"/>
                        </a:rPr>
                        <a:t>Técnica:</a:t>
                      </a:r>
                      <a:endParaRPr lang="en-US" sz="1000" dirty="0">
                        <a:latin typeface="Times New Roman"/>
                        <a:ea typeface="Times New Roman"/>
                      </a:endParaRPr>
                    </a:p>
                  </a:txBody>
                  <a:tcPr marL="56403" marR="5640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600"/>
                        </a:spcAft>
                      </a:pPr>
                      <a:r>
                        <a:rPr lang="es-CR" sz="1000" dirty="0">
                          <a:latin typeface="Arial"/>
                          <a:ea typeface="Times New Roman"/>
                        </a:rPr>
                        <a:t>Ejecutar cada caso de prueba, o función usando datos válidos e inválidos, para verificar lo siguiente:</a:t>
                      </a:r>
                      <a:endParaRPr lang="en-US" sz="1000" dirty="0">
                        <a:latin typeface="Times New Roman"/>
                        <a:ea typeface="Times New Roman"/>
                      </a:endParaRPr>
                    </a:p>
                    <a:p>
                      <a:pPr marL="342900" lvl="0" indent="-342900">
                        <a:lnSpc>
                          <a:spcPts val="1100"/>
                        </a:lnSpc>
                        <a:spcAft>
                          <a:spcPts val="600"/>
                        </a:spcAft>
                        <a:buFont typeface="+mj-lt"/>
                        <a:buAutoNum type="arabicPeriod"/>
                        <a:tabLst>
                          <a:tab pos="228600" algn="l"/>
                        </a:tabLst>
                      </a:pPr>
                      <a:r>
                        <a:rPr lang="es-CR" sz="1000" dirty="0">
                          <a:latin typeface="Arial"/>
                          <a:ea typeface="Times New Roman"/>
                        </a:rPr>
                        <a:t>Se aplican las reglas del negocio.</a:t>
                      </a:r>
                      <a:endParaRPr lang="en-US" sz="1000" dirty="0">
                        <a:latin typeface="Times New Roman"/>
                        <a:ea typeface="Times New Roman"/>
                      </a:endParaRPr>
                    </a:p>
                    <a:p>
                      <a:pPr marL="342900" lvl="0" indent="-342900">
                        <a:lnSpc>
                          <a:spcPts val="1100"/>
                        </a:lnSpc>
                        <a:spcAft>
                          <a:spcPts val="600"/>
                        </a:spcAft>
                        <a:buFont typeface="+mj-lt"/>
                        <a:buAutoNum type="arabicPeriod"/>
                        <a:tabLst>
                          <a:tab pos="228600" algn="l"/>
                        </a:tabLst>
                      </a:pPr>
                      <a:r>
                        <a:rPr lang="es-CR" sz="1000" dirty="0">
                          <a:latin typeface="Arial"/>
                          <a:ea typeface="Times New Roman"/>
                        </a:rPr>
                        <a:t>Los resultados esperados se obtuvieron con los datos válidos.</a:t>
                      </a:r>
                      <a:endParaRPr lang="en-US" sz="1000" dirty="0">
                        <a:latin typeface="Times New Roman"/>
                        <a:ea typeface="Times New Roman"/>
                      </a:endParaRPr>
                    </a:p>
                    <a:p>
                      <a:pPr marL="342900" lvl="0" indent="-342900">
                        <a:lnSpc>
                          <a:spcPts val="1100"/>
                        </a:lnSpc>
                        <a:spcAft>
                          <a:spcPts val="600"/>
                        </a:spcAft>
                        <a:buFont typeface="+mj-lt"/>
                        <a:buAutoNum type="arabicPeriod"/>
                        <a:tabLst>
                          <a:tab pos="228600" algn="l"/>
                        </a:tabLst>
                      </a:pPr>
                      <a:r>
                        <a:rPr lang="es-CR" sz="1000" dirty="0">
                          <a:latin typeface="Arial"/>
                          <a:ea typeface="Times New Roman"/>
                        </a:rPr>
                        <a:t>Se despliegan los apropiados mensajes de error y advertencias cuando se usan datos inválidos.</a:t>
                      </a:r>
                      <a:endParaRPr lang="en-US" sz="1000" dirty="0">
                        <a:latin typeface="Times New Roman"/>
                        <a:ea typeface="Times New Roman"/>
                      </a:endParaRPr>
                    </a:p>
                    <a:p>
                      <a:pPr>
                        <a:lnSpc>
                          <a:spcPts val="1100"/>
                        </a:lnSpc>
                        <a:spcAft>
                          <a:spcPts val="600"/>
                        </a:spcAft>
                        <a:tabLst>
                          <a:tab pos="228600" algn="l"/>
                        </a:tabLst>
                      </a:pPr>
                      <a:r>
                        <a:rPr lang="es-CR" sz="1000" dirty="0">
                          <a:latin typeface="Arial"/>
                          <a:ea typeface="Times New Roman"/>
                        </a:rPr>
                        <a:t>En especifico el caso de uso de Solicitar # de certificado debe aplicarse lo siguiente:</a:t>
                      </a:r>
                      <a:endParaRPr lang="en-US" sz="1000" dirty="0">
                        <a:latin typeface="Times New Roman"/>
                        <a:ea typeface="Times New Roman"/>
                      </a:endParaRPr>
                    </a:p>
                    <a:p>
                      <a:pPr marL="342900" lvl="0" indent="-342900">
                        <a:lnSpc>
                          <a:spcPts val="1100"/>
                        </a:lnSpc>
                        <a:spcAft>
                          <a:spcPts val="600"/>
                        </a:spcAft>
                        <a:buFont typeface="+mj-lt"/>
                        <a:buAutoNum type="arabicPeriod"/>
                        <a:tabLst>
                          <a:tab pos="228600" algn="l"/>
                        </a:tabLst>
                      </a:pPr>
                      <a:r>
                        <a:rPr lang="es-CR" sz="1000" dirty="0">
                          <a:latin typeface="Arial"/>
                          <a:ea typeface="Times New Roman"/>
                        </a:rPr>
                        <a:t>Validar que se despliegue las opciones de crear nuevo seminario y registrar # de certificados (nuevamente usuario </a:t>
                      </a:r>
                      <a:r>
                        <a:rPr lang="es-ES_tradnl" sz="1000" dirty="0">
                          <a:latin typeface="Arial"/>
                          <a:ea typeface="Times New Roman"/>
                          <a:cs typeface="Times New Roman"/>
                        </a:rPr>
                        <a:t>‘8-876-568’</a:t>
                      </a:r>
                      <a:r>
                        <a:rPr lang="es-ES_tradnl" sz="1000" baseline="0" dirty="0">
                          <a:latin typeface="Arial"/>
                          <a:ea typeface="Times New Roman"/>
                          <a:cs typeface="Times New Roman"/>
                        </a:rPr>
                        <a:t> y contraseña ‘1234de78’)</a:t>
                      </a:r>
                      <a:r>
                        <a:rPr lang="es-CR" sz="1000" dirty="0">
                          <a:latin typeface="Arial"/>
                          <a:ea typeface="Times New Roman"/>
                        </a:rPr>
                        <a:t>.</a:t>
                      </a:r>
                      <a:endParaRPr lang="en-US" sz="1000" dirty="0">
                        <a:latin typeface="Times New Roman"/>
                        <a:ea typeface="Times New Roman"/>
                      </a:endParaRPr>
                    </a:p>
                    <a:p>
                      <a:pPr marL="342900" lvl="0" indent="-342900">
                        <a:lnSpc>
                          <a:spcPts val="1100"/>
                        </a:lnSpc>
                        <a:spcAft>
                          <a:spcPts val="600"/>
                        </a:spcAft>
                        <a:buFont typeface="+mj-lt"/>
                        <a:buAutoNum type="arabicPeriod"/>
                        <a:tabLst>
                          <a:tab pos="228600" algn="l"/>
                        </a:tabLst>
                      </a:pPr>
                      <a:r>
                        <a:rPr lang="es-CR" sz="1000" dirty="0">
                          <a:latin typeface="Arial"/>
                          <a:ea typeface="Times New Roman"/>
                        </a:rPr>
                        <a:t>Comprobar que se muestra los seminarios correspondientes a la sede del usuario para editar</a:t>
                      </a:r>
                      <a:r>
                        <a:rPr lang="es-CR" sz="1000" baseline="0" dirty="0">
                          <a:latin typeface="Arial"/>
                          <a:ea typeface="Times New Roman"/>
                        </a:rPr>
                        <a:t> (2 seminarios, número 1 y 7)</a:t>
                      </a:r>
                      <a:r>
                        <a:rPr lang="es-CR" sz="1000" dirty="0">
                          <a:latin typeface="Arial"/>
                          <a:ea typeface="Times New Roman"/>
                        </a:rPr>
                        <a:t>.</a:t>
                      </a:r>
                    </a:p>
                    <a:p>
                      <a:pPr marL="342900" lvl="0" indent="-342900">
                        <a:lnSpc>
                          <a:spcPts val="1100"/>
                        </a:lnSpc>
                        <a:spcAft>
                          <a:spcPts val="600"/>
                        </a:spcAft>
                        <a:buFont typeface="+mj-lt"/>
                        <a:buAutoNum type="arabicPeriod"/>
                        <a:tabLst>
                          <a:tab pos="228600" algn="l"/>
                        </a:tabLst>
                      </a:pPr>
                      <a:r>
                        <a:rPr lang="es-CR" sz="1000" dirty="0">
                          <a:latin typeface="Arial"/>
                          <a:ea typeface="Times New Roman"/>
                        </a:rPr>
                        <a:t>Se carga un nuevo nombre (‘Mauricio</a:t>
                      </a:r>
                      <a:r>
                        <a:rPr lang="es-CR" sz="1000" baseline="0" dirty="0">
                          <a:latin typeface="Arial"/>
                          <a:ea typeface="Times New Roman"/>
                        </a:rPr>
                        <a:t> Ortiz’)</a:t>
                      </a:r>
                      <a:r>
                        <a:rPr lang="es-CR" sz="1000" dirty="0">
                          <a:latin typeface="Arial"/>
                          <a:ea typeface="Times New Roman"/>
                        </a:rPr>
                        <a:t> al seminario ingresando</a:t>
                      </a:r>
                      <a:r>
                        <a:rPr lang="es-CR" sz="1000" baseline="0" dirty="0">
                          <a:latin typeface="Arial"/>
                          <a:ea typeface="Times New Roman"/>
                        </a:rPr>
                        <a:t> su cedula (‘8-869-1136’).</a:t>
                      </a:r>
                      <a:endParaRPr lang="en-US" sz="1000" dirty="0">
                        <a:latin typeface="Times New Roman"/>
                        <a:ea typeface="Times New Roman"/>
                      </a:endParaRPr>
                    </a:p>
                    <a:p>
                      <a:pPr marL="342900" lvl="0" indent="-342900">
                        <a:lnSpc>
                          <a:spcPts val="1100"/>
                        </a:lnSpc>
                        <a:spcAft>
                          <a:spcPts val="600"/>
                        </a:spcAft>
                        <a:buFont typeface="+mj-lt"/>
                        <a:buAutoNum type="arabicPeriod"/>
                        <a:tabLst>
                          <a:tab pos="228600" algn="l"/>
                        </a:tabLst>
                      </a:pPr>
                      <a:r>
                        <a:rPr lang="es-CR" sz="1000" dirty="0">
                          <a:latin typeface="Arial"/>
                          <a:ea typeface="Times New Roman"/>
                        </a:rPr>
                        <a:t>Verificar que se crea un nuevo seminario con los datos ingresados y con la fecha generada del sistema</a:t>
                      </a:r>
                      <a:r>
                        <a:rPr lang="es-CR" sz="1000" baseline="0" dirty="0">
                          <a:latin typeface="Arial"/>
                          <a:ea typeface="Times New Roman"/>
                        </a:rPr>
                        <a:t>. </a:t>
                      </a:r>
                      <a:r>
                        <a:rPr lang="es-ES_tradnl" sz="1000" baseline="0" dirty="0">
                          <a:latin typeface="Arial"/>
                          <a:ea typeface="Times New Roman"/>
                          <a:cs typeface="Times New Roman"/>
                        </a:rPr>
                        <a:t>F</a:t>
                      </a:r>
                      <a:r>
                        <a:rPr lang="es-ES_tradnl" sz="1000" dirty="0">
                          <a:latin typeface="Arial"/>
                          <a:ea typeface="Times New Roman"/>
                          <a:cs typeface="Times New Roman"/>
                        </a:rPr>
                        <a:t>echa del seminario (‘25/11/2013’), ingresa el encargado de firmar (‘José Sánchez’), elije el proyecto (‘2’), y los estudiantes (hay 2). </a:t>
                      </a:r>
                      <a:endParaRPr lang="en-US" sz="1000" dirty="0">
                        <a:latin typeface="Times New Roman"/>
                        <a:ea typeface="Times New Roman"/>
                      </a:endParaRPr>
                    </a:p>
                  </a:txBody>
                  <a:tcPr marL="56403" marR="5640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51860">
                <a:tc>
                  <a:txBody>
                    <a:bodyPr/>
                    <a:lstStyle/>
                    <a:p>
                      <a:pPr>
                        <a:lnSpc>
                          <a:spcPts val="1100"/>
                        </a:lnSpc>
                        <a:spcAft>
                          <a:spcPts val="600"/>
                        </a:spcAft>
                      </a:pPr>
                      <a:r>
                        <a:rPr lang="es-CR" sz="1000">
                          <a:latin typeface="Arial"/>
                          <a:ea typeface="Times New Roman"/>
                        </a:rPr>
                        <a:t>Criterio de Finalización:</a:t>
                      </a:r>
                      <a:endParaRPr lang="en-US" sz="1000">
                        <a:latin typeface="Times New Roman"/>
                        <a:ea typeface="Times New Roman"/>
                      </a:endParaRPr>
                    </a:p>
                  </a:txBody>
                  <a:tcPr marL="56403" marR="5640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ts val="1100"/>
                        </a:lnSpc>
                        <a:spcAft>
                          <a:spcPts val="600"/>
                        </a:spcAft>
                        <a:buFont typeface="+mj-lt"/>
                        <a:buAutoNum type="arabicPeriod"/>
                        <a:tabLst>
                          <a:tab pos="228600" algn="l"/>
                        </a:tabLst>
                      </a:pPr>
                      <a:r>
                        <a:rPr lang="es-CR" sz="1000" dirty="0">
                          <a:latin typeface="Arial"/>
                          <a:ea typeface="Times New Roman"/>
                        </a:rPr>
                        <a:t>Todas las pruebas planeadas han sido ejecutadas.</a:t>
                      </a:r>
                      <a:endParaRPr lang="en-US" sz="1000" dirty="0">
                        <a:latin typeface="Times New Roman"/>
                        <a:ea typeface="Times New Roman"/>
                      </a:endParaRPr>
                    </a:p>
                    <a:p>
                      <a:pPr marL="342900" lvl="0" indent="-342900">
                        <a:lnSpc>
                          <a:spcPts val="1100"/>
                        </a:lnSpc>
                        <a:spcAft>
                          <a:spcPts val="600"/>
                        </a:spcAft>
                        <a:buFont typeface="+mj-lt"/>
                        <a:buAutoNum type="arabicPeriod"/>
                        <a:tabLst>
                          <a:tab pos="228600" algn="l"/>
                        </a:tabLst>
                      </a:pPr>
                      <a:r>
                        <a:rPr lang="es-CR" sz="1000" dirty="0">
                          <a:latin typeface="Arial"/>
                          <a:ea typeface="Times New Roman"/>
                        </a:rPr>
                        <a:t>Todos los defectos identificados han sido direccionados para su mejora.</a:t>
                      </a:r>
                      <a:endParaRPr lang="en-US" sz="1000" dirty="0">
                        <a:latin typeface="Times New Roman"/>
                        <a:ea typeface="Times New Roman"/>
                      </a:endParaRPr>
                    </a:p>
                  </a:txBody>
                  <a:tcPr marL="56403" marR="5640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49015">
                <a:tc>
                  <a:txBody>
                    <a:bodyPr/>
                    <a:lstStyle/>
                    <a:p>
                      <a:pPr>
                        <a:lnSpc>
                          <a:spcPts val="1100"/>
                        </a:lnSpc>
                        <a:spcAft>
                          <a:spcPts val="600"/>
                        </a:spcAft>
                      </a:pPr>
                      <a:r>
                        <a:rPr lang="es-CR" sz="1000" dirty="0">
                          <a:latin typeface="Arial"/>
                          <a:ea typeface="Times New Roman"/>
                        </a:rPr>
                        <a:t>Consideraciones Especiales:</a:t>
                      </a:r>
                      <a:endParaRPr lang="en-US" sz="1000" dirty="0">
                        <a:latin typeface="Times New Roman"/>
                        <a:ea typeface="Times New Roman"/>
                      </a:endParaRPr>
                    </a:p>
                  </a:txBody>
                  <a:tcPr marL="56403" marR="5640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342900" lvl="0" indent="-342900" algn="just">
                        <a:lnSpc>
                          <a:spcPts val="1200"/>
                        </a:lnSpc>
                        <a:spcAft>
                          <a:spcPts val="0"/>
                        </a:spcAft>
                        <a:buFont typeface="Wingdings"/>
                        <a:buChar char=""/>
                      </a:pPr>
                      <a:r>
                        <a:rPr lang="es-CR" sz="1000" dirty="0">
                          <a:latin typeface="Arial"/>
                          <a:ea typeface="Times New Roman"/>
                        </a:rPr>
                        <a:t>El usuario para el cual se realiza la prueba debe ser un usuario valido dentro del Sistema de Servicio Social Universitario.</a:t>
                      </a:r>
                      <a:endParaRPr lang="en-US" sz="1000" dirty="0">
                        <a:latin typeface="Times New Roman"/>
                        <a:ea typeface="Times New Roman"/>
                      </a:endParaRPr>
                    </a:p>
                    <a:p>
                      <a:pPr marL="342900" lvl="0" indent="-342900" algn="just">
                        <a:lnSpc>
                          <a:spcPts val="1200"/>
                        </a:lnSpc>
                        <a:spcAft>
                          <a:spcPts val="0"/>
                        </a:spcAft>
                        <a:buFont typeface="Wingdings"/>
                        <a:buChar char=""/>
                      </a:pPr>
                      <a:r>
                        <a:rPr lang="es-CR" sz="1000" dirty="0">
                          <a:latin typeface="Arial"/>
                          <a:ea typeface="Times New Roman"/>
                        </a:rPr>
                        <a:t>Dependiendo del diseño de perfiles de usuarios debe contarse con un conjunto de usuarios representativos para realizar las pruebas, dependiendo de los privilegios de acceso de cada uno.</a:t>
                      </a:r>
                    </a:p>
                    <a:p>
                      <a:pPr>
                        <a:lnSpc>
                          <a:spcPts val="1100"/>
                        </a:lnSpc>
                        <a:spcAft>
                          <a:spcPts val="600"/>
                        </a:spcAft>
                      </a:pPr>
                      <a:r>
                        <a:rPr lang="es-CR" sz="1000" dirty="0">
                          <a:latin typeface="Arial"/>
                          <a:ea typeface="Times New Roman"/>
                        </a:rPr>
                        <a:t>PRUEBA</a:t>
                      </a:r>
                      <a:r>
                        <a:rPr lang="es-CR" sz="1000" baseline="0" dirty="0">
                          <a:latin typeface="Arial"/>
                          <a:ea typeface="Times New Roman"/>
                        </a:rPr>
                        <a:t> EXITOSA: SI ___ NO ___</a:t>
                      </a:r>
                    </a:p>
                    <a:p>
                      <a:pPr>
                        <a:lnSpc>
                          <a:spcPts val="1100"/>
                        </a:lnSpc>
                        <a:spcAft>
                          <a:spcPts val="600"/>
                        </a:spcAft>
                      </a:pPr>
                      <a:r>
                        <a:rPr lang="es-CR" sz="1000" baseline="0" dirty="0">
                          <a:latin typeface="Arial"/>
                          <a:ea typeface="Times New Roman"/>
                        </a:rPr>
                        <a:t>OBSERVACIOES: _______________________________________________________________</a:t>
                      </a:r>
                    </a:p>
                    <a:p>
                      <a:pPr>
                        <a:lnSpc>
                          <a:spcPts val="1100"/>
                        </a:lnSpc>
                        <a:spcAft>
                          <a:spcPts val="600"/>
                        </a:spcAft>
                      </a:pPr>
                      <a:r>
                        <a:rPr lang="es-CR" sz="1000" baseline="0" dirty="0">
                          <a:latin typeface="Arial"/>
                          <a:ea typeface="Times New Roman"/>
                        </a:rPr>
                        <a:t>_______________________________________________________________</a:t>
                      </a:r>
                      <a:endParaRPr lang="en-US" sz="1000" dirty="0">
                        <a:latin typeface="Times New Roman"/>
                        <a:ea typeface="Times New Roman"/>
                      </a:endParaRPr>
                    </a:p>
                    <a:p>
                      <a:pPr marL="342900" lvl="0" indent="-342900" algn="just">
                        <a:lnSpc>
                          <a:spcPts val="1200"/>
                        </a:lnSpc>
                        <a:spcAft>
                          <a:spcPts val="0"/>
                        </a:spcAft>
                        <a:buFont typeface="Wingdings"/>
                        <a:buChar char=""/>
                      </a:pPr>
                      <a:endParaRPr lang="en-US" sz="1000" dirty="0">
                        <a:latin typeface="Times New Roman"/>
                        <a:ea typeface="Times New Roman"/>
                      </a:endParaRPr>
                    </a:p>
                  </a:txBody>
                  <a:tcPr marL="56403" marR="5640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643050"/>
            <a:ext cx="2185974" cy="3286148"/>
          </a:xfrm>
        </p:spPr>
        <p:txBody>
          <a:bodyPr>
            <a:normAutofit/>
          </a:bodyPr>
          <a:lstStyle/>
          <a:p>
            <a:r>
              <a:rPr lang="es-PA" dirty="0"/>
              <a:t>Pruebas de interfaz de usuario</a:t>
            </a:r>
            <a:endParaRPr lang="en-US" dirty="0"/>
          </a:p>
        </p:txBody>
      </p:sp>
      <p:graphicFrame>
        <p:nvGraphicFramePr>
          <p:cNvPr id="4" name="Content Placeholder 3"/>
          <p:cNvGraphicFramePr>
            <a:graphicFrameLocks noGrp="1"/>
          </p:cNvGraphicFramePr>
          <p:nvPr>
            <p:ph sz="quarter" idx="1"/>
          </p:nvPr>
        </p:nvGraphicFramePr>
        <p:xfrm>
          <a:off x="0" y="0"/>
          <a:ext cx="9144000" cy="6861615"/>
        </p:xfrm>
        <a:graphic>
          <a:graphicData uri="http://schemas.openxmlformats.org/drawingml/2006/table">
            <a:tbl>
              <a:tblPr/>
              <a:tblGrid>
                <a:gridCol w="2287553">
                  <a:extLst>
                    <a:ext uri="{9D8B030D-6E8A-4147-A177-3AD203B41FA5}">
                      <a16:colId xmlns:a16="http://schemas.microsoft.com/office/drawing/2014/main" val="20000"/>
                    </a:ext>
                  </a:extLst>
                </a:gridCol>
                <a:gridCol w="6856447">
                  <a:extLst>
                    <a:ext uri="{9D8B030D-6E8A-4147-A177-3AD203B41FA5}">
                      <a16:colId xmlns:a16="http://schemas.microsoft.com/office/drawing/2014/main" val="20001"/>
                    </a:ext>
                  </a:extLst>
                </a:gridCol>
              </a:tblGrid>
              <a:tr h="847284">
                <a:tc>
                  <a:txBody>
                    <a:bodyPr/>
                    <a:lstStyle/>
                    <a:p>
                      <a:pPr>
                        <a:lnSpc>
                          <a:spcPts val="1100"/>
                        </a:lnSpc>
                        <a:spcAft>
                          <a:spcPts val="600"/>
                        </a:spcAft>
                      </a:pPr>
                      <a:r>
                        <a:rPr lang="es-CR" sz="800" dirty="0">
                          <a:latin typeface="Arial"/>
                          <a:ea typeface="Times New Roman"/>
                        </a:rPr>
                        <a:t>Objetivo de la Prueba:</a:t>
                      </a:r>
                      <a:endParaRPr lang="en-US" sz="800" dirty="0">
                        <a:latin typeface="Times New Roman"/>
                        <a:ea typeface="Times New Roman"/>
                      </a:endParaRPr>
                    </a:p>
                  </a:txBody>
                  <a:tcPr marL="39755" marR="39755"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600"/>
                        </a:spcAft>
                      </a:pPr>
                      <a:r>
                        <a:rPr lang="es-CR" sz="800">
                          <a:latin typeface="Arial"/>
                          <a:ea typeface="Times New Roman"/>
                        </a:rPr>
                        <a:t>Verificar lo siguiente:</a:t>
                      </a:r>
                      <a:endParaRPr lang="en-US" sz="800">
                        <a:latin typeface="Times New Roman"/>
                        <a:ea typeface="Times New Roman"/>
                      </a:endParaRPr>
                    </a:p>
                    <a:p>
                      <a:pPr marL="342900" lvl="0" indent="-342900">
                        <a:lnSpc>
                          <a:spcPts val="1100"/>
                        </a:lnSpc>
                        <a:spcAft>
                          <a:spcPts val="600"/>
                        </a:spcAft>
                        <a:buFont typeface="+mj-lt"/>
                        <a:buAutoNum type="arabicPeriod"/>
                        <a:tabLst>
                          <a:tab pos="228600" algn="l"/>
                        </a:tabLst>
                      </a:pPr>
                      <a:r>
                        <a:rPr lang="es-CR" sz="800">
                          <a:latin typeface="Arial"/>
                          <a:ea typeface="Times New Roman"/>
                        </a:rPr>
                        <a:t>La navegación refleja las funcionalidades del negocio y los requerimientos, incluyendo de página a página, de campo a campo, y uso de métodos de acceso (movimientos del ratón, teclas aceleradoras)</a:t>
                      </a:r>
                      <a:endParaRPr lang="en-US" sz="800">
                        <a:latin typeface="Times New Roman"/>
                        <a:ea typeface="Times New Roman"/>
                      </a:endParaRPr>
                    </a:p>
                    <a:p>
                      <a:pPr marL="342900" lvl="0" indent="-342900">
                        <a:lnSpc>
                          <a:spcPts val="1100"/>
                        </a:lnSpc>
                        <a:spcAft>
                          <a:spcPts val="600"/>
                        </a:spcAft>
                        <a:buFont typeface="+mj-lt"/>
                        <a:buAutoNum type="arabicPeriod"/>
                        <a:tabLst>
                          <a:tab pos="228600" algn="l"/>
                        </a:tabLst>
                      </a:pPr>
                      <a:r>
                        <a:rPr lang="es-CR" sz="800">
                          <a:latin typeface="Arial"/>
                          <a:ea typeface="Times New Roman"/>
                        </a:rPr>
                        <a:t>Los objetos o elementos de las páginas o ventanas y sus características, tales como menús, tamaño, posición, estado, y foco cumplen los estándares.</a:t>
                      </a:r>
                      <a:endParaRPr lang="en-US" sz="800">
                        <a:latin typeface="Times New Roman"/>
                        <a:ea typeface="Times New Roman"/>
                      </a:endParaRPr>
                    </a:p>
                  </a:txBody>
                  <a:tcPr marL="39755" marR="39755"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16007">
                <a:tc>
                  <a:txBody>
                    <a:bodyPr/>
                    <a:lstStyle/>
                    <a:p>
                      <a:pPr>
                        <a:lnSpc>
                          <a:spcPts val="1100"/>
                        </a:lnSpc>
                        <a:spcAft>
                          <a:spcPts val="600"/>
                        </a:spcAft>
                      </a:pPr>
                      <a:r>
                        <a:rPr lang="es-CR" sz="800" dirty="0">
                          <a:latin typeface="Arial"/>
                          <a:ea typeface="Times New Roman"/>
                        </a:rPr>
                        <a:t>Técnica:</a:t>
                      </a:r>
                      <a:endParaRPr lang="en-US" sz="800" dirty="0">
                        <a:latin typeface="Times New Roman"/>
                        <a:ea typeface="Times New Roman"/>
                      </a:endParaRPr>
                    </a:p>
                  </a:txBody>
                  <a:tcPr marL="39755" marR="39755"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ts val="1100"/>
                        </a:lnSpc>
                        <a:spcAft>
                          <a:spcPts val="600"/>
                        </a:spcAft>
                        <a:buFont typeface="Symbol"/>
                        <a:buChar char=""/>
                        <a:tabLst>
                          <a:tab pos="228600" algn="l"/>
                        </a:tabLst>
                      </a:pPr>
                      <a:r>
                        <a:rPr lang="es-CR" sz="800" dirty="0">
                          <a:latin typeface="Arial"/>
                          <a:ea typeface="Times New Roman"/>
                        </a:rPr>
                        <a:t>Crear / modificar las pruebas para cada página o ventana para verificar la navegación apropiada y estados de los objetos para cada aplicación.</a:t>
                      </a:r>
                      <a:endParaRPr lang="en-US" sz="800" dirty="0">
                        <a:latin typeface="Times New Roman"/>
                        <a:ea typeface="Times New Roman"/>
                      </a:endParaRPr>
                    </a:p>
                    <a:p>
                      <a:pPr marL="342900" lvl="0" indent="-342900">
                        <a:lnSpc>
                          <a:spcPts val="1100"/>
                        </a:lnSpc>
                        <a:spcAft>
                          <a:spcPts val="600"/>
                        </a:spcAft>
                        <a:buFont typeface="Symbol"/>
                        <a:buChar char=""/>
                        <a:tabLst>
                          <a:tab pos="228600" algn="l"/>
                        </a:tabLst>
                      </a:pPr>
                      <a:r>
                        <a:rPr lang="es-CR" sz="800" dirty="0">
                          <a:latin typeface="Arial"/>
                          <a:ea typeface="Times New Roman"/>
                        </a:rPr>
                        <a:t>Sobre cada interface de usuario se deberán probar las opciones de maximización y minimización de ventanas para probar que las propiedades de las ventanas han sido correctamente implementadas.</a:t>
                      </a:r>
                      <a:endParaRPr lang="en-US" sz="800" dirty="0">
                        <a:latin typeface="Times New Roman"/>
                        <a:ea typeface="Times New Roman"/>
                      </a:endParaRPr>
                    </a:p>
                    <a:p>
                      <a:pPr marL="342900" lvl="0" indent="-342900">
                        <a:lnSpc>
                          <a:spcPts val="1100"/>
                        </a:lnSpc>
                        <a:spcAft>
                          <a:spcPts val="600"/>
                        </a:spcAft>
                        <a:buFont typeface="Symbol"/>
                        <a:buChar char=""/>
                        <a:tabLst>
                          <a:tab pos="228600" algn="l"/>
                        </a:tabLst>
                      </a:pPr>
                      <a:r>
                        <a:rPr lang="es-CR" sz="800" dirty="0">
                          <a:latin typeface="Arial"/>
                          <a:ea typeface="Times New Roman"/>
                        </a:rPr>
                        <a:t>Corroborar que las funcionalidades que se estipulen en los distintos elementos gráficos correspondan a lo entendido por el usuario.</a:t>
                      </a:r>
                      <a:endParaRPr lang="en-US" sz="800" dirty="0">
                        <a:latin typeface="Times New Roman"/>
                        <a:ea typeface="Times New Roman"/>
                      </a:endParaRPr>
                    </a:p>
                    <a:p>
                      <a:pPr>
                        <a:lnSpc>
                          <a:spcPts val="1100"/>
                        </a:lnSpc>
                        <a:spcAft>
                          <a:spcPts val="600"/>
                        </a:spcAft>
                      </a:pPr>
                      <a:r>
                        <a:rPr lang="es-CR" sz="800" dirty="0">
                          <a:latin typeface="Arial"/>
                          <a:ea typeface="Times New Roman"/>
                        </a:rPr>
                        <a:t>En el caso de uso de estudiantes con más de 80 horas se verifica el funcionamiento de los siguientes objetos:</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Opción de Solicitar # de Certificado</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Opción de Registrar # de Certificado</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Opción de Salir</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Entrada de responsable a firmar</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Entrada de ID de Lote</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Botón de Solicitar #</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Botones de Retornar</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Entrada de # de certificado</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Botón de Registrar # de Certificado</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Botón de Inicio</a:t>
                      </a:r>
                      <a:endParaRPr lang="en-US" sz="800" dirty="0">
                        <a:latin typeface="Times New Roman"/>
                        <a:ea typeface="Times New Roman"/>
                      </a:endParaRPr>
                    </a:p>
                    <a:p>
                      <a:pPr>
                        <a:lnSpc>
                          <a:spcPts val="1100"/>
                        </a:lnSpc>
                        <a:spcAft>
                          <a:spcPts val="600"/>
                        </a:spcAft>
                      </a:pPr>
                      <a:r>
                        <a:rPr lang="es-CR" sz="800" dirty="0">
                          <a:latin typeface="Arial"/>
                          <a:ea typeface="Times New Roman"/>
                        </a:rPr>
                        <a:t>En el caso de uso Solicitar # de Certificado se valida el funcionamiento de los siguientes objetos:</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Opción de nuevo Seminario</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Opción de Registrar # Certificado</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Opción de Salir</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Entrada de Responsable a firmar</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Elección de ID Proyecto</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Botón de Solicitar #</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Botones de Retornar</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Entrada de # de certificado</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Botón de Registrar # de Certificado</a:t>
                      </a:r>
                      <a:endParaRPr lang="en-US" sz="800" dirty="0">
                        <a:latin typeface="Times New Roman"/>
                        <a:ea typeface="Times New Roman"/>
                      </a:endParaRPr>
                    </a:p>
                    <a:p>
                      <a:pPr marL="342900" lvl="0" indent="-342900">
                        <a:lnSpc>
                          <a:spcPts val="1100"/>
                        </a:lnSpc>
                        <a:spcAft>
                          <a:spcPts val="600"/>
                        </a:spcAft>
                        <a:buFont typeface="+mj-lt"/>
                        <a:buAutoNum type="arabicPeriod"/>
                      </a:pPr>
                      <a:r>
                        <a:rPr lang="es-CR" sz="800" dirty="0">
                          <a:latin typeface="Arial"/>
                          <a:ea typeface="Times New Roman"/>
                        </a:rPr>
                        <a:t>Botón de Inicio</a:t>
                      </a:r>
                      <a:endParaRPr lang="en-US" sz="800" dirty="0">
                        <a:latin typeface="Times New Roman"/>
                        <a:ea typeface="Times New Roman"/>
                      </a:endParaRPr>
                    </a:p>
                  </a:txBody>
                  <a:tcPr marL="39755" marR="39755"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7354">
                <a:tc>
                  <a:txBody>
                    <a:bodyPr/>
                    <a:lstStyle/>
                    <a:p>
                      <a:pPr>
                        <a:lnSpc>
                          <a:spcPts val="1100"/>
                        </a:lnSpc>
                        <a:spcAft>
                          <a:spcPts val="600"/>
                        </a:spcAft>
                      </a:pPr>
                      <a:r>
                        <a:rPr lang="es-CR" sz="800">
                          <a:latin typeface="Arial"/>
                          <a:ea typeface="Times New Roman"/>
                        </a:rPr>
                        <a:t>Criterio de Finalización:</a:t>
                      </a:r>
                      <a:endParaRPr lang="en-US" sz="800">
                        <a:latin typeface="Times New Roman"/>
                        <a:ea typeface="Times New Roman"/>
                      </a:endParaRPr>
                    </a:p>
                  </a:txBody>
                  <a:tcPr marL="39755" marR="39755"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600"/>
                        </a:spcAft>
                      </a:pPr>
                      <a:r>
                        <a:rPr lang="es-CR" sz="800" dirty="0">
                          <a:latin typeface="Arial"/>
                          <a:ea typeface="Times New Roman"/>
                        </a:rPr>
                        <a:t>Cada página o ventana es consistente con los estándares.</a:t>
                      </a:r>
                      <a:endParaRPr lang="en-US" sz="800" dirty="0">
                        <a:latin typeface="Times New Roman"/>
                        <a:ea typeface="Times New Roman"/>
                      </a:endParaRPr>
                    </a:p>
                  </a:txBody>
                  <a:tcPr marL="39755" marR="39755"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7354">
                <a:tc>
                  <a:txBody>
                    <a:bodyPr/>
                    <a:lstStyle/>
                    <a:p>
                      <a:pPr>
                        <a:lnSpc>
                          <a:spcPts val="1100"/>
                        </a:lnSpc>
                        <a:spcAft>
                          <a:spcPts val="600"/>
                        </a:spcAft>
                      </a:pPr>
                      <a:r>
                        <a:rPr lang="es-CR" sz="800">
                          <a:latin typeface="Arial"/>
                          <a:ea typeface="Times New Roman"/>
                        </a:rPr>
                        <a:t>Consideraciones Especiales:</a:t>
                      </a:r>
                      <a:endParaRPr lang="en-US" sz="800">
                        <a:latin typeface="Times New Roman"/>
                        <a:ea typeface="Times New Roman"/>
                      </a:endParaRPr>
                    </a:p>
                  </a:txBody>
                  <a:tcPr marL="39755" marR="39755"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ts val="1100"/>
                        </a:lnSpc>
                        <a:spcAft>
                          <a:spcPts val="600"/>
                        </a:spcAft>
                      </a:pPr>
                      <a:r>
                        <a:rPr lang="es-CR" sz="800" dirty="0">
                          <a:latin typeface="Arial"/>
                          <a:ea typeface="Times New Roman"/>
                        </a:rPr>
                        <a:t>Se deben evaluar las páginas y ventanas de los distintos módulos.</a:t>
                      </a:r>
                      <a:endParaRPr lang="en-US" sz="800" dirty="0">
                        <a:latin typeface="Times New Roman"/>
                        <a:ea typeface="Times New Roman"/>
                      </a:endParaRPr>
                    </a:p>
                  </a:txBody>
                  <a:tcPr marL="39755" marR="39755"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A" dirty="0"/>
              <a:t>Pruebas de Rendimiento</a:t>
            </a:r>
            <a:endParaRPr lang="en-US" dirty="0"/>
          </a:p>
        </p:txBody>
      </p:sp>
      <p:graphicFrame>
        <p:nvGraphicFramePr>
          <p:cNvPr id="4" name="Content Placeholder 3"/>
          <p:cNvGraphicFramePr>
            <a:graphicFrameLocks noGrp="1"/>
          </p:cNvGraphicFramePr>
          <p:nvPr>
            <p:ph sz="quarter" idx="1"/>
          </p:nvPr>
        </p:nvGraphicFramePr>
        <p:xfrm>
          <a:off x="571472" y="1714488"/>
          <a:ext cx="7643866" cy="4859966"/>
        </p:xfrm>
        <a:graphic>
          <a:graphicData uri="http://schemas.openxmlformats.org/drawingml/2006/table">
            <a:tbl>
              <a:tblPr/>
              <a:tblGrid>
                <a:gridCol w="1912263">
                  <a:extLst>
                    <a:ext uri="{9D8B030D-6E8A-4147-A177-3AD203B41FA5}">
                      <a16:colId xmlns:a16="http://schemas.microsoft.com/office/drawing/2014/main" val="20000"/>
                    </a:ext>
                  </a:extLst>
                </a:gridCol>
                <a:gridCol w="5731603">
                  <a:extLst>
                    <a:ext uri="{9D8B030D-6E8A-4147-A177-3AD203B41FA5}">
                      <a16:colId xmlns:a16="http://schemas.microsoft.com/office/drawing/2014/main" val="20001"/>
                    </a:ext>
                  </a:extLst>
                </a:gridCol>
              </a:tblGrid>
              <a:tr h="1376661">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Objetivo de la Prueba:</a:t>
                      </a: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Verificar el comportamiento para las funciones del negocio bajo las siguientes condiciones:</a:t>
                      </a:r>
                      <a:endParaRPr lang="en-US" sz="1200" dirty="0">
                        <a:latin typeface="Times New Roman"/>
                        <a:ea typeface="Times New Roman"/>
                      </a:endParaRPr>
                    </a:p>
                    <a:p>
                      <a:pPr>
                        <a:lnSpc>
                          <a:spcPts val="1100"/>
                        </a:lnSpc>
                        <a:spcAft>
                          <a:spcPts val="600"/>
                        </a:spcAft>
                      </a:pPr>
                      <a:r>
                        <a:rPr lang="es-CR" sz="1200" dirty="0">
                          <a:latin typeface="Arial"/>
                          <a:ea typeface="Times New Roman"/>
                        </a:rPr>
                        <a:t>	- Carga de trabajo normal prevista.</a:t>
                      </a:r>
                      <a:endParaRPr lang="en-US" sz="1200" dirty="0">
                        <a:latin typeface="Times New Roman"/>
                        <a:ea typeface="Times New Roman"/>
                      </a:endParaRPr>
                    </a:p>
                    <a:p>
                      <a:pPr>
                        <a:lnSpc>
                          <a:spcPts val="1100"/>
                        </a:lnSpc>
                        <a:spcAft>
                          <a:spcPts val="600"/>
                        </a:spcAft>
                      </a:pPr>
                      <a:r>
                        <a:rPr lang="es-CR" sz="1200" dirty="0">
                          <a:latin typeface="Arial"/>
                          <a:ea typeface="Times New Roman"/>
                        </a:rPr>
                        <a:t>	- Carga de trabajo anormal.</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24405">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Técnica:</a:t>
                      </a: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En las características de ingreso de información de archivos:</a:t>
                      </a:r>
                      <a:endParaRPr lang="en-US" sz="1200" dirty="0">
                        <a:latin typeface="Times New Roman"/>
                        <a:ea typeface="Times New Roman"/>
                      </a:endParaRPr>
                    </a:p>
                    <a:p>
                      <a:pPr marL="342900" lvl="0" indent="-342900">
                        <a:lnSpc>
                          <a:spcPts val="1100"/>
                        </a:lnSpc>
                        <a:spcAft>
                          <a:spcPts val="600"/>
                        </a:spcAft>
                        <a:buFont typeface="Symbol"/>
                        <a:buChar char=""/>
                        <a:tabLst>
                          <a:tab pos="457200" algn="l"/>
                        </a:tabLst>
                      </a:pPr>
                      <a:r>
                        <a:rPr lang="es-CR" sz="1200" dirty="0">
                          <a:latin typeface="Arial"/>
                          <a:ea typeface="Times New Roman"/>
                        </a:rPr>
                        <a:t>Modificar archivos para incrementar el número de interacciones para cada transacción.</a:t>
                      </a:r>
                      <a:endParaRPr lang="en-US" sz="1200" dirty="0">
                        <a:latin typeface="Times New Roman"/>
                        <a:ea typeface="Times New Roman"/>
                      </a:endParaRPr>
                    </a:p>
                    <a:p>
                      <a:pPr>
                        <a:lnSpc>
                          <a:spcPts val="1100"/>
                        </a:lnSpc>
                        <a:spcAft>
                          <a:spcPts val="600"/>
                        </a:spcAft>
                      </a:pPr>
                      <a:r>
                        <a:rPr lang="es-CR" sz="1200" dirty="0">
                          <a:latin typeface="Arial"/>
                          <a:ea typeface="Times New Roman"/>
                        </a:rPr>
                        <a:t>En el proceso de conciliación automática:</a:t>
                      </a:r>
                      <a:endParaRPr lang="en-US" sz="1200" dirty="0">
                        <a:latin typeface="Times New Roman"/>
                        <a:ea typeface="Times New Roman"/>
                      </a:endParaRPr>
                    </a:p>
                    <a:p>
                      <a:pPr marL="342900" lvl="0" indent="-342900">
                        <a:lnSpc>
                          <a:spcPts val="1100"/>
                        </a:lnSpc>
                        <a:spcAft>
                          <a:spcPts val="600"/>
                        </a:spcAft>
                        <a:buFont typeface="Symbol"/>
                        <a:buChar char=""/>
                        <a:tabLst>
                          <a:tab pos="457200" algn="l"/>
                        </a:tabLst>
                      </a:pPr>
                      <a:r>
                        <a:rPr lang="es-CR" sz="1200" dirty="0">
                          <a:latin typeface="Arial"/>
                          <a:ea typeface="Times New Roman"/>
                        </a:rPr>
                        <a:t>Solicitar la ejecución concurrente de solicitudes, registros y modificaciones de certificados de estudiantes y seminarios.</a:t>
                      </a:r>
                      <a:endParaRPr lang="en-US" sz="1200" dirty="0">
                        <a:latin typeface="Times New Roman"/>
                        <a:ea typeface="Times New Roman"/>
                      </a:endParaRPr>
                    </a:p>
                    <a:p>
                      <a:pPr>
                        <a:lnSpc>
                          <a:spcPts val="1100"/>
                        </a:lnSpc>
                        <a:spcAft>
                          <a:spcPts val="600"/>
                        </a:spcAft>
                      </a:pPr>
                      <a:r>
                        <a:rPr lang="es-CR" sz="1200" dirty="0">
                          <a:latin typeface="Arial"/>
                          <a:ea typeface="Times New Roman"/>
                        </a:rPr>
                        <a:t>Estas pruebas deben considerar el tiempo de respuesta o desempeño del sistema.</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9462">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Criterio de Finalización:</a:t>
                      </a: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Finalización exitosa y cumplió el tiempo adecuado para cada función del sistema</a:t>
                      </a:r>
                    </a:p>
                    <a:p>
                      <a:pPr>
                        <a:lnSpc>
                          <a:spcPts val="1100"/>
                        </a:lnSpc>
                        <a:spcAft>
                          <a:spcPts val="600"/>
                        </a:spcAft>
                      </a:pPr>
                      <a:r>
                        <a:rPr lang="es-CR" sz="1200" dirty="0">
                          <a:latin typeface="Arial"/>
                          <a:ea typeface="Times New Roman"/>
                        </a:rPr>
                        <a:t>PRUEBA</a:t>
                      </a:r>
                      <a:r>
                        <a:rPr lang="es-CR" sz="1200" baseline="0" dirty="0">
                          <a:latin typeface="Arial"/>
                          <a:ea typeface="Times New Roman"/>
                        </a:rPr>
                        <a:t> EXITOSA: SI ___ NO ___</a:t>
                      </a:r>
                    </a:p>
                    <a:p>
                      <a:pPr>
                        <a:lnSpc>
                          <a:spcPts val="1100"/>
                        </a:lnSpc>
                        <a:spcAft>
                          <a:spcPts val="600"/>
                        </a:spcAft>
                      </a:pPr>
                      <a:r>
                        <a:rPr lang="es-CR" sz="1200" baseline="0" dirty="0">
                          <a:latin typeface="Arial"/>
                          <a:ea typeface="Times New Roman"/>
                        </a:rPr>
                        <a:t>OBSERVACIOES: _______________________________________________________________</a:t>
                      </a:r>
                    </a:p>
                    <a:p>
                      <a:pPr>
                        <a:lnSpc>
                          <a:spcPts val="1100"/>
                        </a:lnSpc>
                        <a:spcAft>
                          <a:spcPts val="600"/>
                        </a:spcAft>
                      </a:pPr>
                      <a:r>
                        <a:rPr lang="es-CR" sz="1200" baseline="0" dirty="0">
                          <a:latin typeface="Arial"/>
                          <a:ea typeface="Times New Roman"/>
                        </a:rPr>
                        <a:t>_______________________________________________________________</a:t>
                      </a:r>
                      <a:endParaRPr lang="en-US" sz="1200" dirty="0">
                        <a:latin typeface="Times New Roman"/>
                        <a:ea typeface="Times New Roman"/>
                      </a:endParaRPr>
                    </a:p>
                    <a:p>
                      <a:pPr>
                        <a:lnSpc>
                          <a:spcPts val="1100"/>
                        </a:lnSpc>
                        <a:spcAft>
                          <a:spcPts val="600"/>
                        </a:spcAft>
                      </a:pPr>
                      <a:r>
                        <a:rPr lang="es-CR" sz="1200" dirty="0">
                          <a:latin typeface="Arial"/>
                          <a:ea typeface="Times New Roman"/>
                        </a:rPr>
                        <a:t>.</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A" dirty="0"/>
              <a:t>Pruebas de Carga</a:t>
            </a:r>
            <a:endParaRPr lang="en-US" dirty="0"/>
          </a:p>
        </p:txBody>
      </p:sp>
      <p:graphicFrame>
        <p:nvGraphicFramePr>
          <p:cNvPr id="4" name="Content Placeholder 3"/>
          <p:cNvGraphicFramePr>
            <a:graphicFrameLocks noGrp="1"/>
          </p:cNvGraphicFramePr>
          <p:nvPr>
            <p:ph sz="quarter" idx="1"/>
          </p:nvPr>
        </p:nvGraphicFramePr>
        <p:xfrm>
          <a:off x="642910" y="1571612"/>
          <a:ext cx="7358114" cy="4214841"/>
        </p:xfrm>
        <a:graphic>
          <a:graphicData uri="http://schemas.openxmlformats.org/drawingml/2006/table">
            <a:tbl>
              <a:tblPr/>
              <a:tblGrid>
                <a:gridCol w="1840777">
                  <a:extLst>
                    <a:ext uri="{9D8B030D-6E8A-4147-A177-3AD203B41FA5}">
                      <a16:colId xmlns:a16="http://schemas.microsoft.com/office/drawing/2014/main" val="20000"/>
                    </a:ext>
                  </a:extLst>
                </a:gridCol>
                <a:gridCol w="5517337">
                  <a:extLst>
                    <a:ext uri="{9D8B030D-6E8A-4147-A177-3AD203B41FA5}">
                      <a16:colId xmlns:a16="http://schemas.microsoft.com/office/drawing/2014/main" val="20001"/>
                    </a:ext>
                  </a:extLst>
                </a:gridCol>
              </a:tblGrid>
              <a:tr h="671931">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Objetivo de la Prueba:</a:t>
                      </a: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Verificar el tiempo y el comportamiento del sistema al variar las condiciones de carga de trabajo.</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07897">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Técnica:</a:t>
                      </a: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Incrementar el número de usuarios que</a:t>
                      </a:r>
                      <a:r>
                        <a:rPr lang="es-CR" sz="1200" baseline="0" dirty="0">
                          <a:latin typeface="Arial"/>
                          <a:ea typeface="Times New Roman"/>
                        </a:rPr>
                        <a:t> ingresan al sistema para la carga de datos a la base de datos.</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71931">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Criterio de Finalización:</a:t>
                      </a: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Todas las acciones se ejecutan</a:t>
                      </a:r>
                      <a:r>
                        <a:rPr lang="es-CR" sz="1200" baseline="0" dirty="0">
                          <a:latin typeface="Arial"/>
                          <a:ea typeface="Times New Roman"/>
                        </a:rPr>
                        <a:t> correctamente dentro de los tiempo estipulados en las pruebas de rendimiento.</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63082">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Consideraciones Especiales:</a:t>
                      </a: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Estas Pruebas de carga incluyen monitorear la ejecución de la carga de archivos así como el tiempo de respuesta del sistema cuando se están realizando diversos procesos automáticos de solicitud de información.</a:t>
                      </a:r>
                      <a:endParaRPr lang="en-US" sz="1200" dirty="0">
                        <a:latin typeface="Times New Roman"/>
                        <a:ea typeface="Times New Roman"/>
                      </a:endParaRPr>
                    </a:p>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PRUEBA</a:t>
                      </a:r>
                      <a:r>
                        <a:rPr lang="es-CR" sz="1200" baseline="0" dirty="0">
                          <a:latin typeface="Arial"/>
                          <a:ea typeface="Times New Roman"/>
                        </a:rPr>
                        <a:t> EXITOSA: SI ___ NO ___</a:t>
                      </a:r>
                    </a:p>
                    <a:p>
                      <a:pPr>
                        <a:lnSpc>
                          <a:spcPts val="1100"/>
                        </a:lnSpc>
                        <a:spcAft>
                          <a:spcPts val="600"/>
                        </a:spcAft>
                      </a:pPr>
                      <a:r>
                        <a:rPr lang="es-CR" sz="1200" baseline="0" dirty="0">
                          <a:latin typeface="Arial"/>
                          <a:ea typeface="Times New Roman"/>
                        </a:rPr>
                        <a:t>OBSERVACIOES: _______________________________________________________________</a:t>
                      </a:r>
                    </a:p>
                    <a:p>
                      <a:pPr>
                        <a:lnSpc>
                          <a:spcPts val="1100"/>
                        </a:lnSpc>
                        <a:spcAft>
                          <a:spcPts val="600"/>
                        </a:spcAft>
                      </a:pPr>
                      <a:r>
                        <a:rPr lang="es-CR" sz="1200" baseline="0" dirty="0">
                          <a:latin typeface="Arial"/>
                          <a:ea typeface="Times New Roman"/>
                        </a:rPr>
                        <a:t>_______________________________________________________________</a:t>
                      </a:r>
                    </a:p>
                    <a:p>
                      <a:pPr>
                        <a:lnSpc>
                          <a:spcPts val="1100"/>
                        </a:lnSpc>
                        <a:spcAft>
                          <a:spcPts val="600"/>
                        </a:spcAft>
                      </a:pP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A" dirty="0"/>
              <a:t>Pruebas de control de acceso y seguridad</a:t>
            </a:r>
            <a:endParaRPr lang="en-US" dirty="0"/>
          </a:p>
        </p:txBody>
      </p:sp>
      <p:graphicFrame>
        <p:nvGraphicFramePr>
          <p:cNvPr id="4" name="Content Placeholder 3"/>
          <p:cNvGraphicFramePr>
            <a:graphicFrameLocks noGrp="1"/>
          </p:cNvGraphicFramePr>
          <p:nvPr>
            <p:ph sz="quarter" idx="1"/>
          </p:nvPr>
        </p:nvGraphicFramePr>
        <p:xfrm>
          <a:off x="285720" y="1643050"/>
          <a:ext cx="8143932" cy="4697957"/>
        </p:xfrm>
        <a:graphic>
          <a:graphicData uri="http://schemas.openxmlformats.org/drawingml/2006/table">
            <a:tbl>
              <a:tblPr/>
              <a:tblGrid>
                <a:gridCol w="2700821">
                  <a:extLst>
                    <a:ext uri="{9D8B030D-6E8A-4147-A177-3AD203B41FA5}">
                      <a16:colId xmlns:a16="http://schemas.microsoft.com/office/drawing/2014/main" val="20000"/>
                    </a:ext>
                  </a:extLst>
                </a:gridCol>
                <a:gridCol w="5443111">
                  <a:extLst>
                    <a:ext uri="{9D8B030D-6E8A-4147-A177-3AD203B41FA5}">
                      <a16:colId xmlns:a16="http://schemas.microsoft.com/office/drawing/2014/main" val="20001"/>
                    </a:ext>
                  </a:extLst>
                </a:gridCol>
              </a:tblGrid>
              <a:tr h="1143008">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Objetivo de la Prueba:</a:t>
                      </a: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Seguridad de Nivel de Aplicación: Verificar que un actor pueda acceder solamente aquellas funciones / datos para los cuales el tipo de usuario provee permisos.</a:t>
                      </a:r>
                      <a:endParaRPr lang="en-US" sz="1200" dirty="0">
                        <a:latin typeface="Times New Roman"/>
                        <a:ea typeface="Times New Roman"/>
                      </a:endParaRPr>
                    </a:p>
                    <a:p>
                      <a:pPr>
                        <a:lnSpc>
                          <a:spcPts val="1100"/>
                        </a:lnSpc>
                        <a:spcAft>
                          <a:spcPts val="600"/>
                        </a:spcAft>
                      </a:pPr>
                      <a:r>
                        <a:rPr lang="es-CR" sz="1200" dirty="0">
                          <a:latin typeface="Arial"/>
                          <a:ea typeface="Times New Roman"/>
                        </a:rPr>
                        <a:t>Seguridad de Nivel de Sistema: Verificar que solamente aquellos actores con acceso al sistema se les permite entrar a la aplicación.</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30073">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Técnica:</a:t>
                      </a: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Nivel de Aplicación: Identificar la lista de tipos de actores y funciones para las que tiene permiso.</a:t>
                      </a:r>
                      <a:endParaRPr lang="en-US" sz="1200" dirty="0">
                        <a:latin typeface="Times New Roman"/>
                        <a:ea typeface="Times New Roman"/>
                      </a:endParaRPr>
                    </a:p>
                    <a:p>
                      <a:pPr>
                        <a:lnSpc>
                          <a:spcPts val="1100"/>
                        </a:lnSpc>
                        <a:spcAft>
                          <a:spcPts val="600"/>
                        </a:spcAft>
                      </a:pPr>
                      <a:r>
                        <a:rPr lang="es-CR" sz="1200" dirty="0">
                          <a:latin typeface="Arial"/>
                          <a:ea typeface="Times New Roman"/>
                        </a:rPr>
                        <a:t>Crear pruebas para cada actor y acceder cierta funcionalidad del sistema para corroborar la respuesta del sistema.</a:t>
                      </a:r>
                      <a:endParaRPr lang="en-US" sz="1200" dirty="0">
                        <a:latin typeface="Times New Roman"/>
                        <a:ea typeface="Times New Roman"/>
                      </a:endParaRPr>
                    </a:p>
                    <a:p>
                      <a:pPr>
                        <a:lnSpc>
                          <a:spcPts val="1100"/>
                        </a:lnSpc>
                        <a:spcAft>
                          <a:spcPts val="600"/>
                        </a:spcAft>
                      </a:pPr>
                      <a:r>
                        <a:rPr lang="es-CR" sz="1200" dirty="0">
                          <a:latin typeface="Arial"/>
                          <a:ea typeface="Times New Roman"/>
                        </a:rPr>
                        <a:t>Nivel de Sistema: Verificar el acceso al sistema por identificación de un usuario y contraseña.</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0376">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Criterio de Finalización:</a:t>
                      </a: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Para cada tipo de actor, el dato y función apropiada es disponible y todas las acciones son disponibles.</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10376">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Consideraciones Especiales:</a:t>
                      </a: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El acceso al sistema es revisado por el acceso a través del módulo de seguridad.</a:t>
                      </a:r>
                    </a:p>
                    <a:p>
                      <a:pPr>
                        <a:lnSpc>
                          <a:spcPts val="11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PRUEBA</a:t>
                      </a:r>
                      <a:r>
                        <a:rPr lang="es-CR" sz="1200" baseline="0" dirty="0">
                          <a:latin typeface="Arial"/>
                          <a:ea typeface="Times New Roman"/>
                        </a:rPr>
                        <a:t> EXITOSA: SI ___ NO ___</a:t>
                      </a:r>
                    </a:p>
                    <a:p>
                      <a:pPr>
                        <a:lnSpc>
                          <a:spcPts val="1100"/>
                        </a:lnSpc>
                        <a:spcAft>
                          <a:spcPts val="600"/>
                        </a:spcAft>
                      </a:pPr>
                      <a:r>
                        <a:rPr lang="es-CR" sz="1200" baseline="0" dirty="0">
                          <a:latin typeface="Arial"/>
                          <a:ea typeface="Times New Roman"/>
                        </a:rPr>
                        <a:t>OBSERVACIOES: _______________________________________________________________</a:t>
                      </a:r>
                    </a:p>
                    <a:p>
                      <a:pPr>
                        <a:lnSpc>
                          <a:spcPts val="1100"/>
                        </a:lnSpc>
                        <a:spcAft>
                          <a:spcPts val="600"/>
                        </a:spcAft>
                      </a:pPr>
                      <a:r>
                        <a:rPr lang="es-CR" sz="1200" baseline="0" dirty="0">
                          <a:latin typeface="Arial"/>
                          <a:ea typeface="Times New Roman"/>
                        </a:rPr>
                        <a:t>_______________________________________________________________</a:t>
                      </a:r>
                      <a:endParaRPr lang="en-US" sz="1200" dirty="0">
                        <a:latin typeface="Times New Roman"/>
                        <a:ea typeface="Times New Roman"/>
                      </a:endParaRPr>
                    </a:p>
                    <a:p>
                      <a:pPr>
                        <a:lnSpc>
                          <a:spcPts val="1100"/>
                        </a:lnSpc>
                        <a:spcAft>
                          <a:spcPts val="600"/>
                        </a:spcAft>
                      </a:pP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A" dirty="0"/>
              <a:t>Pruebas de configuración</a:t>
            </a:r>
            <a:endParaRPr lang="en-US" dirty="0"/>
          </a:p>
        </p:txBody>
      </p:sp>
      <p:graphicFrame>
        <p:nvGraphicFramePr>
          <p:cNvPr id="4" name="Content Placeholder 3"/>
          <p:cNvGraphicFramePr>
            <a:graphicFrameLocks noGrp="1"/>
          </p:cNvGraphicFramePr>
          <p:nvPr>
            <p:ph sz="quarter" idx="1"/>
          </p:nvPr>
        </p:nvGraphicFramePr>
        <p:xfrm>
          <a:off x="214282" y="1500174"/>
          <a:ext cx="8358246" cy="5137719"/>
        </p:xfrm>
        <a:graphic>
          <a:graphicData uri="http://schemas.openxmlformats.org/drawingml/2006/table">
            <a:tbl>
              <a:tblPr/>
              <a:tblGrid>
                <a:gridCol w="2771896">
                  <a:extLst>
                    <a:ext uri="{9D8B030D-6E8A-4147-A177-3AD203B41FA5}">
                      <a16:colId xmlns:a16="http://schemas.microsoft.com/office/drawing/2014/main" val="20000"/>
                    </a:ext>
                  </a:extLst>
                </a:gridCol>
                <a:gridCol w="5586350">
                  <a:extLst>
                    <a:ext uri="{9D8B030D-6E8A-4147-A177-3AD203B41FA5}">
                      <a16:colId xmlns:a16="http://schemas.microsoft.com/office/drawing/2014/main" val="20001"/>
                    </a:ext>
                  </a:extLst>
                </a:gridCol>
              </a:tblGrid>
              <a:tr h="916377">
                <a:tc>
                  <a:txBody>
                    <a:bodyPr/>
                    <a:lstStyle/>
                    <a:p>
                      <a:pPr marL="457200">
                        <a:lnSpc>
                          <a:spcPts val="1200"/>
                        </a:lnSpc>
                        <a:spcAft>
                          <a:spcPts val="600"/>
                        </a:spcAft>
                      </a:pPr>
                      <a:endParaRPr lang="es-CR" sz="1200" dirty="0">
                        <a:latin typeface="Arial"/>
                        <a:ea typeface="Times New Roman"/>
                      </a:endParaRPr>
                    </a:p>
                    <a:p>
                      <a:pPr marL="457200">
                        <a:lnSpc>
                          <a:spcPts val="1200"/>
                        </a:lnSpc>
                        <a:spcAft>
                          <a:spcPts val="600"/>
                        </a:spcAft>
                      </a:pPr>
                      <a:r>
                        <a:rPr lang="es-CR" sz="1200" dirty="0">
                          <a:latin typeface="Arial"/>
                          <a:ea typeface="Times New Roman"/>
                        </a:rPr>
                        <a:t>Objetivo de la Prueba:</a:t>
                      </a: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ts val="1200"/>
                        </a:lnSpc>
                        <a:spcAft>
                          <a:spcPts val="600"/>
                        </a:spcAft>
                      </a:pPr>
                      <a:endParaRPr lang="es-CR" sz="1200" dirty="0">
                        <a:latin typeface="Arial"/>
                        <a:ea typeface="Times New Roman"/>
                      </a:endParaRPr>
                    </a:p>
                    <a:p>
                      <a:pPr marL="457200">
                        <a:lnSpc>
                          <a:spcPts val="1200"/>
                        </a:lnSpc>
                        <a:spcAft>
                          <a:spcPts val="600"/>
                        </a:spcAft>
                      </a:pPr>
                      <a:r>
                        <a:rPr lang="es-CR" sz="1200" dirty="0">
                          <a:latin typeface="Arial"/>
                          <a:ea typeface="Times New Roman"/>
                        </a:rPr>
                        <a:t>Validar y verificar que las aplicaciones clientes y componentes en los servidores trabajen apropiadamente.</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80024">
                <a:tc>
                  <a:txBody>
                    <a:bodyPr/>
                    <a:lstStyle/>
                    <a:p>
                      <a:pPr marL="457200">
                        <a:lnSpc>
                          <a:spcPts val="1200"/>
                        </a:lnSpc>
                        <a:spcAft>
                          <a:spcPts val="600"/>
                        </a:spcAft>
                      </a:pPr>
                      <a:endParaRPr lang="es-CR" sz="1200" dirty="0">
                        <a:latin typeface="Arial"/>
                        <a:ea typeface="Times New Roman"/>
                      </a:endParaRPr>
                    </a:p>
                    <a:p>
                      <a:pPr marL="457200">
                        <a:lnSpc>
                          <a:spcPts val="1200"/>
                        </a:lnSpc>
                        <a:spcAft>
                          <a:spcPts val="600"/>
                        </a:spcAft>
                      </a:pPr>
                      <a:r>
                        <a:rPr lang="es-CR" sz="1200" dirty="0">
                          <a:latin typeface="Arial"/>
                          <a:ea typeface="Times New Roman"/>
                        </a:rPr>
                        <a:t>Técnica:</a:t>
                      </a: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ts val="1200"/>
                        </a:lnSpc>
                        <a:spcAft>
                          <a:spcPts val="600"/>
                        </a:spcAft>
                      </a:pPr>
                      <a:endParaRPr lang="es-CR" sz="1200" dirty="0">
                        <a:latin typeface="Arial"/>
                        <a:ea typeface="Times New Roman"/>
                      </a:endParaRPr>
                    </a:p>
                    <a:p>
                      <a:pPr marL="457200">
                        <a:lnSpc>
                          <a:spcPts val="1200"/>
                        </a:lnSpc>
                        <a:spcAft>
                          <a:spcPts val="600"/>
                        </a:spcAft>
                      </a:pPr>
                      <a:r>
                        <a:rPr lang="es-CR" sz="1200" dirty="0">
                          <a:latin typeface="Arial"/>
                          <a:ea typeface="Times New Roman"/>
                        </a:rPr>
                        <a:t>Usar Pruebas de funcionalidad del sistema pero con distintas configuraciones, plataformas y exploradores.</a:t>
                      </a:r>
                      <a:endParaRPr lang="en-US" sz="1200" dirty="0">
                        <a:latin typeface="Times New Roman"/>
                        <a:ea typeface="Times New Roman"/>
                      </a:endParaRPr>
                    </a:p>
                    <a:p>
                      <a:pPr marL="457200">
                        <a:lnSpc>
                          <a:spcPts val="1200"/>
                        </a:lnSpc>
                        <a:spcAft>
                          <a:spcPts val="600"/>
                        </a:spcAft>
                      </a:pPr>
                      <a:r>
                        <a:rPr lang="es-CR" sz="1200" dirty="0">
                          <a:latin typeface="Arial"/>
                          <a:ea typeface="Times New Roman"/>
                        </a:rPr>
                        <a:t>Se debe corroborar que tanto las aplicaciones cliente como el servidores de componentes, posean los componentes necesarios para correr la aplicación.</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0918">
                <a:tc>
                  <a:txBody>
                    <a:bodyPr/>
                    <a:lstStyle/>
                    <a:p>
                      <a:pPr marL="457200">
                        <a:lnSpc>
                          <a:spcPts val="1200"/>
                        </a:lnSpc>
                        <a:spcAft>
                          <a:spcPts val="600"/>
                        </a:spcAft>
                      </a:pPr>
                      <a:endParaRPr lang="es-CR" sz="1200" dirty="0">
                        <a:latin typeface="Arial"/>
                        <a:ea typeface="Times New Roman"/>
                      </a:endParaRPr>
                    </a:p>
                    <a:p>
                      <a:pPr marL="457200">
                        <a:lnSpc>
                          <a:spcPts val="1200"/>
                        </a:lnSpc>
                        <a:spcAft>
                          <a:spcPts val="600"/>
                        </a:spcAft>
                      </a:pPr>
                      <a:r>
                        <a:rPr lang="es-CR" sz="1200" dirty="0">
                          <a:latin typeface="Arial"/>
                          <a:ea typeface="Times New Roman"/>
                        </a:rPr>
                        <a:t>Criterio de Finalización</a:t>
                      </a: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ts val="1200"/>
                        </a:lnSpc>
                        <a:spcAft>
                          <a:spcPts val="600"/>
                        </a:spcAft>
                      </a:pPr>
                      <a:endParaRPr lang="es-CR" sz="1200" dirty="0">
                        <a:latin typeface="Arial"/>
                        <a:ea typeface="Times New Roman"/>
                      </a:endParaRPr>
                    </a:p>
                    <a:p>
                      <a:pPr marL="457200">
                        <a:lnSpc>
                          <a:spcPts val="1200"/>
                        </a:lnSpc>
                        <a:spcAft>
                          <a:spcPts val="600"/>
                        </a:spcAft>
                      </a:pPr>
                      <a:r>
                        <a:rPr lang="es-CR" sz="1200" dirty="0">
                          <a:latin typeface="Arial"/>
                          <a:ea typeface="Times New Roman"/>
                        </a:rPr>
                        <a:t>Todas las funciones del sistema, tanto cliente como servidor, son completadas exitosamente y sin fallos.</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21837">
                <a:tc>
                  <a:txBody>
                    <a:bodyPr/>
                    <a:lstStyle/>
                    <a:p>
                      <a:pPr marL="457200">
                        <a:lnSpc>
                          <a:spcPts val="1200"/>
                        </a:lnSpc>
                        <a:spcAft>
                          <a:spcPts val="600"/>
                        </a:spcAft>
                      </a:pPr>
                      <a:endParaRPr lang="es-CR" sz="1200" dirty="0">
                        <a:latin typeface="Arial"/>
                        <a:ea typeface="Times New Roman"/>
                      </a:endParaRPr>
                    </a:p>
                    <a:p>
                      <a:pPr marL="457200">
                        <a:lnSpc>
                          <a:spcPts val="1200"/>
                        </a:lnSpc>
                        <a:spcAft>
                          <a:spcPts val="600"/>
                        </a:spcAft>
                      </a:pPr>
                      <a:r>
                        <a:rPr lang="es-CR" sz="1200" dirty="0">
                          <a:latin typeface="Arial"/>
                          <a:ea typeface="Times New Roman"/>
                        </a:rPr>
                        <a:t>Consideraciones Especiales:</a:t>
                      </a: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457200">
                        <a:lnSpc>
                          <a:spcPts val="1200"/>
                        </a:lnSpc>
                        <a:spcAft>
                          <a:spcPts val="600"/>
                        </a:spcAft>
                      </a:pPr>
                      <a:endParaRPr lang="es-CR" sz="1200" dirty="0">
                        <a:latin typeface="Arial"/>
                        <a:ea typeface="Times New Roman"/>
                      </a:endParaRPr>
                    </a:p>
                    <a:p>
                      <a:pPr marL="457200">
                        <a:lnSpc>
                          <a:spcPts val="1200"/>
                        </a:lnSpc>
                        <a:spcAft>
                          <a:spcPts val="600"/>
                        </a:spcAft>
                      </a:pPr>
                      <a:r>
                        <a:rPr lang="es-CR" sz="1200" dirty="0">
                          <a:latin typeface="Arial"/>
                          <a:ea typeface="Times New Roman"/>
                        </a:rPr>
                        <a:t>Tanto el hardware como el software disponible deben de cumplir con las restricciones necesarias para soportar un ambiente de producción bajo la plataforma predeterminada.</a:t>
                      </a:r>
                    </a:p>
                    <a:p>
                      <a:pPr marL="457200">
                        <a:lnSpc>
                          <a:spcPts val="1200"/>
                        </a:lnSpc>
                        <a:spcAft>
                          <a:spcPts val="600"/>
                        </a:spcAft>
                      </a:pPr>
                      <a:endParaRPr lang="es-CR" sz="1200" dirty="0">
                        <a:latin typeface="Arial"/>
                        <a:ea typeface="Times New Roman"/>
                      </a:endParaRPr>
                    </a:p>
                    <a:p>
                      <a:pPr>
                        <a:lnSpc>
                          <a:spcPts val="1100"/>
                        </a:lnSpc>
                        <a:spcAft>
                          <a:spcPts val="600"/>
                        </a:spcAft>
                      </a:pPr>
                      <a:r>
                        <a:rPr lang="es-CR" sz="1200" dirty="0">
                          <a:latin typeface="Arial"/>
                          <a:ea typeface="Times New Roman"/>
                        </a:rPr>
                        <a:t>PRUEBA</a:t>
                      </a:r>
                      <a:r>
                        <a:rPr lang="es-CR" sz="1200" baseline="0" dirty="0">
                          <a:latin typeface="Arial"/>
                          <a:ea typeface="Times New Roman"/>
                        </a:rPr>
                        <a:t> EXITOSA: SI ___ NO ___</a:t>
                      </a:r>
                    </a:p>
                    <a:p>
                      <a:pPr>
                        <a:lnSpc>
                          <a:spcPts val="1100"/>
                        </a:lnSpc>
                        <a:spcAft>
                          <a:spcPts val="600"/>
                        </a:spcAft>
                      </a:pPr>
                      <a:r>
                        <a:rPr lang="es-CR" sz="1200" baseline="0" dirty="0">
                          <a:latin typeface="Arial"/>
                          <a:ea typeface="Times New Roman"/>
                        </a:rPr>
                        <a:t>OBSERVACIOES: _______________________________________________________________</a:t>
                      </a:r>
                    </a:p>
                    <a:p>
                      <a:pPr>
                        <a:lnSpc>
                          <a:spcPts val="1100"/>
                        </a:lnSpc>
                        <a:spcAft>
                          <a:spcPts val="600"/>
                        </a:spcAft>
                      </a:pPr>
                      <a:r>
                        <a:rPr lang="es-CR" sz="1200" baseline="0" dirty="0">
                          <a:latin typeface="Arial"/>
                          <a:ea typeface="Times New Roman"/>
                        </a:rPr>
                        <a:t>_______________________________________________________________</a:t>
                      </a:r>
                      <a:endParaRPr lang="en-US" sz="1200" dirty="0">
                        <a:latin typeface="Times New Roman"/>
                        <a:ea typeface="Times New Roman"/>
                      </a:endParaRPr>
                    </a:p>
                    <a:p>
                      <a:pPr marL="457200">
                        <a:lnSpc>
                          <a:spcPts val="1200"/>
                        </a:lnSpc>
                        <a:spcAft>
                          <a:spcPts val="600"/>
                        </a:spcAft>
                      </a:pP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A" dirty="0"/>
              <a:t>Reglas del Negocio</a:t>
            </a:r>
            <a:endParaRPr lang="en-US" dirty="0"/>
          </a:p>
        </p:txBody>
      </p:sp>
      <p:sp>
        <p:nvSpPr>
          <p:cNvPr id="3" name="Content Placeholder 2"/>
          <p:cNvSpPr>
            <a:spLocks noGrp="1"/>
          </p:cNvSpPr>
          <p:nvPr>
            <p:ph sz="quarter" idx="1"/>
          </p:nvPr>
        </p:nvSpPr>
        <p:spPr/>
        <p:txBody>
          <a:bodyPr>
            <a:normAutofit fontScale="85000" lnSpcReduction="10000"/>
          </a:bodyPr>
          <a:lstStyle/>
          <a:p>
            <a:pPr lvl="0"/>
            <a:r>
              <a:rPr lang="es-PA" dirty="0"/>
              <a:t>Los módulos de consulta de estudiantes con más de 80 horas y solicitud de número de certificados de seminario están disponibles solamente para usuarios administrativos del Servicio Social Universitario.</a:t>
            </a:r>
            <a:endParaRPr lang="en-US" dirty="0"/>
          </a:p>
          <a:p>
            <a:pPr lvl="0"/>
            <a:r>
              <a:rPr lang="es-PA" dirty="0"/>
              <a:t>El usuario conectado el sistema debe poder visualizar y manejar datos correspondientes a su sede en específico. </a:t>
            </a:r>
            <a:endParaRPr lang="en-US" dirty="0"/>
          </a:p>
          <a:p>
            <a:pPr lvl="0"/>
            <a:r>
              <a:rPr lang="es-PA" dirty="0"/>
              <a:t>Para registrar # de certificados de finalización del programa de SSU se debe elegir el lote sobre el cual se quiere trabajar.</a:t>
            </a:r>
            <a:endParaRPr lang="en-US" dirty="0"/>
          </a:p>
          <a:p>
            <a:pPr lvl="0"/>
            <a:r>
              <a:rPr lang="es-PA" dirty="0"/>
              <a:t>Los estudiantes que se muestran en el Listado de Estudiantes deben haber completado 80 horas o más de Servicio Social Universitario, y no tienen # para su certificado de culminación de programa. </a:t>
            </a:r>
            <a:endParaRPr lang="en-US" dirty="0"/>
          </a:p>
          <a:p>
            <a:pPr lvl="0"/>
            <a:r>
              <a:rPr lang="es-PA" dirty="0"/>
              <a:t>Al llenar un lote de certificados de finalización del programa para estudiantes, no se permite dejar algún # de certificado en blanco.  Ajustar caso de uso.</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A" dirty="0"/>
              <a:t>Archivo de Pruebas</a:t>
            </a:r>
            <a:endParaRPr lang="en-US" dirty="0"/>
          </a:p>
        </p:txBody>
      </p:sp>
      <p:graphicFrame>
        <p:nvGraphicFramePr>
          <p:cNvPr id="4" name="Content Placeholder 3"/>
          <p:cNvGraphicFramePr>
            <a:graphicFrameLocks noGrp="1"/>
          </p:cNvGraphicFramePr>
          <p:nvPr>
            <p:ph sz="quarter" idx="1"/>
          </p:nvPr>
        </p:nvGraphicFramePr>
        <p:xfrm>
          <a:off x="500034" y="1714488"/>
          <a:ext cx="7378700" cy="571500"/>
        </p:xfrm>
        <a:graphic>
          <a:graphicData uri="http://schemas.openxmlformats.org/drawingml/2006/table">
            <a:tbl>
              <a:tblPr/>
              <a:tblGrid>
                <a:gridCol w="7620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1181140">
                  <a:extLst>
                    <a:ext uri="{9D8B030D-6E8A-4147-A177-3AD203B41FA5}">
                      <a16:colId xmlns:a16="http://schemas.microsoft.com/office/drawing/2014/main" val="20005"/>
                    </a:ext>
                  </a:extLst>
                </a:gridCol>
                <a:gridCol w="90166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190500">
                <a:tc>
                  <a:txBody>
                    <a:bodyPr/>
                    <a:lstStyle/>
                    <a:p>
                      <a:pPr algn="l" fontAlgn="b"/>
                      <a:r>
                        <a:rPr lang="en-US" sz="1100" b="1" i="0" u="none" strike="noStrike" dirty="0" err="1">
                          <a:solidFill>
                            <a:srgbClr val="FFFFFF"/>
                          </a:solidFill>
                          <a:latin typeface="Calibri"/>
                        </a:rPr>
                        <a:t>Cédula</a:t>
                      </a:r>
                      <a:endParaRPr lang="en-US" sz="1100" b="1" i="0" u="none" strike="noStrike" dirty="0">
                        <a:solidFill>
                          <a:srgbClr val="FFFFFF"/>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latin typeface="Calibri"/>
                        </a:rPr>
                        <a:t>Nombredelempleado</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latin typeface="Calibri"/>
                        </a:rPr>
                        <a:t>Cargo</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latin typeface="Calibri"/>
                        </a:rPr>
                        <a:t>telefono</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latin typeface="Calibri"/>
                        </a:rPr>
                        <a:t>Celular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dirty="0" err="1">
                          <a:solidFill>
                            <a:srgbClr val="FFFFFF"/>
                          </a:solidFill>
                          <a:latin typeface="Calibri"/>
                        </a:rPr>
                        <a:t>Correo_elect</a:t>
                      </a:r>
                      <a:endParaRPr lang="en-US" sz="1100" b="1" i="0" u="none" strike="noStrike" dirty="0">
                        <a:solidFill>
                          <a:srgbClr val="FFFFFF"/>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latin typeface="Calibri"/>
                        </a:rPr>
                        <a:t>Codigovigencia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latin typeface="Calibri"/>
                        </a:rPr>
                        <a:t>IdSede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190500">
                <a:tc>
                  <a:txBody>
                    <a:bodyPr/>
                    <a:lstStyle/>
                    <a:p>
                      <a:pPr algn="l" fontAlgn="b"/>
                      <a:r>
                        <a:rPr lang="en-US" sz="1100" b="0" i="0" u="none" strike="noStrike">
                          <a:solidFill>
                            <a:srgbClr val="000000"/>
                          </a:solidFill>
                          <a:latin typeface="Calibri"/>
                        </a:rPr>
                        <a:t>8-876-568</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Jose Sanchez</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Asistente</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217-8790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6799-6689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a:solidFill>
                            <a:srgbClr val="0563C1"/>
                          </a:solidFill>
                          <a:latin typeface="Calibri"/>
                          <a:hlinkClick r:id="rId2"/>
                        </a:rPr>
                        <a:t>jos@gmail.com</a:t>
                      </a:r>
                      <a:endParaRPr lang="en-US" sz="1100" b="0" i="0" u="sng" strike="noStrike">
                        <a:solidFill>
                          <a:srgbClr val="0563C1"/>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01</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b="0" i="0" u="none" strike="noStrike">
                          <a:solidFill>
                            <a:srgbClr val="000000"/>
                          </a:solidFill>
                          <a:latin typeface="Calibri"/>
                        </a:rPr>
                        <a:t>7-998-091</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Pedro Gonzalez</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Asistente</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215-9871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6792-8798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a:solidFill>
                            <a:srgbClr val="0563C1"/>
                          </a:solidFill>
                          <a:latin typeface="Calibri"/>
                          <a:hlinkClick r:id="rId3"/>
                        </a:rPr>
                        <a:t>pego@gmail.com</a:t>
                      </a:r>
                      <a:endParaRPr lang="en-US" sz="1100" b="0" i="0" u="sng" strike="noStrike">
                        <a:solidFill>
                          <a:srgbClr val="0563C1"/>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01</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500034" y="3714752"/>
          <a:ext cx="3581400" cy="2286000"/>
        </p:xfrm>
        <a:graphic>
          <a:graphicData uri="http://schemas.openxmlformats.org/drawingml/2006/table">
            <a:tbl>
              <a:tblPr/>
              <a:tblGrid>
                <a:gridCol w="11811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193800">
                  <a:extLst>
                    <a:ext uri="{9D8B030D-6E8A-4147-A177-3AD203B41FA5}">
                      <a16:colId xmlns:a16="http://schemas.microsoft.com/office/drawing/2014/main" val="20002"/>
                    </a:ext>
                  </a:extLst>
                </a:gridCol>
              </a:tblGrid>
              <a:tr h="190500">
                <a:tc>
                  <a:txBody>
                    <a:bodyPr/>
                    <a:lstStyle/>
                    <a:p>
                      <a:pPr algn="ctr" fontAlgn="b"/>
                      <a:r>
                        <a:rPr lang="en-US" sz="1100" b="1" i="0" u="none" strike="noStrike">
                          <a:solidFill>
                            <a:srgbClr val="000000"/>
                          </a:solidFill>
                          <a:latin typeface="Calibri"/>
                        </a:rPr>
                        <a:t>CodigoUsuario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IdFinPrograma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Hr_Ejecutadas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n-US" sz="1100" b="0" i="0" u="none" strike="noStrike">
                          <a:solidFill>
                            <a:srgbClr val="000000"/>
                          </a:solidFill>
                          <a:latin typeface="Calibri"/>
                        </a:rPr>
                        <a:t>8-869-1136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n-US" sz="1100" b="0" i="0" u="none" strike="noStrike">
                          <a:solidFill>
                            <a:srgbClr val="000000"/>
                          </a:solidFill>
                          <a:latin typeface="Calibri"/>
                        </a:rPr>
                        <a:t>8-859-474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n-US" sz="1100" b="0" i="0" u="none" strike="noStrike">
                          <a:solidFill>
                            <a:srgbClr val="000000"/>
                          </a:solidFill>
                          <a:latin typeface="Calibri"/>
                        </a:rPr>
                        <a:t>4-142-1286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b"/>
                      <a:r>
                        <a:rPr lang="en-US" sz="1100" b="0" i="0" u="none" strike="noStrike">
                          <a:solidFill>
                            <a:srgbClr val="000000"/>
                          </a:solidFill>
                          <a:latin typeface="Calibri"/>
                        </a:rPr>
                        <a:t>3-795-1268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ctr" fontAlgn="b"/>
                      <a:r>
                        <a:rPr lang="en-US" sz="1100" b="0" i="0" u="none" strike="noStrike">
                          <a:solidFill>
                            <a:srgbClr val="000000"/>
                          </a:solidFill>
                          <a:latin typeface="Calibri"/>
                        </a:rPr>
                        <a:t>9-713-4984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ctr" fontAlgn="b"/>
                      <a:r>
                        <a:rPr lang="en-US" sz="1100" b="0" i="0" u="none" strike="noStrike">
                          <a:solidFill>
                            <a:srgbClr val="000000"/>
                          </a:solidFill>
                          <a:latin typeface="Calibri"/>
                        </a:rPr>
                        <a:t>6-746-8989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ctr" fontAlgn="b"/>
                      <a:r>
                        <a:rPr lang="en-US" sz="1100" b="0" i="0" u="none" strike="noStrike">
                          <a:solidFill>
                            <a:srgbClr val="000000"/>
                          </a:solidFill>
                          <a:latin typeface="Calibri"/>
                        </a:rPr>
                        <a:t>4-459-9898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ctr" fontAlgn="b"/>
                      <a:r>
                        <a:rPr lang="en-US" sz="1100" b="0" i="0" u="none" strike="noStrike">
                          <a:solidFill>
                            <a:srgbClr val="000000"/>
                          </a:solidFill>
                          <a:latin typeface="Calibri"/>
                        </a:rPr>
                        <a:t>4-111-6848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ctr" fontAlgn="b"/>
                      <a:r>
                        <a:rPr lang="en-US" sz="1100" b="0" i="0" u="none" strike="noStrike">
                          <a:solidFill>
                            <a:srgbClr val="000000"/>
                          </a:solidFill>
                          <a:latin typeface="Calibri"/>
                        </a:rPr>
                        <a:t>8-465-4984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ctr" fontAlgn="b"/>
                      <a:r>
                        <a:rPr lang="en-US" sz="1100" b="0" i="0" u="none" strike="noStrike">
                          <a:solidFill>
                            <a:srgbClr val="000000"/>
                          </a:solidFill>
                          <a:latin typeface="Calibri"/>
                        </a:rPr>
                        <a:t>8-56-1515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90500">
                <a:tc>
                  <a:txBody>
                    <a:bodyPr/>
                    <a:lstStyle/>
                    <a:p>
                      <a:pPr algn="ctr" fontAlgn="b"/>
                      <a:r>
                        <a:rPr lang="en-US" sz="1100" b="0" i="0" u="none" strike="noStrike">
                          <a:solidFill>
                            <a:srgbClr val="000000"/>
                          </a:solidFill>
                          <a:latin typeface="Calibri"/>
                        </a:rPr>
                        <a:t>8-451-9995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graphicFrame>
        <p:nvGraphicFramePr>
          <p:cNvPr id="7" name="6 Tabla"/>
          <p:cNvGraphicFramePr>
            <a:graphicFrameLocks noGrp="1"/>
          </p:cNvGraphicFramePr>
          <p:nvPr/>
        </p:nvGraphicFramePr>
        <p:xfrm>
          <a:off x="500034" y="2428868"/>
          <a:ext cx="5357850" cy="1143007"/>
        </p:xfrm>
        <a:graphic>
          <a:graphicData uri="http://schemas.openxmlformats.org/drawingml/2006/table">
            <a:tbl>
              <a:tblPr/>
              <a:tblGrid>
                <a:gridCol w="1160497">
                  <a:extLst>
                    <a:ext uri="{9D8B030D-6E8A-4147-A177-3AD203B41FA5}">
                      <a16:colId xmlns:a16="http://schemas.microsoft.com/office/drawing/2014/main" val="20000"/>
                    </a:ext>
                  </a:extLst>
                </a:gridCol>
                <a:gridCol w="1067124">
                  <a:extLst>
                    <a:ext uri="{9D8B030D-6E8A-4147-A177-3AD203B41FA5}">
                      <a16:colId xmlns:a16="http://schemas.microsoft.com/office/drawing/2014/main" val="20001"/>
                    </a:ext>
                  </a:extLst>
                </a:gridCol>
                <a:gridCol w="1582900">
                  <a:extLst>
                    <a:ext uri="{9D8B030D-6E8A-4147-A177-3AD203B41FA5}">
                      <a16:colId xmlns:a16="http://schemas.microsoft.com/office/drawing/2014/main" val="20002"/>
                    </a:ext>
                  </a:extLst>
                </a:gridCol>
                <a:gridCol w="1547329">
                  <a:extLst>
                    <a:ext uri="{9D8B030D-6E8A-4147-A177-3AD203B41FA5}">
                      <a16:colId xmlns:a16="http://schemas.microsoft.com/office/drawing/2014/main" val="20003"/>
                    </a:ext>
                  </a:extLst>
                </a:gridCol>
              </a:tblGrid>
              <a:tr h="196731">
                <a:tc>
                  <a:txBody>
                    <a:bodyPr/>
                    <a:lstStyle/>
                    <a:p>
                      <a:pPr algn="l" fontAlgn="b"/>
                      <a:r>
                        <a:rPr lang="es-PA" sz="1100" b="1" i="0" u="none" strike="noStrike">
                          <a:solidFill>
                            <a:srgbClr val="FFFFFF"/>
                          </a:solidFill>
                          <a:latin typeface="Calibri"/>
                        </a:rPr>
                        <a:t>UserName</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PA" sz="1100" b="1" i="0" u="none" strike="noStrike">
                          <a:solidFill>
                            <a:srgbClr val="FFFFFF"/>
                          </a:solidFill>
                          <a:latin typeface="Calibri"/>
                        </a:rPr>
                        <a:t>Pw</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PA" sz="1100" b="1" i="0" u="none" strike="noStrike">
                          <a:solidFill>
                            <a:srgbClr val="FFFFFF"/>
                          </a:solidFill>
                          <a:latin typeface="Calibri"/>
                        </a:rPr>
                        <a:t>CodigoVigencia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PA" sz="1100" b="1" i="0" u="none" strike="noStrike">
                          <a:solidFill>
                            <a:srgbClr val="FFFFFF"/>
                          </a:solidFill>
                          <a:latin typeface="Calibri"/>
                        </a:rPr>
                        <a:t>Idgrupousuario</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196731">
                <a:tc>
                  <a:txBody>
                    <a:bodyPr/>
                    <a:lstStyle/>
                    <a:p>
                      <a:pPr algn="l" fontAlgn="b"/>
                      <a:r>
                        <a:rPr lang="es-PA" sz="1100" b="0" i="0" u="none" strike="noStrike" dirty="0">
                          <a:solidFill>
                            <a:srgbClr val="000000"/>
                          </a:solidFill>
                          <a:latin typeface="Calibri"/>
                        </a:rPr>
                        <a:t>8-869-1136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A" sz="1100" b="0" i="0" u="none" strike="noStrike">
                          <a:solidFill>
                            <a:srgbClr val="000000"/>
                          </a:solidFill>
                          <a:latin typeface="Calibri"/>
                        </a:rPr>
                        <a:t>1234ab78</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A" sz="1100" b="0" i="0" u="none" strike="noStrike">
                          <a:solidFill>
                            <a:srgbClr val="000000"/>
                          </a:solidFill>
                          <a:latin typeface="Calibri"/>
                        </a:rPr>
                        <a:t>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A" sz="1100" b="0" i="0" u="none" strike="noStrike">
                          <a:solidFill>
                            <a:srgbClr val="000000"/>
                          </a:solidFill>
                          <a:latin typeface="Calibri"/>
                        </a:rPr>
                        <a:t>Est</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6731">
                <a:tc>
                  <a:txBody>
                    <a:bodyPr/>
                    <a:lstStyle/>
                    <a:p>
                      <a:pPr algn="l" fontAlgn="b"/>
                      <a:r>
                        <a:rPr lang="es-PA" sz="1100" b="0" i="0" u="none" strike="noStrike">
                          <a:solidFill>
                            <a:srgbClr val="000000"/>
                          </a:solidFill>
                          <a:latin typeface="Calibri"/>
                        </a:rPr>
                        <a:t>8-876-568</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A" sz="1100" b="0" i="0" u="none" strike="noStrike">
                          <a:solidFill>
                            <a:srgbClr val="000000"/>
                          </a:solidFill>
                          <a:latin typeface="Calibri"/>
                        </a:rPr>
                        <a:t>1234de78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A" sz="1100" b="0" i="0" u="none" strike="noStrike">
                          <a:solidFill>
                            <a:srgbClr val="000000"/>
                          </a:solidFill>
                          <a:latin typeface="Calibri"/>
                        </a:rPr>
                        <a:t>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A" sz="1100" b="0" i="0" u="none" strike="noStrike">
                          <a:solidFill>
                            <a:srgbClr val="000000"/>
                          </a:solidFill>
                          <a:latin typeface="Calibri"/>
                        </a:rPr>
                        <a:t>Admin</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6083">
                <a:tc>
                  <a:txBody>
                    <a:bodyPr/>
                    <a:lstStyle/>
                    <a:p>
                      <a:pPr algn="l" fontAlgn="b"/>
                      <a:r>
                        <a:rPr lang="es-PA" sz="1100" b="0" i="0" u="none" strike="noStrike" dirty="0">
                          <a:solidFill>
                            <a:srgbClr val="000000"/>
                          </a:solidFill>
                          <a:latin typeface="Calibri"/>
                        </a:rPr>
                        <a:t>OR-0001-12345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A" sz="1100" b="0" i="0" u="none" strike="noStrike">
                          <a:solidFill>
                            <a:srgbClr val="000000"/>
                          </a:solidFill>
                          <a:latin typeface="Calibri"/>
                        </a:rPr>
                        <a:t>123hj678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A" sz="1100" b="0" i="0" u="none" strike="noStrike">
                          <a:solidFill>
                            <a:srgbClr val="000000"/>
                          </a:solidFill>
                          <a:latin typeface="Calibri"/>
                        </a:rPr>
                        <a:t>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A" sz="1100" b="0" i="0" u="none" strike="noStrike">
                          <a:solidFill>
                            <a:srgbClr val="000000"/>
                          </a:solidFill>
                          <a:latin typeface="Calibri"/>
                        </a:rPr>
                        <a:t>Org</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6731">
                <a:tc>
                  <a:txBody>
                    <a:bodyPr/>
                    <a:lstStyle/>
                    <a:p>
                      <a:pPr algn="l" fontAlgn="b"/>
                      <a:r>
                        <a:rPr lang="es-PA" sz="1100" b="0" i="0" u="none" strike="noStrike">
                          <a:solidFill>
                            <a:srgbClr val="000000"/>
                          </a:solidFill>
                          <a:latin typeface="Calibri"/>
                        </a:rPr>
                        <a:t>7-998-091</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A" sz="1100" b="0" i="0" u="none" strike="noStrike">
                          <a:solidFill>
                            <a:srgbClr val="000000"/>
                          </a:solidFill>
                          <a:latin typeface="Calibri"/>
                        </a:rPr>
                        <a:t>asdf123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A" sz="1100" b="0" i="0" u="none" strike="noStrike">
                          <a:solidFill>
                            <a:srgbClr val="000000"/>
                          </a:solidFill>
                          <a:latin typeface="Calibri"/>
                        </a:rPr>
                        <a:t>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A" sz="1100" b="0" i="0" u="none" strike="noStrike" dirty="0" err="1">
                          <a:solidFill>
                            <a:srgbClr val="000000"/>
                          </a:solidFill>
                          <a:latin typeface="Calibri"/>
                        </a:rPr>
                        <a:t>Admin</a:t>
                      </a:r>
                      <a:endParaRPr lang="es-PA" sz="1100" b="0" i="0" u="none" strike="noStrike" dirty="0">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A" dirty="0"/>
              <a:t>Archivo de Pruebas</a:t>
            </a:r>
            <a:endParaRPr lang="en-US" dirty="0"/>
          </a:p>
        </p:txBody>
      </p:sp>
      <p:graphicFrame>
        <p:nvGraphicFramePr>
          <p:cNvPr id="4" name="Content Placeholder 3"/>
          <p:cNvGraphicFramePr>
            <a:graphicFrameLocks noGrp="1"/>
          </p:cNvGraphicFramePr>
          <p:nvPr>
            <p:ph sz="quarter" idx="1"/>
          </p:nvPr>
        </p:nvGraphicFramePr>
        <p:xfrm>
          <a:off x="928662" y="1357298"/>
          <a:ext cx="7340600" cy="2095500"/>
        </p:xfrm>
        <a:graphic>
          <a:graphicData uri="http://schemas.openxmlformats.org/drawingml/2006/table">
            <a:tbl>
              <a:tblPr/>
              <a:tblGrid>
                <a:gridCol w="12065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190500">
                <a:tc>
                  <a:txBody>
                    <a:bodyPr/>
                    <a:lstStyle/>
                    <a:p>
                      <a:pPr algn="ctr" fontAlgn="b"/>
                      <a:r>
                        <a:rPr lang="en-US" sz="1100" b="1" i="0" u="none" strike="noStrike">
                          <a:solidFill>
                            <a:srgbClr val="000000"/>
                          </a:solidFill>
                          <a:latin typeface="Calibri"/>
                        </a:rPr>
                        <a:t>CodigoUsuario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TipoCertificado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NdeCertificado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Año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IdSede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CodigoImpresion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n-US" sz="1100" b="0" i="0" u="none" strike="noStrike">
                          <a:solidFill>
                            <a:srgbClr val="000000"/>
                          </a:solidFill>
                          <a:latin typeface="Calibri"/>
                        </a:rPr>
                        <a:t>8-869-1136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4-59841-1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n-US" sz="1100" b="0" i="0" u="none" strike="noStrike">
                          <a:solidFill>
                            <a:srgbClr val="000000"/>
                          </a:solidFill>
                          <a:latin typeface="Calibri"/>
                        </a:rPr>
                        <a:t>8-859-474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n-US" sz="1100" b="0" i="0" u="none" strike="noStrike">
                          <a:solidFill>
                            <a:srgbClr val="000000"/>
                          </a:solidFill>
                          <a:latin typeface="Calibri"/>
                        </a:rPr>
                        <a:t>4-142-1286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b"/>
                      <a:r>
                        <a:rPr lang="en-US" sz="1100" b="0" i="0" u="none" strike="noStrike">
                          <a:solidFill>
                            <a:srgbClr val="000000"/>
                          </a:solidFill>
                          <a:latin typeface="Calibri"/>
                        </a:rPr>
                        <a:t>3-795-1268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ctr" fontAlgn="b"/>
                      <a:r>
                        <a:rPr lang="en-US" sz="1100" b="0" i="0" u="none" strike="noStrike">
                          <a:solidFill>
                            <a:srgbClr val="000000"/>
                          </a:solidFill>
                          <a:latin typeface="Calibri"/>
                        </a:rPr>
                        <a:t>9-713-4984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ctr" fontAlgn="b"/>
                      <a:r>
                        <a:rPr lang="en-US" sz="1100" b="0" i="0" u="none" strike="noStrike">
                          <a:solidFill>
                            <a:srgbClr val="000000"/>
                          </a:solidFill>
                          <a:latin typeface="Calibri"/>
                        </a:rPr>
                        <a:t>6-746-8989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ctr" fontAlgn="b"/>
                      <a:r>
                        <a:rPr lang="en-US" sz="1100" b="0" i="0" u="none" strike="noStrike">
                          <a:solidFill>
                            <a:srgbClr val="000000"/>
                          </a:solidFill>
                          <a:latin typeface="Calibri"/>
                        </a:rPr>
                        <a:t>4-459-9898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ctr" fontAlgn="b"/>
                      <a:r>
                        <a:rPr lang="en-US" sz="1100" b="0" i="0" u="none" strike="noStrike">
                          <a:solidFill>
                            <a:srgbClr val="000000"/>
                          </a:solidFill>
                          <a:latin typeface="Calibri"/>
                        </a:rPr>
                        <a:t>4-111-6848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ctr" fontAlgn="b"/>
                      <a:r>
                        <a:rPr lang="en-US" sz="1100" b="0" i="0" u="none" strike="noStrike">
                          <a:solidFill>
                            <a:srgbClr val="000000"/>
                          </a:solidFill>
                          <a:latin typeface="Calibri"/>
                        </a:rPr>
                        <a:t>8-465-4984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ctr" fontAlgn="b"/>
                      <a:r>
                        <a:rPr lang="en-US" sz="1100" b="0" i="0" u="none" strike="noStrike">
                          <a:solidFill>
                            <a:srgbClr val="000000"/>
                          </a:solidFill>
                          <a:latin typeface="Calibri"/>
                        </a:rPr>
                        <a:t>8-56-1515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5" name="Table 4"/>
          <p:cNvGraphicFramePr>
            <a:graphicFrameLocks noGrp="1"/>
          </p:cNvGraphicFramePr>
          <p:nvPr/>
        </p:nvGraphicFramePr>
        <p:xfrm>
          <a:off x="1357290" y="3643314"/>
          <a:ext cx="6096000" cy="1084266"/>
        </p:xfrm>
        <a:graphic>
          <a:graphicData uri="http://schemas.openxmlformats.org/drawingml/2006/table">
            <a:tbl>
              <a:tblPr/>
              <a:tblGrid>
                <a:gridCol w="963794">
                  <a:extLst>
                    <a:ext uri="{9D8B030D-6E8A-4147-A177-3AD203B41FA5}">
                      <a16:colId xmlns:a16="http://schemas.microsoft.com/office/drawing/2014/main" val="20000"/>
                    </a:ext>
                  </a:extLst>
                </a:gridCol>
                <a:gridCol w="795130">
                  <a:extLst>
                    <a:ext uri="{9D8B030D-6E8A-4147-A177-3AD203B41FA5}">
                      <a16:colId xmlns:a16="http://schemas.microsoft.com/office/drawing/2014/main" val="20001"/>
                    </a:ext>
                  </a:extLst>
                </a:gridCol>
                <a:gridCol w="1337265">
                  <a:extLst>
                    <a:ext uri="{9D8B030D-6E8A-4147-A177-3AD203B41FA5}">
                      <a16:colId xmlns:a16="http://schemas.microsoft.com/office/drawing/2014/main" val="20002"/>
                    </a:ext>
                  </a:extLst>
                </a:gridCol>
                <a:gridCol w="1638451">
                  <a:extLst>
                    <a:ext uri="{9D8B030D-6E8A-4147-A177-3AD203B41FA5}">
                      <a16:colId xmlns:a16="http://schemas.microsoft.com/office/drawing/2014/main" val="20003"/>
                    </a:ext>
                  </a:extLst>
                </a:gridCol>
                <a:gridCol w="1361360">
                  <a:extLst>
                    <a:ext uri="{9D8B030D-6E8A-4147-A177-3AD203B41FA5}">
                      <a16:colId xmlns:a16="http://schemas.microsoft.com/office/drawing/2014/main" val="20004"/>
                    </a:ext>
                  </a:extLst>
                </a:gridCol>
              </a:tblGrid>
              <a:tr h="180711">
                <a:tc>
                  <a:txBody>
                    <a:bodyPr/>
                    <a:lstStyle/>
                    <a:p>
                      <a:pPr algn="ctr" fontAlgn="b"/>
                      <a:r>
                        <a:rPr lang="en-US" sz="1000" b="1" i="0" u="none" strike="noStrike" dirty="0" err="1">
                          <a:solidFill>
                            <a:srgbClr val="000000"/>
                          </a:solidFill>
                          <a:latin typeface="Calibri"/>
                        </a:rPr>
                        <a:t>IdFinPrograma</a:t>
                      </a:r>
                      <a:endParaRPr lang="en-US" sz="1000" b="1" i="0" u="none" strike="noStrike" dirty="0">
                        <a:solidFill>
                          <a:srgbClr val="000000"/>
                        </a:solidFill>
                        <a:latin typeface="Calibri"/>
                      </a:endParaRP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Calibri"/>
                        </a:rPr>
                        <a:t>IdSede</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Calibri"/>
                        </a:rPr>
                        <a:t>FechaSolicitud</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Calibri"/>
                        </a:rPr>
                        <a:t>NombreEncargadoFirmar</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Calibri"/>
                        </a:rPr>
                        <a:t>Id SolicitudRealizada</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0711">
                <a:tc>
                  <a:txBody>
                    <a:bodyPr/>
                    <a:lstStyle/>
                    <a:p>
                      <a:pPr algn="ctr" fontAlgn="b"/>
                      <a:r>
                        <a:rPr lang="en-US" sz="1000" b="0" i="0" u="none" strike="noStrike">
                          <a:solidFill>
                            <a:srgbClr val="000000"/>
                          </a:solidFill>
                          <a:latin typeface="Calibri"/>
                        </a:rPr>
                        <a:t>1</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11/10/2013</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Inmaculada Concepcion</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No</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0711">
                <a:tc>
                  <a:txBody>
                    <a:bodyPr/>
                    <a:lstStyle/>
                    <a:p>
                      <a:pPr algn="ctr" fontAlgn="b"/>
                      <a:r>
                        <a:rPr lang="en-US" sz="1000" b="0" i="0" u="none" strike="noStrike">
                          <a:solidFill>
                            <a:srgbClr val="000000"/>
                          </a:solidFill>
                          <a:latin typeface="Calibri"/>
                        </a:rPr>
                        <a:t>2</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11/11/2013</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Itzomara Pinzon</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No</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0711">
                <a:tc>
                  <a:txBody>
                    <a:bodyPr/>
                    <a:lstStyle/>
                    <a:p>
                      <a:pPr algn="ctr" fontAlgn="b"/>
                      <a:r>
                        <a:rPr lang="en-US" sz="1000" b="0" i="0" u="none" strike="noStrike">
                          <a:solidFill>
                            <a:srgbClr val="000000"/>
                          </a:solidFill>
                          <a:latin typeface="Calibri"/>
                        </a:rPr>
                        <a:t>3</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27/10/2013</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Victor Lopez</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No</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0711">
                <a:tc>
                  <a:txBody>
                    <a:bodyPr/>
                    <a:lstStyle/>
                    <a:p>
                      <a:pPr algn="ctr" fontAlgn="b"/>
                      <a:r>
                        <a:rPr lang="en-US" sz="1000" b="0" i="0" u="none" strike="noStrike">
                          <a:solidFill>
                            <a:srgbClr val="000000"/>
                          </a:solidFill>
                          <a:latin typeface="Calibri"/>
                        </a:rPr>
                        <a:t>4</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31/10/2013</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Inmaculada Concepcion</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No</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0711">
                <a:tc>
                  <a:txBody>
                    <a:bodyPr/>
                    <a:lstStyle/>
                    <a:p>
                      <a:pPr algn="ctr" fontAlgn="b"/>
                      <a:r>
                        <a:rPr lang="en-US" sz="1000" b="0" i="0" u="none" strike="noStrike">
                          <a:solidFill>
                            <a:srgbClr val="000000"/>
                          </a:solidFill>
                          <a:latin typeface="Calibri"/>
                        </a:rPr>
                        <a:t>5</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12/11/2013</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Victor Lopez</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No</a:t>
                      </a:r>
                    </a:p>
                  </a:txBody>
                  <a:tcPr marL="9036" marR="9036" marT="90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A" dirty="0"/>
              <a:t>Archivo de Prueba</a:t>
            </a:r>
            <a:endParaRPr lang="en-US" dirty="0"/>
          </a:p>
        </p:txBody>
      </p:sp>
      <p:graphicFrame>
        <p:nvGraphicFramePr>
          <p:cNvPr id="4" name="Content Placeholder 3"/>
          <p:cNvGraphicFramePr>
            <a:graphicFrameLocks noGrp="1"/>
          </p:cNvGraphicFramePr>
          <p:nvPr>
            <p:ph sz="quarter" idx="1"/>
          </p:nvPr>
        </p:nvGraphicFramePr>
        <p:xfrm>
          <a:off x="3143240" y="1643050"/>
          <a:ext cx="5295899" cy="1524000"/>
        </p:xfrm>
        <a:graphic>
          <a:graphicData uri="http://schemas.openxmlformats.org/drawingml/2006/table">
            <a:tbl>
              <a:tblPr/>
              <a:tblGrid>
                <a:gridCol w="1217011">
                  <a:extLst>
                    <a:ext uri="{9D8B030D-6E8A-4147-A177-3AD203B41FA5}">
                      <a16:colId xmlns:a16="http://schemas.microsoft.com/office/drawing/2014/main" val="20000"/>
                    </a:ext>
                  </a:extLst>
                </a:gridCol>
                <a:gridCol w="1207503">
                  <a:extLst>
                    <a:ext uri="{9D8B030D-6E8A-4147-A177-3AD203B41FA5}">
                      <a16:colId xmlns:a16="http://schemas.microsoft.com/office/drawing/2014/main" val="20001"/>
                    </a:ext>
                  </a:extLst>
                </a:gridCol>
                <a:gridCol w="1207503">
                  <a:extLst>
                    <a:ext uri="{9D8B030D-6E8A-4147-A177-3AD203B41FA5}">
                      <a16:colId xmlns:a16="http://schemas.microsoft.com/office/drawing/2014/main" val="20002"/>
                    </a:ext>
                  </a:extLst>
                </a:gridCol>
                <a:gridCol w="1663882">
                  <a:extLst>
                    <a:ext uri="{9D8B030D-6E8A-4147-A177-3AD203B41FA5}">
                      <a16:colId xmlns:a16="http://schemas.microsoft.com/office/drawing/2014/main" val="20003"/>
                    </a:ext>
                  </a:extLst>
                </a:gridCol>
              </a:tblGrid>
              <a:tr h="190500">
                <a:tc>
                  <a:txBody>
                    <a:bodyPr/>
                    <a:lstStyle/>
                    <a:p>
                      <a:pPr algn="ctr" fontAlgn="b"/>
                      <a:r>
                        <a:rPr lang="en-US" sz="1100" b="1" i="0" u="none" strike="noStrike" dirty="0" err="1">
                          <a:solidFill>
                            <a:srgbClr val="000000"/>
                          </a:solidFill>
                          <a:latin typeface="Calibri"/>
                        </a:rPr>
                        <a:t>IdSeminario</a:t>
                      </a:r>
                      <a:endParaRPr lang="en-US" sz="11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IdSede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FechaSeminario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NombreEncargadoFirmar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08/05/2012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Inmaculada Concepcion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14/7/2012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Itzomara Pinzon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21/10/2012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Victor Lopez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b"/>
                      <a:r>
                        <a:rPr lang="en-US" sz="11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30/11/2012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Inmaculada Concepcion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ctr" fontAlgn="b"/>
                      <a:r>
                        <a:rPr lang="en-US" sz="11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05/05/2013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Victor Lopez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ctr" fontAlgn="b"/>
                      <a:r>
                        <a:rPr lang="en-US" sz="1100" b="0" i="0" u="none" strike="noStrike">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11/11/2013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Inmaculada Concepcion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ctr" fontAlgn="b"/>
                      <a:r>
                        <a:rPr lang="en-US" sz="11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17/10/2013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Jose Sanchez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571472" y="1428736"/>
          <a:ext cx="2438400" cy="20955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190500">
                <a:tc>
                  <a:txBody>
                    <a:bodyPr/>
                    <a:lstStyle/>
                    <a:p>
                      <a:pPr algn="ctr" fontAlgn="b"/>
                      <a:r>
                        <a:rPr lang="en-US" sz="1100" b="1" i="0" u="none" strike="noStrike">
                          <a:solidFill>
                            <a:srgbClr val="000000"/>
                          </a:solidFill>
                          <a:latin typeface="Calibri"/>
                        </a:rPr>
                        <a:t>CodigoUsuario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IdSeminario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n-US" sz="1100" b="0" i="0" u="none" strike="noStrike">
                          <a:solidFill>
                            <a:srgbClr val="000000"/>
                          </a:solidFill>
                          <a:latin typeface="Calibri"/>
                        </a:rPr>
                        <a:t>8-869-1136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n-US" sz="1100" b="0" i="0" u="none" strike="noStrike">
                          <a:solidFill>
                            <a:srgbClr val="000000"/>
                          </a:solidFill>
                          <a:latin typeface="Calibri"/>
                        </a:rPr>
                        <a:t>8-859-474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n-US" sz="1100" b="0" i="0" u="none" strike="noStrike">
                          <a:solidFill>
                            <a:srgbClr val="000000"/>
                          </a:solidFill>
                          <a:latin typeface="Calibri"/>
                        </a:rPr>
                        <a:t>4-142-1286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b"/>
                      <a:r>
                        <a:rPr lang="en-US" sz="1100" b="0" i="0" u="none" strike="noStrike">
                          <a:solidFill>
                            <a:srgbClr val="000000"/>
                          </a:solidFill>
                          <a:latin typeface="Calibri"/>
                        </a:rPr>
                        <a:t>3-795-1268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ctr" fontAlgn="b"/>
                      <a:r>
                        <a:rPr lang="en-US" sz="1100" b="0" i="0" u="none" strike="noStrike">
                          <a:solidFill>
                            <a:srgbClr val="000000"/>
                          </a:solidFill>
                          <a:latin typeface="Calibri"/>
                        </a:rPr>
                        <a:t>9-713-4984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ctr" fontAlgn="b"/>
                      <a:r>
                        <a:rPr lang="en-US" sz="1100" b="0" i="0" u="none" strike="noStrike">
                          <a:solidFill>
                            <a:srgbClr val="000000"/>
                          </a:solidFill>
                          <a:latin typeface="Calibri"/>
                        </a:rPr>
                        <a:t>6-746-8989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ctr" fontAlgn="b"/>
                      <a:r>
                        <a:rPr lang="en-US" sz="1100" b="0" i="0" u="none" strike="noStrike">
                          <a:solidFill>
                            <a:srgbClr val="000000"/>
                          </a:solidFill>
                          <a:latin typeface="Calibri"/>
                        </a:rPr>
                        <a:t>4-459-9898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ctr" fontAlgn="b"/>
                      <a:r>
                        <a:rPr lang="en-US" sz="1100" b="0" i="0" u="none" strike="noStrike">
                          <a:solidFill>
                            <a:srgbClr val="000000"/>
                          </a:solidFill>
                          <a:latin typeface="Calibri"/>
                        </a:rPr>
                        <a:t>4-111-6848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ctr" fontAlgn="b"/>
                      <a:r>
                        <a:rPr lang="en-US" sz="1100" b="0" i="0" u="none" strike="noStrike">
                          <a:solidFill>
                            <a:srgbClr val="000000"/>
                          </a:solidFill>
                          <a:latin typeface="Calibri"/>
                        </a:rPr>
                        <a:t>8-465-4984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ctr" fontAlgn="b"/>
                      <a:r>
                        <a:rPr lang="en-US" sz="1100" b="0" i="0" u="none" strike="noStrike">
                          <a:solidFill>
                            <a:srgbClr val="000000"/>
                          </a:solidFill>
                          <a:latin typeface="Calibri"/>
                        </a:rPr>
                        <a:t>8-56-1515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6" name="Table 5"/>
          <p:cNvGraphicFramePr>
            <a:graphicFrameLocks noGrp="1"/>
          </p:cNvGraphicFramePr>
          <p:nvPr/>
        </p:nvGraphicFramePr>
        <p:xfrm>
          <a:off x="571472" y="3714752"/>
          <a:ext cx="8001055" cy="2614254"/>
        </p:xfrm>
        <a:graphic>
          <a:graphicData uri="http://schemas.openxmlformats.org/drawingml/2006/table">
            <a:tbl>
              <a:tblPr/>
              <a:tblGrid>
                <a:gridCol w="579204">
                  <a:extLst>
                    <a:ext uri="{9D8B030D-6E8A-4147-A177-3AD203B41FA5}">
                      <a16:colId xmlns:a16="http://schemas.microsoft.com/office/drawing/2014/main" val="20000"/>
                    </a:ext>
                  </a:extLst>
                </a:gridCol>
                <a:gridCol w="1108623">
                  <a:extLst>
                    <a:ext uri="{9D8B030D-6E8A-4147-A177-3AD203B41FA5}">
                      <a16:colId xmlns:a16="http://schemas.microsoft.com/office/drawing/2014/main" val="20001"/>
                    </a:ext>
                  </a:extLst>
                </a:gridCol>
                <a:gridCol w="507766">
                  <a:extLst>
                    <a:ext uri="{9D8B030D-6E8A-4147-A177-3AD203B41FA5}">
                      <a16:colId xmlns:a16="http://schemas.microsoft.com/office/drawing/2014/main" val="20002"/>
                    </a:ext>
                  </a:extLst>
                </a:gridCol>
                <a:gridCol w="507766">
                  <a:extLst>
                    <a:ext uri="{9D8B030D-6E8A-4147-A177-3AD203B41FA5}">
                      <a16:colId xmlns:a16="http://schemas.microsoft.com/office/drawing/2014/main" val="20003"/>
                    </a:ext>
                  </a:extLst>
                </a:gridCol>
                <a:gridCol w="507766">
                  <a:extLst>
                    <a:ext uri="{9D8B030D-6E8A-4147-A177-3AD203B41FA5}">
                      <a16:colId xmlns:a16="http://schemas.microsoft.com/office/drawing/2014/main" val="20004"/>
                    </a:ext>
                  </a:extLst>
                </a:gridCol>
                <a:gridCol w="507766">
                  <a:extLst>
                    <a:ext uri="{9D8B030D-6E8A-4147-A177-3AD203B41FA5}">
                      <a16:colId xmlns:a16="http://schemas.microsoft.com/office/drawing/2014/main" val="20005"/>
                    </a:ext>
                  </a:extLst>
                </a:gridCol>
                <a:gridCol w="651634">
                  <a:extLst>
                    <a:ext uri="{9D8B030D-6E8A-4147-A177-3AD203B41FA5}">
                      <a16:colId xmlns:a16="http://schemas.microsoft.com/office/drawing/2014/main" val="20006"/>
                    </a:ext>
                  </a:extLst>
                </a:gridCol>
                <a:gridCol w="1125549">
                  <a:extLst>
                    <a:ext uri="{9D8B030D-6E8A-4147-A177-3AD203B41FA5}">
                      <a16:colId xmlns:a16="http://schemas.microsoft.com/office/drawing/2014/main" val="20007"/>
                    </a:ext>
                  </a:extLst>
                </a:gridCol>
                <a:gridCol w="583931">
                  <a:extLst>
                    <a:ext uri="{9D8B030D-6E8A-4147-A177-3AD203B41FA5}">
                      <a16:colId xmlns:a16="http://schemas.microsoft.com/office/drawing/2014/main" val="20008"/>
                    </a:ext>
                  </a:extLst>
                </a:gridCol>
                <a:gridCol w="550081">
                  <a:extLst>
                    <a:ext uri="{9D8B030D-6E8A-4147-A177-3AD203B41FA5}">
                      <a16:colId xmlns:a16="http://schemas.microsoft.com/office/drawing/2014/main" val="20009"/>
                    </a:ext>
                  </a:extLst>
                </a:gridCol>
                <a:gridCol w="513714">
                  <a:extLst>
                    <a:ext uri="{9D8B030D-6E8A-4147-A177-3AD203B41FA5}">
                      <a16:colId xmlns:a16="http://schemas.microsoft.com/office/drawing/2014/main" val="20010"/>
                    </a:ext>
                  </a:extLst>
                </a:gridCol>
                <a:gridCol w="857255">
                  <a:extLst>
                    <a:ext uri="{9D8B030D-6E8A-4147-A177-3AD203B41FA5}">
                      <a16:colId xmlns:a16="http://schemas.microsoft.com/office/drawing/2014/main" val="20011"/>
                    </a:ext>
                  </a:extLst>
                </a:gridCol>
              </a:tblGrid>
              <a:tr h="127064">
                <a:tc>
                  <a:txBody>
                    <a:bodyPr/>
                    <a:lstStyle/>
                    <a:p>
                      <a:pPr algn="ctr" fontAlgn="b"/>
                      <a:r>
                        <a:rPr lang="en-US" sz="800" b="1" i="0" u="none" strike="noStrike" dirty="0" err="1">
                          <a:solidFill>
                            <a:srgbClr val="FFFFFF"/>
                          </a:solidFill>
                          <a:latin typeface="Calibri"/>
                        </a:rPr>
                        <a:t>Cedula</a:t>
                      </a:r>
                      <a:endParaRPr lang="en-US" sz="800" b="1" i="0" u="none" strike="noStrike" dirty="0">
                        <a:solidFill>
                          <a:srgbClr val="FFFFFF"/>
                        </a:solidFill>
                        <a:latin typeface="Calibri"/>
                      </a:endParaRP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800" b="1" i="0" u="none" strike="noStrike">
                          <a:solidFill>
                            <a:srgbClr val="FFFFFF"/>
                          </a:solidFill>
                          <a:latin typeface="Calibri"/>
                        </a:rPr>
                        <a:t>Apellido, Nombre</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800" b="1" i="0" u="none" strike="noStrike">
                          <a:solidFill>
                            <a:srgbClr val="FFFFFF"/>
                          </a:solidFill>
                          <a:latin typeface="Calibri"/>
                        </a:rPr>
                        <a:t>Sexo</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800" b="1" i="0" u="none" strike="noStrike">
                          <a:solidFill>
                            <a:srgbClr val="FFFFFF"/>
                          </a:solidFill>
                          <a:latin typeface="Calibri"/>
                        </a:rPr>
                        <a:t>Direccion</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800" b="1" i="0" u="none" strike="noStrike">
                          <a:solidFill>
                            <a:srgbClr val="FFFFFF"/>
                          </a:solidFill>
                          <a:latin typeface="Calibri"/>
                        </a:rPr>
                        <a:t>Telefono</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800" b="1" i="0" u="none" strike="noStrike">
                          <a:solidFill>
                            <a:srgbClr val="FFFFFF"/>
                          </a:solidFill>
                          <a:latin typeface="Calibri"/>
                        </a:rPr>
                        <a:t>Celular</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800" b="1" i="0" u="none" strike="noStrike">
                          <a:solidFill>
                            <a:srgbClr val="FFFFFF"/>
                          </a:solidFill>
                          <a:latin typeface="Calibri"/>
                        </a:rPr>
                        <a:t>Correo_elect</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800" b="1" i="0" u="none" strike="noStrike">
                          <a:solidFill>
                            <a:srgbClr val="FFFFFF"/>
                          </a:solidFill>
                          <a:latin typeface="Calibri"/>
                        </a:rPr>
                        <a:t>Correo_elect_alternativo</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800" b="1" i="0" u="none" strike="noStrike">
                          <a:solidFill>
                            <a:srgbClr val="FFFFFF"/>
                          </a:solidFill>
                          <a:latin typeface="Calibri"/>
                        </a:rPr>
                        <a:t>AñoCarrera</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800" b="1" i="0" u="none" strike="noStrike">
                          <a:solidFill>
                            <a:srgbClr val="FFFFFF"/>
                          </a:solidFill>
                          <a:latin typeface="Calibri"/>
                        </a:rPr>
                        <a:t>IdFacultad</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800" b="1" i="0" u="none" strike="noStrike">
                          <a:solidFill>
                            <a:srgbClr val="FFFFFF"/>
                          </a:solidFill>
                          <a:latin typeface="Calibri"/>
                        </a:rPr>
                        <a:t>IdCarrera</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800" b="1" i="0" u="none" strike="noStrike">
                          <a:solidFill>
                            <a:srgbClr val="FFFFFF"/>
                          </a:solidFill>
                          <a:latin typeface="Calibri"/>
                        </a:rPr>
                        <a:t>IdCentroEducativo</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244470">
                <a:tc>
                  <a:txBody>
                    <a:bodyPr/>
                    <a:lstStyle/>
                    <a:p>
                      <a:pPr algn="ctr" fontAlgn="b"/>
                      <a:r>
                        <a:rPr lang="en-US" sz="800" b="0" i="0" u="none" strike="noStrike">
                          <a:solidFill>
                            <a:srgbClr val="000000"/>
                          </a:solidFill>
                          <a:latin typeface="Calibri"/>
                        </a:rPr>
                        <a:t>8-869-1136</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Ortiz, Mauricio</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M</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San Francisco</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2268432</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65191545</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sng" strike="noStrike">
                          <a:solidFill>
                            <a:srgbClr val="0563C1"/>
                          </a:solidFill>
                          <a:latin typeface="Calibri"/>
                          <a:hlinkClick r:id="rId2"/>
                        </a:rPr>
                        <a:t>mauroj93@hotmail.com</a:t>
                      </a:r>
                      <a:endParaRPr lang="en-US" sz="800" b="0" i="0" u="sng" strike="noStrike">
                        <a:solidFill>
                          <a:srgbClr val="0563C1"/>
                        </a:solidFill>
                        <a:latin typeface="Calibri"/>
                      </a:endParaRP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2</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4470">
                <a:tc>
                  <a:txBody>
                    <a:bodyPr/>
                    <a:lstStyle/>
                    <a:p>
                      <a:pPr algn="ctr" fontAlgn="b"/>
                      <a:r>
                        <a:rPr lang="en-US" sz="800" b="0" i="0" u="none" strike="noStrike">
                          <a:solidFill>
                            <a:srgbClr val="000000"/>
                          </a:solidFill>
                          <a:latin typeface="Calibri"/>
                        </a:rPr>
                        <a:t>8-859-474</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Rosas, Temistocles</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M</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Obarrio</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2289845</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61265154</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sng" strike="noStrike">
                          <a:solidFill>
                            <a:srgbClr val="0563C1"/>
                          </a:solidFill>
                          <a:latin typeface="Calibri"/>
                          <a:hlinkClick r:id="rId3"/>
                        </a:rPr>
                        <a:t>temistocles@gmail.com</a:t>
                      </a:r>
                      <a:endParaRPr lang="en-US" sz="800" b="0" i="0" u="sng" strike="noStrike">
                        <a:solidFill>
                          <a:srgbClr val="0563C1"/>
                        </a:solidFill>
                        <a:latin typeface="Calibri"/>
                      </a:endParaRP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3</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2</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Calibri"/>
                        </a:rPr>
                        <a:t>1</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4470">
                <a:tc>
                  <a:txBody>
                    <a:bodyPr/>
                    <a:lstStyle/>
                    <a:p>
                      <a:pPr algn="ctr" fontAlgn="b"/>
                      <a:r>
                        <a:rPr lang="en-US" sz="800" b="0" i="0" u="none" strike="noStrike">
                          <a:solidFill>
                            <a:srgbClr val="000000"/>
                          </a:solidFill>
                          <a:latin typeface="Calibri"/>
                        </a:rPr>
                        <a:t>4-142-1286</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Cepeda, Fulanito</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M</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David</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6849651</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65216846</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sng" strike="noStrike">
                          <a:solidFill>
                            <a:srgbClr val="0563C1"/>
                          </a:solidFill>
                          <a:latin typeface="Calibri"/>
                          <a:hlinkClick r:id="rId4"/>
                        </a:rPr>
                        <a:t>cepda@hotmail.com</a:t>
                      </a:r>
                      <a:endParaRPr lang="en-US" sz="800" b="0" i="0" u="sng" strike="noStrike">
                        <a:solidFill>
                          <a:srgbClr val="0563C1"/>
                        </a:solidFill>
                        <a:latin typeface="Calibri"/>
                      </a:endParaRP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3</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2</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4470">
                <a:tc>
                  <a:txBody>
                    <a:bodyPr/>
                    <a:lstStyle/>
                    <a:p>
                      <a:pPr algn="ctr" fontAlgn="b"/>
                      <a:r>
                        <a:rPr lang="en-US" sz="800" b="0" i="0" u="none" strike="noStrike">
                          <a:solidFill>
                            <a:srgbClr val="000000"/>
                          </a:solidFill>
                          <a:latin typeface="Calibri"/>
                        </a:rPr>
                        <a:t>3-795-1268</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Carrera, Margarita</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F</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Colon</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2351984</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65264845</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sng" strike="noStrike">
                          <a:solidFill>
                            <a:srgbClr val="0563C1"/>
                          </a:solidFill>
                          <a:latin typeface="Calibri"/>
                          <a:hlinkClick r:id="rId5"/>
                        </a:rPr>
                        <a:t>carrera@yahoo.com</a:t>
                      </a:r>
                      <a:endParaRPr lang="en-US" sz="800" b="0" i="0" u="sng" strike="noStrike">
                        <a:solidFill>
                          <a:srgbClr val="0563C1"/>
                        </a:solidFill>
                        <a:latin typeface="Calibri"/>
                      </a:endParaRP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4</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4</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6</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4470">
                <a:tc>
                  <a:txBody>
                    <a:bodyPr/>
                    <a:lstStyle/>
                    <a:p>
                      <a:pPr algn="ctr" fontAlgn="b"/>
                      <a:r>
                        <a:rPr lang="en-US" sz="800" b="0" i="0" u="none" strike="noStrike">
                          <a:solidFill>
                            <a:srgbClr val="000000"/>
                          </a:solidFill>
                          <a:latin typeface="Calibri"/>
                        </a:rPr>
                        <a:t>9-713-4984</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Velasquez, Tertulio</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M</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Santiago</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1651981</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61618548</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sng" strike="noStrike">
                          <a:solidFill>
                            <a:srgbClr val="0563C1"/>
                          </a:solidFill>
                          <a:latin typeface="Calibri"/>
                          <a:hlinkClick r:id="rId6"/>
                        </a:rPr>
                        <a:t>velasquez@gmail.com</a:t>
                      </a:r>
                      <a:endParaRPr lang="en-US" sz="800" b="0" i="0" u="sng" strike="noStrike">
                        <a:solidFill>
                          <a:srgbClr val="0563C1"/>
                        </a:solidFill>
                        <a:latin typeface="Calibri"/>
                      </a:endParaRP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2</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5</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4</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4470">
                <a:tc>
                  <a:txBody>
                    <a:bodyPr/>
                    <a:lstStyle/>
                    <a:p>
                      <a:pPr algn="ctr" fontAlgn="b"/>
                      <a:r>
                        <a:rPr lang="en-US" sz="800" b="0" i="0" u="none" strike="noStrike">
                          <a:solidFill>
                            <a:srgbClr val="000000"/>
                          </a:solidFill>
                          <a:latin typeface="Calibri"/>
                        </a:rPr>
                        <a:t>6-746-8989</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Lombardo, Loyola</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M</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Chitre</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2654846</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62651848</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sng" strike="noStrike">
                          <a:solidFill>
                            <a:srgbClr val="0563C1"/>
                          </a:solidFill>
                          <a:latin typeface="Calibri"/>
                          <a:hlinkClick r:id="rId7"/>
                        </a:rPr>
                        <a:t>lloyola@yahoo.com</a:t>
                      </a:r>
                      <a:endParaRPr lang="en-US" sz="800" b="0" i="0" u="sng" strike="noStrike">
                        <a:solidFill>
                          <a:srgbClr val="0563C1"/>
                        </a:solidFill>
                        <a:latin typeface="Calibri"/>
                      </a:endParaRP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3</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6</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2</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4470">
                <a:tc>
                  <a:txBody>
                    <a:bodyPr/>
                    <a:lstStyle/>
                    <a:p>
                      <a:pPr algn="ctr" fontAlgn="b"/>
                      <a:r>
                        <a:rPr lang="en-US" sz="800" b="0" i="0" u="none" strike="noStrike">
                          <a:solidFill>
                            <a:srgbClr val="000000"/>
                          </a:solidFill>
                          <a:latin typeface="Calibri"/>
                        </a:rPr>
                        <a:t>4-459-9898</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Marquez, Marco</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M</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Boquete</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4864612</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65126484</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sng" strike="noStrike">
                          <a:solidFill>
                            <a:srgbClr val="0563C1"/>
                          </a:solidFill>
                          <a:latin typeface="Calibri"/>
                          <a:hlinkClick r:id="rId8"/>
                        </a:rPr>
                        <a:t>mmarquez@hotmail.com</a:t>
                      </a:r>
                      <a:endParaRPr lang="en-US" sz="800" b="0" i="0" u="sng" strike="noStrike">
                        <a:solidFill>
                          <a:srgbClr val="0563C1"/>
                        </a:solidFill>
                        <a:latin typeface="Calibri"/>
                      </a:endParaRP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5</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5</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44470">
                <a:tc>
                  <a:txBody>
                    <a:bodyPr/>
                    <a:lstStyle/>
                    <a:p>
                      <a:pPr algn="ctr" fontAlgn="b"/>
                      <a:r>
                        <a:rPr lang="en-US" sz="800" b="0" i="0" u="none" strike="noStrike">
                          <a:solidFill>
                            <a:srgbClr val="000000"/>
                          </a:solidFill>
                          <a:latin typeface="Calibri"/>
                        </a:rPr>
                        <a:t>4-111-6848</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Rodriguez, Rodrigo</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M</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Potrerillos</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4681651</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65265184</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sng" strike="noStrike">
                          <a:solidFill>
                            <a:srgbClr val="0563C1"/>
                          </a:solidFill>
                          <a:latin typeface="Calibri"/>
                          <a:hlinkClick r:id="rId9"/>
                        </a:rPr>
                        <a:t>rodrigo.rodriguez@utp.ac.pa</a:t>
                      </a:r>
                      <a:endParaRPr lang="en-US" sz="800" b="0" i="0" u="sng" strike="noStrike">
                        <a:solidFill>
                          <a:srgbClr val="0563C1"/>
                        </a:solidFill>
                        <a:latin typeface="Calibri"/>
                      </a:endParaRP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2</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4</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2</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44470">
                <a:tc>
                  <a:txBody>
                    <a:bodyPr/>
                    <a:lstStyle/>
                    <a:p>
                      <a:pPr algn="ctr" fontAlgn="b"/>
                      <a:r>
                        <a:rPr lang="en-US" sz="800" b="0" i="0" u="none" strike="noStrike">
                          <a:solidFill>
                            <a:srgbClr val="000000"/>
                          </a:solidFill>
                          <a:latin typeface="Calibri"/>
                        </a:rPr>
                        <a:t>8-465-4984</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Fernandez, Fernando</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M</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Chorrera</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6846845</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65161844</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sng" strike="noStrike">
                          <a:solidFill>
                            <a:srgbClr val="0563C1"/>
                          </a:solidFill>
                          <a:latin typeface="Calibri"/>
                          <a:hlinkClick r:id="rId10"/>
                        </a:rPr>
                        <a:t>ffernandez@gmail.com</a:t>
                      </a:r>
                      <a:endParaRPr lang="en-US" sz="800" b="0" i="0" u="sng" strike="noStrike">
                        <a:solidFill>
                          <a:srgbClr val="0563C1"/>
                        </a:solidFill>
                        <a:latin typeface="Calibri"/>
                      </a:endParaRP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3</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44470">
                <a:tc>
                  <a:txBody>
                    <a:bodyPr/>
                    <a:lstStyle/>
                    <a:p>
                      <a:pPr algn="ctr" fontAlgn="b"/>
                      <a:r>
                        <a:rPr lang="en-US" sz="800" b="0" i="0" u="none" strike="noStrike">
                          <a:solidFill>
                            <a:srgbClr val="000000"/>
                          </a:solidFill>
                          <a:latin typeface="Calibri"/>
                        </a:rPr>
                        <a:t>8-56-1515</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Mota, Matusalen</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M</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Punta Pacifica</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1684867</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61548496</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sng" strike="noStrike">
                          <a:solidFill>
                            <a:srgbClr val="0563C1"/>
                          </a:solidFill>
                          <a:latin typeface="Calibri"/>
                          <a:hlinkClick r:id="rId11"/>
                        </a:rPr>
                        <a:t>mota@hotmail.com</a:t>
                      </a:r>
                      <a:endParaRPr lang="en-US" sz="800" b="0" i="0" u="sng" strike="noStrike">
                        <a:solidFill>
                          <a:srgbClr val="0563C1"/>
                        </a:solidFill>
                        <a:latin typeface="Calibri"/>
                      </a:endParaRP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3</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2</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 </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Calibri"/>
                        </a:rPr>
                        <a:t>1</a:t>
                      </a:r>
                    </a:p>
                  </a:txBody>
                  <a:tcPr marL="4879" marR="4879" marT="48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A" dirty="0"/>
              <a:t>Cronograma</a:t>
            </a:r>
            <a:endParaRPr lang="en-US" dirty="0"/>
          </a:p>
        </p:txBody>
      </p:sp>
      <p:graphicFrame>
        <p:nvGraphicFramePr>
          <p:cNvPr id="6" name="Content Placeholder 5"/>
          <p:cNvGraphicFramePr>
            <a:graphicFrameLocks noGrp="1"/>
          </p:cNvGraphicFramePr>
          <p:nvPr>
            <p:ph sz="quarter" idx="1"/>
          </p:nvPr>
        </p:nvGraphicFramePr>
        <p:xfrm>
          <a:off x="642910" y="1428732"/>
          <a:ext cx="7286675" cy="5110693"/>
        </p:xfrm>
        <a:graphic>
          <a:graphicData uri="http://schemas.openxmlformats.org/drawingml/2006/table">
            <a:tbl>
              <a:tblPr/>
              <a:tblGrid>
                <a:gridCol w="2487907">
                  <a:extLst>
                    <a:ext uri="{9D8B030D-6E8A-4147-A177-3AD203B41FA5}">
                      <a16:colId xmlns:a16="http://schemas.microsoft.com/office/drawing/2014/main" val="20000"/>
                    </a:ext>
                  </a:extLst>
                </a:gridCol>
                <a:gridCol w="894527">
                  <a:extLst>
                    <a:ext uri="{9D8B030D-6E8A-4147-A177-3AD203B41FA5}">
                      <a16:colId xmlns:a16="http://schemas.microsoft.com/office/drawing/2014/main" val="20001"/>
                    </a:ext>
                  </a:extLst>
                </a:gridCol>
                <a:gridCol w="882104">
                  <a:extLst>
                    <a:ext uri="{9D8B030D-6E8A-4147-A177-3AD203B41FA5}">
                      <a16:colId xmlns:a16="http://schemas.microsoft.com/office/drawing/2014/main" val="20002"/>
                    </a:ext>
                  </a:extLst>
                </a:gridCol>
                <a:gridCol w="1180280">
                  <a:extLst>
                    <a:ext uri="{9D8B030D-6E8A-4147-A177-3AD203B41FA5}">
                      <a16:colId xmlns:a16="http://schemas.microsoft.com/office/drawing/2014/main" val="20003"/>
                    </a:ext>
                  </a:extLst>
                </a:gridCol>
                <a:gridCol w="882104">
                  <a:extLst>
                    <a:ext uri="{9D8B030D-6E8A-4147-A177-3AD203B41FA5}">
                      <a16:colId xmlns:a16="http://schemas.microsoft.com/office/drawing/2014/main" val="20004"/>
                    </a:ext>
                  </a:extLst>
                </a:gridCol>
                <a:gridCol w="959753">
                  <a:extLst>
                    <a:ext uri="{9D8B030D-6E8A-4147-A177-3AD203B41FA5}">
                      <a16:colId xmlns:a16="http://schemas.microsoft.com/office/drawing/2014/main" val="20005"/>
                    </a:ext>
                  </a:extLst>
                </a:gridCol>
              </a:tblGrid>
              <a:tr h="397773">
                <a:tc>
                  <a:txBody>
                    <a:bodyPr/>
                    <a:lstStyle/>
                    <a:p>
                      <a:pPr algn="ctr" fontAlgn="ctr"/>
                      <a:r>
                        <a:rPr lang="en-US" sz="1000" b="0" i="0" u="none" strike="noStrike" dirty="0" err="1">
                          <a:solidFill>
                            <a:srgbClr val="000000"/>
                          </a:solidFill>
                          <a:latin typeface="Calibri"/>
                        </a:rPr>
                        <a:t>Artefactos</a:t>
                      </a:r>
                      <a:endParaRPr lang="en-US" sz="1000" b="0" i="0" u="none" strike="noStrike" dirty="0">
                        <a:solidFill>
                          <a:srgbClr val="000000"/>
                        </a:solidFill>
                        <a:latin typeface="Calibri"/>
                      </a:endParaRPr>
                    </a:p>
                  </a:txBody>
                  <a:tcPr marL="6404" marR="6404" marT="6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000" b="0" i="0" u="none" strike="noStrike">
                          <a:solidFill>
                            <a:srgbClr val="000000"/>
                          </a:solidFill>
                          <a:latin typeface="Calibri"/>
                        </a:rPr>
                        <a:t>Comienzo</a:t>
                      </a:r>
                    </a:p>
                  </a:txBody>
                  <a:tcPr marL="6404" marR="6404" marT="6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000" b="0" i="0" u="none" strike="noStrike">
                          <a:solidFill>
                            <a:srgbClr val="000000"/>
                          </a:solidFill>
                          <a:latin typeface="Calibri"/>
                        </a:rPr>
                        <a:t>Aprobacion</a:t>
                      </a:r>
                    </a:p>
                  </a:txBody>
                  <a:tcPr marL="6404" marR="6404" marT="6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000" b="0" i="0" u="none" strike="noStrike">
                          <a:solidFill>
                            <a:srgbClr val="000000"/>
                          </a:solidFill>
                          <a:latin typeface="Calibri"/>
                        </a:rPr>
                        <a:t>Responsable</a:t>
                      </a:r>
                    </a:p>
                  </a:txBody>
                  <a:tcPr marL="6404" marR="6404" marT="6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000" b="0" i="0" u="none" strike="noStrike">
                          <a:solidFill>
                            <a:srgbClr val="000000"/>
                          </a:solidFill>
                          <a:latin typeface="Calibri"/>
                        </a:rPr>
                        <a:t>Tiempo estimado (hr.)</a:t>
                      </a:r>
                    </a:p>
                  </a:txBody>
                  <a:tcPr marL="6404" marR="6404" marT="6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000" b="0" i="0" u="none" strike="noStrike">
                          <a:solidFill>
                            <a:srgbClr val="000000"/>
                          </a:solidFill>
                          <a:latin typeface="Calibri"/>
                        </a:rPr>
                        <a:t>Tiempo Real (hr.)</a:t>
                      </a:r>
                    </a:p>
                  </a:txBody>
                  <a:tcPr marL="6404" marR="6404" marT="6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265182">
                <a:tc>
                  <a:txBody>
                    <a:bodyPr/>
                    <a:lstStyle/>
                    <a:p>
                      <a:pPr algn="l" fontAlgn="b"/>
                      <a:r>
                        <a:rPr lang="es-ES" sz="1000" b="0" i="0" u="none" strike="noStrike" dirty="0">
                          <a:solidFill>
                            <a:srgbClr val="000000"/>
                          </a:solidFill>
                          <a:latin typeface="Calibri"/>
                        </a:rPr>
                        <a:t>Elaboración de reglas del negocio para periodo de prueba</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09/10/2013</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15/11/2013</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5182">
                <a:tc>
                  <a:txBody>
                    <a:bodyPr/>
                    <a:lstStyle/>
                    <a:p>
                      <a:pPr algn="l" fontAlgn="b"/>
                      <a:r>
                        <a:rPr lang="es-ES" sz="1000" b="0" i="0" u="none" strike="noStrike" dirty="0">
                          <a:solidFill>
                            <a:srgbClr val="000000"/>
                          </a:solidFill>
                          <a:latin typeface="Calibri"/>
                        </a:rPr>
                        <a:t>Elaboración de lista de pruebas</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09/10/2013</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15/11/2013</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5182">
                <a:tc>
                  <a:txBody>
                    <a:bodyPr/>
                    <a:lstStyle/>
                    <a:p>
                      <a:pPr algn="l" fontAlgn="b"/>
                      <a:r>
                        <a:rPr lang="es-ES" sz="1000" b="0" i="0" u="none" strike="noStrike" dirty="0">
                          <a:solidFill>
                            <a:srgbClr val="000000"/>
                          </a:solidFill>
                          <a:latin typeface="Calibri"/>
                        </a:rPr>
                        <a:t>Elaboración de casos de prueba</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09/10/2013</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15/11/2013</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8</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5182">
                <a:tc>
                  <a:txBody>
                    <a:bodyPr/>
                    <a:lstStyle/>
                    <a:p>
                      <a:pPr algn="l" fontAlgn="b"/>
                      <a:r>
                        <a:rPr lang="es-ES" sz="1000" b="0" i="0" u="none" strike="noStrike">
                          <a:solidFill>
                            <a:srgbClr val="000000"/>
                          </a:solidFill>
                          <a:latin typeface="Calibri"/>
                        </a:rPr>
                        <a:t>Elaboración de plan de prueba</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09/10/2013</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15/11/2013</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5182">
                <a:tc>
                  <a:txBody>
                    <a:bodyPr/>
                    <a:lstStyle/>
                    <a:p>
                      <a:pPr algn="l" fontAlgn="b"/>
                      <a:r>
                        <a:rPr lang="es-ES" sz="1000" b="0" i="0" u="none" strike="noStrike">
                          <a:solidFill>
                            <a:srgbClr val="000000"/>
                          </a:solidFill>
                          <a:latin typeface="Calibri"/>
                        </a:rPr>
                        <a:t>Creación de archivo de prueba</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09/10/2013</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15/11/2013</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5182">
                <a:tc>
                  <a:txBody>
                    <a:bodyPr/>
                    <a:lstStyle/>
                    <a:p>
                      <a:pPr algn="l" fontAlgn="b"/>
                      <a:r>
                        <a:rPr lang="es-ES" sz="1000" b="0" i="0" u="none" strike="noStrike">
                          <a:solidFill>
                            <a:srgbClr val="000000"/>
                          </a:solidFill>
                          <a:latin typeface="Calibri"/>
                        </a:rPr>
                        <a:t>Ejecución de pruebas de integridad</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Mauricio Ortiz</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5182">
                <a:tc>
                  <a:txBody>
                    <a:bodyPr/>
                    <a:lstStyle/>
                    <a:p>
                      <a:pPr algn="l" fontAlgn="b"/>
                      <a:r>
                        <a:rPr lang="es-ES" sz="1000" b="0" i="0" u="none" strike="noStrike">
                          <a:solidFill>
                            <a:srgbClr val="000000"/>
                          </a:solidFill>
                          <a:latin typeface="Calibri"/>
                        </a:rPr>
                        <a:t>Ejecución de pruebas de funcionalidad</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Mauricio Ortiz</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8</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5182">
                <a:tc>
                  <a:txBody>
                    <a:bodyPr/>
                    <a:lstStyle/>
                    <a:p>
                      <a:pPr algn="l" fontAlgn="b"/>
                      <a:r>
                        <a:rPr lang="es-ES" sz="1000" b="0" i="0" u="none" strike="noStrike">
                          <a:solidFill>
                            <a:srgbClr val="000000"/>
                          </a:solidFill>
                          <a:latin typeface="Calibri"/>
                        </a:rPr>
                        <a:t>Ejecución de pruebas de interfaz</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Mauricio Ortiz</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5182">
                <a:tc>
                  <a:txBody>
                    <a:bodyPr/>
                    <a:lstStyle/>
                    <a:p>
                      <a:pPr algn="l" fontAlgn="b"/>
                      <a:r>
                        <a:rPr lang="es-ES" sz="1000" b="0" i="0" u="none" strike="noStrike">
                          <a:solidFill>
                            <a:srgbClr val="000000"/>
                          </a:solidFill>
                          <a:latin typeface="Calibri"/>
                        </a:rPr>
                        <a:t>Ejecución de pruebas de rendimiento</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Mauricio Ortiz</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4</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65182">
                <a:tc>
                  <a:txBody>
                    <a:bodyPr/>
                    <a:lstStyle/>
                    <a:p>
                      <a:pPr algn="l" fontAlgn="b"/>
                      <a:r>
                        <a:rPr lang="es-ES" sz="1000" b="0" i="0" u="none" strike="noStrike">
                          <a:solidFill>
                            <a:srgbClr val="000000"/>
                          </a:solidFill>
                          <a:latin typeface="Calibri"/>
                        </a:rPr>
                        <a:t>Ejecución de pruebas de control de acceso</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4</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65182">
                <a:tc>
                  <a:txBody>
                    <a:bodyPr/>
                    <a:lstStyle/>
                    <a:p>
                      <a:pPr algn="l" fontAlgn="b"/>
                      <a:r>
                        <a:rPr lang="es-ES" sz="1000" b="0" i="0" u="none" strike="noStrike">
                          <a:solidFill>
                            <a:srgbClr val="000000"/>
                          </a:solidFill>
                          <a:latin typeface="Calibri"/>
                        </a:rPr>
                        <a:t>Ejecución de pruebas de configuracion</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20</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65182">
                <a:tc>
                  <a:txBody>
                    <a:bodyPr/>
                    <a:lstStyle/>
                    <a:p>
                      <a:pPr algn="l" fontAlgn="b"/>
                      <a:r>
                        <a:rPr lang="es-ES" sz="1000" b="0" i="0" u="none" strike="noStrike">
                          <a:solidFill>
                            <a:srgbClr val="000000"/>
                          </a:solidFill>
                          <a:latin typeface="Calibri"/>
                        </a:rPr>
                        <a:t>Ajuste a los errores del Caso de Uso</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8</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65182">
                <a:tc>
                  <a:txBody>
                    <a:bodyPr/>
                    <a:lstStyle/>
                    <a:p>
                      <a:pPr algn="l" fontAlgn="b"/>
                      <a:r>
                        <a:rPr lang="es-ES" sz="1000" b="0" i="0" u="none" strike="noStrike">
                          <a:solidFill>
                            <a:srgbClr val="000000"/>
                          </a:solidFill>
                          <a:latin typeface="Calibri"/>
                        </a:rPr>
                        <a:t>Aplicación de las pruebas fallidas</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4</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65182">
                <a:tc>
                  <a:txBody>
                    <a:bodyPr/>
                    <a:lstStyle/>
                    <a:p>
                      <a:pPr algn="l" fontAlgn="b"/>
                      <a:r>
                        <a:rPr lang="es-ES" sz="1000" b="0" i="0" u="none" strike="noStrike">
                          <a:solidFill>
                            <a:srgbClr val="000000"/>
                          </a:solidFill>
                          <a:latin typeface="Calibri"/>
                        </a:rPr>
                        <a:t>Integración del Caso de Uso al sistema</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65182">
                <a:tc>
                  <a:txBody>
                    <a:bodyPr/>
                    <a:lstStyle/>
                    <a:p>
                      <a:pPr algn="l" fontAlgn="b"/>
                      <a:r>
                        <a:rPr lang="en-US" sz="1000" b="0" i="0" u="none" strike="noStrike">
                          <a:solidFill>
                            <a:srgbClr val="000000"/>
                          </a:solidFill>
                          <a:latin typeface="Calibri"/>
                        </a:rPr>
                        <a:t>Pruebas de Interacción</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65182">
                <a:tc>
                  <a:txBody>
                    <a:bodyPr/>
                    <a:lstStyle/>
                    <a:p>
                      <a:pPr algn="l" fontAlgn="b"/>
                      <a:r>
                        <a:rPr lang="en-US" sz="1000" b="0" i="0" u="none" strike="noStrike">
                          <a:solidFill>
                            <a:srgbClr val="000000"/>
                          </a:solidFill>
                          <a:latin typeface="Calibri"/>
                        </a:rPr>
                        <a:t>Prueba del sistema</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65182">
                <a:tc>
                  <a:txBody>
                    <a:bodyPr/>
                    <a:lstStyle/>
                    <a:p>
                      <a:pPr algn="l" fontAlgn="b"/>
                      <a:r>
                        <a:rPr lang="es-ES" sz="1000" b="0" i="0" u="none" strike="noStrike">
                          <a:solidFill>
                            <a:srgbClr val="000000"/>
                          </a:solidFill>
                          <a:latin typeface="Calibri"/>
                        </a:rPr>
                        <a:t>Ajuste a los errores detectados</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8</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alibri"/>
                        </a:rPr>
                        <a:t> </a:t>
                      </a:r>
                    </a:p>
                  </a:txBody>
                  <a:tcPr marL="6404" marR="6404" marT="6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39221">
                <a:tc>
                  <a:txBody>
                    <a:bodyPr/>
                    <a:lstStyle/>
                    <a:p>
                      <a:pPr algn="l" fontAlgn="b"/>
                      <a:endParaRPr lang="en-US" sz="1000" b="0" i="0" u="none" strike="noStrike">
                        <a:solidFill>
                          <a:srgbClr val="000000"/>
                        </a:solidFill>
                        <a:latin typeface="Calibri"/>
                      </a:endParaRPr>
                    </a:p>
                  </a:txBody>
                  <a:tcPr marL="6404" marR="6404" marT="640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latin typeface="Calibri"/>
                      </a:endParaRPr>
                    </a:p>
                  </a:txBody>
                  <a:tcPr marL="6404" marR="6404" marT="640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latin typeface="Calibri"/>
                      </a:endParaRPr>
                    </a:p>
                  </a:txBody>
                  <a:tcPr marL="6404" marR="6404" marT="640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latin typeface="Calibri"/>
                        </a:rPr>
                        <a:t>Horas Totales:</a:t>
                      </a:r>
                    </a:p>
                  </a:txBody>
                  <a:tcPr marL="6404" marR="6404" marT="6404"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000" b="0" i="0" u="none" strike="noStrike">
                          <a:solidFill>
                            <a:srgbClr val="000000"/>
                          </a:solidFill>
                          <a:latin typeface="Calibri"/>
                        </a:rPr>
                        <a:t>116</a:t>
                      </a:r>
                    </a:p>
                  </a:txBody>
                  <a:tcPr marL="6404" marR="6404" marT="640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a:txBody>
                    <a:bodyPr/>
                    <a:lstStyle/>
                    <a:p>
                      <a:pPr algn="r" fontAlgn="b"/>
                      <a:r>
                        <a:rPr lang="en-US" sz="1000" b="0" i="0" u="none" strike="noStrike" dirty="0">
                          <a:solidFill>
                            <a:srgbClr val="000000"/>
                          </a:solidFill>
                          <a:latin typeface="Calibri"/>
                        </a:rPr>
                        <a:t>30</a:t>
                      </a:r>
                    </a:p>
                  </a:txBody>
                  <a:tcPr marL="6404" marR="6404" marT="640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8"/>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A" dirty="0"/>
              <a:t>Estimación de Costos</a:t>
            </a:r>
            <a:endParaRPr lang="en-US" dirty="0"/>
          </a:p>
        </p:txBody>
      </p:sp>
      <p:graphicFrame>
        <p:nvGraphicFramePr>
          <p:cNvPr id="6" name="Content Placeholder 5"/>
          <p:cNvGraphicFramePr>
            <a:graphicFrameLocks noGrp="1"/>
          </p:cNvGraphicFramePr>
          <p:nvPr>
            <p:ph sz="quarter" idx="1"/>
          </p:nvPr>
        </p:nvGraphicFramePr>
        <p:xfrm>
          <a:off x="571472" y="1428736"/>
          <a:ext cx="7429552" cy="5071287"/>
        </p:xfrm>
        <a:graphic>
          <a:graphicData uri="http://schemas.openxmlformats.org/drawingml/2006/table">
            <a:tbl>
              <a:tblPr/>
              <a:tblGrid>
                <a:gridCol w="2546558">
                  <a:extLst>
                    <a:ext uri="{9D8B030D-6E8A-4147-A177-3AD203B41FA5}">
                      <a16:colId xmlns:a16="http://schemas.microsoft.com/office/drawing/2014/main" val="20000"/>
                    </a:ext>
                  </a:extLst>
                </a:gridCol>
                <a:gridCol w="940846">
                  <a:extLst>
                    <a:ext uri="{9D8B030D-6E8A-4147-A177-3AD203B41FA5}">
                      <a16:colId xmlns:a16="http://schemas.microsoft.com/office/drawing/2014/main" val="20001"/>
                    </a:ext>
                  </a:extLst>
                </a:gridCol>
                <a:gridCol w="903212">
                  <a:extLst>
                    <a:ext uri="{9D8B030D-6E8A-4147-A177-3AD203B41FA5}">
                      <a16:colId xmlns:a16="http://schemas.microsoft.com/office/drawing/2014/main" val="20002"/>
                    </a:ext>
                  </a:extLst>
                </a:gridCol>
                <a:gridCol w="1053749">
                  <a:extLst>
                    <a:ext uri="{9D8B030D-6E8A-4147-A177-3AD203B41FA5}">
                      <a16:colId xmlns:a16="http://schemas.microsoft.com/office/drawing/2014/main" val="20003"/>
                    </a:ext>
                  </a:extLst>
                </a:gridCol>
                <a:gridCol w="602142">
                  <a:extLst>
                    <a:ext uri="{9D8B030D-6E8A-4147-A177-3AD203B41FA5}">
                      <a16:colId xmlns:a16="http://schemas.microsoft.com/office/drawing/2014/main" val="20004"/>
                    </a:ext>
                  </a:extLst>
                </a:gridCol>
                <a:gridCol w="602142">
                  <a:extLst>
                    <a:ext uri="{9D8B030D-6E8A-4147-A177-3AD203B41FA5}">
                      <a16:colId xmlns:a16="http://schemas.microsoft.com/office/drawing/2014/main" val="20005"/>
                    </a:ext>
                  </a:extLst>
                </a:gridCol>
                <a:gridCol w="780903">
                  <a:extLst>
                    <a:ext uri="{9D8B030D-6E8A-4147-A177-3AD203B41FA5}">
                      <a16:colId xmlns:a16="http://schemas.microsoft.com/office/drawing/2014/main" val="20006"/>
                    </a:ext>
                  </a:extLst>
                </a:gridCol>
              </a:tblGrid>
              <a:tr h="387434">
                <a:tc>
                  <a:txBody>
                    <a:bodyPr/>
                    <a:lstStyle/>
                    <a:p>
                      <a:pPr algn="ctr" fontAlgn="ctr"/>
                      <a:r>
                        <a:rPr lang="en-US" sz="1000" b="0" i="0" u="none" strike="noStrike" dirty="0" err="1">
                          <a:solidFill>
                            <a:srgbClr val="000000"/>
                          </a:solidFill>
                          <a:latin typeface="Calibri"/>
                        </a:rPr>
                        <a:t>Artefactos</a:t>
                      </a:r>
                      <a:endParaRPr lang="en-US" sz="1000" b="0" i="0" u="none" strike="noStrike" dirty="0">
                        <a:solidFill>
                          <a:srgbClr val="000000"/>
                        </a:solidFill>
                        <a:latin typeface="Calibri"/>
                      </a:endParaRPr>
                    </a:p>
                  </a:txBody>
                  <a:tcPr marL="6329" marR="6329" marT="63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000" b="0" i="0" u="none" strike="noStrike">
                          <a:solidFill>
                            <a:srgbClr val="000000"/>
                          </a:solidFill>
                          <a:latin typeface="Calibri"/>
                        </a:rPr>
                        <a:t>Comienzo</a:t>
                      </a:r>
                    </a:p>
                  </a:txBody>
                  <a:tcPr marL="6329" marR="6329" marT="63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000" b="0" i="0" u="none" strike="noStrike">
                          <a:solidFill>
                            <a:srgbClr val="000000"/>
                          </a:solidFill>
                          <a:latin typeface="Calibri"/>
                        </a:rPr>
                        <a:t>Aprobacion</a:t>
                      </a:r>
                    </a:p>
                  </a:txBody>
                  <a:tcPr marL="6329" marR="6329" marT="63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000" b="0" i="0" u="none" strike="noStrike">
                          <a:solidFill>
                            <a:srgbClr val="000000"/>
                          </a:solidFill>
                          <a:latin typeface="Calibri"/>
                        </a:rPr>
                        <a:t>Responsable</a:t>
                      </a:r>
                    </a:p>
                  </a:txBody>
                  <a:tcPr marL="6329" marR="6329" marT="63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000" b="0" i="0" u="none" strike="noStrike">
                          <a:solidFill>
                            <a:srgbClr val="000000"/>
                          </a:solidFill>
                          <a:latin typeface="Calibri"/>
                        </a:rPr>
                        <a:t>Tiempo estimado (hr.)</a:t>
                      </a:r>
                    </a:p>
                  </a:txBody>
                  <a:tcPr marL="6329" marR="6329" marT="63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000" b="0" i="0" u="none" strike="noStrike">
                          <a:solidFill>
                            <a:srgbClr val="000000"/>
                          </a:solidFill>
                          <a:latin typeface="Calibri"/>
                        </a:rPr>
                        <a:t>Rata (B/.)</a:t>
                      </a:r>
                    </a:p>
                  </a:txBody>
                  <a:tcPr marL="6329" marR="6329" marT="63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000" b="0" i="0" u="none" strike="noStrike">
                          <a:solidFill>
                            <a:srgbClr val="000000"/>
                          </a:solidFill>
                          <a:latin typeface="Calibri"/>
                        </a:rPr>
                        <a:t>Costo Estimado (B/.)</a:t>
                      </a:r>
                    </a:p>
                  </a:txBody>
                  <a:tcPr marL="6329" marR="6329" marT="63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316405">
                <a:tc>
                  <a:txBody>
                    <a:bodyPr/>
                    <a:lstStyle/>
                    <a:p>
                      <a:pPr algn="l" fontAlgn="b"/>
                      <a:r>
                        <a:rPr lang="es-ES" sz="1000" b="0" i="0" u="none" strike="noStrike" dirty="0">
                          <a:solidFill>
                            <a:srgbClr val="000000"/>
                          </a:solidFill>
                          <a:latin typeface="Calibri"/>
                        </a:rPr>
                        <a:t>Elaboración de reglas del negocio para periodo de prueba</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09/10/2013</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15/11/2013</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6.82</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27.28</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8289">
                <a:tc>
                  <a:txBody>
                    <a:bodyPr/>
                    <a:lstStyle/>
                    <a:p>
                      <a:pPr algn="l" fontAlgn="b"/>
                      <a:r>
                        <a:rPr lang="es-ES" sz="1000" b="0" i="0" u="none" strike="noStrike" dirty="0">
                          <a:solidFill>
                            <a:srgbClr val="000000"/>
                          </a:solidFill>
                          <a:latin typeface="Calibri"/>
                        </a:rPr>
                        <a:t>Elaboración de lista de pruebas</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09/10/2013</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15/11/2013</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6.82</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27.28</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8289">
                <a:tc>
                  <a:txBody>
                    <a:bodyPr/>
                    <a:lstStyle/>
                    <a:p>
                      <a:pPr algn="l" fontAlgn="b"/>
                      <a:r>
                        <a:rPr lang="es-ES" sz="1000" b="0" i="0" u="none" strike="noStrike">
                          <a:solidFill>
                            <a:srgbClr val="000000"/>
                          </a:solidFill>
                          <a:latin typeface="Calibri"/>
                        </a:rPr>
                        <a:t>Elaboración de casos de prueba</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09/10/2013</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15/11/2013</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6.82</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68.2</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8289">
                <a:tc>
                  <a:txBody>
                    <a:bodyPr/>
                    <a:lstStyle/>
                    <a:p>
                      <a:pPr algn="l" fontAlgn="b"/>
                      <a:r>
                        <a:rPr lang="es-ES" sz="1000" b="0" i="0" u="none" strike="noStrike">
                          <a:solidFill>
                            <a:srgbClr val="000000"/>
                          </a:solidFill>
                          <a:latin typeface="Calibri"/>
                        </a:rPr>
                        <a:t>Elaboración de plan de prueba</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09/10/2013</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15/11/2013</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6.82</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109.12</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8289">
                <a:tc>
                  <a:txBody>
                    <a:bodyPr/>
                    <a:lstStyle/>
                    <a:p>
                      <a:pPr algn="l" fontAlgn="b"/>
                      <a:r>
                        <a:rPr lang="es-ES" sz="1000" b="0" i="0" u="none" strike="noStrike">
                          <a:solidFill>
                            <a:srgbClr val="000000"/>
                          </a:solidFill>
                          <a:latin typeface="Calibri"/>
                        </a:rPr>
                        <a:t>Creación de archivo de prueba</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10/11/2013</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15/11/2013</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6.82</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27.28</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8289">
                <a:tc>
                  <a:txBody>
                    <a:bodyPr/>
                    <a:lstStyle/>
                    <a:p>
                      <a:pPr algn="l" fontAlgn="b"/>
                      <a:r>
                        <a:rPr lang="es-ES" sz="1000" b="0" i="0" u="none" strike="noStrike">
                          <a:solidFill>
                            <a:srgbClr val="000000"/>
                          </a:solidFill>
                          <a:latin typeface="Calibri"/>
                        </a:rPr>
                        <a:t>Ejecución de pruebas de integridad</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4.54</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18.16</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8289">
                <a:tc>
                  <a:txBody>
                    <a:bodyPr/>
                    <a:lstStyle/>
                    <a:p>
                      <a:pPr algn="l" fontAlgn="b"/>
                      <a:r>
                        <a:rPr lang="es-ES" sz="1000" b="0" i="0" u="none" strike="noStrike">
                          <a:solidFill>
                            <a:srgbClr val="000000"/>
                          </a:solidFill>
                          <a:latin typeface="Calibri"/>
                        </a:rPr>
                        <a:t>Ejecución de pruebas de funcionalidad</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Mauricio Ortiz</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8</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4.54</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36.32</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8289">
                <a:tc>
                  <a:txBody>
                    <a:bodyPr/>
                    <a:lstStyle/>
                    <a:p>
                      <a:pPr algn="l" fontAlgn="b"/>
                      <a:r>
                        <a:rPr lang="es-ES" sz="1000" b="0" i="0" u="none" strike="noStrike">
                          <a:solidFill>
                            <a:srgbClr val="000000"/>
                          </a:solidFill>
                          <a:latin typeface="Calibri"/>
                        </a:rPr>
                        <a:t>Ejecución de pruebas de interfaz</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Mauricio Ortiz</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4.54</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18.16</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8289">
                <a:tc>
                  <a:txBody>
                    <a:bodyPr/>
                    <a:lstStyle/>
                    <a:p>
                      <a:pPr algn="l" fontAlgn="b"/>
                      <a:r>
                        <a:rPr lang="es-ES" sz="1000" b="0" i="0" u="none" strike="noStrike">
                          <a:solidFill>
                            <a:srgbClr val="000000"/>
                          </a:solidFill>
                          <a:latin typeface="Calibri"/>
                        </a:rPr>
                        <a:t>Ejecución de pruebas de rendimiento</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Mauricio Ortiz</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4.54</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18.16</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8289">
                <a:tc>
                  <a:txBody>
                    <a:bodyPr/>
                    <a:lstStyle/>
                    <a:p>
                      <a:pPr algn="l" fontAlgn="b"/>
                      <a:r>
                        <a:rPr lang="es-ES" sz="1000" b="0" i="0" u="none" strike="noStrike">
                          <a:solidFill>
                            <a:srgbClr val="000000"/>
                          </a:solidFill>
                          <a:latin typeface="Calibri"/>
                        </a:rPr>
                        <a:t>Ejecución de pruebas de control de acceso</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Mauricio Ortiz</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4.54</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18.16</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58289">
                <a:tc>
                  <a:txBody>
                    <a:bodyPr/>
                    <a:lstStyle/>
                    <a:p>
                      <a:pPr algn="l" fontAlgn="b"/>
                      <a:r>
                        <a:rPr lang="es-ES" sz="1000" b="0" i="0" u="none" strike="noStrike">
                          <a:solidFill>
                            <a:srgbClr val="000000"/>
                          </a:solidFill>
                          <a:latin typeface="Calibri"/>
                        </a:rPr>
                        <a:t>Ejecución de pruebas de configuracion</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Mauricio Ortiz</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20</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4.54</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90.8</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58289">
                <a:tc>
                  <a:txBody>
                    <a:bodyPr/>
                    <a:lstStyle/>
                    <a:p>
                      <a:pPr algn="l" fontAlgn="b"/>
                      <a:r>
                        <a:rPr lang="es-ES" sz="1000" b="0" i="0" u="none" strike="noStrike">
                          <a:solidFill>
                            <a:srgbClr val="000000"/>
                          </a:solidFill>
                          <a:latin typeface="Calibri"/>
                        </a:rPr>
                        <a:t>Ajuste a los errores del Caso de Uso</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8</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50</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58289">
                <a:tc>
                  <a:txBody>
                    <a:bodyPr/>
                    <a:lstStyle/>
                    <a:p>
                      <a:pPr algn="l" fontAlgn="b"/>
                      <a:r>
                        <a:rPr lang="es-ES" sz="1000" b="0" i="0" u="none" strike="noStrike">
                          <a:solidFill>
                            <a:srgbClr val="000000"/>
                          </a:solidFill>
                          <a:latin typeface="Calibri"/>
                        </a:rPr>
                        <a:t>Aplicación de las pruebas fallidas</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4</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4.54</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18.16</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58289">
                <a:tc>
                  <a:txBody>
                    <a:bodyPr/>
                    <a:lstStyle/>
                    <a:p>
                      <a:pPr algn="l" fontAlgn="b"/>
                      <a:r>
                        <a:rPr lang="es-ES" sz="1000" b="0" i="0" u="none" strike="noStrike">
                          <a:solidFill>
                            <a:srgbClr val="000000"/>
                          </a:solidFill>
                          <a:latin typeface="Calibri"/>
                        </a:rPr>
                        <a:t>Integración del Caso de Uso al sistema</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4.54</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18.16</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58289">
                <a:tc>
                  <a:txBody>
                    <a:bodyPr/>
                    <a:lstStyle/>
                    <a:p>
                      <a:pPr algn="l" fontAlgn="b"/>
                      <a:r>
                        <a:rPr lang="en-US" sz="1000" b="0" i="0" u="none" strike="noStrike">
                          <a:solidFill>
                            <a:srgbClr val="000000"/>
                          </a:solidFill>
                          <a:latin typeface="Calibri"/>
                        </a:rPr>
                        <a:t>Pruebas de Interacción</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4.54</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22.7</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58289">
                <a:tc>
                  <a:txBody>
                    <a:bodyPr/>
                    <a:lstStyle/>
                    <a:p>
                      <a:pPr algn="l" fontAlgn="b"/>
                      <a:r>
                        <a:rPr lang="en-US" sz="1000" b="0" i="0" u="none" strike="noStrike">
                          <a:solidFill>
                            <a:srgbClr val="000000"/>
                          </a:solidFill>
                          <a:latin typeface="Calibri"/>
                        </a:rPr>
                        <a:t>Prueba del sistema</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4.54</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22.7</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58289">
                <a:tc>
                  <a:txBody>
                    <a:bodyPr/>
                    <a:lstStyle/>
                    <a:p>
                      <a:pPr algn="l" fontAlgn="b"/>
                      <a:r>
                        <a:rPr lang="es-ES" sz="1000" b="0" i="0" u="none" strike="noStrike">
                          <a:solidFill>
                            <a:srgbClr val="000000"/>
                          </a:solidFill>
                          <a:latin typeface="Calibri"/>
                        </a:rPr>
                        <a:t>Ajuste a los errores detectados</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Mauricio Ortiz</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8</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a:t>
                      </a:r>
                    </a:p>
                  </a:txBody>
                  <a:tcPr marL="6329" marR="6329" marT="63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35602">
                <a:tc>
                  <a:txBody>
                    <a:bodyPr/>
                    <a:lstStyle/>
                    <a:p>
                      <a:pPr algn="l" fontAlgn="b"/>
                      <a:endParaRPr lang="en-US" sz="1000" b="0" i="0" u="none" strike="noStrike">
                        <a:solidFill>
                          <a:srgbClr val="000000"/>
                        </a:solidFill>
                        <a:latin typeface="Calibri"/>
                      </a:endParaRPr>
                    </a:p>
                  </a:txBody>
                  <a:tcPr marL="6329" marR="6329" marT="632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latin typeface="Calibri"/>
                      </a:endParaRPr>
                    </a:p>
                  </a:txBody>
                  <a:tcPr marL="6329" marR="6329" marT="632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latin typeface="Calibri"/>
                      </a:endParaRPr>
                    </a:p>
                  </a:txBody>
                  <a:tcPr marL="6329" marR="6329" marT="632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latin typeface="Calibri"/>
                        </a:rPr>
                        <a:t>Horas Totales:</a:t>
                      </a:r>
                    </a:p>
                  </a:txBody>
                  <a:tcPr marL="6329" marR="6329" marT="6329"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000" b="0" i="0" u="none" strike="noStrike">
                          <a:solidFill>
                            <a:srgbClr val="000000"/>
                          </a:solidFill>
                          <a:latin typeface="Calibri"/>
                        </a:rPr>
                        <a:t>116</a:t>
                      </a:r>
                    </a:p>
                  </a:txBody>
                  <a:tcPr marL="6329" marR="6329" marT="632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latin typeface="Calibri"/>
                        </a:rPr>
                        <a:t>Total:</a:t>
                      </a:r>
                    </a:p>
                  </a:txBody>
                  <a:tcPr marL="6329" marR="6329" marT="6329" marB="0" anchor="b">
                    <a:lnL>
                      <a:noFill/>
                    </a:lnL>
                    <a:lnR>
                      <a:noFill/>
                    </a:lnR>
                    <a:lnT w="6350" cap="flat" cmpd="sng" algn="ctr">
                      <a:solidFill>
                        <a:srgbClr val="000000"/>
                      </a:solidFill>
                      <a:prstDash val="solid"/>
                      <a:round/>
                      <a:headEnd type="none" w="med" len="med"/>
                      <a:tailEnd type="none" w="med" len="med"/>
                    </a:lnT>
                    <a:lnB>
                      <a:noFill/>
                    </a:lnB>
                    <a:solidFill>
                      <a:srgbClr val="8DB4E3"/>
                    </a:solidFill>
                  </a:tcPr>
                </a:tc>
                <a:tc>
                  <a:txBody>
                    <a:bodyPr/>
                    <a:lstStyle/>
                    <a:p>
                      <a:pPr algn="r" fontAlgn="b"/>
                      <a:r>
                        <a:rPr lang="en-US" sz="1000" b="0" i="0" u="none" strike="noStrike" dirty="0">
                          <a:solidFill>
                            <a:srgbClr val="000000"/>
                          </a:solidFill>
                          <a:latin typeface="Calibri"/>
                        </a:rPr>
                        <a:t>640.64</a:t>
                      </a:r>
                    </a:p>
                  </a:txBody>
                  <a:tcPr marL="6329" marR="6329" marT="632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1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A" dirty="0"/>
              <a:t>Conclusiones</a:t>
            </a:r>
            <a:endParaRPr lang="en-US" dirty="0"/>
          </a:p>
        </p:txBody>
      </p:sp>
      <p:sp>
        <p:nvSpPr>
          <p:cNvPr id="3" name="Content Placeholder 2"/>
          <p:cNvSpPr>
            <a:spLocks noGrp="1"/>
          </p:cNvSpPr>
          <p:nvPr>
            <p:ph sz="quarter" idx="1"/>
          </p:nvPr>
        </p:nvSpPr>
        <p:spPr/>
        <p:txBody>
          <a:bodyPr/>
          <a:lstStyle/>
          <a:p>
            <a:r>
              <a:rPr lang="es-ES" dirty="0"/>
              <a:t>El éxito en la producción de software se obtiene logrando hacerlo con calidad y demostrando el grado de ésta. Esto sólo es posible con la implantación de un Sistema para el Aseguramiento de la Calidad del Software directamente relacionado con la política establecida para su elaboración</a:t>
            </a:r>
          </a:p>
          <a:p>
            <a:r>
              <a:rPr lang="es-ES" dirty="0"/>
              <a:t>El usuario final mide la calidad del software según lo que tenga o no, es en ese sentido que la calidad del software depende de quien la juzgue.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A" dirty="0"/>
              <a:t>Recomendaciones</a:t>
            </a:r>
            <a:endParaRPr lang="en-US" dirty="0"/>
          </a:p>
        </p:txBody>
      </p:sp>
      <p:sp>
        <p:nvSpPr>
          <p:cNvPr id="3" name="Content Placeholder 2"/>
          <p:cNvSpPr>
            <a:spLocks noGrp="1"/>
          </p:cNvSpPr>
          <p:nvPr>
            <p:ph sz="quarter" idx="1"/>
          </p:nvPr>
        </p:nvSpPr>
        <p:spPr/>
        <p:txBody>
          <a:bodyPr>
            <a:normAutofit/>
          </a:bodyPr>
          <a:lstStyle/>
          <a:p>
            <a:r>
              <a:rPr lang="es-ES" dirty="0"/>
              <a:t>Como recomendación se sugiere la aplicación de normativas establecidas a nivel internacional, mediante la aplicación de métodos de calidad al software a desarrollar. Con ello se logra garantizar la calidad del mismo y que logre cumplir su objetivo.</a:t>
            </a:r>
          </a:p>
          <a:p>
            <a:r>
              <a:rPr lang="es-PA" dirty="0"/>
              <a:t>Creación de procedimiento almacenado en el caso de uso de estudiantes con más de 80 horas. Con el propósito de crear lotes de estudiantes con mas de 80 horas, periódicamente.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A" dirty="0"/>
              <a:t>Reglas del Negocio</a:t>
            </a:r>
            <a:endParaRPr lang="en-US" dirty="0"/>
          </a:p>
        </p:txBody>
      </p:sp>
      <p:sp>
        <p:nvSpPr>
          <p:cNvPr id="3" name="Content Placeholder 2"/>
          <p:cNvSpPr>
            <a:spLocks noGrp="1"/>
          </p:cNvSpPr>
          <p:nvPr>
            <p:ph sz="quarter" idx="1"/>
          </p:nvPr>
        </p:nvSpPr>
        <p:spPr/>
        <p:txBody>
          <a:bodyPr>
            <a:normAutofit lnSpcReduction="10000"/>
          </a:bodyPr>
          <a:lstStyle/>
          <a:p>
            <a:pPr lvl="0"/>
            <a:r>
              <a:rPr lang="es-PA" dirty="0"/>
              <a:t>Solo se puede editar el número de certificado. El nombre y cedula no son editables por los usuarios.</a:t>
            </a:r>
            <a:endParaRPr lang="en-US" dirty="0"/>
          </a:p>
          <a:p>
            <a:pPr lvl="0"/>
            <a:r>
              <a:rPr lang="es-PA" dirty="0"/>
              <a:t>El  administrativo de SSU por medio de la fecha puede consultar los proyectos en ejecución para seleccionar a los estudiantes que participaron en el seminario.</a:t>
            </a:r>
            <a:endParaRPr lang="en-US" dirty="0"/>
          </a:p>
          <a:p>
            <a:pPr lvl="0"/>
            <a:r>
              <a:rPr lang="es-PA" dirty="0"/>
              <a:t>El actor está obligado a capturar en todo momento el nombre del encargado de firmar el certificado de seminario de finalización</a:t>
            </a:r>
            <a:endParaRPr lang="en-US" dirty="0"/>
          </a:p>
          <a:p>
            <a:pPr lvl="0"/>
            <a:r>
              <a:rPr lang="es-PA" dirty="0"/>
              <a:t>El administrativo está en capacidad de agregar estudiantes a los seminarios por medio de la captura de su cédula.</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A" dirty="0"/>
              <a:t>Requerimientos de Prueba</a:t>
            </a:r>
            <a:endParaRPr lang="en-US" dirty="0"/>
          </a:p>
        </p:txBody>
      </p:sp>
      <p:sp>
        <p:nvSpPr>
          <p:cNvPr id="3" name="Content Placeholder 2"/>
          <p:cNvSpPr>
            <a:spLocks noGrp="1"/>
          </p:cNvSpPr>
          <p:nvPr>
            <p:ph sz="quarter" idx="1"/>
          </p:nvPr>
        </p:nvSpPr>
        <p:spPr/>
        <p:txBody>
          <a:bodyPr/>
          <a:lstStyle/>
          <a:p>
            <a:pPr lvl="0"/>
            <a:r>
              <a:rPr lang="es-PA" dirty="0"/>
              <a:t>Prueba de Integridad de la Base de Datos:</a:t>
            </a:r>
            <a:endParaRPr lang="en-US" dirty="0"/>
          </a:p>
          <a:p>
            <a:pPr lvl="1"/>
            <a:r>
              <a:rPr lang="es-PA" dirty="0"/>
              <a:t>Carga correcta de datos</a:t>
            </a:r>
            <a:endParaRPr lang="en-US" dirty="0"/>
          </a:p>
          <a:p>
            <a:pPr lvl="1"/>
            <a:r>
              <a:rPr lang="es-PA" dirty="0"/>
              <a:t>Lectura de datos solicitados</a:t>
            </a:r>
            <a:endParaRPr lang="en-US" dirty="0"/>
          </a:p>
          <a:p>
            <a:pPr lvl="1"/>
            <a:r>
              <a:rPr lang="es-PA" dirty="0"/>
              <a:t>Generación de datos del sistema (fecha y hora)</a:t>
            </a:r>
            <a:endParaRPr lang="en-US" dirty="0"/>
          </a:p>
          <a:p>
            <a:pPr lvl="0"/>
            <a:r>
              <a:rPr lang="es-PA" dirty="0"/>
              <a:t>Pruebas Funcionales</a:t>
            </a:r>
            <a:endParaRPr lang="en-US" dirty="0"/>
          </a:p>
          <a:p>
            <a:pPr lvl="1"/>
            <a:r>
              <a:rPr lang="es-PA" dirty="0"/>
              <a:t>Ingreso correcto de datos por parte del usuario</a:t>
            </a:r>
            <a:endParaRPr lang="en-US" dirty="0"/>
          </a:p>
          <a:p>
            <a:pPr lvl="1"/>
            <a:r>
              <a:rPr lang="es-PA" dirty="0"/>
              <a:t>Validación de datos del usuario</a:t>
            </a:r>
            <a:endParaRPr lang="en-US" dirty="0"/>
          </a:p>
          <a:p>
            <a:pPr lvl="1"/>
            <a:r>
              <a:rPr lang="es-PA" dirty="0"/>
              <a:t>Ejecución de los flujos de los casos de uso</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A" dirty="0"/>
              <a:t>Requerimientos de Prueba</a:t>
            </a:r>
            <a:endParaRPr lang="en-US" dirty="0"/>
          </a:p>
        </p:txBody>
      </p:sp>
      <p:sp>
        <p:nvSpPr>
          <p:cNvPr id="3" name="Content Placeholder 2"/>
          <p:cNvSpPr>
            <a:spLocks noGrp="1"/>
          </p:cNvSpPr>
          <p:nvPr>
            <p:ph sz="quarter" idx="1"/>
          </p:nvPr>
        </p:nvSpPr>
        <p:spPr/>
        <p:txBody>
          <a:bodyPr>
            <a:normAutofit lnSpcReduction="10000"/>
          </a:bodyPr>
          <a:lstStyle/>
          <a:p>
            <a:pPr lvl="2"/>
            <a:r>
              <a:rPr lang="es-PA" dirty="0"/>
              <a:t>Consulta de estudiantes con más de 80 horas</a:t>
            </a:r>
            <a:endParaRPr lang="en-US" dirty="0"/>
          </a:p>
          <a:p>
            <a:pPr lvl="3"/>
            <a:r>
              <a:rPr lang="es-PA" dirty="0"/>
              <a:t>Comprobar que se despliegan las opciones de Registrar o Solicitar # de certificado</a:t>
            </a:r>
            <a:endParaRPr lang="en-US" dirty="0"/>
          </a:p>
          <a:p>
            <a:pPr lvl="3"/>
            <a:r>
              <a:rPr lang="es-PA" dirty="0"/>
              <a:t>Asegurar que muestran los lotes disponibles correspondientes a la sede del usuario para editar</a:t>
            </a:r>
            <a:endParaRPr lang="en-US" dirty="0"/>
          </a:p>
          <a:p>
            <a:pPr lvl="3"/>
            <a:r>
              <a:rPr lang="es-PA" dirty="0"/>
              <a:t>Verificar el guardado correcto de los datos ingresados en la base de datos </a:t>
            </a:r>
            <a:endParaRPr lang="en-US" dirty="0"/>
          </a:p>
          <a:p>
            <a:pPr lvl="3"/>
            <a:r>
              <a:rPr lang="es-CR" dirty="0"/>
              <a:t>Validar que se ingrese como encargado a firmar una persona valida de acuerdo a la sede con que se trabaja.	</a:t>
            </a:r>
            <a:endParaRPr lang="en-US" dirty="0"/>
          </a:p>
          <a:p>
            <a:pPr lvl="3"/>
            <a:r>
              <a:rPr lang="es-CR" dirty="0"/>
              <a:t>Asegurar la creación de nuevo lote por medio de procedimiento almacenado ejecutado periódicamente. Modificar Caso de Uso.</a:t>
            </a:r>
            <a:endParaRPr lang="en-US" dirty="0"/>
          </a:p>
          <a:p>
            <a:pPr lvl="3"/>
            <a:r>
              <a:rPr lang="es-PA" dirty="0"/>
              <a:t>Probar la ejecución de todos los flujos de excepción cometiendo errores en el ingreso de datos</a:t>
            </a:r>
            <a:endParaRPr lang="en-US" dirty="0"/>
          </a:p>
          <a:p>
            <a:pPr lvl="3"/>
            <a:r>
              <a:rPr lang="es-PA" dirty="0"/>
              <a:t>Verificar que se muestran los mensajes pertinentes al completar la ejecución de funciones del caso de uso</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A" dirty="0"/>
              <a:t>Requerimientos de Prueba</a:t>
            </a:r>
            <a:endParaRPr lang="en-US" dirty="0"/>
          </a:p>
        </p:txBody>
      </p:sp>
      <p:sp>
        <p:nvSpPr>
          <p:cNvPr id="3" name="Content Placeholder 2"/>
          <p:cNvSpPr>
            <a:spLocks noGrp="1"/>
          </p:cNvSpPr>
          <p:nvPr>
            <p:ph sz="quarter" idx="1"/>
          </p:nvPr>
        </p:nvSpPr>
        <p:spPr/>
        <p:txBody>
          <a:bodyPr>
            <a:normAutofit/>
          </a:bodyPr>
          <a:lstStyle/>
          <a:p>
            <a:pPr lvl="2"/>
            <a:r>
              <a:rPr lang="es-PA" dirty="0"/>
              <a:t>Solicitar # de Certificado</a:t>
            </a:r>
            <a:endParaRPr lang="en-US" dirty="0"/>
          </a:p>
          <a:p>
            <a:pPr lvl="3"/>
            <a:r>
              <a:rPr lang="es-PA" dirty="0"/>
              <a:t>Validar que se despliegan las opciones de Nuevo Seminario y Registrar # de Certificado</a:t>
            </a:r>
            <a:endParaRPr lang="en-US" dirty="0"/>
          </a:p>
          <a:p>
            <a:pPr lvl="3"/>
            <a:r>
              <a:rPr lang="es-PA" dirty="0"/>
              <a:t>Comprobar que se muestran los seminarios correspondientes a la sede del usuario para editar</a:t>
            </a:r>
            <a:endParaRPr lang="en-US" dirty="0"/>
          </a:p>
          <a:p>
            <a:pPr lvl="3"/>
            <a:r>
              <a:rPr lang="es-PA" dirty="0"/>
              <a:t>Verificar que los datos ingresados se guardan de forma correcta en la base de datos</a:t>
            </a:r>
            <a:endParaRPr lang="en-US" dirty="0"/>
          </a:p>
          <a:p>
            <a:pPr lvl="3"/>
            <a:r>
              <a:rPr lang="es-PA" dirty="0"/>
              <a:t>Validar que se crea satisfactoriamente un nuevo seminario con la fecha del sistema</a:t>
            </a:r>
            <a:endParaRPr lang="en-US" dirty="0"/>
          </a:p>
          <a:p>
            <a:pPr lvl="3"/>
            <a:r>
              <a:rPr lang="es-PA" dirty="0"/>
              <a:t>Probar todos los flujos de excepción cometiendo errores en el ingreso de datos</a:t>
            </a:r>
            <a:endParaRPr lang="en-US" dirty="0"/>
          </a:p>
          <a:p>
            <a:pPr lvl="3"/>
            <a:r>
              <a:rPr lang="es-PA" dirty="0"/>
              <a:t>Se verifica que se muestran los mensajes pertinentes al terminar la ejecución satisfactoria de las funciones del caso de uso</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A" dirty="0"/>
              <a:t>Requerimientos de Prueba</a:t>
            </a:r>
            <a:endParaRPr lang="en-US" dirty="0"/>
          </a:p>
        </p:txBody>
      </p:sp>
      <p:sp>
        <p:nvSpPr>
          <p:cNvPr id="3" name="Content Placeholder 2"/>
          <p:cNvSpPr>
            <a:spLocks noGrp="1"/>
          </p:cNvSpPr>
          <p:nvPr>
            <p:ph sz="quarter" idx="1"/>
          </p:nvPr>
        </p:nvSpPr>
        <p:spPr/>
        <p:txBody>
          <a:bodyPr>
            <a:normAutofit/>
          </a:bodyPr>
          <a:lstStyle/>
          <a:p>
            <a:pPr lvl="0"/>
            <a:r>
              <a:rPr lang="es-PA" dirty="0"/>
              <a:t>Pruebas de Interfaz de Usuario</a:t>
            </a:r>
            <a:endParaRPr lang="en-US" dirty="0"/>
          </a:p>
          <a:p>
            <a:pPr lvl="1"/>
            <a:r>
              <a:rPr lang="es-PA" dirty="0"/>
              <a:t>Verificar la navegación correcta por las interfaces del sistema por medio de los botones implementados</a:t>
            </a:r>
            <a:endParaRPr lang="en-US" dirty="0"/>
          </a:p>
          <a:p>
            <a:pPr lvl="1"/>
            <a:r>
              <a:rPr lang="es-PA" dirty="0"/>
              <a:t>Comprobar la uniformidad de textos, formas y colores de todas las interfaces</a:t>
            </a:r>
            <a:endParaRPr lang="en-US" dirty="0"/>
          </a:p>
          <a:p>
            <a:pPr lvl="1"/>
            <a:r>
              <a:rPr lang="es-PA" dirty="0"/>
              <a:t>Validar por medio de ventanas de mensaje la ejecución de acciones de los botones para evitar errores</a:t>
            </a:r>
            <a:endParaRPr lang="en-US" dirty="0"/>
          </a:p>
          <a:p>
            <a:pPr lvl="1"/>
            <a:r>
              <a:rPr lang="es-PA" dirty="0"/>
              <a:t>Verificar que no hayan errores ortográficos o gramaticales</a:t>
            </a:r>
            <a:endParaRPr lang="en-US" dirty="0"/>
          </a:p>
          <a:p>
            <a:pPr lvl="1"/>
            <a:r>
              <a:rPr lang="es-PA" dirty="0"/>
              <a:t>Asegurar el funcionamiento de todos los elementos de la interfaz (por ej.: botones de minimizar, maximizar y cerrar)</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A" dirty="0"/>
              <a:t>Requerimientos de Prueba</a:t>
            </a:r>
            <a:endParaRPr lang="en-US" dirty="0"/>
          </a:p>
        </p:txBody>
      </p:sp>
      <p:sp>
        <p:nvSpPr>
          <p:cNvPr id="3" name="Content Placeholder 2"/>
          <p:cNvSpPr>
            <a:spLocks noGrp="1"/>
          </p:cNvSpPr>
          <p:nvPr>
            <p:ph sz="quarter" idx="1"/>
          </p:nvPr>
        </p:nvSpPr>
        <p:spPr/>
        <p:txBody>
          <a:bodyPr>
            <a:normAutofit/>
          </a:bodyPr>
          <a:lstStyle/>
          <a:p>
            <a:pPr lvl="0"/>
            <a:r>
              <a:rPr lang="es-PA" dirty="0"/>
              <a:t>Pruebas de rendimiento</a:t>
            </a:r>
            <a:endParaRPr lang="en-US" dirty="0"/>
          </a:p>
          <a:p>
            <a:pPr lvl="1"/>
            <a:r>
              <a:rPr lang="es-PA" dirty="0"/>
              <a:t>Verificar tiempo de respuestas del sistema al ingresar, editar o cargar datos</a:t>
            </a:r>
            <a:endParaRPr lang="en-US" dirty="0"/>
          </a:p>
          <a:p>
            <a:pPr lvl="1"/>
            <a:r>
              <a:rPr lang="es-PA" dirty="0"/>
              <a:t>Verificar la capacidad de carga del sistema ante múltiples usuarios simultáneos</a:t>
            </a:r>
            <a:endParaRPr lang="en-US" dirty="0"/>
          </a:p>
          <a:p>
            <a:pPr lvl="0"/>
            <a:r>
              <a:rPr lang="es-PA" dirty="0"/>
              <a:t>Pruebas de configuración</a:t>
            </a:r>
            <a:endParaRPr lang="en-US" dirty="0"/>
          </a:p>
          <a:p>
            <a:pPr lvl="1"/>
            <a:r>
              <a:rPr lang="es-PA" dirty="0"/>
              <a:t>Probar el funcionamiento de la aplicación múltiples exploradores de Internet</a:t>
            </a:r>
            <a:endParaRPr lang="en-US" dirty="0"/>
          </a:p>
          <a:p>
            <a:pPr lvl="1"/>
            <a:r>
              <a:rPr lang="es-PA" dirty="0"/>
              <a:t>Revisar el encuadrado de las interfaces de usuario e los distintos exploradores</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PA" dirty="0"/>
              <a:t>Estrategia de pruebas</a:t>
            </a:r>
            <a:endParaRPr lang="en-US" dirty="0"/>
          </a:p>
        </p:txBody>
      </p:sp>
      <p:sp>
        <p:nvSpPr>
          <p:cNvPr id="5" name="Text Placeholder 4"/>
          <p:cNvSpPr>
            <a:spLocks noGrp="1"/>
          </p:cNvSpPr>
          <p:nvPr>
            <p:ph type="body" idx="1"/>
          </p:nvPr>
        </p:nvSpPr>
        <p:spPr/>
        <p:txBody>
          <a:bodyPr/>
          <a:lstStyle/>
          <a:p>
            <a:r>
              <a:rPr lang="es-PA" dirty="0"/>
              <a:t>Casos de Pruebas y Archivo de Pruebas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252</TotalTime>
  <Words>4204</Words>
  <Application>Microsoft Office PowerPoint</Application>
  <PresentationFormat>Presentación en pantalla (4:3)</PresentationFormat>
  <Paragraphs>952</Paragraphs>
  <Slides>26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26</vt:i4>
      </vt:variant>
    </vt:vector>
  </HeadingPairs>
  <TitlesOfParts>
    <vt:vector size="34" baseType="lpstr">
      <vt:lpstr>Arial</vt:lpstr>
      <vt:lpstr>Calibri</vt:lpstr>
      <vt:lpstr>Century Schoolbook</vt:lpstr>
      <vt:lpstr>Symbol</vt:lpstr>
      <vt:lpstr>Times New Roman</vt:lpstr>
      <vt:lpstr>Wingdings</vt:lpstr>
      <vt:lpstr>Wingdings 2</vt:lpstr>
      <vt:lpstr>Oriel</vt:lpstr>
      <vt:lpstr>Presentación de Plan de Pruebas</vt:lpstr>
      <vt:lpstr>Reglas del Negocio</vt:lpstr>
      <vt:lpstr>Reglas del Negocio</vt:lpstr>
      <vt:lpstr>Requerimientos de Prueba</vt:lpstr>
      <vt:lpstr>Requerimientos de Prueba</vt:lpstr>
      <vt:lpstr>Requerimientos de Prueba</vt:lpstr>
      <vt:lpstr>Requerimientos de Prueba</vt:lpstr>
      <vt:lpstr>Requerimientos de Prueba</vt:lpstr>
      <vt:lpstr>Estrategia de pruebas</vt:lpstr>
      <vt:lpstr>Presentación de PowerPoint</vt:lpstr>
      <vt:lpstr>Presentación de PowerPoint</vt:lpstr>
      <vt:lpstr>Pruebas de integridad de datos</vt:lpstr>
      <vt:lpstr>Pruebas funcionales: CPE80H</vt:lpstr>
      <vt:lpstr>Pruebas Funcionales: CPSC</vt:lpstr>
      <vt:lpstr>Pruebas de interfaz de usuario</vt:lpstr>
      <vt:lpstr>Pruebas de Rendimiento</vt:lpstr>
      <vt:lpstr>Pruebas de Carga</vt:lpstr>
      <vt:lpstr>Pruebas de control de acceso y seguridad</vt:lpstr>
      <vt:lpstr>Pruebas de configuración</vt:lpstr>
      <vt:lpstr>Archivo de Pruebas</vt:lpstr>
      <vt:lpstr>Archivo de Pruebas</vt:lpstr>
      <vt:lpstr>Archivo de Prueba</vt:lpstr>
      <vt:lpstr>Cronograma</vt:lpstr>
      <vt:lpstr>Estimación de Costos</vt:lpstr>
      <vt:lpstr>Conclusiones</vt:lpstr>
      <vt:lpstr>Recomendaciones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Plan de Pruebas</dc:title>
  <dc:creator>Mauricio</dc:creator>
  <cp:lastModifiedBy>Jeanette</cp:lastModifiedBy>
  <cp:revision>30</cp:revision>
  <dcterms:created xsi:type="dcterms:W3CDTF">2013-11-21T21:41:49Z</dcterms:created>
  <dcterms:modified xsi:type="dcterms:W3CDTF">2022-06-27T22:33:10Z</dcterms:modified>
</cp:coreProperties>
</file>