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0c177f134_1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0c177f134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0c177f134_1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0c177f134_1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799dbed8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799dbed8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799dbed8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799dbed8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c177f13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c177f13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0c177f134_1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0c177f134_1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799dbed8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799dbed8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0c177f134_1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0c177f134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799dbed8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799dbed8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b2831367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b2831367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0c177f134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0c177f134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0" Type="http://schemas.openxmlformats.org/officeDocument/2006/relationships/image" Target="../media/image8.png"/><Relationship Id="rId9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650" y="-75"/>
            <a:ext cx="9265200" cy="5143500"/>
          </a:xfrm>
          <a:prstGeom prst="rtTriangle">
            <a:avLst/>
          </a:prstGeom>
          <a:solidFill>
            <a:srgbClr val="0B718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Mini</a:t>
            </a:r>
            <a:r>
              <a:rPr b="1" lang="es">
                <a:solidFill>
                  <a:srgbClr val="FFFFFF"/>
                </a:solidFill>
                <a:highlight>
                  <a:srgbClr val="0B7189"/>
                </a:highlight>
                <a:latin typeface="Maven Pro"/>
                <a:ea typeface="Maven Pro"/>
                <a:cs typeface="Maven Pro"/>
                <a:sym typeface="Maven Pro"/>
              </a:rPr>
              <a:t>Proyecto</a:t>
            </a:r>
            <a:endParaRPr b="1">
              <a:solidFill>
                <a:srgbClr val="FFFFFF"/>
              </a:solidFill>
              <a:highlight>
                <a:srgbClr val="0B7189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26475" y="2926725"/>
            <a:ext cx="5166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Fernando Cutire, Johel Batista, </a:t>
            </a:r>
            <a:r>
              <a:rPr b="1" lang="es" sz="4000">
                <a:solidFill>
                  <a:srgbClr val="FFFFFF"/>
                </a:solidFill>
                <a:highlight>
                  <a:srgbClr val="0B7189"/>
                </a:highlight>
                <a:latin typeface="Maven Pro"/>
                <a:ea typeface="Maven Pro"/>
                <a:cs typeface="Maven Pro"/>
                <a:sym typeface="Maven Pro"/>
              </a:rPr>
              <a:t>Gerardo Valderrama</a:t>
            </a:r>
            <a:r>
              <a:rPr lang="es" sz="4000"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40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/>
          <p:nvPr/>
        </p:nvSpPr>
        <p:spPr>
          <a:xfrm>
            <a:off x="-25925" y="-23925"/>
            <a:ext cx="9279300" cy="7926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5260863" y="208050"/>
            <a:ext cx="1639500" cy="440100"/>
          </a:xfrm>
          <a:prstGeom prst="rect">
            <a:avLst/>
          </a:prstGeom>
          <a:noFill/>
          <a:ln cap="flat" cmpd="sng" w="38100">
            <a:solidFill>
              <a:srgbClr val="0B71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610075" y="186525"/>
            <a:ext cx="734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Inicio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2"/>
          <p:cNvSpPr txBox="1"/>
          <p:nvPr/>
        </p:nvSpPr>
        <p:spPr>
          <a:xfrm>
            <a:off x="1932675" y="186525"/>
            <a:ext cx="9423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Proceso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3462875" y="186525"/>
            <a:ext cx="15993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Características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5434025" y="186525"/>
            <a:ext cx="14721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Demostración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7339200" y="186525"/>
            <a:ext cx="14721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Conclusiones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2" name="Google Shape;2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700" y="312437"/>
            <a:ext cx="260250" cy="231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9900" y="281725"/>
            <a:ext cx="292774" cy="29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3150" y="318788"/>
            <a:ext cx="218650" cy="2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9275" y="297987"/>
            <a:ext cx="260249" cy="26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99050" y="281725"/>
            <a:ext cx="292774" cy="29277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2"/>
          <p:cNvSpPr txBox="1"/>
          <p:nvPr/>
        </p:nvSpPr>
        <p:spPr>
          <a:xfrm>
            <a:off x="1441850" y="1483425"/>
            <a:ext cx="6627000" cy="31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"/>
          <p:cNvSpPr/>
          <p:nvPr/>
        </p:nvSpPr>
        <p:spPr>
          <a:xfrm>
            <a:off x="534300" y="968375"/>
            <a:ext cx="8043000" cy="41751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2"/>
          <p:cNvSpPr txBox="1"/>
          <p:nvPr/>
        </p:nvSpPr>
        <p:spPr>
          <a:xfrm>
            <a:off x="1105500" y="1815300"/>
            <a:ext cx="69006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Prototipado de Baja Fidelidad</a:t>
            </a:r>
            <a:endParaRPr b="1" sz="7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/>
          <p:nvPr/>
        </p:nvSpPr>
        <p:spPr>
          <a:xfrm>
            <a:off x="-122800" y="783375"/>
            <a:ext cx="9290700" cy="4450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>
            <a:off x="-25925" y="-23925"/>
            <a:ext cx="9290700" cy="7926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"/>
          <p:cNvSpPr/>
          <p:nvPr/>
        </p:nvSpPr>
        <p:spPr>
          <a:xfrm>
            <a:off x="7050475" y="208050"/>
            <a:ext cx="1760700" cy="440100"/>
          </a:xfrm>
          <a:prstGeom prst="rect">
            <a:avLst/>
          </a:prstGeom>
          <a:noFill/>
          <a:ln cap="flat" cmpd="sng" w="38100">
            <a:solidFill>
              <a:srgbClr val="0B71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 txBox="1"/>
          <p:nvPr/>
        </p:nvSpPr>
        <p:spPr>
          <a:xfrm>
            <a:off x="610075" y="186525"/>
            <a:ext cx="734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Inicio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23"/>
          <p:cNvSpPr txBox="1"/>
          <p:nvPr/>
        </p:nvSpPr>
        <p:spPr>
          <a:xfrm>
            <a:off x="1932675" y="186525"/>
            <a:ext cx="9423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Proceso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3462875" y="186525"/>
            <a:ext cx="15993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Características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5434025" y="186525"/>
            <a:ext cx="14721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Demostración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7339200" y="186525"/>
            <a:ext cx="14721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Conclusiones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2" name="Google Shape;2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700" y="312437"/>
            <a:ext cx="260250" cy="231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9900" y="281725"/>
            <a:ext cx="292774" cy="29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3150" y="318788"/>
            <a:ext cx="218650" cy="2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9275" y="297987"/>
            <a:ext cx="260249" cy="26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99050" y="281725"/>
            <a:ext cx="292774" cy="29277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3"/>
          <p:cNvSpPr txBox="1"/>
          <p:nvPr/>
        </p:nvSpPr>
        <p:spPr>
          <a:xfrm>
            <a:off x="-122800" y="768675"/>
            <a:ext cx="9340200" cy="1082100"/>
          </a:xfrm>
          <a:prstGeom prst="rect">
            <a:avLst/>
          </a:prstGeom>
          <a:solidFill>
            <a:srgbClr val="0B718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/* Empleo de la metodología orientada a objetos para resolver situaciones */</a:t>
            </a:r>
            <a:endParaRPr sz="3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-122800" y="2301675"/>
            <a:ext cx="9290700" cy="1082100"/>
          </a:xfrm>
          <a:prstGeom prst="rect">
            <a:avLst/>
          </a:prstGeom>
          <a:solidFill>
            <a:srgbClr val="0B718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s" sz="3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/* Solución de problema real mediante el uso de sentencias en java*/</a:t>
            </a:r>
            <a:endParaRPr sz="3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39" name="Google Shape;239;p23"/>
          <p:cNvSpPr txBox="1"/>
          <p:nvPr/>
        </p:nvSpPr>
        <p:spPr>
          <a:xfrm>
            <a:off x="-122800" y="3781350"/>
            <a:ext cx="9290700" cy="1082100"/>
          </a:xfrm>
          <a:prstGeom prst="rect">
            <a:avLst/>
          </a:prstGeom>
          <a:solidFill>
            <a:srgbClr val="0B718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s" sz="3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/* Prototipado, código, pseudocódigo y diagramas de clase desarrollados durante el trabajo */</a:t>
            </a:r>
            <a:endParaRPr sz="3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/>
          <p:nvPr/>
        </p:nvSpPr>
        <p:spPr>
          <a:xfrm>
            <a:off x="-25925" y="-23925"/>
            <a:ext cx="9348600" cy="7926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7099050" y="250825"/>
            <a:ext cx="1670700" cy="440100"/>
          </a:xfrm>
          <a:prstGeom prst="rect">
            <a:avLst/>
          </a:prstGeom>
          <a:noFill/>
          <a:ln cap="flat" cmpd="sng" w="38100">
            <a:solidFill>
              <a:srgbClr val="0B71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4"/>
          <p:cNvSpPr txBox="1"/>
          <p:nvPr/>
        </p:nvSpPr>
        <p:spPr>
          <a:xfrm>
            <a:off x="610075" y="186525"/>
            <a:ext cx="734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Inicio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24"/>
          <p:cNvSpPr txBox="1"/>
          <p:nvPr/>
        </p:nvSpPr>
        <p:spPr>
          <a:xfrm>
            <a:off x="1932675" y="186525"/>
            <a:ext cx="9423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Proceso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24"/>
          <p:cNvSpPr txBox="1"/>
          <p:nvPr/>
        </p:nvSpPr>
        <p:spPr>
          <a:xfrm>
            <a:off x="3462875" y="186525"/>
            <a:ext cx="15993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Características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24"/>
          <p:cNvSpPr txBox="1"/>
          <p:nvPr/>
        </p:nvSpPr>
        <p:spPr>
          <a:xfrm>
            <a:off x="5434025" y="186525"/>
            <a:ext cx="14721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Demostración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7339200" y="186525"/>
            <a:ext cx="14721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Conclusiones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1" name="Google Shape;2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700" y="312437"/>
            <a:ext cx="260250" cy="231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9900" y="281725"/>
            <a:ext cx="292774" cy="29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3150" y="318788"/>
            <a:ext cx="218650" cy="2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9275" y="297987"/>
            <a:ext cx="260249" cy="26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99050" y="281725"/>
            <a:ext cx="292774" cy="292774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"/>
          <p:cNvSpPr txBox="1"/>
          <p:nvPr/>
        </p:nvSpPr>
        <p:spPr>
          <a:xfrm>
            <a:off x="1398400" y="1989875"/>
            <a:ext cx="41034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980000"/>
                </a:solidFill>
                <a:latin typeface="Maven Pro"/>
                <a:ea typeface="Maven Pro"/>
                <a:cs typeface="Maven Pro"/>
                <a:sym typeface="Maven Pro"/>
              </a:rPr>
              <a:t>ADURO</a:t>
            </a:r>
            <a:endParaRPr b="1" sz="6000">
              <a:solidFill>
                <a:srgbClr val="98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57" name="Google Shape;257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940950"/>
            <a:ext cx="8839200" cy="104891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0000"/>
            </a:outerShdw>
          </a:effectLst>
        </p:spPr>
      </p:pic>
      <p:sp>
        <p:nvSpPr>
          <p:cNvPr id="258" name="Google Shape;258;p24"/>
          <p:cNvSpPr txBox="1"/>
          <p:nvPr/>
        </p:nvSpPr>
        <p:spPr>
          <a:xfrm>
            <a:off x="0" y="3158675"/>
            <a:ext cx="3612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980000"/>
                </a:solidFill>
                <a:latin typeface="Maven Pro"/>
                <a:ea typeface="Maven Pro"/>
                <a:cs typeface="Maven Pro"/>
                <a:sym typeface="Maven Pro"/>
              </a:rPr>
              <a:t>Versión UTP</a:t>
            </a:r>
            <a:endParaRPr b="1" sz="4000">
              <a:solidFill>
                <a:srgbClr val="98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59" name="Google Shape;259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12338" y="2089800"/>
            <a:ext cx="3929425" cy="2616558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4"/>
          <p:cNvSpPr txBox="1"/>
          <p:nvPr/>
        </p:nvSpPr>
        <p:spPr>
          <a:xfrm>
            <a:off x="5171038" y="4588500"/>
            <a:ext cx="3612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980000"/>
                </a:solidFill>
                <a:latin typeface="Maven Pro"/>
                <a:ea typeface="Maven Pro"/>
                <a:cs typeface="Maven Pro"/>
                <a:sym typeface="Maven Pro"/>
              </a:rPr>
              <a:t>Ready for Deployment</a:t>
            </a:r>
            <a:endParaRPr b="1" sz="2500">
              <a:solidFill>
                <a:srgbClr val="98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-25925" y="-23925"/>
            <a:ext cx="9348600" cy="7926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192475" y="208075"/>
            <a:ext cx="1152300" cy="440100"/>
          </a:xfrm>
          <a:prstGeom prst="rect">
            <a:avLst/>
          </a:prstGeom>
          <a:noFill/>
          <a:ln cap="flat" cmpd="sng" w="38100">
            <a:solidFill>
              <a:srgbClr val="0B71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610075" y="186525"/>
            <a:ext cx="734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Inicio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932675" y="186525"/>
            <a:ext cx="9423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Proceso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462875" y="186525"/>
            <a:ext cx="15993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Características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434025" y="186525"/>
            <a:ext cx="14721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Demostración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7339200" y="186525"/>
            <a:ext cx="14721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Conclusiones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700" y="312437"/>
            <a:ext cx="260250" cy="231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9900" y="281725"/>
            <a:ext cx="292774" cy="29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3150" y="318788"/>
            <a:ext cx="218650" cy="2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9275" y="297987"/>
            <a:ext cx="260249" cy="26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99050" y="281725"/>
            <a:ext cx="292774" cy="29277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2839350" y="2870950"/>
            <a:ext cx="41034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980000"/>
                </a:solidFill>
                <a:latin typeface="Maven Pro"/>
                <a:ea typeface="Maven Pro"/>
                <a:cs typeface="Maven Pro"/>
                <a:sym typeface="Maven Pro"/>
              </a:rPr>
              <a:t>ADURO</a:t>
            </a:r>
            <a:endParaRPr b="1" sz="6000">
              <a:solidFill>
                <a:srgbClr val="98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604975"/>
            <a:ext cx="8839200" cy="104891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0000"/>
            </a:outerShdw>
          </a:effectLst>
        </p:spPr>
      </p:pic>
      <p:sp>
        <p:nvSpPr>
          <p:cNvPr id="80" name="Google Shape;80;p15"/>
          <p:cNvSpPr txBox="1"/>
          <p:nvPr/>
        </p:nvSpPr>
        <p:spPr>
          <a:xfrm>
            <a:off x="-19712" y="4412500"/>
            <a:ext cx="36120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980000"/>
                </a:solidFill>
                <a:latin typeface="Maven Pro"/>
                <a:ea typeface="Maven Pro"/>
                <a:cs typeface="Maven Pro"/>
                <a:sym typeface="Maven Pro"/>
              </a:rPr>
              <a:t>Versión UTP</a:t>
            </a:r>
            <a:endParaRPr b="1" sz="4000">
              <a:solidFill>
                <a:srgbClr val="98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-25925" y="-23925"/>
            <a:ext cx="9221400" cy="7926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631075" y="186525"/>
            <a:ext cx="734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Inicio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1953675" y="186525"/>
            <a:ext cx="9423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Proceso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483875" y="186525"/>
            <a:ext cx="15993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Características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5455025" y="186525"/>
            <a:ext cx="14721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Demostración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7360200" y="186525"/>
            <a:ext cx="14721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Conclusiones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12437"/>
            <a:ext cx="260250" cy="231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0900" y="281725"/>
            <a:ext cx="292774" cy="29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4150" y="318788"/>
            <a:ext cx="218650" cy="2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80275" y="297987"/>
            <a:ext cx="260249" cy="26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20049" y="281725"/>
            <a:ext cx="292774" cy="29277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/>
          <p:nvPr/>
        </p:nvSpPr>
        <p:spPr>
          <a:xfrm>
            <a:off x="1660900" y="208075"/>
            <a:ext cx="1152300" cy="440100"/>
          </a:xfrm>
          <a:prstGeom prst="rect">
            <a:avLst/>
          </a:prstGeom>
          <a:noFill/>
          <a:ln cap="flat" cmpd="sng" w="38100">
            <a:solidFill>
              <a:srgbClr val="0B71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25925" y="768675"/>
            <a:ext cx="9221401" cy="396706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-25925" y="1196100"/>
            <a:ext cx="3042000" cy="10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500">
                <a:solidFill>
                  <a:srgbClr val="9C95DC"/>
                </a:solidFill>
                <a:latin typeface="Maven Pro"/>
                <a:ea typeface="Maven Pro"/>
                <a:cs typeface="Maven Pro"/>
                <a:sym typeface="Maven Pro"/>
              </a:rPr>
              <a:t>Diagramado UML</a:t>
            </a:r>
            <a:endParaRPr sz="35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 rotWithShape="1">
          <a:blip r:embed="rId9">
            <a:alphaModFix/>
          </a:blip>
          <a:srcRect b="33914" l="2738" r="4108" t="2265"/>
          <a:stretch/>
        </p:blipFill>
        <p:spPr>
          <a:xfrm>
            <a:off x="2926450" y="839900"/>
            <a:ext cx="2714150" cy="376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 rotWithShape="1">
          <a:blip r:embed="rId9">
            <a:alphaModFix/>
          </a:blip>
          <a:srcRect b="2547" l="2735" r="5157" t="65722"/>
          <a:stretch/>
        </p:blipFill>
        <p:spPr>
          <a:xfrm>
            <a:off x="5825850" y="1613975"/>
            <a:ext cx="3038475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5425" y="2621625"/>
            <a:ext cx="1472100" cy="14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-25925" y="-23925"/>
            <a:ext cx="9221400" cy="7926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631075" y="186525"/>
            <a:ext cx="734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Inicio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1953675" y="186525"/>
            <a:ext cx="9423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Proceso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3483875" y="186525"/>
            <a:ext cx="15993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Características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5455025" y="186525"/>
            <a:ext cx="14721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Demostración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7360200" y="186525"/>
            <a:ext cx="14721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Conclusiones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12437"/>
            <a:ext cx="260250" cy="231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0900" y="281725"/>
            <a:ext cx="292774" cy="29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4150" y="318788"/>
            <a:ext cx="218650" cy="2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80275" y="297987"/>
            <a:ext cx="260249" cy="26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20049" y="281725"/>
            <a:ext cx="292774" cy="29277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/>
          <p:nvPr/>
        </p:nvSpPr>
        <p:spPr>
          <a:xfrm>
            <a:off x="1660900" y="208075"/>
            <a:ext cx="1152300" cy="440100"/>
          </a:xfrm>
          <a:prstGeom prst="rect">
            <a:avLst/>
          </a:prstGeom>
          <a:noFill/>
          <a:ln cap="flat" cmpd="sng" w="38100">
            <a:solidFill>
              <a:srgbClr val="0B71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25925" y="768675"/>
            <a:ext cx="9221401" cy="396706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23875" y="1858650"/>
            <a:ext cx="5549400" cy="10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7200">
                <a:solidFill>
                  <a:srgbClr val="9C95DC"/>
                </a:solidFill>
                <a:latin typeface="Maven Pro"/>
                <a:ea typeface="Maven Pro"/>
                <a:cs typeface="Maven Pro"/>
                <a:sym typeface="Maven Pro"/>
              </a:rPr>
              <a:t>Codificación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5353950" y="1922988"/>
            <a:ext cx="21432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en 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875700" y="1857300"/>
            <a:ext cx="22683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7200">
                <a:solidFill>
                  <a:srgbClr val="F1C232"/>
                </a:solidFill>
                <a:latin typeface="Maven Pro"/>
                <a:ea typeface="Maven Pro"/>
                <a:cs typeface="Maven Pro"/>
                <a:sym typeface="Maven Pro"/>
              </a:rPr>
              <a:t>java;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-25925" y="-23925"/>
            <a:ext cx="9302400" cy="7926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3259275" y="208075"/>
            <a:ext cx="1675200" cy="440100"/>
          </a:xfrm>
          <a:prstGeom prst="rect">
            <a:avLst/>
          </a:prstGeom>
          <a:noFill/>
          <a:ln cap="flat" cmpd="sng" w="38100">
            <a:solidFill>
              <a:srgbClr val="0B71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610075" y="186525"/>
            <a:ext cx="734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Inicio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1932675" y="186525"/>
            <a:ext cx="9423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Proceso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3462875" y="186525"/>
            <a:ext cx="15993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Características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5434025" y="186525"/>
            <a:ext cx="14721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Demostración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7339200" y="186525"/>
            <a:ext cx="14721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Conclusiones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700" y="312437"/>
            <a:ext cx="260250" cy="231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9900" y="281725"/>
            <a:ext cx="292774" cy="29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3150" y="318788"/>
            <a:ext cx="218650" cy="2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9275" y="297987"/>
            <a:ext cx="260249" cy="26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99050" y="281725"/>
            <a:ext cx="292774" cy="29277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/>
        </p:nvSpPr>
        <p:spPr>
          <a:xfrm>
            <a:off x="236400" y="1292900"/>
            <a:ext cx="55446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Maven Pro"/>
                <a:ea typeface="Maven Pro"/>
                <a:cs typeface="Maven Pro"/>
                <a:sym typeface="Maven Pro"/>
              </a:rPr>
              <a:t>Manejo de Facturas por Turno</a:t>
            </a:r>
            <a:endParaRPr sz="3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277450" y="1843900"/>
            <a:ext cx="55446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Maven Pro"/>
                <a:ea typeface="Maven Pro"/>
                <a:cs typeface="Maven Pro"/>
                <a:sym typeface="Maven Pro"/>
              </a:rPr>
              <a:t>Control de Productos y Subproductos</a:t>
            </a:r>
            <a:endParaRPr sz="3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236400" y="2815575"/>
            <a:ext cx="57873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Maven Pro"/>
                <a:ea typeface="Maven Pro"/>
                <a:cs typeface="Maven Pro"/>
                <a:sym typeface="Maven Pro"/>
              </a:rPr>
              <a:t>Control de Descuentos de Jubilados y impacto comercial</a:t>
            </a:r>
            <a:endParaRPr sz="3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277450" y="3787250"/>
            <a:ext cx="55446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Maven Pro"/>
                <a:ea typeface="Maven Pro"/>
                <a:cs typeface="Maven Pro"/>
                <a:sym typeface="Maven Pro"/>
              </a:rPr>
              <a:t>Sistema General de Reportes a Fin de cada Turno</a:t>
            </a:r>
            <a:endParaRPr sz="3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5765400" y="2191500"/>
            <a:ext cx="32388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Maven Pro"/>
                <a:ea typeface="Maven Pro"/>
                <a:cs typeface="Maven Pro"/>
                <a:sym typeface="Maven Pro"/>
              </a:rPr>
              <a:t>Detalles Comerciales</a:t>
            </a:r>
            <a:endParaRPr b="1" sz="40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/>
          <p:nvPr/>
        </p:nvSpPr>
        <p:spPr>
          <a:xfrm>
            <a:off x="-25925" y="-23925"/>
            <a:ext cx="9302400" cy="7926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3259275" y="208075"/>
            <a:ext cx="1675200" cy="440100"/>
          </a:xfrm>
          <a:prstGeom prst="rect">
            <a:avLst/>
          </a:prstGeom>
          <a:noFill/>
          <a:ln cap="flat" cmpd="sng" w="38100">
            <a:solidFill>
              <a:srgbClr val="0B71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610075" y="186525"/>
            <a:ext cx="734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Inicio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1932675" y="186525"/>
            <a:ext cx="9423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Proceso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3462875" y="186525"/>
            <a:ext cx="15993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Características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5434025" y="186525"/>
            <a:ext cx="14721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Demostración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7339200" y="186525"/>
            <a:ext cx="14721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Conclusiones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700" y="312437"/>
            <a:ext cx="260250" cy="231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9900" y="281725"/>
            <a:ext cx="292774" cy="29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3150" y="318788"/>
            <a:ext cx="218650" cy="2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9275" y="297987"/>
            <a:ext cx="260249" cy="26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99050" y="281725"/>
            <a:ext cx="292774" cy="29277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/>
          <p:nvPr/>
        </p:nvSpPr>
        <p:spPr>
          <a:xfrm>
            <a:off x="3356725" y="1050700"/>
            <a:ext cx="55446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Maven Pro"/>
                <a:ea typeface="Maven Pro"/>
                <a:cs typeface="Maven Pro"/>
                <a:sym typeface="Maven Pro"/>
              </a:rPr>
              <a:t>Impresión por pantalla</a:t>
            </a:r>
            <a:endParaRPr sz="3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3356725" y="1811200"/>
            <a:ext cx="55446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Maven Pro"/>
                <a:ea typeface="Maven Pro"/>
                <a:cs typeface="Maven Pro"/>
                <a:sym typeface="Maven Pro"/>
              </a:rPr>
              <a:t>Lectura de variables</a:t>
            </a:r>
            <a:endParaRPr sz="3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3356725" y="2516375"/>
            <a:ext cx="57873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Maven Pro"/>
                <a:ea typeface="Maven Pro"/>
                <a:cs typeface="Maven Pro"/>
                <a:sym typeface="Maven Pro"/>
              </a:rPr>
              <a:t>Programación orientada a objetos</a:t>
            </a:r>
            <a:endParaRPr sz="3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3356725" y="3526200"/>
            <a:ext cx="55446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Maven Pro"/>
                <a:ea typeface="Maven Pro"/>
                <a:cs typeface="Maven Pro"/>
                <a:sym typeface="Maven Pro"/>
              </a:rPr>
              <a:t>Sentencias de repetición</a:t>
            </a:r>
            <a:endParaRPr sz="3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3397775" y="4286700"/>
            <a:ext cx="55446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Maven Pro"/>
                <a:ea typeface="Maven Pro"/>
                <a:cs typeface="Maven Pro"/>
                <a:sym typeface="Maven Pro"/>
              </a:rPr>
              <a:t>Sentencias “switch”</a:t>
            </a:r>
            <a:endParaRPr sz="3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125250" y="2015225"/>
            <a:ext cx="28455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500">
                <a:latin typeface="Maven Pro"/>
                <a:ea typeface="Maven Pro"/>
                <a:cs typeface="Maven Pro"/>
                <a:sym typeface="Maven Pro"/>
              </a:rPr>
              <a:t>Detalles Técnicos</a:t>
            </a:r>
            <a:endParaRPr b="1" sz="45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/>
          <p:nvPr/>
        </p:nvSpPr>
        <p:spPr>
          <a:xfrm>
            <a:off x="-25925" y="-23925"/>
            <a:ext cx="9302400" cy="7926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3259275" y="208075"/>
            <a:ext cx="1675200" cy="440100"/>
          </a:xfrm>
          <a:prstGeom prst="rect">
            <a:avLst/>
          </a:prstGeom>
          <a:noFill/>
          <a:ln cap="flat" cmpd="sng" w="38100">
            <a:solidFill>
              <a:srgbClr val="0B71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 txBox="1"/>
          <p:nvPr/>
        </p:nvSpPr>
        <p:spPr>
          <a:xfrm>
            <a:off x="610075" y="186525"/>
            <a:ext cx="734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Inicio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1932675" y="186525"/>
            <a:ext cx="9423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Proceso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3462875" y="186525"/>
            <a:ext cx="15993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Características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5434025" y="186525"/>
            <a:ext cx="14721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Demostración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7339200" y="186525"/>
            <a:ext cx="14721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Conclusiones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700" y="312437"/>
            <a:ext cx="260250" cy="231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9900" y="281725"/>
            <a:ext cx="292774" cy="29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3150" y="318788"/>
            <a:ext cx="218650" cy="2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9275" y="297987"/>
            <a:ext cx="260249" cy="26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99050" y="281725"/>
            <a:ext cx="292774" cy="29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 rotWithShape="1">
          <a:blip r:embed="rId8">
            <a:alphaModFix/>
          </a:blip>
          <a:srcRect b="16034" l="14230" r="7797" t="21477"/>
          <a:stretch/>
        </p:blipFill>
        <p:spPr>
          <a:xfrm>
            <a:off x="181625" y="1346425"/>
            <a:ext cx="5919223" cy="345512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/>
        </p:nvSpPr>
        <p:spPr>
          <a:xfrm>
            <a:off x="6222250" y="2191500"/>
            <a:ext cx="28455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500">
                <a:latin typeface="Maven Pro"/>
                <a:ea typeface="Maven Pro"/>
                <a:cs typeface="Maven Pro"/>
                <a:sym typeface="Maven Pro"/>
              </a:rPr>
              <a:t>Proceso de Venta</a:t>
            </a:r>
            <a:endParaRPr b="1" sz="45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/>
          <p:nvPr/>
        </p:nvSpPr>
        <p:spPr>
          <a:xfrm>
            <a:off x="-25925" y="-23925"/>
            <a:ext cx="9221400" cy="7926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 txBox="1"/>
          <p:nvPr/>
        </p:nvSpPr>
        <p:spPr>
          <a:xfrm>
            <a:off x="631075" y="186525"/>
            <a:ext cx="734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Inicio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1953675" y="186525"/>
            <a:ext cx="9423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Proceso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3483875" y="186525"/>
            <a:ext cx="15993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Características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5455025" y="186525"/>
            <a:ext cx="14721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Demostración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7360200" y="186525"/>
            <a:ext cx="14721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Conclusiones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12437"/>
            <a:ext cx="260250" cy="231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0900" y="281725"/>
            <a:ext cx="292774" cy="29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4150" y="318788"/>
            <a:ext cx="218650" cy="2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80275" y="297987"/>
            <a:ext cx="260249" cy="26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20049" y="281725"/>
            <a:ext cx="292774" cy="29277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1"/>
          <p:cNvSpPr/>
          <p:nvPr/>
        </p:nvSpPr>
        <p:spPr>
          <a:xfrm>
            <a:off x="1660900" y="208075"/>
            <a:ext cx="1152300" cy="440100"/>
          </a:xfrm>
          <a:prstGeom prst="rect">
            <a:avLst/>
          </a:prstGeom>
          <a:noFill/>
          <a:ln cap="flat" cmpd="sng" w="38100">
            <a:solidFill>
              <a:srgbClr val="0B71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25925" y="768675"/>
            <a:ext cx="9221401" cy="396706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1"/>
          <p:cNvSpPr txBox="1"/>
          <p:nvPr/>
        </p:nvSpPr>
        <p:spPr>
          <a:xfrm>
            <a:off x="1188325" y="1407900"/>
            <a:ext cx="67929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Demostración En vivo del Código</a:t>
            </a:r>
            <a:endParaRPr b="1" sz="6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(Porque estamos vivos, no muertos tho)</a:t>
            </a:r>
            <a:endParaRPr sz="2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A86E8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