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9" r:id="rId4"/>
    <p:sldId id="261" r:id="rId5"/>
    <p:sldId id="263" r:id="rId6"/>
    <p:sldId id="265" r:id="rId7"/>
    <p:sldId id="266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58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74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4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3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53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9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7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9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2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42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49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16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5D04095-82A0-4203-9728-B32227226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Resultado de imagen para lucid chart logo png">
            <a:extLst>
              <a:ext uri="{FF2B5EF4-FFF2-40B4-BE49-F238E27FC236}">
                <a16:creationId xmlns:a16="http://schemas.microsoft.com/office/drawing/2014/main" id="{4780395C-F305-409D-97F6-BC213D152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776" y="832472"/>
            <a:ext cx="11201399" cy="196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F6775829-84CA-4765-8BE1-88A69E91D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657600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93AB39-219E-4FB0-B41D-EB5245E65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3794760"/>
            <a:ext cx="11471565" cy="1739347"/>
          </a:xfrm>
        </p:spPr>
        <p:txBody>
          <a:bodyPr>
            <a:normAutofit/>
          </a:bodyPr>
          <a:lstStyle/>
          <a:p>
            <a:r>
              <a:rPr lang="es-PA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Lucid Chart (</a:t>
            </a:r>
            <a:r>
              <a:rPr lang="es-PA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uml</a:t>
            </a:r>
            <a:r>
              <a:rPr lang="es-PA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online)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FFF925-A30C-4EA7-83E8-ADAC009BF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66518"/>
            <a:ext cx="9144000" cy="838437"/>
          </a:xfrm>
        </p:spPr>
        <p:txBody>
          <a:bodyPr>
            <a:noAutofit/>
          </a:bodyPr>
          <a:lstStyle/>
          <a:p>
            <a:r>
              <a:rPr lang="es-PA" sz="3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Batista, Johel	8-914-587</a:t>
            </a:r>
          </a:p>
          <a:p>
            <a:r>
              <a:rPr lang="es-PA" sz="3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Soto, Andrés	20-70-3499</a:t>
            </a:r>
          </a:p>
        </p:txBody>
      </p:sp>
    </p:spTree>
    <p:extLst>
      <p:ext uri="{BB962C8B-B14F-4D97-AF65-F5344CB8AC3E}">
        <p14:creationId xmlns:p14="http://schemas.microsoft.com/office/powerpoint/2010/main" val="404209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DC9A1-5EF9-4CBC-97F3-B69E7FEC7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7" y="292565"/>
            <a:ext cx="12081545" cy="1508760"/>
          </a:xfrm>
        </p:spPr>
        <p:txBody>
          <a:bodyPr>
            <a:normAutofit/>
          </a:bodyPr>
          <a:lstStyle/>
          <a:p>
            <a:r>
              <a:rPr lang="es-PA" sz="5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Una breve historia del tiempo: UML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A83861-F5AA-44D5-9D0E-A02DDC8FF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449" y="2053625"/>
            <a:ext cx="6484689" cy="4206240"/>
          </a:xfrm>
        </p:spPr>
        <p:txBody>
          <a:bodyPr>
            <a:noAutofit/>
          </a:bodyPr>
          <a:lstStyle/>
          <a:p>
            <a:pPr algn="just"/>
            <a:r>
              <a:rPr lang="es-ES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 UML está compuesto por diversos elementos gráficos que se combinan para conformar diagramas. </a:t>
            </a:r>
          </a:p>
          <a:p>
            <a:pPr algn="just"/>
            <a:r>
              <a:rPr lang="es-ES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 que se busca con los diagramas es tener la oportunidad de presentar diversas perspectivas de un sistema, que se conocen como modelos</a:t>
            </a:r>
          </a:p>
          <a:p>
            <a:pPr algn="just"/>
            <a:r>
              <a:rPr lang="es-ES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Que son una representación simplificada de la realidad; así que un modelo UML describe lo que supuestamente hará un sistema, sin embargo no dice cómo se va a implementar en producción dicho sistema.</a:t>
            </a:r>
            <a:endParaRPr lang="es-PA" sz="25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11ACA1-4776-4E17-BBC3-BAEBF3578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685" y="2626099"/>
            <a:ext cx="5079454" cy="289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1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DC9A1-5EF9-4CBC-97F3-B69E7FEC7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2011"/>
            <a:ext cx="12280307" cy="1519314"/>
          </a:xfrm>
        </p:spPr>
        <p:txBody>
          <a:bodyPr>
            <a:normAutofit/>
          </a:bodyPr>
          <a:lstStyle/>
          <a:p>
            <a:pPr algn="ctr"/>
            <a:r>
              <a:rPr lang="es-PA" sz="5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 imperio del UML CONTRAATACA:</a:t>
            </a:r>
            <a:br>
              <a:rPr lang="es-PA" sz="5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s-PA" sz="5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 ASCENSO DE LUCID CHART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A83861-F5AA-44D5-9D0E-A02DDC8FF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168" y="2008452"/>
            <a:ext cx="6385434" cy="4218988"/>
          </a:xfrm>
        </p:spPr>
        <p:txBody>
          <a:bodyPr>
            <a:noAutofit/>
          </a:bodyPr>
          <a:lstStyle/>
          <a:p>
            <a:pPr algn="just"/>
            <a:r>
              <a:rPr lang="es-ES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 el año diciembre de 2008, Lucid Software Inc., un emprendimiento asentado en Salt Lake City, Utah, anunció por primera vez su plataforma de colaboración visual </a:t>
            </a:r>
            <a:r>
              <a:rPr lang="es-ES" sz="25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Lucidchart</a:t>
            </a:r>
            <a:r>
              <a:rPr lang="es-ES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como una beta pública.</a:t>
            </a:r>
            <a:r>
              <a:rPr lang="es-ES" sz="2500" baseline="30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algn="just"/>
            <a:r>
              <a:rPr lang="es-ES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 pitch inicial fue "</a:t>
            </a:r>
            <a:r>
              <a:rPr lang="es-ES" sz="25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Lucidchart</a:t>
            </a:r>
            <a:r>
              <a:rPr lang="es-ES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es una aplicación web visualmente atractiva, que convierte en algo sencillo el trabajar en la creación de diagramas con su equipo”. </a:t>
            </a:r>
          </a:p>
          <a:p>
            <a:pPr algn="just"/>
            <a:r>
              <a:rPr lang="es-ES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 herramienta es, efectivamente, una alternativa online a </a:t>
            </a:r>
            <a:r>
              <a:rPr lang="es-ES" sz="25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Microsoft Visio."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196675-C515-4C33-9D7C-8D8712C6F7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3" t="30817" r="10688" b="32599"/>
          <a:stretch/>
        </p:blipFill>
        <p:spPr>
          <a:xfrm>
            <a:off x="172398" y="3429000"/>
            <a:ext cx="5232074" cy="137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8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DC9A1-5EF9-4CBC-97F3-B69E7FEC7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7" y="292565"/>
            <a:ext cx="12081545" cy="1508760"/>
          </a:xfrm>
        </p:spPr>
        <p:txBody>
          <a:bodyPr>
            <a:normAutofit/>
          </a:bodyPr>
          <a:lstStyle/>
          <a:p>
            <a:pPr algn="ctr"/>
            <a:r>
              <a:rPr lang="es-PA" sz="5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Principales 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A83861-F5AA-44D5-9D0E-A02DDC8FF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266" y="1874164"/>
            <a:ext cx="6063897" cy="4206240"/>
          </a:xfrm>
        </p:spPr>
        <p:txBody>
          <a:bodyPr>
            <a:noAutofit/>
          </a:bodyPr>
          <a:lstStyle/>
          <a:p>
            <a:r>
              <a:rPr lang="es-ES" sz="2500" b="1" dirty="0"/>
              <a:t>Basado en la nube</a:t>
            </a:r>
          </a:p>
          <a:p>
            <a:r>
              <a:rPr lang="es-ES" sz="2500" b="1" dirty="0"/>
              <a:t>Colaboración</a:t>
            </a:r>
          </a:p>
          <a:p>
            <a:pPr lvl="1"/>
            <a:r>
              <a:rPr lang="es-ES" sz="2500" dirty="0"/>
              <a:t>Utiliza una variedad de funcionalidades colaborativas, incluyendo chat integrado en el editor, comentarios y video chat y colaboración en tiempo real con otros editores.</a:t>
            </a:r>
          </a:p>
          <a:p>
            <a:r>
              <a:rPr lang="es-ES" sz="2500" b="1" dirty="0"/>
              <a:t>Librería de formas</a:t>
            </a:r>
          </a:p>
          <a:p>
            <a:pPr lvl="1"/>
            <a:r>
              <a:rPr lang="es-ES" sz="2500" b="1" dirty="0" err="1"/>
              <a:t>L</a:t>
            </a:r>
            <a:r>
              <a:rPr lang="es-ES" sz="2500" dirty="0" err="1"/>
              <a:t>ucidchart</a:t>
            </a:r>
            <a:r>
              <a:rPr lang="es-ES" sz="2500" dirty="0"/>
              <a:t> cuenta con una gran colección de librerías de formas estándar. </a:t>
            </a:r>
          </a:p>
          <a:p>
            <a:pPr lvl="1"/>
            <a:r>
              <a:rPr lang="es-ES" sz="2500" b="1" dirty="0"/>
              <a:t>Personalización</a:t>
            </a:r>
          </a:p>
          <a:p>
            <a:pPr algn="just"/>
            <a:endParaRPr lang="es-PA" sz="25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2B1DAD3-BCCD-4169-AD35-25445F6D8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314" y="2007195"/>
            <a:ext cx="5597653" cy="43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8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3AE79A-6B95-44C3-B0A5-80E2F3E60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A49FE10-080D-48D7-80FF-9A64D27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551" y="2054942"/>
            <a:ext cx="465744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A83057-CF28-4814-9F83-90F507203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2194560"/>
            <a:ext cx="4001729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3700" b="1" spc="150">
                <a:solidFill>
                  <a:schemeClr val="tx2"/>
                </a:solidFill>
              </a:rPr>
              <a:t>Ejemplos de Diagramas en lucid Chart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0A9E987-6859-4A62-922F-51B47D50D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Resultado de imagen para diagramas en lucid chart">
            <a:extLst>
              <a:ext uri="{FF2B5EF4-FFF2-40B4-BE49-F238E27FC236}">
                <a16:creationId xmlns:a16="http://schemas.microsoft.com/office/drawing/2014/main" id="{978BAAB7-A0A8-4C9B-A131-44E3AC759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989" y="323180"/>
            <a:ext cx="7535540" cy="548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88E3F6A-9B06-4697-8047-7E1C2960DEB6}"/>
              </a:ext>
            </a:extLst>
          </p:cNvPr>
          <p:cNvSpPr txBox="1"/>
          <p:nvPr/>
        </p:nvSpPr>
        <p:spPr>
          <a:xfrm>
            <a:off x="359438" y="6165467"/>
            <a:ext cx="68146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A" sz="25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Diagramas de Flujo de un Proceso o Programa</a:t>
            </a:r>
          </a:p>
        </p:txBody>
      </p:sp>
    </p:spTree>
    <p:extLst>
      <p:ext uri="{BB962C8B-B14F-4D97-AF65-F5344CB8AC3E}">
        <p14:creationId xmlns:p14="http://schemas.microsoft.com/office/powerpoint/2010/main" val="43339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3AE79A-6B95-44C3-B0A5-80E2F3E60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A49FE10-080D-48D7-80FF-9A64D27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551" y="2054942"/>
            <a:ext cx="465744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A83057-CF28-4814-9F83-90F507203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2194560"/>
            <a:ext cx="4001729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3700" b="1" spc="150">
                <a:solidFill>
                  <a:schemeClr val="tx2"/>
                </a:solidFill>
              </a:rPr>
              <a:t>Ejemplos de Diagramas en lucid Chart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0A9E987-6859-4A62-922F-51B47D50D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88E3F6A-9B06-4697-8047-7E1C2960DEB6}"/>
              </a:ext>
            </a:extLst>
          </p:cNvPr>
          <p:cNvSpPr txBox="1"/>
          <p:nvPr/>
        </p:nvSpPr>
        <p:spPr>
          <a:xfrm>
            <a:off x="35643" y="6165467"/>
            <a:ext cx="74622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A" sz="25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Diagrama general de una Red conectada a Internet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F90EFB5-4504-4CD5-B9F6-460C4961CC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384"/>
          <a:stretch/>
        </p:blipFill>
        <p:spPr>
          <a:xfrm>
            <a:off x="-6360" y="934680"/>
            <a:ext cx="7538008" cy="498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58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3AE79A-6B95-44C3-B0A5-80E2F3E60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A49FE10-080D-48D7-80FF-9A64D27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551" y="2054942"/>
            <a:ext cx="465744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A83057-CF28-4814-9F83-90F507203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2194560"/>
            <a:ext cx="4001729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3700" b="1" spc="150">
                <a:solidFill>
                  <a:schemeClr val="tx2"/>
                </a:solidFill>
              </a:rPr>
              <a:t>Ejemplos de Diagramas en lucid Chart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0A9E987-6859-4A62-922F-51B47D50D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88E3F6A-9B06-4697-8047-7E1C2960DEB6}"/>
              </a:ext>
            </a:extLst>
          </p:cNvPr>
          <p:cNvSpPr txBox="1"/>
          <p:nvPr/>
        </p:nvSpPr>
        <p:spPr>
          <a:xfrm>
            <a:off x="-26694" y="6097915"/>
            <a:ext cx="759374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A" sz="23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Diagrama de una Cadena de Suministros (</a:t>
            </a:r>
            <a:r>
              <a:rPr lang="es-PA" sz="23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Supply</a:t>
            </a:r>
            <a:r>
              <a:rPr lang="es-PA" sz="23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s-PA" sz="23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Chain</a:t>
            </a:r>
            <a:r>
              <a:rPr lang="es-PA" sz="23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6C61212-E23C-4ED8-9B82-780B95EBE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" y="344359"/>
            <a:ext cx="7531958" cy="543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57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3AE79A-6B95-44C3-B0A5-80E2F3E60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49FE10-080D-48D7-80FF-9A64D27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551" y="2054942"/>
            <a:ext cx="465744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A751AF-2EE8-460E-B71F-46E3B2520E60}"/>
              </a:ext>
            </a:extLst>
          </p:cNvPr>
          <p:cNvSpPr txBox="1"/>
          <p:nvPr/>
        </p:nvSpPr>
        <p:spPr>
          <a:xfrm>
            <a:off x="7865806" y="2194560"/>
            <a:ext cx="4001729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cap="all" spc="15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Ejemplo</a:t>
            </a:r>
            <a:r>
              <a:rPr lang="en-US" sz="3000" b="1" cap="all" spc="15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b="1" cap="all" spc="15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3000" b="1" cap="all" spc="15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b="1" cap="all" spc="15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000" b="1" cap="all" spc="15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Lucid Chart: BPMN-e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A9E987-6859-4A62-922F-51B47D50D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C5275C5-D564-4651-92EE-0F0962D20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34551" cy="66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96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DC9A1-5EF9-4CBC-97F3-B69E7FEC7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2011"/>
            <a:ext cx="12280307" cy="1519314"/>
          </a:xfrm>
        </p:spPr>
        <p:txBody>
          <a:bodyPr>
            <a:normAutofit/>
          </a:bodyPr>
          <a:lstStyle/>
          <a:p>
            <a:pPr algn="ctr"/>
            <a:r>
              <a:rPr lang="es-PA" sz="5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Lucid chart en la educación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A83861-F5AA-44D5-9D0E-A02DDC8FF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3138" y="2025097"/>
            <a:ext cx="5252919" cy="4218988"/>
          </a:xfrm>
        </p:spPr>
        <p:txBody>
          <a:bodyPr>
            <a:noAutofit/>
          </a:bodyPr>
          <a:lstStyle/>
          <a:p>
            <a:pPr algn="just"/>
            <a:r>
              <a:rPr lang="es-ES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Para todos los usuarios educacionales, (desde escuela primaria a educación superior) </a:t>
            </a:r>
            <a:r>
              <a:rPr lang="es-ES" sz="25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Lucidchart</a:t>
            </a:r>
            <a:r>
              <a:rPr lang="es-ES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provee cuentas Premium sin cargo. </a:t>
            </a:r>
          </a:p>
          <a:p>
            <a:pPr algn="just"/>
            <a:r>
              <a:rPr lang="es-ES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Los estudiantes y los establecimientos educativos pueden registrarse individualmente con sus direcciones de correo electrónico .</a:t>
            </a:r>
            <a:r>
              <a:rPr lang="es-ES" sz="25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edu</a:t>
            </a:r>
            <a:r>
              <a:rPr lang="es-ES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 las escuelas pueden proveer cuentas de </a:t>
            </a:r>
            <a:r>
              <a:rPr lang="es-ES" sz="25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Lucidchart</a:t>
            </a:r>
            <a:r>
              <a:rPr lang="es-ES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directamente a su alumnado</a:t>
            </a:r>
            <a:endParaRPr lang="es-ES" sz="25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050" name="Picture 2" descr="Resultado de imagen para lucidchart.edu">
            <a:extLst>
              <a:ext uri="{FF2B5EF4-FFF2-40B4-BE49-F238E27FC236}">
                <a16:creationId xmlns:a16="http://schemas.microsoft.com/office/drawing/2014/main" id="{D802AE4B-3C2F-49B0-A5C5-425675271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08" y="2508439"/>
            <a:ext cx="6368670" cy="35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871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Con band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268</Words>
  <Application>Microsoft Office PowerPoint</Application>
  <PresentationFormat>Panorámica</PresentationFormat>
  <Paragraphs>28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Corbel</vt:lpstr>
      <vt:lpstr>Roboto</vt:lpstr>
      <vt:lpstr>Wingdings</vt:lpstr>
      <vt:lpstr>Con bandas</vt:lpstr>
      <vt:lpstr>Lucid Chart (uml online)</vt:lpstr>
      <vt:lpstr>Una breve historia del tiempo: UML</vt:lpstr>
      <vt:lpstr>El imperio del UML CONTRAATACA: EL ASCENSO DE LUCID CHART</vt:lpstr>
      <vt:lpstr>Principales Características</vt:lpstr>
      <vt:lpstr>Ejemplos de Diagramas en lucid Chart</vt:lpstr>
      <vt:lpstr>Ejemplos de Diagramas en lucid Chart</vt:lpstr>
      <vt:lpstr>Ejemplos de Diagramas en lucid Chart</vt:lpstr>
      <vt:lpstr>Presentación de PowerPoint</vt:lpstr>
      <vt:lpstr>Lucid chart en la educación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Lucid Chart (uml online)</dc:title>
  <dc:creator>Johel Batista</dc:creator>
  <cp:lastModifiedBy>Johel Batista</cp:lastModifiedBy>
  <cp:revision>5</cp:revision>
  <dcterms:created xsi:type="dcterms:W3CDTF">2019-09-08T08:51:36Z</dcterms:created>
  <dcterms:modified xsi:type="dcterms:W3CDTF">2019-09-12T14:15:33Z</dcterms:modified>
</cp:coreProperties>
</file>