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4"/>
  </p:sldMasterIdLst>
  <p:notesMasterIdLst>
    <p:notesMasterId r:id="rId12"/>
  </p:notesMasterIdLst>
  <p:sldIdLst>
    <p:sldId id="256" r:id="rId5"/>
    <p:sldId id="261" r:id="rId6"/>
    <p:sldId id="312" r:id="rId7"/>
    <p:sldId id="311" r:id="rId8"/>
    <p:sldId id="257" r:id="rId9"/>
    <p:sldId id="313" r:id="rId10"/>
    <p:sldId id="314" r:id="rId11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3"/>
      <p:bold r:id="rId14"/>
      <p:italic r:id="rId15"/>
      <p:boldItalic r:id="rId16"/>
    </p:embeddedFont>
    <p:embeddedFont>
      <p:font typeface="Barlow Semi Condensed Medium" panose="00000606000000000000" pitchFamily="2" charset="0"/>
      <p:regular r:id="rId17"/>
      <p:bold r:id="rId18"/>
      <p:italic r:id="rId19"/>
      <p:boldItalic r:id="rId20"/>
    </p:embeddedFont>
    <p:embeddedFont>
      <p:font typeface="Montserrat ExtraBold" panose="00000900000000000000" pitchFamily="2" charset="0"/>
      <p:bold r:id="rId21"/>
      <p:boldItalic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1" id="{1BEF05B4-FEF0-4DB6-9ADA-DD3802BC9B83}">
          <p14:sldIdLst>
            <p14:sldId id="256"/>
            <p14:sldId id="261"/>
            <p14:sldId id="312"/>
            <p14:sldId id="311"/>
            <p14:sldId id="257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A3F183-8D95-47BD-8839-56B4D371C8B9}">
  <a:tblStyle styleId="{FDA3F183-8D95-47BD-8839-56B4D371C8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>
        <p:scale>
          <a:sx n="125" d="100"/>
          <a:sy n="125" d="100"/>
        </p:scale>
        <p:origin x="139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05c8a80e8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05c8a80e8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06694f9de_1_18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06694f9de_1_18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f5de3b70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f5de3b70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40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f5de3b70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f5de3b70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39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Barlow Semi Condensed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723180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14000" y="1311025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714000" y="1925800"/>
            <a:ext cx="3912300" cy="20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106065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3544650" y="4231426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400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268357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465315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5315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662272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5" hasCustomPrompt="1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435400" y="-417600"/>
            <a:ext cx="1065900" cy="106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-854175" y="4150275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76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/>
          <p:nvPr/>
        </p:nvSpPr>
        <p:spPr>
          <a:xfrm>
            <a:off x="5396925" y="10212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B8EEDA2-E6ED-4B41-8546-8E33E142C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775" y="699637"/>
            <a:ext cx="4086600" cy="891375"/>
          </a:xfrm>
        </p:spPr>
        <p:txBody>
          <a:bodyPr/>
          <a:lstStyle/>
          <a:p>
            <a:r>
              <a:rPr lang="en" dirty="0">
                <a:solidFill>
                  <a:srgbClr val="5CFFA6"/>
                </a:solidFill>
              </a:rPr>
              <a:t>Grupo 4</a:t>
            </a:r>
            <a:br>
              <a:rPr lang="en" dirty="0">
                <a:solidFill>
                  <a:srgbClr val="5CFFA6"/>
                </a:solidFill>
              </a:rPr>
            </a:br>
            <a:r>
              <a:rPr lang="en" dirty="0">
                <a:solidFill>
                  <a:srgbClr val="5CFFA6"/>
                </a:solidFill>
              </a:rPr>
              <a:t>Simulink</a:t>
            </a:r>
            <a:endParaRPr lang="es-PA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E534871-C7CF-4E85-9175-463A9EB25145}"/>
              </a:ext>
            </a:extLst>
          </p:cNvPr>
          <p:cNvSpPr txBox="1"/>
          <p:nvPr/>
        </p:nvSpPr>
        <p:spPr>
          <a:xfrm>
            <a:off x="738553" y="2419642"/>
            <a:ext cx="3833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solidFill>
                  <a:schemeClr val="bg1"/>
                </a:solidFill>
                <a:latin typeface="Arial" panose="020B0604020202020204" pitchFamily="34" charset="0"/>
              </a:rPr>
              <a:t>Integrantes:</a:t>
            </a:r>
            <a:endParaRPr lang="en" sz="1800" b="1" dirty="0">
              <a:solidFill>
                <a:srgbClr val="5CFFA6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Batista, Paola </a:t>
            </a:r>
            <a:endParaRPr lang="es-PA" sz="18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Díaz, Gabriel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Gómez, Valerie</a:t>
            </a:r>
            <a:endParaRPr lang="es-PA" sz="18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Jiménez, Ana </a:t>
            </a:r>
            <a:endParaRPr lang="es-PA" sz="18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Zurita, Jorge</a:t>
            </a:r>
            <a:endParaRPr lang="es-PA" sz="1800" dirty="0"/>
          </a:p>
        </p:txBody>
      </p:sp>
      <p:pic>
        <p:nvPicPr>
          <p:cNvPr id="1028" name="Picture 4" descr="Adquisición de MATLAB y Simulink">
            <a:extLst>
              <a:ext uri="{FF2B5EF4-FFF2-40B4-BE49-F238E27FC236}">
                <a16:creationId xmlns:a16="http://schemas.microsoft.com/office/drawing/2014/main" id="{0A8D90CC-F9E2-4B4D-BA4C-188D18E91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24" y="1390063"/>
            <a:ext cx="2810101" cy="236337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title"/>
          </p:nvPr>
        </p:nvSpPr>
        <p:spPr>
          <a:xfrm>
            <a:off x="714000" y="1311025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Simulink</a:t>
            </a:r>
            <a:endParaRPr dirty="0"/>
          </a:p>
        </p:txBody>
      </p:sp>
      <p:sp>
        <p:nvSpPr>
          <p:cNvPr id="394" name="Google Shape;394;p40"/>
          <p:cNvSpPr txBox="1">
            <a:spLocks noGrp="1"/>
          </p:cNvSpPr>
          <p:nvPr>
            <p:ph type="subTitle" idx="1"/>
          </p:nvPr>
        </p:nvSpPr>
        <p:spPr>
          <a:xfrm>
            <a:off x="714000" y="1925800"/>
            <a:ext cx="3912300" cy="2036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Es una herramienta de MATLAB que sirve para simular el comportamiento de los sistemas dinámicos.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Puede simular sistemas lineales y no lineales, modelos en tiempo continuo y tiempo discreto y sistemas híbridos de todos los anteriores.</a:t>
            </a:r>
            <a:endParaRPr sz="1600" dirty="0"/>
          </a:p>
        </p:txBody>
      </p:sp>
      <p:cxnSp>
        <p:nvCxnSpPr>
          <p:cNvPr id="431" name="Google Shape;431;p40"/>
          <p:cNvCxnSpPr/>
          <p:nvPr/>
        </p:nvCxnSpPr>
        <p:spPr>
          <a:xfrm rot="10800000" flipH="1">
            <a:off x="3585675" y="1542975"/>
            <a:ext cx="1040700" cy="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Getting Started with Simulink in MATLAB: Designing a Model | Circuit Digest">
            <a:extLst>
              <a:ext uri="{FF2B5EF4-FFF2-40B4-BE49-F238E27FC236}">
                <a16:creationId xmlns:a16="http://schemas.microsoft.com/office/drawing/2014/main" id="{68BAD0DE-B27F-4A8E-B9AF-F881093DD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229" y="1430039"/>
            <a:ext cx="3426221" cy="2036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/>
          <p:nvPr/>
        </p:nvSpPr>
        <p:spPr>
          <a:xfrm>
            <a:off x="4151364" y="2008772"/>
            <a:ext cx="841271" cy="769422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5" name="Google Shape;345;p37"/>
          <p:cNvSpPr/>
          <p:nvPr/>
        </p:nvSpPr>
        <p:spPr>
          <a:xfrm>
            <a:off x="6887963" y="2008772"/>
            <a:ext cx="841271" cy="769422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6" name="Google Shape;346;p37"/>
          <p:cNvSpPr/>
          <p:nvPr/>
        </p:nvSpPr>
        <p:spPr>
          <a:xfrm>
            <a:off x="1414766" y="2058009"/>
            <a:ext cx="841271" cy="769422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/>
          </p:nvPr>
        </p:nvSpPr>
        <p:spPr>
          <a:xfrm>
            <a:off x="714000" y="3050153"/>
            <a:ext cx="2283179" cy="631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Facilidad de uso</a:t>
            </a:r>
            <a:endParaRPr sz="2400" dirty="0"/>
          </a:p>
        </p:txBody>
      </p:sp>
      <p:sp>
        <p:nvSpPr>
          <p:cNvPr id="348" name="Google Shape;348;p37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Ventajas</a:t>
            </a:r>
            <a:endParaRPr sz="3200" dirty="0"/>
          </a:p>
        </p:txBody>
      </p:sp>
      <p:sp>
        <p:nvSpPr>
          <p:cNvPr id="350" name="Google Shape;350;p37"/>
          <p:cNvSpPr txBox="1">
            <a:spLocks noGrp="1"/>
          </p:cNvSpPr>
          <p:nvPr>
            <p:ph type="title" idx="2"/>
          </p:nvPr>
        </p:nvSpPr>
        <p:spPr>
          <a:xfrm>
            <a:off x="1414766" y="2161209"/>
            <a:ext cx="841271" cy="530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4"/>
          </p:nvPr>
        </p:nvSpPr>
        <p:spPr>
          <a:xfrm>
            <a:off x="3198671" y="2881544"/>
            <a:ext cx="2746657" cy="959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2400" dirty="0"/>
              <a:t>Ayuda Computacional</a:t>
            </a:r>
          </a:p>
        </p:txBody>
      </p:sp>
      <p:sp>
        <p:nvSpPr>
          <p:cNvPr id="353" name="Google Shape;353;p37"/>
          <p:cNvSpPr txBox="1">
            <a:spLocks noGrp="1"/>
          </p:cNvSpPr>
          <p:nvPr>
            <p:ph type="title" idx="6"/>
          </p:nvPr>
        </p:nvSpPr>
        <p:spPr>
          <a:xfrm>
            <a:off x="4151364" y="2112122"/>
            <a:ext cx="841271" cy="5298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sp>
        <p:nvSpPr>
          <p:cNvPr id="354" name="Google Shape;354;p37"/>
          <p:cNvSpPr txBox="1">
            <a:spLocks noGrp="1"/>
          </p:cNvSpPr>
          <p:nvPr>
            <p:ph type="title" idx="7"/>
          </p:nvPr>
        </p:nvSpPr>
        <p:spPr>
          <a:xfrm>
            <a:off x="6540279" y="2979815"/>
            <a:ext cx="1647118" cy="631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2400" dirty="0"/>
              <a:t>Entorno Matlab</a:t>
            </a:r>
          </a:p>
        </p:txBody>
      </p:sp>
      <p:sp>
        <p:nvSpPr>
          <p:cNvPr id="356" name="Google Shape;356;p37"/>
          <p:cNvSpPr txBox="1">
            <a:spLocks noGrp="1"/>
          </p:cNvSpPr>
          <p:nvPr>
            <p:ph type="title" idx="9"/>
          </p:nvPr>
        </p:nvSpPr>
        <p:spPr>
          <a:xfrm>
            <a:off x="6887963" y="2111972"/>
            <a:ext cx="841271" cy="530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03</a:t>
            </a:r>
            <a:endParaRPr sz="3200" dirty="0"/>
          </a:p>
        </p:txBody>
      </p:sp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173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/>
          <p:nvPr/>
        </p:nvSpPr>
        <p:spPr>
          <a:xfrm>
            <a:off x="4151364" y="2045664"/>
            <a:ext cx="841271" cy="769422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45" name="Google Shape;345;p37"/>
          <p:cNvSpPr/>
          <p:nvPr/>
        </p:nvSpPr>
        <p:spPr>
          <a:xfrm>
            <a:off x="6726184" y="1997695"/>
            <a:ext cx="841271" cy="769422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46" name="Google Shape;346;p37"/>
          <p:cNvSpPr/>
          <p:nvPr/>
        </p:nvSpPr>
        <p:spPr>
          <a:xfrm>
            <a:off x="1576545" y="2008772"/>
            <a:ext cx="841271" cy="769422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/>
          </p:nvPr>
        </p:nvSpPr>
        <p:spPr>
          <a:xfrm>
            <a:off x="855590" y="3204898"/>
            <a:ext cx="2283179" cy="631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2400" dirty="0"/>
              <a:t>Alta curva de aprendizaje</a:t>
            </a:r>
            <a:endParaRPr sz="2400" dirty="0"/>
          </a:p>
        </p:txBody>
      </p:sp>
      <p:sp>
        <p:nvSpPr>
          <p:cNvPr id="348" name="Google Shape;348;p37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Desventajas</a:t>
            </a:r>
            <a:endParaRPr sz="3200" dirty="0"/>
          </a:p>
        </p:txBody>
      </p:sp>
      <p:sp>
        <p:nvSpPr>
          <p:cNvPr id="350" name="Google Shape;350;p37"/>
          <p:cNvSpPr txBox="1">
            <a:spLocks noGrp="1"/>
          </p:cNvSpPr>
          <p:nvPr>
            <p:ph type="title" idx="2"/>
          </p:nvPr>
        </p:nvSpPr>
        <p:spPr>
          <a:xfrm>
            <a:off x="1576545" y="2111972"/>
            <a:ext cx="841271" cy="530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sz="2800" dirty="0"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4"/>
          </p:nvPr>
        </p:nvSpPr>
        <p:spPr>
          <a:xfrm>
            <a:off x="3429060" y="3131061"/>
            <a:ext cx="2283179" cy="959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Requiere de muchos recursos</a:t>
            </a:r>
            <a:endParaRPr sz="2400" dirty="0"/>
          </a:p>
        </p:txBody>
      </p:sp>
      <p:sp>
        <p:nvSpPr>
          <p:cNvPr id="353" name="Google Shape;353;p37"/>
          <p:cNvSpPr txBox="1">
            <a:spLocks noGrp="1"/>
          </p:cNvSpPr>
          <p:nvPr>
            <p:ph type="title" idx="6"/>
          </p:nvPr>
        </p:nvSpPr>
        <p:spPr>
          <a:xfrm>
            <a:off x="4151364" y="2149014"/>
            <a:ext cx="841271" cy="5298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02</a:t>
            </a:r>
            <a:endParaRPr sz="2800"/>
          </a:p>
        </p:txBody>
      </p:sp>
      <p:sp>
        <p:nvSpPr>
          <p:cNvPr id="354" name="Google Shape;354;p37"/>
          <p:cNvSpPr txBox="1">
            <a:spLocks noGrp="1"/>
          </p:cNvSpPr>
          <p:nvPr>
            <p:ph type="title" idx="7"/>
          </p:nvPr>
        </p:nvSpPr>
        <p:spPr>
          <a:xfrm>
            <a:off x="6462907" y="3204898"/>
            <a:ext cx="1367823" cy="631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Costo</a:t>
            </a:r>
            <a:endParaRPr sz="2400" dirty="0"/>
          </a:p>
        </p:txBody>
      </p:sp>
      <p:sp>
        <p:nvSpPr>
          <p:cNvPr id="356" name="Google Shape;356;p37"/>
          <p:cNvSpPr txBox="1">
            <a:spLocks noGrp="1"/>
          </p:cNvSpPr>
          <p:nvPr>
            <p:ph type="title" idx="9"/>
          </p:nvPr>
        </p:nvSpPr>
        <p:spPr>
          <a:xfrm>
            <a:off x="6726184" y="2100895"/>
            <a:ext cx="841271" cy="530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03</a:t>
            </a:r>
            <a:endParaRPr sz="2800" dirty="0"/>
          </a:p>
        </p:txBody>
      </p:sp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242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/>
              <a:t>Interfaz </a:t>
            </a:r>
            <a:endParaRPr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074" name="Picture 2" descr="Explore your Models Easily with the Interface View">
            <a:extLst>
              <a:ext uri="{FF2B5EF4-FFF2-40B4-BE49-F238E27FC236}">
                <a16:creationId xmlns:a16="http://schemas.microsoft.com/office/drawing/2014/main" id="{EDCA2D8F-9CE4-4B3C-8F13-910B41DF5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8" y="1455294"/>
            <a:ext cx="3838832" cy="337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ustomizing Simulink Graphical User Interface">
            <a:extLst>
              <a:ext uri="{FF2B5EF4-FFF2-40B4-BE49-F238E27FC236}">
                <a16:creationId xmlns:a16="http://schemas.microsoft.com/office/drawing/2014/main" id="{002360BB-A402-4208-A27D-80933674E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944" y="1455294"/>
            <a:ext cx="4434358" cy="337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13A8-A9A7-489B-B08D-A6FD1962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Ejemplo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1D38B6-EE1E-4F9B-A65B-BC7A1AF3DE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 smtClean="0"/>
              <a:t>6</a:t>
            </a:fld>
            <a:endParaRPr lang="es-PA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30B37C-3763-4159-84ED-A8573DE94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2" y="1290266"/>
            <a:ext cx="4324774" cy="23768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7DA3008-7B02-4283-9608-50880BFF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55" y="2190916"/>
            <a:ext cx="4033345" cy="237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0FC5B-2166-45AA-BC11-B5F5614F0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 smtClean="0"/>
              <a:t>7</a:t>
            </a:fld>
            <a:endParaRPr lang="es-PA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95B5E9-196D-4647-84E9-E50B063F4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00" y="159536"/>
            <a:ext cx="6670210" cy="48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97170"/>
      </p:ext>
    </p:extLst>
  </p:cSld>
  <p:clrMapOvr>
    <a:masterClrMapping/>
  </p:clrMapOvr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BC3988E8648A46978C69DD008F0ECF" ma:contentTypeVersion="4" ma:contentTypeDescription="Crear nuevo documento." ma:contentTypeScope="" ma:versionID="db3c891828e008b841b83723d7649d04">
  <xsd:schema xmlns:xsd="http://www.w3.org/2001/XMLSchema" xmlns:xs="http://www.w3.org/2001/XMLSchema" xmlns:p="http://schemas.microsoft.com/office/2006/metadata/properties" xmlns:ns2="7f6aa65c-9206-4165-9b4f-f73bd07c80c0" targetNamespace="http://schemas.microsoft.com/office/2006/metadata/properties" ma:root="true" ma:fieldsID="a996586e139a8e60f166175db2941f7e" ns2:_="">
    <xsd:import namespace="7f6aa65c-9206-4165-9b4f-f73bd07c80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aa65c-9206-4165-9b4f-f73bd07c80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26A397-C350-4013-9463-9C84B9CCE3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2F9227-8AD1-41FF-A2AA-AA212461DAAC}"/>
</file>

<file path=customXml/itemProps3.xml><?xml version="1.0" encoding="utf-8"?>
<ds:datastoreItem xmlns:ds="http://schemas.openxmlformats.org/officeDocument/2006/customXml" ds:itemID="{E961E9EE-99B9-4E3D-A18A-2DFBB22AD3B7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3eb85362-277c-4d9d-8575-6d53bac0b3cf"/>
    <ds:schemaRef ds:uri="http://schemas.microsoft.com/office/2006/metadata/properties"/>
    <ds:schemaRef ds:uri="http://purl.org/dc/terms/"/>
    <ds:schemaRef ds:uri="http://schemas.microsoft.com/office/2006/documentManagement/types"/>
    <ds:schemaRef ds:uri="fdff20ec-fb2e-4772-889b-b346e139c97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Presentación en pantalla (16:9)</PresentationFormat>
  <Paragraphs>33</Paragraphs>
  <Slides>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Awesome Augmented Reality App Pitch Deck by Slidesgo</vt:lpstr>
      <vt:lpstr>Grupo 4 Simulink</vt:lpstr>
      <vt:lpstr>Simulink</vt:lpstr>
      <vt:lpstr>Facilidad de uso</vt:lpstr>
      <vt:lpstr>Alta curva de aprendizaje</vt:lpstr>
      <vt:lpstr>Interfaz </vt:lpstr>
      <vt:lpstr>Ejemplo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4 Simulink</dc:title>
  <cp:lastModifiedBy>JORGE ZURITA</cp:lastModifiedBy>
  <cp:revision>2</cp:revision>
  <dcterms:modified xsi:type="dcterms:W3CDTF">2022-03-31T13:48:26Z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0x010100A0BC3988E8648A46978C69DD008F0ECF</vt:lpwstr>
  </property>
</Properties>
</file>