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pitchFamily="34" charset="0"/>
      <p:regular r:id="rId13"/>
    </p:embeddedFont>
    <p:embeddedFont>
      <p:font typeface="Arimo Bold" panose="020B0704020202020204" pitchFamily="34" charset="0"/>
      <p:regular r:id="rId14"/>
    </p:embeddedFont>
    <p:embeddedFont>
      <p:font typeface="Arimo Bold Italics" panose="020B0704020202090204" pitchFamily="34" charset="0"/>
      <p:regular r:id="rId15"/>
    </p:embeddedFont>
    <p:embeddedFont>
      <p:font typeface="Arimo Italics" panose="020B0604020202090204" pitchFamily="34" charset="0"/>
      <p:regular r:id="rId16"/>
    </p:embeddedFont>
    <p:embeddedFont>
      <p:font typeface="Prompt Light" panose="020B0502040504020204" pitchFamily="34" charset="0"/>
      <p:regular r:id="rId17"/>
    </p:embeddedFont>
    <p:embeddedFont>
      <p:font typeface="Prompt Light Bold" pitchFamily="2" charset="-34"/>
      <p:regular r:id="rId18"/>
    </p:embeddedFont>
    <p:embeddedFont>
      <p:font typeface="Prompt Light Bold Italics" pitchFamily="2" charset="-34"/>
      <p:regular r:id="rId19"/>
    </p:embeddedFont>
    <p:embeddedFont>
      <p:font typeface="Prompt Light Italics" pitchFamily="2" charset="-34"/>
      <p:regular r:id="rId20"/>
    </p:embeddedFont>
    <p:embeddedFont>
      <p:font typeface="Prompt Medium" panose="020B0502040504020204" pitchFamily="34" charset="0"/>
      <p:regular r:id="rId21"/>
    </p:embeddedFont>
    <p:embeddedFont>
      <p:font typeface="Prompt Medium Bold" pitchFamily="2" charset="-34"/>
      <p:regular r:id="rId22"/>
    </p:embeddedFont>
    <p:embeddedFont>
      <p:font typeface="Prompt Medium Bold Italics" pitchFamily="2" charset="-34"/>
      <p:regular r:id="rId23"/>
    </p:embeddedFont>
    <p:embeddedFont>
      <p:font typeface="Prompt Medium Italics" pitchFamily="2" charset="-3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8759" y="2816133"/>
            <a:ext cx="13710483" cy="285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23"/>
              </a:lnSpc>
            </a:pPr>
            <a:r>
              <a:rPr lang="en-US" sz="8159">
                <a:solidFill>
                  <a:srgbClr val="FAFAFA"/>
                </a:solidFill>
                <a:latin typeface="Prompt Medium Bold"/>
              </a:rPr>
              <a:t>BEAST</a:t>
            </a:r>
          </a:p>
          <a:p>
            <a:pPr algn="ctr">
              <a:lnSpc>
                <a:spcPts val="11423"/>
              </a:lnSpc>
            </a:pPr>
            <a:r>
              <a:rPr lang="en-US" sz="8159">
                <a:solidFill>
                  <a:srgbClr val="FAFAFA"/>
                </a:solidFill>
                <a:latin typeface="Prompt Medium Bold"/>
              </a:rPr>
              <a:t>Simulador de Sistemas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5191" y="5933529"/>
            <a:ext cx="8911020" cy="445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75"/>
              </a:lnSpc>
            </a:pPr>
            <a:r>
              <a:rPr lang="en-US" sz="2696">
                <a:solidFill>
                  <a:srgbClr val="FAFAFA"/>
                </a:solidFill>
                <a:latin typeface="Prompt Light"/>
              </a:rPr>
              <a:t>Por: Barrios, Batista, Marchena, Montenegro, Vergara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94103" y="427673"/>
            <a:ext cx="4299793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Prompt Medium"/>
              </a:rPr>
              <a:t>Conclusión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0657" y="1710841"/>
            <a:ext cx="17506687" cy="7962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431" spc="106">
                <a:solidFill>
                  <a:srgbClr val="FAFAFA"/>
                </a:solidFill>
                <a:latin typeface="Prompt Light"/>
              </a:rPr>
              <a:t>El objetivo de las simulaciones hechas en BEAST es tener un mejor entendimiento de las aplicaciones y las condiciones a las que están sujetos los rodamientos de seguridad, de modo que se puedan diseñar sistemas más robustos, con el objetivo de que puedan soportar más caídas de ejes.  </a:t>
            </a:r>
          </a:p>
          <a:p>
            <a:pPr algn="just">
              <a:lnSpc>
                <a:spcPts val="5319"/>
              </a:lnSpc>
            </a:pPr>
            <a:r>
              <a:rPr lang="en-US" sz="3431" spc="37">
                <a:solidFill>
                  <a:srgbClr val="FAFAFA"/>
                </a:solidFill>
                <a:latin typeface="Arimo"/>
              </a:rPr>
              <a:t>Los modelos de BEAST para diferentes equipos de prueba pueden modelar con mucha precisión el funcionamiento general y también identificar qué rodamientos son propensos a fallar.  </a:t>
            </a:r>
          </a:p>
          <a:p>
            <a:pPr algn="just">
              <a:lnSpc>
                <a:spcPts val="5319"/>
              </a:lnSpc>
            </a:pPr>
            <a:r>
              <a:rPr lang="en-US" sz="3431" spc="37">
                <a:solidFill>
                  <a:srgbClr val="FAFAFA"/>
                </a:solidFill>
                <a:latin typeface="Arimo"/>
              </a:rPr>
              <a:t>Se puede evaluar tanto el funcionamiento macro (la dinámica del rotor) como el rendimiento preciso de los rodamientos. Los modelos probados funcionan con una variedad de diseños de rotor y dimensiones físicas. </a:t>
            </a:r>
          </a:p>
          <a:p>
            <a:pPr algn="just">
              <a:lnSpc>
                <a:spcPts val="5319"/>
              </a:lnSpc>
            </a:pPr>
            <a:endParaRPr lang="en-US" sz="3431" spc="37">
              <a:solidFill>
                <a:srgbClr val="FAFAFA"/>
              </a:solidFill>
              <a:latin typeface="Arimo"/>
            </a:endParaRPr>
          </a:p>
          <a:p>
            <a:pPr algn="just">
              <a:lnSpc>
                <a:spcPts val="5319"/>
              </a:lnSpc>
            </a:pPr>
            <a:endParaRPr lang="en-US" sz="3431" spc="37">
              <a:solidFill>
                <a:srgbClr val="FAFAFA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52962" y="427673"/>
            <a:ext cx="10182076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Prompt Medium"/>
              </a:rPr>
              <a:t>Referencias Bibliográficas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8829" y="2039149"/>
            <a:ext cx="17470342" cy="79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488" lvl="1" indent="-327244" algn="just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FAFAFA"/>
                </a:solidFill>
                <a:latin typeface="Prompt Light"/>
              </a:rPr>
              <a:t>Dag Fritzson y Lars-Erik Stacke, Centro de Ingeniería e Investigación de SKF,Gotemburgo, Suecia. Jens Anders, S2M, Saint-Marcel, Francia (s. f.). </a:t>
            </a:r>
            <a:r>
              <a:rPr lang="en-US" sz="3031">
                <a:solidFill>
                  <a:srgbClr val="73DF74"/>
                </a:solidFill>
                <a:latin typeface="Prompt Light"/>
              </a:rPr>
              <a:t>SIMULACIÓN DINÁMICA – APORTANDO MÁS CONOCIMIENTOS AL DESARROLLO DE PRODUCTOS</a:t>
            </a:r>
            <a:r>
              <a:rPr lang="en-US" sz="3031">
                <a:solidFill>
                  <a:srgbClr val="FAFAFA"/>
                </a:solidFill>
                <a:latin typeface="Prompt Light"/>
              </a:rPr>
              <a:t>. Evolution. Recuperado 27 de marzo de 2022, de https://evolution.skf.com/es/simulacion-dinamica-aportando-mas-conocimientos-al-desarrollo-de-productos/ </a:t>
            </a:r>
          </a:p>
          <a:p>
            <a:pPr algn="just">
              <a:lnSpc>
                <a:spcPts val="4244"/>
              </a:lnSpc>
            </a:pPr>
            <a:endParaRPr lang="en-US" sz="3031">
              <a:solidFill>
                <a:srgbClr val="FAFAFA"/>
              </a:solidFill>
              <a:latin typeface="Prompt Light"/>
            </a:endParaRPr>
          </a:p>
          <a:p>
            <a:pPr marL="654488" lvl="1" indent="-327244" algn="just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FAFAFA"/>
                </a:solidFill>
                <a:latin typeface="Prompt Light"/>
              </a:rPr>
              <a:t>Sandahl, K. (s. f.). BEAST -</a:t>
            </a:r>
            <a:r>
              <a:rPr lang="en-US" sz="3031">
                <a:solidFill>
                  <a:srgbClr val="73DF74"/>
                </a:solidFill>
                <a:latin typeface="Prompt Light"/>
              </a:rPr>
              <a:t> Bearing Simulation Toolbox. IDA</a:t>
            </a:r>
            <a:r>
              <a:rPr lang="en-US" sz="3031">
                <a:solidFill>
                  <a:srgbClr val="FAFAFA"/>
                </a:solidFill>
                <a:latin typeface="Prompt Light"/>
              </a:rPr>
              <a:t> - BEAST. Recuperado 28 de marzo de 2022, de https://www.ida.liu.se/labs/pelab/beast/  </a:t>
            </a:r>
          </a:p>
          <a:p>
            <a:pPr algn="just">
              <a:lnSpc>
                <a:spcPts val="4244"/>
              </a:lnSpc>
            </a:pPr>
            <a:endParaRPr lang="en-US" sz="3031">
              <a:solidFill>
                <a:srgbClr val="FAFAFA"/>
              </a:solidFill>
              <a:latin typeface="Prompt Light"/>
            </a:endParaRPr>
          </a:p>
          <a:p>
            <a:pPr algn="just">
              <a:lnSpc>
                <a:spcPts val="4244"/>
              </a:lnSpc>
            </a:pPr>
            <a:endParaRPr lang="en-US" sz="3031">
              <a:solidFill>
                <a:srgbClr val="FAFAFA"/>
              </a:solidFill>
              <a:latin typeface="Prompt Light"/>
            </a:endParaRPr>
          </a:p>
          <a:p>
            <a:pPr marL="654488" lvl="1" indent="-327244" algn="just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FAFAFA"/>
                </a:solidFill>
                <a:latin typeface="Prompt Light"/>
              </a:rPr>
              <a:t>Stáhl J, </a:t>
            </a:r>
            <a:r>
              <a:rPr lang="en-US" sz="3031">
                <a:solidFill>
                  <a:srgbClr val="73DF74"/>
                </a:solidFill>
                <a:latin typeface="Prompt Light"/>
              </a:rPr>
              <a:t>Links between fundamental R&amp;D and commercial simulation tools</a:t>
            </a:r>
            <a:r>
              <a:rPr lang="en-US" sz="3031">
                <a:solidFill>
                  <a:srgbClr val="FAFAFA"/>
                </a:solidFill>
                <a:latin typeface="Prompt Light"/>
              </a:rPr>
              <a:t>. Tribology Days 2013 Recuperado 27 de marzo de 2022, de https://www.ltu.se/cms_fs/1.109737!/file/J_St%C3%A5hl_Tribodays%202013.pdf  </a:t>
            </a:r>
          </a:p>
          <a:p>
            <a:pPr algn="just">
              <a:lnSpc>
                <a:spcPts val="4244"/>
              </a:lnSpc>
            </a:pPr>
            <a:endParaRPr lang="en-US" sz="3031">
              <a:solidFill>
                <a:srgbClr val="FAFAFA"/>
              </a:solidFill>
              <a:latin typeface="Prompt Light"/>
            </a:endParaRPr>
          </a:p>
          <a:p>
            <a:pPr algn="just">
              <a:lnSpc>
                <a:spcPts val="4244"/>
              </a:lnSpc>
            </a:pPr>
            <a:endParaRPr lang="en-US" sz="3031">
              <a:solidFill>
                <a:srgbClr val="FAFAFA"/>
              </a:solidFill>
              <a:latin typeface="Promp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6450" b="645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48213" y="7753718"/>
            <a:ext cx="2533282" cy="2533282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4811146" y="6225792"/>
            <a:ext cx="8665708" cy="27471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5" name="TextBox 5"/>
          <p:cNvSpPr txBox="1"/>
          <p:nvPr/>
        </p:nvSpPr>
        <p:spPr>
          <a:xfrm>
            <a:off x="1710943" y="1786663"/>
            <a:ext cx="14866114" cy="443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77"/>
              </a:lnSpc>
            </a:pPr>
            <a:r>
              <a:rPr lang="en-US" sz="29231">
                <a:solidFill>
                  <a:srgbClr val="FFFFFF"/>
                </a:solidFill>
                <a:latin typeface="Prompt Medium Bold"/>
              </a:rPr>
              <a:t>BEAST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30909" y="6653004"/>
            <a:ext cx="13426182" cy="94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1"/>
              </a:lnSpc>
            </a:pPr>
            <a:r>
              <a:rPr lang="en-US" sz="5558">
                <a:solidFill>
                  <a:srgbClr val="73DF74"/>
                </a:solidFill>
                <a:latin typeface="Prompt Light Bold"/>
              </a:rPr>
              <a:t>BEA</a:t>
            </a:r>
            <a:r>
              <a:rPr lang="en-US" sz="5558">
                <a:solidFill>
                  <a:srgbClr val="FFFFFF"/>
                </a:solidFill>
                <a:latin typeface="Prompt Light"/>
              </a:rPr>
              <a:t>ring </a:t>
            </a:r>
            <a:r>
              <a:rPr lang="en-US" sz="5558">
                <a:solidFill>
                  <a:srgbClr val="73DF74"/>
                </a:solidFill>
                <a:latin typeface="Prompt Light Bold"/>
              </a:rPr>
              <a:t>S</a:t>
            </a:r>
            <a:r>
              <a:rPr lang="en-US" sz="5558">
                <a:solidFill>
                  <a:srgbClr val="FFFFFF"/>
                </a:solidFill>
                <a:latin typeface="Prompt Light"/>
              </a:rPr>
              <a:t>imulation </a:t>
            </a:r>
            <a:r>
              <a:rPr lang="en-US" sz="5558">
                <a:solidFill>
                  <a:srgbClr val="73DF74"/>
                </a:solidFill>
                <a:latin typeface="Prompt Light Bold"/>
              </a:rPr>
              <a:t>T</a:t>
            </a:r>
            <a:r>
              <a:rPr lang="en-US" sz="5558">
                <a:solidFill>
                  <a:srgbClr val="FFFFFF"/>
                </a:solidFill>
                <a:latin typeface="Prompt Light"/>
              </a:rPr>
              <a:t>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73137" cy="10287000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3" name="TextBox 3"/>
          <p:cNvSpPr txBox="1"/>
          <p:nvPr/>
        </p:nvSpPr>
        <p:spPr>
          <a:xfrm>
            <a:off x="390458" y="4388322"/>
            <a:ext cx="6492221" cy="1121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11"/>
              </a:lnSpc>
            </a:pPr>
            <a:r>
              <a:rPr lang="en-US" sz="6931">
                <a:solidFill>
                  <a:srgbClr val="FAFAFA"/>
                </a:solidFill>
                <a:latin typeface="Prompt Medium Bold"/>
              </a:rPr>
              <a:t>Características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58042" y="6916546"/>
            <a:ext cx="7669255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Los puntos de contacto entre los anillos interiores y el mango del eje que sostiene el eje se simulan en detalle dentro del sistema, para mayor precisión.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86279" y="4203584"/>
            <a:ext cx="7669255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Todos los componentes que conforman un rodamiento de seguridad y sus contactos rodantes están modelados en detalle.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8042" y="915670"/>
            <a:ext cx="7669255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Prompt Light"/>
              </a:rPr>
              <a:t>Un sistema de eje, modelado en detalle para derivar las características dinámicas apropiadas del rotor, como masa, momento de inercia y flexibilidad, si es necesario.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950573" y="1714612"/>
            <a:ext cx="984455" cy="984455"/>
            <a:chOff x="0" y="0"/>
            <a:chExt cx="1312606" cy="1312606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50573" y="4775084"/>
            <a:ext cx="984455" cy="984455"/>
            <a:chOff x="0" y="0"/>
            <a:chExt cx="1312606" cy="1312606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950573" y="7751366"/>
            <a:ext cx="984455" cy="984455"/>
            <a:chOff x="0" y="0"/>
            <a:chExt cx="1312606" cy="1312606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73137" cy="10287000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3" name="TextBox 3"/>
          <p:cNvSpPr txBox="1"/>
          <p:nvPr/>
        </p:nvSpPr>
        <p:spPr>
          <a:xfrm>
            <a:off x="390458" y="4186748"/>
            <a:ext cx="6492221" cy="149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9231">
                <a:solidFill>
                  <a:srgbClr val="FAFAFA"/>
                </a:solidFill>
                <a:latin typeface="Prompt Medium Bold"/>
              </a:rPr>
              <a:t>Ventajas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58042" y="6654609"/>
            <a:ext cx="7669255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Cuenta con su herramienta gráfica permitiendo, de manera intuitiva, al usuario hacer uso y combinar modelos a través de una biblioteca predefinida y con componentes esenciales como los cuerpos de CAD generales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86279" y="4203584"/>
            <a:ext cx="7669255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Proporciona el modelado detallado de las conexiones, llamados uniones, permitiendo crear modelos realistas para aplicaciones en la vida real.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8042" y="915670"/>
            <a:ext cx="7669255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Prompt Light"/>
              </a:rPr>
              <a:t>El tiempo en el que se realizan los rodamientos de seguridad, es muy limitado. Por lo tanto, la fatiga producida por el contacto rodante es poca y no se avería mucho.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950573" y="1714612"/>
            <a:ext cx="984455" cy="984455"/>
            <a:chOff x="0" y="0"/>
            <a:chExt cx="1312606" cy="1312606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50573" y="4775084"/>
            <a:ext cx="984455" cy="984455"/>
            <a:chOff x="0" y="0"/>
            <a:chExt cx="1312606" cy="1312606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950573" y="7751366"/>
            <a:ext cx="984455" cy="984455"/>
            <a:chOff x="0" y="0"/>
            <a:chExt cx="1312606" cy="1312606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73137" cy="10287000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3" name="TextBox 3"/>
          <p:cNvSpPr txBox="1"/>
          <p:nvPr/>
        </p:nvSpPr>
        <p:spPr>
          <a:xfrm>
            <a:off x="390458" y="4186748"/>
            <a:ext cx="6492221" cy="149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9231">
                <a:solidFill>
                  <a:srgbClr val="FAFAFA"/>
                </a:solidFill>
                <a:latin typeface="Prompt Medium Bold"/>
              </a:rPr>
              <a:t>Ventajas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90045" y="6377797"/>
            <a:ext cx="7669255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Se toma en cuenta la especificación de detalles geométricos, para evitar errores, ya que estos pequeños detalles afectan de gran manera el rendimiento del rodamiento.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90045" y="971550"/>
            <a:ext cx="7669255" cy="417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Prompt Light"/>
              </a:rPr>
              <a:t>El usuario tiene la opción de definir parámetros a diversos niveles, lo que hace más simple la creación de modelos, hace más sencilla la reutilización de sus componentes, facilita el uso de parámetros de diseño estandarizados y sirve de base para estudios paramétricos.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154339" y="2324100"/>
            <a:ext cx="984455" cy="984455"/>
            <a:chOff x="0" y="0"/>
            <a:chExt cx="1312606" cy="1312606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218736" y="232494"/>
              <a:ext cx="875135" cy="780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54339" y="7049222"/>
            <a:ext cx="984455" cy="984455"/>
            <a:chOff x="0" y="0"/>
            <a:chExt cx="1312606" cy="131260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218736" y="232494"/>
              <a:ext cx="875135" cy="780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273137" cy="10287000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3" name="TextBox 3"/>
          <p:cNvSpPr txBox="1"/>
          <p:nvPr/>
        </p:nvSpPr>
        <p:spPr>
          <a:xfrm>
            <a:off x="390458" y="4186748"/>
            <a:ext cx="6492221" cy="1496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9231">
                <a:solidFill>
                  <a:srgbClr val="FAFAFA"/>
                </a:solidFill>
                <a:latin typeface="Prompt Medium Bold"/>
              </a:rPr>
              <a:t>Ventajas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90045" y="5505450"/>
            <a:ext cx="7669255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Prompt Light"/>
              </a:rPr>
              <a:t>·Con cierta frecuencia, se producen marcas de indentación en los caminos de rodadura debido a la carga del impacto, afectando su correcto funcionamiento, la herramienta calcula la mejor manera de posicionar todos los elementos del equipo para reducir esta afectación de manera significativa.</a:t>
            </a:r>
          </a:p>
          <a:p>
            <a:pPr algn="just">
              <a:lnSpc>
                <a:spcPts val="4199"/>
              </a:lnSpc>
            </a:pPr>
            <a:endParaRPr lang="en-US" sz="3000">
              <a:solidFill>
                <a:srgbClr val="004AAD"/>
              </a:solidFill>
              <a:latin typeface="Promp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90045" y="556034"/>
            <a:ext cx="7669255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Prompt Light"/>
              </a:rPr>
              <a:t>·Debido a la alta disipación de potencia producida en los contactos causadas por las velocidades altas de deslizamiento y cargas pesadas, se pueden producir daños, a través de la simulación de BEAST se ahorra el daño de gastos.</a:t>
            </a:r>
          </a:p>
          <a:p>
            <a:pPr algn="just">
              <a:lnSpc>
                <a:spcPts val="4199"/>
              </a:lnSpc>
            </a:pPr>
            <a:endParaRPr lang="en-US" sz="3000">
              <a:solidFill>
                <a:srgbClr val="004AAD"/>
              </a:solidFill>
              <a:latin typeface="Prompt Ligh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159545" y="1907287"/>
            <a:ext cx="984455" cy="984455"/>
            <a:chOff x="0" y="0"/>
            <a:chExt cx="1312606" cy="1312606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218736" y="232494"/>
              <a:ext cx="875135" cy="780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54339" y="7049222"/>
            <a:ext cx="984455" cy="984455"/>
            <a:chOff x="0" y="0"/>
            <a:chExt cx="1312606" cy="131260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218736" y="232494"/>
              <a:ext cx="875135" cy="780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5595" y="665387"/>
            <a:ext cx="7083406" cy="133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800">
                <a:solidFill>
                  <a:srgbClr val="FAFAFA"/>
                </a:solidFill>
                <a:latin typeface="Prompt Medium Bold"/>
              </a:rPr>
              <a:t>Desventajas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62897" y="5853519"/>
            <a:ext cx="13796403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AFAFA"/>
                </a:solidFill>
                <a:latin typeface="Prompt Light"/>
              </a:rPr>
              <a:t>La simulación da como resultado enormes cantidades de datos. Por lo tanto, se necesita la correcta comprensión de los algoritmos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62897" y="3119137"/>
            <a:ext cx="14186030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AFAFA"/>
                </a:solidFill>
                <a:latin typeface="Prompt Light"/>
              </a:rPr>
              <a:t>A pesar de ser un software muy intuitivo para personas con conocimientos técnicos, sólo se tiene permitido para uso interno de SFK.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888976" y="3605127"/>
            <a:ext cx="984455" cy="984455"/>
            <a:chOff x="0" y="0"/>
            <a:chExt cx="1312606" cy="131260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88976" y="6339509"/>
            <a:ext cx="984455" cy="984455"/>
            <a:chOff x="0" y="0"/>
            <a:chExt cx="1312606" cy="131260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0" y="0"/>
              <a:ext cx="1312606" cy="1312606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18736" y="223918"/>
              <a:ext cx="875135" cy="798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FAFAFA"/>
                  </a:solidFill>
                  <a:latin typeface="Prompt Medium Bold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04012" y="427673"/>
            <a:ext cx="5279975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Prompt Medium"/>
              </a:rPr>
              <a:t>Areas de uso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0020" y="2234042"/>
            <a:ext cx="17046559" cy="3295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431" spc="106">
                <a:solidFill>
                  <a:srgbClr val="FAFAFA"/>
                </a:solidFill>
                <a:latin typeface="Prompt Light"/>
              </a:rPr>
              <a:t>La herramienta BEAST es un software de simulación dinámica dedicado  a el área de  rodamiento que podemos encontrarlo en diversas aplicaciones como automóviles, motores, turbinas o equipos médicos utilizándolo para</a:t>
            </a:r>
          </a:p>
          <a:p>
            <a:pPr algn="just">
              <a:lnSpc>
                <a:spcPts val="5319"/>
              </a:lnSpc>
            </a:pPr>
            <a:endParaRPr lang="en-US" sz="3431" spc="106">
              <a:solidFill>
                <a:srgbClr val="FAFAFA"/>
              </a:solidFill>
              <a:latin typeface="Prompt Light"/>
            </a:endParaRPr>
          </a:p>
          <a:p>
            <a:pPr algn="just">
              <a:lnSpc>
                <a:spcPts val="5319"/>
              </a:lnSpc>
            </a:pPr>
            <a:endParaRPr lang="en-US" sz="3431" spc="106">
              <a:solidFill>
                <a:srgbClr val="FAFAFA"/>
              </a:solidFill>
              <a:latin typeface="Prompt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65977" y="4917421"/>
            <a:ext cx="13060611" cy="115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r>
              <a:rPr lang="en-US" sz="3314">
                <a:solidFill>
                  <a:srgbClr val="FAFAFA"/>
                </a:solidFill>
                <a:latin typeface="Prompt Light"/>
              </a:rPr>
              <a:t>El análisis de sistemas mecánicos con puntos de contacto entre piezas.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70020" y="5076372"/>
            <a:ext cx="906355" cy="906355"/>
            <a:chOff x="0" y="0"/>
            <a:chExt cx="1208474" cy="1208474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1208474" cy="120847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201383" y="208760"/>
              <a:ext cx="805708" cy="7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40"/>
                </a:lnSpc>
              </a:pPr>
              <a:r>
                <a:rPr lang="en-US" sz="3314">
                  <a:solidFill>
                    <a:srgbClr val="FAFAFA"/>
                  </a:solidFill>
                  <a:latin typeface="Prompt Medium Bold"/>
                </a:rPr>
                <a:t>01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65977" y="6630870"/>
            <a:ext cx="13060611" cy="57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r>
              <a:rPr lang="en-US" sz="3314">
                <a:solidFill>
                  <a:srgbClr val="FAFAFA"/>
                </a:solidFill>
                <a:latin typeface="Prompt Light"/>
              </a:rPr>
              <a:t>El desarrollo y diseño de rodamientos.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70020" y="6496048"/>
            <a:ext cx="906355" cy="906355"/>
            <a:chOff x="0" y="0"/>
            <a:chExt cx="1208474" cy="1208474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0" y="0"/>
              <a:ext cx="1208474" cy="120847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201383" y="208760"/>
              <a:ext cx="805708" cy="7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40"/>
                </a:lnSpc>
              </a:pPr>
              <a:r>
                <a:rPr lang="en-US" sz="3314">
                  <a:solidFill>
                    <a:srgbClr val="FAFAFA"/>
                  </a:solidFill>
                  <a:latin typeface="Prompt Medium Bold"/>
                </a:rPr>
                <a:t>02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165977" y="7806944"/>
            <a:ext cx="13060611" cy="115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0"/>
              </a:lnSpc>
            </a:pPr>
            <a:r>
              <a:rPr lang="en-US" sz="3314">
                <a:solidFill>
                  <a:srgbClr val="FAFAFA"/>
                </a:solidFill>
                <a:latin typeface="Prompt Light"/>
              </a:rPr>
              <a:t>El análisis de sistemas realmente complejos en los que los rodamientos juegan un papel importante.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0020" y="7965895"/>
            <a:ext cx="906355" cy="906355"/>
            <a:chOff x="0" y="0"/>
            <a:chExt cx="1208474" cy="1208474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208474" cy="1208474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73DF74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201383" y="208760"/>
              <a:ext cx="805708" cy="724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40"/>
                </a:lnSpc>
              </a:pPr>
              <a:r>
                <a:rPr lang="en-US" sz="3314">
                  <a:solidFill>
                    <a:srgbClr val="FAFAFA"/>
                  </a:solidFill>
                  <a:latin typeface="Prompt Medium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1341" y="2514421"/>
            <a:ext cx="6157169" cy="558682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47303" y="2514421"/>
            <a:ext cx="7511997" cy="537014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662565" y="427673"/>
            <a:ext cx="2962870" cy="107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FFFFFF"/>
                </a:solidFill>
                <a:latin typeface="Prompt Medium"/>
              </a:rPr>
              <a:t>Interfaz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C3988E8648A46978C69DD008F0ECF" ma:contentTypeVersion="4" ma:contentTypeDescription="Crear nuevo documento." ma:contentTypeScope="" ma:versionID="db3c891828e008b841b83723d7649d04">
  <xsd:schema xmlns:xsd="http://www.w3.org/2001/XMLSchema" xmlns:xs="http://www.w3.org/2001/XMLSchema" xmlns:p="http://schemas.microsoft.com/office/2006/metadata/properties" xmlns:ns2="7f6aa65c-9206-4165-9b4f-f73bd07c80c0" targetNamespace="http://schemas.microsoft.com/office/2006/metadata/properties" ma:root="true" ma:fieldsID="a996586e139a8e60f166175db2941f7e" ns2:_="">
    <xsd:import namespace="7f6aa65c-9206-4165-9b4f-f73bd07c80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aa65c-9206-4165-9b4f-f73bd07c8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56B6A-0CFB-4C03-B8C8-9E3A78203A1B}"/>
</file>

<file path=customXml/itemProps2.xml><?xml version="1.0" encoding="utf-8"?>
<ds:datastoreItem xmlns:ds="http://schemas.openxmlformats.org/officeDocument/2006/customXml" ds:itemID="{C9B65CD3-AEF7-49EB-902B-EEF8F0021D43}"/>
</file>

<file path=customXml/itemProps3.xml><?xml version="1.0" encoding="utf-8"?>
<ds:datastoreItem xmlns:ds="http://schemas.openxmlformats.org/officeDocument/2006/customXml" ds:itemID="{88615DF4-0A5E-4A9F-B846-FFE9B5C21EA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Sistemas Dinamicos</dc:title>
  <cp:lastModifiedBy>Carina Montenegro</cp:lastModifiedBy>
  <cp:revision>2</cp:revision>
  <dcterms:created xsi:type="dcterms:W3CDTF">2006-08-16T00:00:00Z</dcterms:created>
  <dcterms:modified xsi:type="dcterms:W3CDTF">2022-03-31T13:24:40Z</dcterms:modified>
  <dc:identifier>DAE8aKJyfNY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0x010100A0BC3988E8648A46978C69DD008F0ECF</vt:lpwstr>
  </property>
</Properties>
</file>