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1" r:id="rId10"/>
    <p:sldId id="263" r:id="rId11"/>
    <p:sldId id="264" r:id="rId12"/>
    <p:sldId id="267" r:id="rId13"/>
    <p:sldId id="266" r:id="rId14"/>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presProps" Target="pres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diagrams/_rels/data1.xml.rels><?xml version="1.0" encoding="UTF-8" standalone="yes"?>
<Relationships xmlns="http://schemas.openxmlformats.org/package/2006/relationships"><Relationship Id="rId8" Type="http://schemas.openxmlformats.org/officeDocument/2006/relationships/image" Target="../media/image11.svg" /><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image" Target="../media/image5.svg" /><Relationship Id="rId1" Type="http://schemas.openxmlformats.org/officeDocument/2006/relationships/image" Target="../media/image4.png"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7.svg" /></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 /><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image" Target="../media/image5.svg" /><Relationship Id="rId1" Type="http://schemas.openxmlformats.org/officeDocument/2006/relationships/image" Target="../media/image4.png"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7.svg" /></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76657-B25F-4A73-A15F-3324D3F723FD}"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98327AF-2202-4896-9E64-9B47F4DB2B01}">
      <dgm:prSet custT="1"/>
      <dgm:spPr/>
      <dgm:t>
        <a:bodyPr/>
        <a:lstStyle/>
        <a:p>
          <a:r>
            <a:rPr lang="es-ES" sz="1600" dirty="0"/>
            <a:t>Es un software dinámico e interactivo</a:t>
          </a:r>
          <a:endParaRPr lang="en-US" sz="1600" dirty="0"/>
        </a:p>
      </dgm:t>
    </dgm:pt>
    <dgm:pt modelId="{99C06591-19B9-4C7E-8EA2-BF03F7F63CF3}" type="parTrans" cxnId="{5F674F8D-F311-4A39-8496-240C2F131791}">
      <dgm:prSet/>
      <dgm:spPr/>
      <dgm:t>
        <a:bodyPr/>
        <a:lstStyle/>
        <a:p>
          <a:endParaRPr lang="en-US"/>
        </a:p>
      </dgm:t>
    </dgm:pt>
    <dgm:pt modelId="{26FBD901-D178-4AEA-8AC4-2FC0106AA7C6}" type="sibTrans" cxnId="{5F674F8D-F311-4A39-8496-240C2F131791}">
      <dgm:prSet/>
      <dgm:spPr/>
      <dgm:t>
        <a:bodyPr/>
        <a:lstStyle/>
        <a:p>
          <a:endParaRPr lang="en-US"/>
        </a:p>
      </dgm:t>
    </dgm:pt>
    <dgm:pt modelId="{C0FEAFAA-2E1D-4931-AA77-F23EED2A345F}">
      <dgm:prSet custT="1"/>
      <dgm:spPr/>
      <dgm:t>
        <a:bodyPr/>
        <a:lstStyle/>
        <a:p>
          <a:r>
            <a:rPr lang="es-ES" sz="1600" dirty="0"/>
            <a:t>Utiliza diagramas de flujo para organizar actividades.</a:t>
          </a:r>
          <a:endParaRPr lang="en-US" sz="1600" dirty="0"/>
        </a:p>
      </dgm:t>
    </dgm:pt>
    <dgm:pt modelId="{A831DB21-18D4-4153-ADA0-CA609A20AB6B}" type="parTrans" cxnId="{8797E230-F0BE-4C40-A942-6198461E53EC}">
      <dgm:prSet/>
      <dgm:spPr/>
      <dgm:t>
        <a:bodyPr/>
        <a:lstStyle/>
        <a:p>
          <a:endParaRPr lang="en-US"/>
        </a:p>
      </dgm:t>
    </dgm:pt>
    <dgm:pt modelId="{A0D36660-80C1-479B-90F4-9C769CE4A6DA}" type="sibTrans" cxnId="{8797E230-F0BE-4C40-A942-6198461E53EC}">
      <dgm:prSet/>
      <dgm:spPr/>
      <dgm:t>
        <a:bodyPr/>
        <a:lstStyle/>
        <a:p>
          <a:endParaRPr lang="en-US"/>
        </a:p>
      </dgm:t>
    </dgm:pt>
    <dgm:pt modelId="{45BA0241-3606-4EB8-9668-F57818E87463}">
      <dgm:prSet custT="1"/>
      <dgm:spPr/>
      <dgm:t>
        <a:bodyPr/>
        <a:lstStyle/>
        <a:p>
          <a:r>
            <a:rPr lang="es-ES" sz="1600" dirty="0"/>
            <a:t>Ofrece un camino práctico para visualizar de forma dinámica y comunicar cómo funcionan los sistemas complejos.</a:t>
          </a:r>
          <a:endParaRPr lang="en-US" sz="1600" dirty="0"/>
        </a:p>
      </dgm:t>
    </dgm:pt>
    <dgm:pt modelId="{3509A343-DE3E-434C-8E4D-3F037D22630A}" type="parTrans" cxnId="{B7B37419-00F2-4549-9947-768177CFA008}">
      <dgm:prSet/>
      <dgm:spPr/>
      <dgm:t>
        <a:bodyPr/>
        <a:lstStyle/>
        <a:p>
          <a:endParaRPr lang="en-US"/>
        </a:p>
      </dgm:t>
    </dgm:pt>
    <dgm:pt modelId="{B0DAE15E-D395-465D-87E1-5CBC70ABECF5}" type="sibTrans" cxnId="{B7B37419-00F2-4549-9947-768177CFA008}">
      <dgm:prSet/>
      <dgm:spPr/>
      <dgm:t>
        <a:bodyPr/>
        <a:lstStyle/>
        <a:p>
          <a:endParaRPr lang="en-US"/>
        </a:p>
      </dgm:t>
    </dgm:pt>
    <dgm:pt modelId="{21D32822-193B-48B0-956D-C59B204F58D6}">
      <dgm:prSet custT="1"/>
      <dgm:spPr/>
      <dgm:t>
        <a:bodyPr/>
        <a:lstStyle/>
        <a:p>
          <a:r>
            <a:rPr lang="es-ES" sz="1600" dirty="0"/>
            <a:t>Es amigable con personas que estén por primera vez modelando o sean modeladores de experiencia como profesores, estudiantes o investigadores.</a:t>
          </a:r>
          <a:endParaRPr lang="en-US" sz="1600" dirty="0"/>
        </a:p>
      </dgm:t>
    </dgm:pt>
    <dgm:pt modelId="{834A5FA5-80D8-4ABB-845E-68CAD19EBF8B}" type="parTrans" cxnId="{4489B9D9-833D-426A-A882-C10CBD210242}">
      <dgm:prSet/>
      <dgm:spPr/>
      <dgm:t>
        <a:bodyPr/>
        <a:lstStyle/>
        <a:p>
          <a:endParaRPr lang="en-US"/>
        </a:p>
      </dgm:t>
    </dgm:pt>
    <dgm:pt modelId="{1A278380-4A92-43AC-B01D-7FBC6249E0BA}" type="sibTrans" cxnId="{4489B9D9-833D-426A-A882-C10CBD210242}">
      <dgm:prSet/>
      <dgm:spPr/>
      <dgm:t>
        <a:bodyPr/>
        <a:lstStyle/>
        <a:p>
          <a:endParaRPr lang="en-US"/>
        </a:p>
      </dgm:t>
    </dgm:pt>
    <dgm:pt modelId="{D9038B48-CBCE-4194-904E-99156D7DF656}" type="pres">
      <dgm:prSet presAssocID="{6CD76657-B25F-4A73-A15F-3324D3F723FD}" presName="root" presStyleCnt="0">
        <dgm:presLayoutVars>
          <dgm:dir/>
          <dgm:resizeHandles val="exact"/>
        </dgm:presLayoutVars>
      </dgm:prSet>
      <dgm:spPr/>
    </dgm:pt>
    <dgm:pt modelId="{5053DE52-A73E-4633-B3EA-27666F90A3B2}" type="pres">
      <dgm:prSet presAssocID="{598327AF-2202-4896-9E64-9B47F4DB2B01}" presName="compNode" presStyleCnt="0"/>
      <dgm:spPr/>
    </dgm:pt>
    <dgm:pt modelId="{B7492428-6A9F-4149-A1C7-023B20B1BEFB}" type="pres">
      <dgm:prSet presAssocID="{598327AF-2202-4896-9E64-9B47F4DB2B01}" presName="bgRect" presStyleLbl="bgShp" presStyleIdx="0" presStyleCnt="4"/>
      <dgm:spPr/>
    </dgm:pt>
    <dgm:pt modelId="{1EB81C34-93D8-418F-9AD1-B71312F2215A}" type="pres">
      <dgm:prSet presAssocID="{598327AF-2202-4896-9E64-9B47F4DB2B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A0FCD4EA-198D-48FA-99EA-995BECB5ADFB}" type="pres">
      <dgm:prSet presAssocID="{598327AF-2202-4896-9E64-9B47F4DB2B01}" presName="spaceRect" presStyleCnt="0"/>
      <dgm:spPr/>
    </dgm:pt>
    <dgm:pt modelId="{DAD9797E-4D84-4174-91E6-A6B3B3B38CAA}" type="pres">
      <dgm:prSet presAssocID="{598327AF-2202-4896-9E64-9B47F4DB2B01}" presName="parTx" presStyleLbl="revTx" presStyleIdx="0" presStyleCnt="4">
        <dgm:presLayoutVars>
          <dgm:chMax val="0"/>
          <dgm:chPref val="0"/>
        </dgm:presLayoutVars>
      </dgm:prSet>
      <dgm:spPr/>
    </dgm:pt>
    <dgm:pt modelId="{A8D9D079-946E-4E1C-9BED-EB2CC8AE2C50}" type="pres">
      <dgm:prSet presAssocID="{26FBD901-D178-4AEA-8AC4-2FC0106AA7C6}" presName="sibTrans" presStyleCnt="0"/>
      <dgm:spPr/>
    </dgm:pt>
    <dgm:pt modelId="{9A10714E-D44B-44D2-95C7-886E9A09619E}" type="pres">
      <dgm:prSet presAssocID="{C0FEAFAA-2E1D-4931-AA77-F23EED2A345F}" presName="compNode" presStyleCnt="0"/>
      <dgm:spPr/>
    </dgm:pt>
    <dgm:pt modelId="{39DC634C-7691-4B3D-B7B0-CB2CD6C88606}" type="pres">
      <dgm:prSet presAssocID="{C0FEAFAA-2E1D-4931-AA77-F23EED2A345F}" presName="bgRect" presStyleLbl="bgShp" presStyleIdx="1" presStyleCnt="4"/>
      <dgm:spPr/>
    </dgm:pt>
    <dgm:pt modelId="{5EA79A07-500A-40BD-8E74-C8FF759500B3}" type="pres">
      <dgm:prSet presAssocID="{C0FEAFAA-2E1D-4931-AA77-F23EED2A34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a"/>
        </a:ext>
      </dgm:extLst>
    </dgm:pt>
    <dgm:pt modelId="{FBFEA3B1-C9C3-42C5-8728-00AEA084B456}" type="pres">
      <dgm:prSet presAssocID="{C0FEAFAA-2E1D-4931-AA77-F23EED2A345F}" presName="spaceRect" presStyleCnt="0"/>
      <dgm:spPr/>
    </dgm:pt>
    <dgm:pt modelId="{73F79F6B-5794-43BB-AC61-E0E5E595A801}" type="pres">
      <dgm:prSet presAssocID="{C0FEAFAA-2E1D-4931-AA77-F23EED2A345F}" presName="parTx" presStyleLbl="revTx" presStyleIdx="1" presStyleCnt="4">
        <dgm:presLayoutVars>
          <dgm:chMax val="0"/>
          <dgm:chPref val="0"/>
        </dgm:presLayoutVars>
      </dgm:prSet>
      <dgm:spPr/>
    </dgm:pt>
    <dgm:pt modelId="{7761EDF3-66DF-4307-98EF-0A4CA231E7D4}" type="pres">
      <dgm:prSet presAssocID="{A0D36660-80C1-479B-90F4-9C769CE4A6DA}" presName="sibTrans" presStyleCnt="0"/>
      <dgm:spPr/>
    </dgm:pt>
    <dgm:pt modelId="{1085C190-3025-41CE-9BAE-AB44D802DDAD}" type="pres">
      <dgm:prSet presAssocID="{45BA0241-3606-4EB8-9668-F57818E87463}" presName="compNode" presStyleCnt="0"/>
      <dgm:spPr/>
    </dgm:pt>
    <dgm:pt modelId="{7837B180-7442-4A0E-8586-D4210E191189}" type="pres">
      <dgm:prSet presAssocID="{45BA0241-3606-4EB8-9668-F57818E87463}" presName="bgRect" presStyleLbl="bgShp" presStyleIdx="2" presStyleCnt="4"/>
      <dgm:spPr/>
    </dgm:pt>
    <dgm:pt modelId="{712D8381-2C8A-40FA-AD3C-DA23D889A5AE}" type="pres">
      <dgm:prSet presAssocID="{45BA0241-3606-4EB8-9668-F57818E874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scúter"/>
        </a:ext>
      </dgm:extLst>
    </dgm:pt>
    <dgm:pt modelId="{834A8173-60D6-44C1-A2BD-E8B29DF1246D}" type="pres">
      <dgm:prSet presAssocID="{45BA0241-3606-4EB8-9668-F57818E87463}" presName="spaceRect" presStyleCnt="0"/>
      <dgm:spPr/>
    </dgm:pt>
    <dgm:pt modelId="{3DD9455F-303D-42B5-A41B-6CED8905C2AB}" type="pres">
      <dgm:prSet presAssocID="{45BA0241-3606-4EB8-9668-F57818E87463}" presName="parTx" presStyleLbl="revTx" presStyleIdx="2" presStyleCnt="4">
        <dgm:presLayoutVars>
          <dgm:chMax val="0"/>
          <dgm:chPref val="0"/>
        </dgm:presLayoutVars>
      </dgm:prSet>
      <dgm:spPr/>
    </dgm:pt>
    <dgm:pt modelId="{09029F6E-A3BF-4E15-91AA-20D15CB7DD7B}" type="pres">
      <dgm:prSet presAssocID="{B0DAE15E-D395-465D-87E1-5CBC70ABECF5}" presName="sibTrans" presStyleCnt="0"/>
      <dgm:spPr/>
    </dgm:pt>
    <dgm:pt modelId="{58FA1413-F67E-4388-8966-4C4171FBDFD9}" type="pres">
      <dgm:prSet presAssocID="{21D32822-193B-48B0-956D-C59B204F58D6}" presName="compNode" presStyleCnt="0"/>
      <dgm:spPr/>
    </dgm:pt>
    <dgm:pt modelId="{1CF7FA7C-9F8E-4F4E-8662-E26F83357917}" type="pres">
      <dgm:prSet presAssocID="{21D32822-193B-48B0-956D-C59B204F58D6}" presName="bgRect" presStyleLbl="bgShp" presStyleIdx="3" presStyleCnt="4"/>
      <dgm:spPr/>
    </dgm:pt>
    <dgm:pt modelId="{F2F092B0-0198-478B-A2C1-A3E298D006CA}" type="pres">
      <dgm:prSet presAssocID="{21D32822-193B-48B0-956D-C59B204F58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ula de clases"/>
        </a:ext>
      </dgm:extLst>
    </dgm:pt>
    <dgm:pt modelId="{98D7D93A-BA5E-4A2F-8245-FD4617E414D4}" type="pres">
      <dgm:prSet presAssocID="{21D32822-193B-48B0-956D-C59B204F58D6}" presName="spaceRect" presStyleCnt="0"/>
      <dgm:spPr/>
    </dgm:pt>
    <dgm:pt modelId="{E239A50F-D9EE-4B9E-A868-7E78728B5596}" type="pres">
      <dgm:prSet presAssocID="{21D32822-193B-48B0-956D-C59B204F58D6}" presName="parTx" presStyleLbl="revTx" presStyleIdx="3" presStyleCnt="4">
        <dgm:presLayoutVars>
          <dgm:chMax val="0"/>
          <dgm:chPref val="0"/>
        </dgm:presLayoutVars>
      </dgm:prSet>
      <dgm:spPr/>
    </dgm:pt>
  </dgm:ptLst>
  <dgm:cxnLst>
    <dgm:cxn modelId="{B7B37419-00F2-4549-9947-768177CFA008}" srcId="{6CD76657-B25F-4A73-A15F-3324D3F723FD}" destId="{45BA0241-3606-4EB8-9668-F57818E87463}" srcOrd="2" destOrd="0" parTransId="{3509A343-DE3E-434C-8E4D-3F037D22630A}" sibTransId="{B0DAE15E-D395-465D-87E1-5CBC70ABECF5}"/>
    <dgm:cxn modelId="{B16A9525-A02D-4434-85CC-797056C6FA82}" type="presOf" srcId="{C0FEAFAA-2E1D-4931-AA77-F23EED2A345F}" destId="{73F79F6B-5794-43BB-AC61-E0E5E595A801}" srcOrd="0" destOrd="0" presId="urn:microsoft.com/office/officeart/2018/2/layout/IconVerticalSolidList"/>
    <dgm:cxn modelId="{8797E230-F0BE-4C40-A942-6198461E53EC}" srcId="{6CD76657-B25F-4A73-A15F-3324D3F723FD}" destId="{C0FEAFAA-2E1D-4931-AA77-F23EED2A345F}" srcOrd="1" destOrd="0" parTransId="{A831DB21-18D4-4153-ADA0-CA609A20AB6B}" sibTransId="{A0D36660-80C1-479B-90F4-9C769CE4A6DA}"/>
    <dgm:cxn modelId="{CA940E33-E449-41A2-9AD8-326AC9406922}" type="presOf" srcId="{45BA0241-3606-4EB8-9668-F57818E87463}" destId="{3DD9455F-303D-42B5-A41B-6CED8905C2AB}" srcOrd="0" destOrd="0" presId="urn:microsoft.com/office/officeart/2018/2/layout/IconVerticalSolidList"/>
    <dgm:cxn modelId="{5DFCE65E-5684-4382-8923-69C704B19D35}" type="presOf" srcId="{6CD76657-B25F-4A73-A15F-3324D3F723FD}" destId="{D9038B48-CBCE-4194-904E-99156D7DF656}" srcOrd="0" destOrd="0" presId="urn:microsoft.com/office/officeart/2018/2/layout/IconVerticalSolidList"/>
    <dgm:cxn modelId="{3FCF814F-FE97-4841-9C4B-1174EE48AC8E}" type="presOf" srcId="{21D32822-193B-48B0-956D-C59B204F58D6}" destId="{E239A50F-D9EE-4B9E-A868-7E78728B5596}" srcOrd="0" destOrd="0" presId="urn:microsoft.com/office/officeart/2018/2/layout/IconVerticalSolidList"/>
    <dgm:cxn modelId="{5F674F8D-F311-4A39-8496-240C2F131791}" srcId="{6CD76657-B25F-4A73-A15F-3324D3F723FD}" destId="{598327AF-2202-4896-9E64-9B47F4DB2B01}" srcOrd="0" destOrd="0" parTransId="{99C06591-19B9-4C7E-8EA2-BF03F7F63CF3}" sibTransId="{26FBD901-D178-4AEA-8AC4-2FC0106AA7C6}"/>
    <dgm:cxn modelId="{27302DC2-543D-43D1-880F-9D009D1A2DDA}" type="presOf" srcId="{598327AF-2202-4896-9E64-9B47F4DB2B01}" destId="{DAD9797E-4D84-4174-91E6-A6B3B3B38CAA}" srcOrd="0" destOrd="0" presId="urn:microsoft.com/office/officeart/2018/2/layout/IconVerticalSolidList"/>
    <dgm:cxn modelId="{4489B9D9-833D-426A-A882-C10CBD210242}" srcId="{6CD76657-B25F-4A73-A15F-3324D3F723FD}" destId="{21D32822-193B-48B0-956D-C59B204F58D6}" srcOrd="3" destOrd="0" parTransId="{834A5FA5-80D8-4ABB-845E-68CAD19EBF8B}" sibTransId="{1A278380-4A92-43AC-B01D-7FBC6249E0BA}"/>
    <dgm:cxn modelId="{E7CBABAF-1109-4589-8EA7-04D41D41D35E}" type="presParOf" srcId="{D9038B48-CBCE-4194-904E-99156D7DF656}" destId="{5053DE52-A73E-4633-B3EA-27666F90A3B2}" srcOrd="0" destOrd="0" presId="urn:microsoft.com/office/officeart/2018/2/layout/IconVerticalSolidList"/>
    <dgm:cxn modelId="{C0093A3E-4AF5-4B3C-BA28-6BB946916508}" type="presParOf" srcId="{5053DE52-A73E-4633-B3EA-27666F90A3B2}" destId="{B7492428-6A9F-4149-A1C7-023B20B1BEFB}" srcOrd="0" destOrd="0" presId="urn:microsoft.com/office/officeart/2018/2/layout/IconVerticalSolidList"/>
    <dgm:cxn modelId="{98BD605C-2D82-4F34-B774-88A235EDA0A4}" type="presParOf" srcId="{5053DE52-A73E-4633-B3EA-27666F90A3B2}" destId="{1EB81C34-93D8-418F-9AD1-B71312F2215A}" srcOrd="1" destOrd="0" presId="urn:microsoft.com/office/officeart/2018/2/layout/IconVerticalSolidList"/>
    <dgm:cxn modelId="{65F2F63F-AFF8-4D3C-998F-224EF218DC1B}" type="presParOf" srcId="{5053DE52-A73E-4633-B3EA-27666F90A3B2}" destId="{A0FCD4EA-198D-48FA-99EA-995BECB5ADFB}" srcOrd="2" destOrd="0" presId="urn:microsoft.com/office/officeart/2018/2/layout/IconVerticalSolidList"/>
    <dgm:cxn modelId="{B4D86D41-28EF-413A-AA91-FEA144A9E3F9}" type="presParOf" srcId="{5053DE52-A73E-4633-B3EA-27666F90A3B2}" destId="{DAD9797E-4D84-4174-91E6-A6B3B3B38CAA}" srcOrd="3" destOrd="0" presId="urn:microsoft.com/office/officeart/2018/2/layout/IconVerticalSolidList"/>
    <dgm:cxn modelId="{B0AB682F-6698-420E-B4C8-D4AEC706D112}" type="presParOf" srcId="{D9038B48-CBCE-4194-904E-99156D7DF656}" destId="{A8D9D079-946E-4E1C-9BED-EB2CC8AE2C50}" srcOrd="1" destOrd="0" presId="urn:microsoft.com/office/officeart/2018/2/layout/IconVerticalSolidList"/>
    <dgm:cxn modelId="{8DB8EB86-1178-452B-8BF7-4E6F2B006102}" type="presParOf" srcId="{D9038B48-CBCE-4194-904E-99156D7DF656}" destId="{9A10714E-D44B-44D2-95C7-886E9A09619E}" srcOrd="2" destOrd="0" presId="urn:microsoft.com/office/officeart/2018/2/layout/IconVerticalSolidList"/>
    <dgm:cxn modelId="{E8BB3ED4-D218-4D2C-A85D-B56340C68EA0}" type="presParOf" srcId="{9A10714E-D44B-44D2-95C7-886E9A09619E}" destId="{39DC634C-7691-4B3D-B7B0-CB2CD6C88606}" srcOrd="0" destOrd="0" presId="urn:microsoft.com/office/officeart/2018/2/layout/IconVerticalSolidList"/>
    <dgm:cxn modelId="{D8612432-DECD-44BC-A68B-E56F636F8461}" type="presParOf" srcId="{9A10714E-D44B-44D2-95C7-886E9A09619E}" destId="{5EA79A07-500A-40BD-8E74-C8FF759500B3}" srcOrd="1" destOrd="0" presId="urn:microsoft.com/office/officeart/2018/2/layout/IconVerticalSolidList"/>
    <dgm:cxn modelId="{FF557032-72AF-4CD6-8AB7-845B7163E41E}" type="presParOf" srcId="{9A10714E-D44B-44D2-95C7-886E9A09619E}" destId="{FBFEA3B1-C9C3-42C5-8728-00AEA084B456}" srcOrd="2" destOrd="0" presId="urn:microsoft.com/office/officeart/2018/2/layout/IconVerticalSolidList"/>
    <dgm:cxn modelId="{62D6E2E4-BE1C-4803-99D0-585ECED1E3A0}" type="presParOf" srcId="{9A10714E-D44B-44D2-95C7-886E9A09619E}" destId="{73F79F6B-5794-43BB-AC61-E0E5E595A801}" srcOrd="3" destOrd="0" presId="urn:microsoft.com/office/officeart/2018/2/layout/IconVerticalSolidList"/>
    <dgm:cxn modelId="{D69BC131-3859-4176-B0AE-9758A685525A}" type="presParOf" srcId="{D9038B48-CBCE-4194-904E-99156D7DF656}" destId="{7761EDF3-66DF-4307-98EF-0A4CA231E7D4}" srcOrd="3" destOrd="0" presId="urn:microsoft.com/office/officeart/2018/2/layout/IconVerticalSolidList"/>
    <dgm:cxn modelId="{0C344E30-FDBB-4419-8A5C-9BAF1EC1A440}" type="presParOf" srcId="{D9038B48-CBCE-4194-904E-99156D7DF656}" destId="{1085C190-3025-41CE-9BAE-AB44D802DDAD}" srcOrd="4" destOrd="0" presId="urn:microsoft.com/office/officeart/2018/2/layout/IconVerticalSolidList"/>
    <dgm:cxn modelId="{8BA95BD2-4A40-4967-B090-A66109896197}" type="presParOf" srcId="{1085C190-3025-41CE-9BAE-AB44D802DDAD}" destId="{7837B180-7442-4A0E-8586-D4210E191189}" srcOrd="0" destOrd="0" presId="urn:microsoft.com/office/officeart/2018/2/layout/IconVerticalSolidList"/>
    <dgm:cxn modelId="{F5C02210-6BB8-416F-8AA7-7D82F2893738}" type="presParOf" srcId="{1085C190-3025-41CE-9BAE-AB44D802DDAD}" destId="{712D8381-2C8A-40FA-AD3C-DA23D889A5AE}" srcOrd="1" destOrd="0" presId="urn:microsoft.com/office/officeart/2018/2/layout/IconVerticalSolidList"/>
    <dgm:cxn modelId="{8E36E6EB-B6AC-41A5-9FDE-C89EE01FFE60}" type="presParOf" srcId="{1085C190-3025-41CE-9BAE-AB44D802DDAD}" destId="{834A8173-60D6-44C1-A2BD-E8B29DF1246D}" srcOrd="2" destOrd="0" presId="urn:microsoft.com/office/officeart/2018/2/layout/IconVerticalSolidList"/>
    <dgm:cxn modelId="{34DFCD10-FDFF-403B-A823-4920D7975B20}" type="presParOf" srcId="{1085C190-3025-41CE-9BAE-AB44D802DDAD}" destId="{3DD9455F-303D-42B5-A41B-6CED8905C2AB}" srcOrd="3" destOrd="0" presId="urn:microsoft.com/office/officeart/2018/2/layout/IconVerticalSolidList"/>
    <dgm:cxn modelId="{879C2186-023A-4DF7-9FC8-B9BBEBD19C8B}" type="presParOf" srcId="{D9038B48-CBCE-4194-904E-99156D7DF656}" destId="{09029F6E-A3BF-4E15-91AA-20D15CB7DD7B}" srcOrd="5" destOrd="0" presId="urn:microsoft.com/office/officeart/2018/2/layout/IconVerticalSolidList"/>
    <dgm:cxn modelId="{9410B76E-EBB3-470F-B0FB-53F6B9F9965C}" type="presParOf" srcId="{D9038B48-CBCE-4194-904E-99156D7DF656}" destId="{58FA1413-F67E-4388-8966-4C4171FBDFD9}" srcOrd="6" destOrd="0" presId="urn:microsoft.com/office/officeart/2018/2/layout/IconVerticalSolidList"/>
    <dgm:cxn modelId="{BD02DF82-E131-4B5E-9997-C98723F331C2}" type="presParOf" srcId="{58FA1413-F67E-4388-8966-4C4171FBDFD9}" destId="{1CF7FA7C-9F8E-4F4E-8662-E26F83357917}" srcOrd="0" destOrd="0" presId="urn:microsoft.com/office/officeart/2018/2/layout/IconVerticalSolidList"/>
    <dgm:cxn modelId="{72E8182B-334C-4FE0-BB2A-07363640A88F}" type="presParOf" srcId="{58FA1413-F67E-4388-8966-4C4171FBDFD9}" destId="{F2F092B0-0198-478B-A2C1-A3E298D006CA}" srcOrd="1" destOrd="0" presId="urn:microsoft.com/office/officeart/2018/2/layout/IconVerticalSolidList"/>
    <dgm:cxn modelId="{2FDBBB0F-68A1-4D7D-BE50-0A60EEB2FBB8}" type="presParOf" srcId="{58FA1413-F67E-4388-8966-4C4171FBDFD9}" destId="{98D7D93A-BA5E-4A2F-8245-FD4617E414D4}" srcOrd="2" destOrd="0" presId="urn:microsoft.com/office/officeart/2018/2/layout/IconVerticalSolidList"/>
    <dgm:cxn modelId="{338EF6B7-B7EF-4436-ABB3-B4F623A8C2C2}" type="presParOf" srcId="{58FA1413-F67E-4388-8966-4C4171FBDFD9}" destId="{E239A50F-D9EE-4B9E-A868-7E78728B55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45EAA1-D97C-4669-9C9A-5E128E18AAC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BAD406D-E367-4656-AAF7-E47840A6C3BB}">
      <dgm:prSet/>
      <dgm:spPr/>
      <dgm:t>
        <a:bodyPr/>
        <a:lstStyle/>
        <a:p>
          <a:r>
            <a:rPr lang="es-ES"/>
            <a:t>Idioma (inglés). Puede generar algunas dificultades para usuarios que no tengan al menos un conocimiento básico de dicho idioma.</a:t>
          </a:r>
          <a:endParaRPr lang="en-US"/>
        </a:p>
      </dgm:t>
    </dgm:pt>
    <dgm:pt modelId="{75668745-F427-4F69-A004-9066E239F874}" type="parTrans" cxnId="{02EC3270-2D5E-447A-BFB7-8D6719163CBC}">
      <dgm:prSet/>
      <dgm:spPr/>
      <dgm:t>
        <a:bodyPr/>
        <a:lstStyle/>
        <a:p>
          <a:endParaRPr lang="en-US"/>
        </a:p>
      </dgm:t>
    </dgm:pt>
    <dgm:pt modelId="{CAA78F21-3236-4E47-9144-F63E300E4AD3}" type="sibTrans" cxnId="{02EC3270-2D5E-447A-BFB7-8D6719163CBC}">
      <dgm:prSet/>
      <dgm:spPr/>
      <dgm:t>
        <a:bodyPr/>
        <a:lstStyle/>
        <a:p>
          <a:endParaRPr lang="en-US"/>
        </a:p>
      </dgm:t>
    </dgm:pt>
    <dgm:pt modelId="{A724D9EB-F5D9-41CD-AF84-474FC74641AD}">
      <dgm:prSet/>
      <dgm:spPr/>
      <dgm:t>
        <a:bodyPr/>
        <a:lstStyle/>
        <a:p>
          <a:r>
            <a:rPr lang="es-ES"/>
            <a:t>Se necesitan recursos y tiempo para desarrollar una experiencia de aprendizaje de calidad con simulación.</a:t>
          </a:r>
          <a:endParaRPr lang="en-US"/>
        </a:p>
      </dgm:t>
    </dgm:pt>
    <dgm:pt modelId="{B187D3B9-60B4-427E-A226-C08337638273}" type="parTrans" cxnId="{C0CA9547-9AAF-4DCC-8597-3726837662EE}">
      <dgm:prSet/>
      <dgm:spPr/>
      <dgm:t>
        <a:bodyPr/>
        <a:lstStyle/>
        <a:p>
          <a:endParaRPr lang="en-US"/>
        </a:p>
      </dgm:t>
    </dgm:pt>
    <dgm:pt modelId="{3913F760-22A2-4DF8-AC44-9695020A4239}" type="sibTrans" cxnId="{C0CA9547-9AAF-4DCC-8597-3726837662EE}">
      <dgm:prSet/>
      <dgm:spPr/>
      <dgm:t>
        <a:bodyPr/>
        <a:lstStyle/>
        <a:p>
          <a:endParaRPr lang="en-US"/>
        </a:p>
      </dgm:t>
    </dgm:pt>
    <dgm:pt modelId="{DCA988FF-6ADE-45A5-9BB5-041D6DE3A060}">
      <dgm:prSet/>
      <dgm:spPr/>
      <dgm:t>
        <a:bodyPr/>
        <a:lstStyle/>
        <a:p>
          <a:r>
            <a:rPr lang="es-ES"/>
            <a:t>Se necesita de alguien que tenga experiencia para enseñar al usuario cuando se vaya a simulaciones mucho más complejas.</a:t>
          </a:r>
          <a:endParaRPr lang="en-US"/>
        </a:p>
      </dgm:t>
    </dgm:pt>
    <dgm:pt modelId="{0AD94BDE-7C97-4E18-AB49-E0A5DE0CFF1F}" type="parTrans" cxnId="{A176891C-0360-41BD-A809-F42829463281}">
      <dgm:prSet/>
      <dgm:spPr/>
      <dgm:t>
        <a:bodyPr/>
        <a:lstStyle/>
        <a:p>
          <a:endParaRPr lang="en-US"/>
        </a:p>
      </dgm:t>
    </dgm:pt>
    <dgm:pt modelId="{57E80456-BE1F-43AF-A421-468787F98020}" type="sibTrans" cxnId="{A176891C-0360-41BD-A809-F42829463281}">
      <dgm:prSet/>
      <dgm:spPr/>
      <dgm:t>
        <a:bodyPr/>
        <a:lstStyle/>
        <a:p>
          <a:endParaRPr lang="en-US"/>
        </a:p>
      </dgm:t>
    </dgm:pt>
    <dgm:pt modelId="{F927A07F-7542-4BB4-92F9-F0A2E824CCF2}" type="pres">
      <dgm:prSet presAssocID="{3445EAA1-D97C-4669-9C9A-5E128E18AACB}" presName="outerComposite" presStyleCnt="0">
        <dgm:presLayoutVars>
          <dgm:chMax val="5"/>
          <dgm:dir/>
          <dgm:resizeHandles val="exact"/>
        </dgm:presLayoutVars>
      </dgm:prSet>
      <dgm:spPr/>
    </dgm:pt>
    <dgm:pt modelId="{C9100F01-6250-40E6-85B9-A38DB62788CA}" type="pres">
      <dgm:prSet presAssocID="{3445EAA1-D97C-4669-9C9A-5E128E18AACB}" presName="dummyMaxCanvas" presStyleCnt="0">
        <dgm:presLayoutVars/>
      </dgm:prSet>
      <dgm:spPr/>
    </dgm:pt>
    <dgm:pt modelId="{5CB76652-7ED6-47D0-9975-C395398B5A46}" type="pres">
      <dgm:prSet presAssocID="{3445EAA1-D97C-4669-9C9A-5E128E18AACB}" presName="ThreeNodes_1" presStyleLbl="node1" presStyleIdx="0" presStyleCnt="3">
        <dgm:presLayoutVars>
          <dgm:bulletEnabled val="1"/>
        </dgm:presLayoutVars>
      </dgm:prSet>
      <dgm:spPr/>
    </dgm:pt>
    <dgm:pt modelId="{2CBBC0CB-E71E-4CBF-9358-D809C5B789E3}" type="pres">
      <dgm:prSet presAssocID="{3445EAA1-D97C-4669-9C9A-5E128E18AACB}" presName="ThreeNodes_2" presStyleLbl="node1" presStyleIdx="1" presStyleCnt="3">
        <dgm:presLayoutVars>
          <dgm:bulletEnabled val="1"/>
        </dgm:presLayoutVars>
      </dgm:prSet>
      <dgm:spPr/>
    </dgm:pt>
    <dgm:pt modelId="{C6888703-6904-41B3-BC5E-DC66DAD7A807}" type="pres">
      <dgm:prSet presAssocID="{3445EAA1-D97C-4669-9C9A-5E128E18AACB}" presName="ThreeNodes_3" presStyleLbl="node1" presStyleIdx="2" presStyleCnt="3">
        <dgm:presLayoutVars>
          <dgm:bulletEnabled val="1"/>
        </dgm:presLayoutVars>
      </dgm:prSet>
      <dgm:spPr/>
    </dgm:pt>
    <dgm:pt modelId="{99BE19A5-6F1F-4882-AC43-F8F32AB5A604}" type="pres">
      <dgm:prSet presAssocID="{3445EAA1-D97C-4669-9C9A-5E128E18AACB}" presName="ThreeConn_1-2" presStyleLbl="fgAccFollowNode1" presStyleIdx="0" presStyleCnt="2">
        <dgm:presLayoutVars>
          <dgm:bulletEnabled val="1"/>
        </dgm:presLayoutVars>
      </dgm:prSet>
      <dgm:spPr/>
    </dgm:pt>
    <dgm:pt modelId="{A90EFC31-E567-4FD6-A9D4-AD4AD77C3891}" type="pres">
      <dgm:prSet presAssocID="{3445EAA1-D97C-4669-9C9A-5E128E18AACB}" presName="ThreeConn_2-3" presStyleLbl="fgAccFollowNode1" presStyleIdx="1" presStyleCnt="2">
        <dgm:presLayoutVars>
          <dgm:bulletEnabled val="1"/>
        </dgm:presLayoutVars>
      </dgm:prSet>
      <dgm:spPr/>
    </dgm:pt>
    <dgm:pt modelId="{5B27848A-90B2-4776-97B2-85042BD14309}" type="pres">
      <dgm:prSet presAssocID="{3445EAA1-D97C-4669-9C9A-5E128E18AACB}" presName="ThreeNodes_1_text" presStyleLbl="node1" presStyleIdx="2" presStyleCnt="3">
        <dgm:presLayoutVars>
          <dgm:bulletEnabled val="1"/>
        </dgm:presLayoutVars>
      </dgm:prSet>
      <dgm:spPr/>
    </dgm:pt>
    <dgm:pt modelId="{E6610C3E-4F36-4D86-9ED3-C20DCB769BB1}" type="pres">
      <dgm:prSet presAssocID="{3445EAA1-D97C-4669-9C9A-5E128E18AACB}" presName="ThreeNodes_2_text" presStyleLbl="node1" presStyleIdx="2" presStyleCnt="3">
        <dgm:presLayoutVars>
          <dgm:bulletEnabled val="1"/>
        </dgm:presLayoutVars>
      </dgm:prSet>
      <dgm:spPr/>
    </dgm:pt>
    <dgm:pt modelId="{FC828184-682E-434F-8F90-2F0034C5811E}" type="pres">
      <dgm:prSet presAssocID="{3445EAA1-D97C-4669-9C9A-5E128E18AACB}" presName="ThreeNodes_3_text" presStyleLbl="node1" presStyleIdx="2" presStyleCnt="3">
        <dgm:presLayoutVars>
          <dgm:bulletEnabled val="1"/>
        </dgm:presLayoutVars>
      </dgm:prSet>
      <dgm:spPr/>
    </dgm:pt>
  </dgm:ptLst>
  <dgm:cxnLst>
    <dgm:cxn modelId="{14215015-D995-45C4-AF5B-A147E700BE8B}" type="presOf" srcId="{2BAD406D-E367-4656-AAF7-E47840A6C3BB}" destId="{5B27848A-90B2-4776-97B2-85042BD14309}" srcOrd="1" destOrd="0" presId="urn:microsoft.com/office/officeart/2005/8/layout/vProcess5"/>
    <dgm:cxn modelId="{A176891C-0360-41BD-A809-F42829463281}" srcId="{3445EAA1-D97C-4669-9C9A-5E128E18AACB}" destId="{DCA988FF-6ADE-45A5-9BB5-041D6DE3A060}" srcOrd="2" destOrd="0" parTransId="{0AD94BDE-7C97-4E18-AB49-E0A5DE0CFF1F}" sibTransId="{57E80456-BE1F-43AF-A421-468787F98020}"/>
    <dgm:cxn modelId="{1911302E-3F8A-45C5-9D6A-A4B6B02A1324}" type="presOf" srcId="{2BAD406D-E367-4656-AAF7-E47840A6C3BB}" destId="{5CB76652-7ED6-47D0-9975-C395398B5A46}" srcOrd="0" destOrd="0" presId="urn:microsoft.com/office/officeart/2005/8/layout/vProcess5"/>
    <dgm:cxn modelId="{744C6C31-E823-42AF-8382-95DB7D003425}" type="presOf" srcId="{CAA78F21-3236-4E47-9144-F63E300E4AD3}" destId="{99BE19A5-6F1F-4882-AC43-F8F32AB5A604}" srcOrd="0" destOrd="0" presId="urn:microsoft.com/office/officeart/2005/8/layout/vProcess5"/>
    <dgm:cxn modelId="{87AC0B43-7D10-43B5-9B87-F27D62096AF2}" type="presOf" srcId="{A724D9EB-F5D9-41CD-AF84-474FC74641AD}" destId="{2CBBC0CB-E71E-4CBF-9358-D809C5B789E3}" srcOrd="0" destOrd="0" presId="urn:microsoft.com/office/officeart/2005/8/layout/vProcess5"/>
    <dgm:cxn modelId="{C0CA9547-9AAF-4DCC-8597-3726837662EE}" srcId="{3445EAA1-D97C-4669-9C9A-5E128E18AACB}" destId="{A724D9EB-F5D9-41CD-AF84-474FC74641AD}" srcOrd="1" destOrd="0" parTransId="{B187D3B9-60B4-427E-A226-C08337638273}" sibTransId="{3913F760-22A2-4DF8-AC44-9695020A4239}"/>
    <dgm:cxn modelId="{1DECEA4B-4430-40C8-AED2-8A51049E90F8}" type="presOf" srcId="{3913F760-22A2-4DF8-AC44-9695020A4239}" destId="{A90EFC31-E567-4FD6-A9D4-AD4AD77C3891}" srcOrd="0" destOrd="0" presId="urn:microsoft.com/office/officeart/2005/8/layout/vProcess5"/>
    <dgm:cxn modelId="{02EC3270-2D5E-447A-BFB7-8D6719163CBC}" srcId="{3445EAA1-D97C-4669-9C9A-5E128E18AACB}" destId="{2BAD406D-E367-4656-AAF7-E47840A6C3BB}" srcOrd="0" destOrd="0" parTransId="{75668745-F427-4F69-A004-9066E239F874}" sibTransId="{CAA78F21-3236-4E47-9144-F63E300E4AD3}"/>
    <dgm:cxn modelId="{7295F273-28BB-4BB1-BE52-3ED1064E2AB0}" type="presOf" srcId="{DCA988FF-6ADE-45A5-9BB5-041D6DE3A060}" destId="{FC828184-682E-434F-8F90-2F0034C5811E}" srcOrd="1" destOrd="0" presId="urn:microsoft.com/office/officeart/2005/8/layout/vProcess5"/>
    <dgm:cxn modelId="{E7F09FC7-9E31-4F5D-8C9E-54800D4F5050}" type="presOf" srcId="{DCA988FF-6ADE-45A5-9BB5-041D6DE3A060}" destId="{C6888703-6904-41B3-BC5E-DC66DAD7A807}" srcOrd="0" destOrd="0" presId="urn:microsoft.com/office/officeart/2005/8/layout/vProcess5"/>
    <dgm:cxn modelId="{22DEC0D9-C1A0-4A11-9D6B-A04E3AE7C99F}" type="presOf" srcId="{3445EAA1-D97C-4669-9C9A-5E128E18AACB}" destId="{F927A07F-7542-4BB4-92F9-F0A2E824CCF2}" srcOrd="0" destOrd="0" presId="urn:microsoft.com/office/officeart/2005/8/layout/vProcess5"/>
    <dgm:cxn modelId="{7865F9F2-E54F-4CCC-821E-EFA803EE4977}" type="presOf" srcId="{A724D9EB-F5D9-41CD-AF84-474FC74641AD}" destId="{E6610C3E-4F36-4D86-9ED3-C20DCB769BB1}" srcOrd="1" destOrd="0" presId="urn:microsoft.com/office/officeart/2005/8/layout/vProcess5"/>
    <dgm:cxn modelId="{25F23289-D33A-4B59-AEC9-9450CF939A01}" type="presParOf" srcId="{F927A07F-7542-4BB4-92F9-F0A2E824CCF2}" destId="{C9100F01-6250-40E6-85B9-A38DB62788CA}" srcOrd="0" destOrd="0" presId="urn:microsoft.com/office/officeart/2005/8/layout/vProcess5"/>
    <dgm:cxn modelId="{AEC291A5-A7C6-4A76-96C9-DBF78DB8C87E}" type="presParOf" srcId="{F927A07F-7542-4BB4-92F9-F0A2E824CCF2}" destId="{5CB76652-7ED6-47D0-9975-C395398B5A46}" srcOrd="1" destOrd="0" presId="urn:microsoft.com/office/officeart/2005/8/layout/vProcess5"/>
    <dgm:cxn modelId="{48439970-34D1-40F0-9502-67F18284F081}" type="presParOf" srcId="{F927A07F-7542-4BB4-92F9-F0A2E824CCF2}" destId="{2CBBC0CB-E71E-4CBF-9358-D809C5B789E3}" srcOrd="2" destOrd="0" presId="urn:microsoft.com/office/officeart/2005/8/layout/vProcess5"/>
    <dgm:cxn modelId="{307339BB-CC7C-47DF-928E-EEDE15F16230}" type="presParOf" srcId="{F927A07F-7542-4BB4-92F9-F0A2E824CCF2}" destId="{C6888703-6904-41B3-BC5E-DC66DAD7A807}" srcOrd="3" destOrd="0" presId="urn:microsoft.com/office/officeart/2005/8/layout/vProcess5"/>
    <dgm:cxn modelId="{426EB2DF-4F9C-4C93-9A07-D56048009E55}" type="presParOf" srcId="{F927A07F-7542-4BB4-92F9-F0A2E824CCF2}" destId="{99BE19A5-6F1F-4882-AC43-F8F32AB5A604}" srcOrd="4" destOrd="0" presId="urn:microsoft.com/office/officeart/2005/8/layout/vProcess5"/>
    <dgm:cxn modelId="{3E2626C6-F6B5-4577-B3F2-051B426CFC94}" type="presParOf" srcId="{F927A07F-7542-4BB4-92F9-F0A2E824CCF2}" destId="{A90EFC31-E567-4FD6-A9D4-AD4AD77C3891}" srcOrd="5" destOrd="0" presId="urn:microsoft.com/office/officeart/2005/8/layout/vProcess5"/>
    <dgm:cxn modelId="{1D9EA152-1817-47B1-AB4F-CEA025B49136}" type="presParOf" srcId="{F927A07F-7542-4BB4-92F9-F0A2E824CCF2}" destId="{5B27848A-90B2-4776-97B2-85042BD14309}" srcOrd="6" destOrd="0" presId="urn:microsoft.com/office/officeart/2005/8/layout/vProcess5"/>
    <dgm:cxn modelId="{B1C2B4EA-583C-4890-9D9F-2CEF53EBEE70}" type="presParOf" srcId="{F927A07F-7542-4BB4-92F9-F0A2E824CCF2}" destId="{E6610C3E-4F36-4D86-9ED3-C20DCB769BB1}" srcOrd="7" destOrd="0" presId="urn:microsoft.com/office/officeart/2005/8/layout/vProcess5"/>
    <dgm:cxn modelId="{C3FA6875-172C-47C8-A86A-110C76EA7CF2}" type="presParOf" srcId="{F927A07F-7542-4BB4-92F9-F0A2E824CCF2}" destId="{FC828184-682E-434F-8F90-2F0034C5811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92428-6A9F-4149-A1C7-023B20B1BEFB}">
      <dsp:nvSpPr>
        <dsp:cNvPr id="0" name=""/>
        <dsp:cNvSpPr/>
      </dsp:nvSpPr>
      <dsp:spPr>
        <a:xfrm>
          <a:off x="0" y="4879"/>
          <a:ext cx="8312785" cy="790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81C34-93D8-418F-9AD1-B71312F2215A}">
      <dsp:nvSpPr>
        <dsp:cNvPr id="0" name=""/>
        <dsp:cNvSpPr/>
      </dsp:nvSpPr>
      <dsp:spPr>
        <a:xfrm>
          <a:off x="239018" y="182662"/>
          <a:ext cx="435003" cy="434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D9797E-4D84-4174-91E6-A6B3B3B38CAA}">
      <dsp:nvSpPr>
        <dsp:cNvPr id="0" name=""/>
        <dsp:cNvSpPr/>
      </dsp:nvSpPr>
      <dsp:spPr>
        <a:xfrm>
          <a:off x="913040" y="4879"/>
          <a:ext cx="7065055" cy="790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05" tIns="83705" rIns="83705" bIns="83705" numCol="1" spcCol="1270" anchor="ctr" anchorCtr="0">
          <a:noAutofit/>
        </a:bodyPr>
        <a:lstStyle/>
        <a:p>
          <a:pPr marL="0" lvl="0" indent="0" algn="l" defTabSz="711200">
            <a:lnSpc>
              <a:spcPct val="90000"/>
            </a:lnSpc>
            <a:spcBef>
              <a:spcPct val="0"/>
            </a:spcBef>
            <a:spcAft>
              <a:spcPct val="35000"/>
            </a:spcAft>
            <a:buNone/>
          </a:pPr>
          <a:r>
            <a:rPr lang="es-ES" sz="1600" kern="1200" dirty="0"/>
            <a:t>Es un software dinámico e interactivo</a:t>
          </a:r>
          <a:endParaRPr lang="en-US" sz="1600" kern="1200" dirty="0"/>
        </a:p>
      </dsp:txBody>
      <dsp:txXfrm>
        <a:off x="913040" y="4879"/>
        <a:ext cx="7065055" cy="790916"/>
      </dsp:txXfrm>
    </dsp:sp>
    <dsp:sp modelId="{39DC634C-7691-4B3D-B7B0-CB2CD6C88606}">
      <dsp:nvSpPr>
        <dsp:cNvPr id="0" name=""/>
        <dsp:cNvSpPr/>
      </dsp:nvSpPr>
      <dsp:spPr>
        <a:xfrm>
          <a:off x="0" y="950120"/>
          <a:ext cx="8312785" cy="790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79A07-500A-40BD-8E74-C8FF759500B3}">
      <dsp:nvSpPr>
        <dsp:cNvPr id="0" name=""/>
        <dsp:cNvSpPr/>
      </dsp:nvSpPr>
      <dsp:spPr>
        <a:xfrm>
          <a:off x="239018" y="1127903"/>
          <a:ext cx="435003" cy="434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F79F6B-5794-43BB-AC61-E0E5E595A801}">
      <dsp:nvSpPr>
        <dsp:cNvPr id="0" name=""/>
        <dsp:cNvSpPr/>
      </dsp:nvSpPr>
      <dsp:spPr>
        <a:xfrm>
          <a:off x="913040" y="950120"/>
          <a:ext cx="7065055" cy="790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05" tIns="83705" rIns="83705" bIns="83705" numCol="1" spcCol="1270" anchor="ctr" anchorCtr="0">
          <a:noAutofit/>
        </a:bodyPr>
        <a:lstStyle/>
        <a:p>
          <a:pPr marL="0" lvl="0" indent="0" algn="l" defTabSz="711200">
            <a:lnSpc>
              <a:spcPct val="90000"/>
            </a:lnSpc>
            <a:spcBef>
              <a:spcPct val="0"/>
            </a:spcBef>
            <a:spcAft>
              <a:spcPct val="35000"/>
            </a:spcAft>
            <a:buNone/>
          </a:pPr>
          <a:r>
            <a:rPr lang="es-ES" sz="1600" kern="1200" dirty="0"/>
            <a:t>Utiliza diagramas de flujo para organizar actividades.</a:t>
          </a:r>
          <a:endParaRPr lang="en-US" sz="1600" kern="1200" dirty="0"/>
        </a:p>
      </dsp:txBody>
      <dsp:txXfrm>
        <a:off x="913040" y="950120"/>
        <a:ext cx="7065055" cy="790916"/>
      </dsp:txXfrm>
    </dsp:sp>
    <dsp:sp modelId="{7837B180-7442-4A0E-8586-D4210E191189}">
      <dsp:nvSpPr>
        <dsp:cNvPr id="0" name=""/>
        <dsp:cNvSpPr/>
      </dsp:nvSpPr>
      <dsp:spPr>
        <a:xfrm>
          <a:off x="0" y="1895362"/>
          <a:ext cx="8312785" cy="790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2D8381-2C8A-40FA-AD3C-DA23D889A5AE}">
      <dsp:nvSpPr>
        <dsp:cNvPr id="0" name=""/>
        <dsp:cNvSpPr/>
      </dsp:nvSpPr>
      <dsp:spPr>
        <a:xfrm>
          <a:off x="239018" y="2073144"/>
          <a:ext cx="435003" cy="434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D9455F-303D-42B5-A41B-6CED8905C2AB}">
      <dsp:nvSpPr>
        <dsp:cNvPr id="0" name=""/>
        <dsp:cNvSpPr/>
      </dsp:nvSpPr>
      <dsp:spPr>
        <a:xfrm>
          <a:off x="913040" y="1895362"/>
          <a:ext cx="7065055" cy="790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05" tIns="83705" rIns="83705" bIns="83705" numCol="1" spcCol="1270" anchor="ctr" anchorCtr="0">
          <a:noAutofit/>
        </a:bodyPr>
        <a:lstStyle/>
        <a:p>
          <a:pPr marL="0" lvl="0" indent="0" algn="l" defTabSz="711200">
            <a:lnSpc>
              <a:spcPct val="90000"/>
            </a:lnSpc>
            <a:spcBef>
              <a:spcPct val="0"/>
            </a:spcBef>
            <a:spcAft>
              <a:spcPct val="35000"/>
            </a:spcAft>
            <a:buNone/>
          </a:pPr>
          <a:r>
            <a:rPr lang="es-ES" sz="1600" kern="1200" dirty="0"/>
            <a:t>Ofrece un camino práctico para visualizar de forma dinámica y comunicar cómo funcionan los sistemas complejos.</a:t>
          </a:r>
          <a:endParaRPr lang="en-US" sz="1600" kern="1200" dirty="0"/>
        </a:p>
      </dsp:txBody>
      <dsp:txXfrm>
        <a:off x="913040" y="1895362"/>
        <a:ext cx="7065055" cy="790916"/>
      </dsp:txXfrm>
    </dsp:sp>
    <dsp:sp modelId="{1CF7FA7C-9F8E-4F4E-8662-E26F83357917}">
      <dsp:nvSpPr>
        <dsp:cNvPr id="0" name=""/>
        <dsp:cNvSpPr/>
      </dsp:nvSpPr>
      <dsp:spPr>
        <a:xfrm>
          <a:off x="0" y="2840603"/>
          <a:ext cx="8312785" cy="790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092B0-0198-478B-A2C1-A3E298D006CA}">
      <dsp:nvSpPr>
        <dsp:cNvPr id="0" name=""/>
        <dsp:cNvSpPr/>
      </dsp:nvSpPr>
      <dsp:spPr>
        <a:xfrm>
          <a:off x="239018" y="3018385"/>
          <a:ext cx="435003" cy="434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39A50F-D9EE-4B9E-A868-7E78728B5596}">
      <dsp:nvSpPr>
        <dsp:cNvPr id="0" name=""/>
        <dsp:cNvSpPr/>
      </dsp:nvSpPr>
      <dsp:spPr>
        <a:xfrm>
          <a:off x="913040" y="2840603"/>
          <a:ext cx="7065055" cy="790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05" tIns="83705" rIns="83705" bIns="83705" numCol="1" spcCol="1270" anchor="ctr" anchorCtr="0">
          <a:noAutofit/>
        </a:bodyPr>
        <a:lstStyle/>
        <a:p>
          <a:pPr marL="0" lvl="0" indent="0" algn="l" defTabSz="711200">
            <a:lnSpc>
              <a:spcPct val="90000"/>
            </a:lnSpc>
            <a:spcBef>
              <a:spcPct val="0"/>
            </a:spcBef>
            <a:spcAft>
              <a:spcPct val="35000"/>
            </a:spcAft>
            <a:buNone/>
          </a:pPr>
          <a:r>
            <a:rPr lang="es-ES" sz="1600" kern="1200" dirty="0"/>
            <a:t>Es amigable con personas que estén por primera vez modelando o sean modeladores de experiencia como profesores, estudiantes o investigadores.</a:t>
          </a:r>
          <a:endParaRPr lang="en-US" sz="1600" kern="1200" dirty="0"/>
        </a:p>
      </dsp:txBody>
      <dsp:txXfrm>
        <a:off x="913040" y="2840603"/>
        <a:ext cx="7065055" cy="790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76652-7ED6-47D0-9975-C395398B5A46}">
      <dsp:nvSpPr>
        <dsp:cNvPr id="0" name=""/>
        <dsp:cNvSpPr/>
      </dsp:nvSpPr>
      <dsp:spPr>
        <a:xfrm>
          <a:off x="0" y="0"/>
          <a:ext cx="7453947" cy="986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Idioma (inglés). Puede generar algunas dificultades para usuarios que no tengan al menos un conocimiento básico de dicho idioma.</a:t>
          </a:r>
          <a:endParaRPr lang="en-US" sz="1500" kern="1200"/>
        </a:p>
      </dsp:txBody>
      <dsp:txXfrm>
        <a:off x="28905" y="28905"/>
        <a:ext cx="6389020" cy="929076"/>
      </dsp:txXfrm>
    </dsp:sp>
    <dsp:sp modelId="{2CBBC0CB-E71E-4CBF-9358-D809C5B789E3}">
      <dsp:nvSpPr>
        <dsp:cNvPr id="0" name=""/>
        <dsp:cNvSpPr/>
      </dsp:nvSpPr>
      <dsp:spPr>
        <a:xfrm>
          <a:off x="657701" y="1151367"/>
          <a:ext cx="7453947" cy="98688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Se necesitan recursos y tiempo para desarrollar una experiencia de aprendizaje de calidad con simulación.</a:t>
          </a:r>
          <a:endParaRPr lang="en-US" sz="1500" kern="1200"/>
        </a:p>
      </dsp:txBody>
      <dsp:txXfrm>
        <a:off x="686606" y="1180272"/>
        <a:ext cx="6096960" cy="929076"/>
      </dsp:txXfrm>
    </dsp:sp>
    <dsp:sp modelId="{C6888703-6904-41B3-BC5E-DC66DAD7A807}">
      <dsp:nvSpPr>
        <dsp:cNvPr id="0" name=""/>
        <dsp:cNvSpPr/>
      </dsp:nvSpPr>
      <dsp:spPr>
        <a:xfrm>
          <a:off x="1315402" y="2302734"/>
          <a:ext cx="7453947" cy="98688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Se necesita de alguien que tenga experiencia para enseñar al usuario cuando se vaya a simulaciones mucho más complejas.</a:t>
          </a:r>
          <a:endParaRPr lang="en-US" sz="1500" kern="1200"/>
        </a:p>
      </dsp:txBody>
      <dsp:txXfrm>
        <a:off x="1344307" y="2331639"/>
        <a:ext cx="6096960" cy="929076"/>
      </dsp:txXfrm>
    </dsp:sp>
    <dsp:sp modelId="{99BE19A5-6F1F-4882-AC43-F8F32AB5A604}">
      <dsp:nvSpPr>
        <dsp:cNvPr id="0" name=""/>
        <dsp:cNvSpPr/>
      </dsp:nvSpPr>
      <dsp:spPr>
        <a:xfrm>
          <a:off x="6812471" y="748388"/>
          <a:ext cx="641476" cy="64147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956803" y="748388"/>
        <a:ext cx="352812" cy="482711"/>
      </dsp:txXfrm>
    </dsp:sp>
    <dsp:sp modelId="{A90EFC31-E567-4FD6-A9D4-AD4AD77C3891}">
      <dsp:nvSpPr>
        <dsp:cNvPr id="0" name=""/>
        <dsp:cNvSpPr/>
      </dsp:nvSpPr>
      <dsp:spPr>
        <a:xfrm>
          <a:off x="7470172" y="1893176"/>
          <a:ext cx="641476" cy="64147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14504" y="1893176"/>
        <a:ext cx="352812" cy="4827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3/31/2022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‹Nº›</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45045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3/31/2022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2665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79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3/31/2022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84414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3/31/2022</a:t>
            </a:fld>
            <a:endParaRPr lang="en-US" dirty="0"/>
          </a:p>
        </p:txBody>
      </p:sp>
    </p:spTree>
    <p:extLst>
      <p:ext uri="{BB962C8B-B14F-4D97-AF65-F5344CB8AC3E}">
        <p14:creationId xmlns:p14="http://schemas.microsoft.com/office/powerpoint/2010/main" val="213084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3/31/2022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61865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3/31/2022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62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3/31/2022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417625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3/31/2022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25040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3/31/2022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34043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3/31/2022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299697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3/31/2022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‹Nº›</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6916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1.svg" /><Relationship Id="rId2" Type="http://schemas.openxmlformats.org/officeDocument/2006/relationships/image" Target="../media/image20.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9.xml.rels><?xml version="1.0" encoding="UTF-8" standalone="yes"?>
<Relationships xmlns="http://schemas.openxmlformats.org/package/2006/relationships"><Relationship Id="rId8" Type="http://schemas.openxmlformats.org/officeDocument/2006/relationships/image" Target="../media/image18.png" /><Relationship Id="rId3" Type="http://schemas.openxmlformats.org/officeDocument/2006/relationships/image" Target="../media/image13.svg" /><Relationship Id="rId7" Type="http://schemas.openxmlformats.org/officeDocument/2006/relationships/image" Target="../media/image17.sv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6.png" /><Relationship Id="rId5" Type="http://schemas.openxmlformats.org/officeDocument/2006/relationships/image" Target="../media/image15.svg" /><Relationship Id="rId4" Type="http://schemas.openxmlformats.org/officeDocument/2006/relationships/image" Target="../media/image14.png" /><Relationship Id="rId9" Type="http://schemas.openxmlformats.org/officeDocument/2006/relationships/image" Target="../media/image19.sv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9C26744A-D94F-CD99-990D-208F3A74DD3F}"/>
              </a:ext>
            </a:extLst>
          </p:cNvPr>
          <p:cNvPicPr>
            <a:picLocks noChangeAspect="1"/>
          </p:cNvPicPr>
          <p:nvPr/>
        </p:nvPicPr>
        <p:blipFill rotWithShape="1">
          <a:blip r:embed="rId2"/>
          <a:srcRect r="28026"/>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4C9266CF-01DC-4600-B74E-8D1BCEFEEC35}"/>
              </a:ext>
            </a:extLst>
          </p:cNvPr>
          <p:cNvSpPr>
            <a:spLocks noGrp="1"/>
          </p:cNvSpPr>
          <p:nvPr>
            <p:ph type="ctrTitle"/>
          </p:nvPr>
        </p:nvSpPr>
        <p:spPr>
          <a:xfrm>
            <a:off x="1180531" y="1346268"/>
            <a:ext cx="5274860" cy="3066706"/>
          </a:xfrm>
        </p:spPr>
        <p:txBody>
          <a:bodyPr anchor="b">
            <a:normAutofit/>
          </a:bodyPr>
          <a:lstStyle/>
          <a:p>
            <a:pPr>
              <a:lnSpc>
                <a:spcPct val="110000"/>
              </a:lnSpc>
            </a:pPr>
            <a:r>
              <a:rPr lang="es-PA" sz="5600" dirty="0"/>
              <a:t>Sistema Dinámico Stella</a:t>
            </a:r>
          </a:p>
        </p:txBody>
      </p:sp>
      <p:sp>
        <p:nvSpPr>
          <p:cNvPr id="3" name="Subtítulo 2">
            <a:extLst>
              <a:ext uri="{FF2B5EF4-FFF2-40B4-BE49-F238E27FC236}">
                <a16:creationId xmlns:a16="http://schemas.microsoft.com/office/drawing/2014/main" id="{F9C4C5A6-A909-46B7-A8DB-E06B7A4CCE84}"/>
              </a:ext>
            </a:extLst>
          </p:cNvPr>
          <p:cNvSpPr>
            <a:spLocks noGrp="1"/>
          </p:cNvSpPr>
          <p:nvPr>
            <p:ph type="subTitle" idx="1"/>
          </p:nvPr>
        </p:nvSpPr>
        <p:spPr>
          <a:xfrm>
            <a:off x="451414" y="4247909"/>
            <a:ext cx="4912156" cy="2488557"/>
          </a:xfrm>
        </p:spPr>
        <p:txBody>
          <a:bodyPr anchor="t">
            <a:normAutofit fontScale="92500" lnSpcReduction="10000"/>
          </a:bodyPr>
          <a:lstStyle/>
          <a:p>
            <a:pPr>
              <a:lnSpc>
                <a:spcPct val="120000"/>
              </a:lnSpc>
            </a:pPr>
            <a:r>
              <a:rPr lang="es-PA" sz="1800" dirty="0"/>
              <a:t>Integrantes: </a:t>
            </a:r>
          </a:p>
          <a:p>
            <a:pPr>
              <a:lnSpc>
                <a:spcPct val="120000"/>
              </a:lnSpc>
            </a:pPr>
            <a:r>
              <a:rPr lang="es-PA" sz="1800" dirty="0" err="1">
                <a:effectLst/>
                <a:latin typeface="Arial" panose="020B0604020202020204" pitchFamily="34" charset="0"/>
                <a:ea typeface="Times New Roman" panose="02020603050405020304" pitchFamily="18" charset="0"/>
                <a:cs typeface="Times New Roman" panose="02020603050405020304" pitchFamily="18" charset="0"/>
              </a:rPr>
              <a:t>Eynar</a:t>
            </a:r>
            <a:r>
              <a:rPr lang="es-PA" sz="1800" dirty="0">
                <a:effectLst/>
                <a:latin typeface="Arial" panose="020B0604020202020204" pitchFamily="34" charset="0"/>
                <a:ea typeface="Times New Roman" panose="02020603050405020304" pitchFamily="18" charset="0"/>
                <a:cs typeface="Times New Roman" panose="02020603050405020304" pitchFamily="18" charset="0"/>
              </a:rPr>
              <a:t> Sánchez 8-952-1686</a:t>
            </a:r>
            <a:endParaRPr lang="es-PA"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r>
              <a:rPr lang="es-PA" sz="1800" dirty="0">
                <a:effectLst/>
                <a:latin typeface="Arial" panose="020B0604020202020204" pitchFamily="34" charset="0"/>
                <a:ea typeface="Times New Roman" panose="02020603050405020304" pitchFamily="18" charset="0"/>
                <a:cs typeface="Times New Roman" panose="02020603050405020304" pitchFamily="18" charset="0"/>
              </a:rPr>
              <a:t>Ana Sánchez 8-967-832</a:t>
            </a:r>
            <a:endParaRPr lang="es-PA"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r>
              <a:rPr lang="es-PA" sz="1800" dirty="0">
                <a:effectLst/>
                <a:latin typeface="Arial" panose="020B0604020202020204" pitchFamily="34" charset="0"/>
                <a:ea typeface="Times New Roman" panose="02020603050405020304" pitchFamily="18" charset="0"/>
                <a:cs typeface="Times New Roman" panose="02020603050405020304" pitchFamily="18" charset="0"/>
              </a:rPr>
              <a:t>Luis Alvarado 4-808-1148</a:t>
            </a:r>
            <a:endParaRPr lang="es-PA"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r>
              <a:rPr lang="es-PA" sz="1800" dirty="0">
                <a:effectLst/>
                <a:latin typeface="Arial" panose="020B0604020202020204" pitchFamily="34" charset="0"/>
                <a:ea typeface="Times New Roman" panose="02020603050405020304" pitchFamily="18" charset="0"/>
                <a:cs typeface="Times New Roman" panose="02020603050405020304" pitchFamily="18" charset="0"/>
              </a:rPr>
              <a:t>Ángel Tejada 8-969-974</a:t>
            </a:r>
            <a:endParaRPr lang="es-PA"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r>
              <a:rPr lang="es-PA" sz="1800" dirty="0">
                <a:effectLst/>
                <a:latin typeface="Arial" panose="020B0604020202020204" pitchFamily="34" charset="0"/>
                <a:ea typeface="Times New Roman" panose="02020603050405020304" pitchFamily="18" charset="0"/>
                <a:cs typeface="Times New Roman" panose="02020603050405020304" pitchFamily="18" charset="0"/>
              </a:rPr>
              <a:t>Esteban Chávez 8-953-1452</a:t>
            </a:r>
            <a:endParaRPr lang="es-PA"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endParaRPr lang="es-PA" sz="900" dirty="0"/>
          </a:p>
        </p:txBody>
      </p:sp>
    </p:spTree>
    <p:extLst>
      <p:ext uri="{BB962C8B-B14F-4D97-AF65-F5344CB8AC3E}">
        <p14:creationId xmlns:p14="http://schemas.microsoft.com/office/powerpoint/2010/main" val="1571888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29510DAA-BF3E-4699-87F0-94B664296108}"/>
              </a:ext>
            </a:extLst>
          </p:cNvPr>
          <p:cNvSpPr>
            <a:spLocks noGrp="1"/>
          </p:cNvSpPr>
          <p:nvPr>
            <p:ph type="title"/>
          </p:nvPr>
        </p:nvSpPr>
        <p:spPr>
          <a:xfrm>
            <a:off x="1743607" y="3912041"/>
            <a:ext cx="8394306" cy="1396053"/>
          </a:xfrm>
        </p:spPr>
        <p:txBody>
          <a:bodyPr vert="horz" lIns="109728" tIns="109728" rIns="109728" bIns="91440" rtlCol="0" anchor="b">
            <a:normAutofit/>
          </a:bodyPr>
          <a:lstStyle/>
          <a:p>
            <a:pPr algn="ctr">
              <a:lnSpc>
                <a:spcPct val="110000"/>
              </a:lnSpc>
            </a:pPr>
            <a:r>
              <a:rPr lang="en-US" sz="4600" dirty="0">
                <a:solidFill>
                  <a:schemeClr val="tx1">
                    <a:lumMod val="85000"/>
                    <a:lumOff val="15000"/>
                  </a:schemeClr>
                </a:solidFill>
              </a:rPr>
              <a:t>Gracias por </a:t>
            </a:r>
            <a:r>
              <a:rPr lang="en-US" sz="4600" dirty="0" err="1">
                <a:solidFill>
                  <a:schemeClr val="tx1">
                    <a:lumMod val="85000"/>
                    <a:lumOff val="15000"/>
                  </a:schemeClr>
                </a:solidFill>
              </a:rPr>
              <a:t>su</a:t>
            </a:r>
            <a:r>
              <a:rPr lang="en-US" sz="4600" dirty="0">
                <a:solidFill>
                  <a:schemeClr val="tx1">
                    <a:lumMod val="85000"/>
                    <a:lumOff val="15000"/>
                  </a:schemeClr>
                </a:solidFill>
              </a:rPr>
              <a:t> </a:t>
            </a:r>
            <a:r>
              <a:rPr lang="en-US" sz="4600" dirty="0" err="1">
                <a:solidFill>
                  <a:schemeClr val="tx1">
                    <a:lumMod val="85000"/>
                    <a:lumOff val="15000"/>
                  </a:schemeClr>
                </a:solidFill>
              </a:rPr>
              <a:t>atención</a:t>
            </a:r>
            <a:endParaRPr lang="en-US" sz="4600" dirty="0">
              <a:solidFill>
                <a:schemeClr val="tx1">
                  <a:lumMod val="85000"/>
                  <a:lumOff val="15000"/>
                </a:schemeClr>
              </a:solidFill>
            </a:endParaRPr>
          </a:p>
        </p:txBody>
      </p:sp>
      <p:pic>
        <p:nvPicPr>
          <p:cNvPr id="6" name="Graphic 5" descr="Smiling Face with No Fill">
            <a:extLst>
              <a:ext uri="{FF2B5EF4-FFF2-40B4-BE49-F238E27FC236}">
                <a16:creationId xmlns:a16="http://schemas.microsoft.com/office/drawing/2014/main" id="{BAA54901-4E7C-9BED-0C31-2169F234D6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3319" y="821665"/>
            <a:ext cx="2946903" cy="2946903"/>
          </a:xfrm>
          <a:prstGeom prst="rect">
            <a:avLst/>
          </a:prstGeom>
        </p:spPr>
      </p:pic>
    </p:spTree>
    <p:extLst>
      <p:ext uri="{BB962C8B-B14F-4D97-AF65-F5344CB8AC3E}">
        <p14:creationId xmlns:p14="http://schemas.microsoft.com/office/powerpoint/2010/main" val="276786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40A5F436-FCD0-4EFE-B2AD-F4F4B4862FB0}"/>
              </a:ext>
            </a:extLst>
          </p:cNvPr>
          <p:cNvSpPr>
            <a:spLocks noGrp="1"/>
          </p:cNvSpPr>
          <p:nvPr>
            <p:ph type="title"/>
          </p:nvPr>
        </p:nvSpPr>
        <p:spPr>
          <a:xfrm>
            <a:off x="992518" y="442913"/>
            <a:ext cx="5271804" cy="1639888"/>
          </a:xfrm>
        </p:spPr>
        <p:txBody>
          <a:bodyPr anchor="b">
            <a:normAutofit/>
          </a:bodyPr>
          <a:lstStyle/>
          <a:p>
            <a:r>
              <a:rPr lang="es-PA" dirty="0"/>
              <a:t>¿Que es?</a:t>
            </a:r>
          </a:p>
        </p:txBody>
      </p:sp>
      <p:sp>
        <p:nvSpPr>
          <p:cNvPr id="3" name="Marcador de contenido 2">
            <a:extLst>
              <a:ext uri="{FF2B5EF4-FFF2-40B4-BE49-F238E27FC236}">
                <a16:creationId xmlns:a16="http://schemas.microsoft.com/office/drawing/2014/main" id="{F08399B6-DB63-4EC4-B936-C7D46A0A79D6}"/>
              </a:ext>
            </a:extLst>
          </p:cNvPr>
          <p:cNvSpPr>
            <a:spLocks noGrp="1"/>
          </p:cNvSpPr>
          <p:nvPr>
            <p:ph idx="1"/>
          </p:nvPr>
        </p:nvSpPr>
        <p:spPr>
          <a:xfrm>
            <a:off x="992519" y="2312988"/>
            <a:ext cx="5271804" cy="3651250"/>
          </a:xfrm>
        </p:spPr>
        <p:txBody>
          <a:bodyPr>
            <a:normAutofit/>
          </a:bodyPr>
          <a:lstStyle/>
          <a:p>
            <a:pPr>
              <a:lnSpc>
                <a:spcPct val="130000"/>
              </a:lnSpc>
            </a:pPr>
            <a:r>
              <a:rPr lang="es-PA" sz="1500" dirty="0">
                <a:effectLst/>
                <a:latin typeface="Arial" panose="020B0604020202020204" pitchFamily="34" charset="0"/>
                <a:ea typeface="Times New Roman" panose="02020603050405020304" pitchFamily="18" charset="0"/>
                <a:cs typeface="Times New Roman" panose="02020603050405020304" pitchFamily="18" charset="0"/>
              </a:rPr>
              <a:t>Stella es un programa de simulación por computadora, que proporciona un marco de referencia y una interfaz gráfica de usuario para la observación e interacción cuantitativa de las variables de un sistema. A través de esta interfaz, Stella nos permite describir y analizar sistemas biológicos, físicos, químicos o sociales muy complejos, todo esto representándolo con solo 4 elementos o bloques de construcción: stock, flujo, conector y convertidor.</a:t>
            </a:r>
            <a:endParaRPr lang="es-PA"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30000"/>
              </a:lnSpc>
            </a:pPr>
            <a:endParaRPr lang="es-PA" sz="1500"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Gráfico">
            <a:extLst>
              <a:ext uri="{FF2B5EF4-FFF2-40B4-BE49-F238E27FC236}">
                <a16:creationId xmlns:a16="http://schemas.microsoft.com/office/drawing/2014/main" id="{B039D3B3-3B0F-9DC4-FA64-31F624C1E018}"/>
              </a:ext>
            </a:extLst>
          </p:cNvPr>
          <p:cNvPicPr>
            <a:picLocks noChangeAspect="1"/>
          </p:cNvPicPr>
          <p:nvPr/>
        </p:nvPicPr>
        <p:blipFill rotWithShape="1">
          <a:blip r:embed="rId2"/>
          <a:srcRect l="21638" r="32903"/>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13788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C5508-AA74-4FAA-8130-4561D2A12C1D}"/>
              </a:ext>
            </a:extLst>
          </p:cNvPr>
          <p:cNvSpPr>
            <a:spLocks noGrp="1"/>
          </p:cNvSpPr>
          <p:nvPr>
            <p:ph type="title"/>
          </p:nvPr>
        </p:nvSpPr>
        <p:spPr/>
        <p:txBody>
          <a:bodyPr/>
          <a:lstStyle/>
          <a:p>
            <a:r>
              <a:rPr lang="es-PA" dirty="0"/>
              <a:t>Elementos básicos </a:t>
            </a:r>
          </a:p>
        </p:txBody>
      </p:sp>
      <p:sp>
        <p:nvSpPr>
          <p:cNvPr id="3" name="Marcador de contenido 2">
            <a:extLst>
              <a:ext uri="{FF2B5EF4-FFF2-40B4-BE49-F238E27FC236}">
                <a16:creationId xmlns:a16="http://schemas.microsoft.com/office/drawing/2014/main" id="{95AAF976-EDF2-4F9A-AFA5-8CA1301E0211}"/>
              </a:ext>
            </a:extLst>
          </p:cNvPr>
          <p:cNvSpPr>
            <a:spLocks noGrp="1"/>
          </p:cNvSpPr>
          <p:nvPr>
            <p:ph idx="1"/>
          </p:nvPr>
        </p:nvSpPr>
        <p:spPr/>
        <p:txBody>
          <a:bodyPr/>
          <a:lstStyle/>
          <a:p>
            <a:r>
              <a:rPr lang="es-PA" sz="1800" b="1" dirty="0">
                <a:effectLst/>
                <a:latin typeface="Arial" panose="020B0604020202020204" pitchFamily="34" charset="0"/>
                <a:ea typeface="Times New Roman" panose="02020603050405020304" pitchFamily="18" charset="0"/>
                <a:cs typeface="Times New Roman" panose="02020603050405020304" pitchFamily="18" charset="0"/>
              </a:rPr>
              <a:t>Stock</a:t>
            </a:r>
            <a:r>
              <a:rPr lang="es-PA" sz="1800" dirty="0">
                <a:effectLst/>
                <a:latin typeface="Arial" panose="020B0604020202020204" pitchFamily="34" charset="0"/>
                <a:ea typeface="Times New Roman" panose="02020603050405020304" pitchFamily="18" charset="0"/>
                <a:cs typeface="Times New Roman" panose="02020603050405020304" pitchFamily="18" charset="0"/>
              </a:rPr>
              <a:t>: Es un símbolo genérico para cualquier cosa que acumula o consume recursos. Por ejemplo. Agua acumulada en una tina de baño. En cualquier tiempo, la cantidad de agua en la tina refleja la acumulación del agua que fluye desde la llave, menos lo que fluye hacía el drenaje. La cantidad de agua es una medida del stock de agua.</a:t>
            </a:r>
            <a:endParaRPr lang="es-PA"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PA" dirty="0"/>
          </a:p>
        </p:txBody>
      </p:sp>
      <p:sp>
        <p:nvSpPr>
          <p:cNvPr id="4" name="Rectángulo 3">
            <a:extLst>
              <a:ext uri="{FF2B5EF4-FFF2-40B4-BE49-F238E27FC236}">
                <a16:creationId xmlns:a16="http://schemas.microsoft.com/office/drawing/2014/main" id="{52FB3062-E1C2-4102-8923-EFAD942D9B1B}"/>
              </a:ext>
            </a:extLst>
          </p:cNvPr>
          <p:cNvSpPr/>
          <p:nvPr/>
        </p:nvSpPr>
        <p:spPr>
          <a:xfrm>
            <a:off x="4986670" y="5465135"/>
            <a:ext cx="1488558" cy="7230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CuadroTexto 4">
            <a:extLst>
              <a:ext uri="{FF2B5EF4-FFF2-40B4-BE49-F238E27FC236}">
                <a16:creationId xmlns:a16="http://schemas.microsoft.com/office/drawing/2014/main" id="{7D9C5191-01F3-4F8D-8952-210289F52D05}"/>
              </a:ext>
            </a:extLst>
          </p:cNvPr>
          <p:cNvSpPr txBox="1"/>
          <p:nvPr/>
        </p:nvSpPr>
        <p:spPr>
          <a:xfrm>
            <a:off x="4803259" y="6231114"/>
            <a:ext cx="1855380" cy="369332"/>
          </a:xfrm>
          <a:prstGeom prst="rect">
            <a:avLst/>
          </a:prstGeom>
          <a:noFill/>
        </p:spPr>
        <p:txBody>
          <a:bodyPr wrap="none" rtlCol="0">
            <a:spAutoFit/>
          </a:bodyPr>
          <a:lstStyle/>
          <a:p>
            <a:r>
              <a:rPr lang="es-PA" dirty="0"/>
              <a:t>Icono de Stock</a:t>
            </a:r>
          </a:p>
        </p:txBody>
      </p:sp>
    </p:spTree>
    <p:extLst>
      <p:ext uri="{BB962C8B-B14F-4D97-AF65-F5344CB8AC3E}">
        <p14:creationId xmlns:p14="http://schemas.microsoft.com/office/powerpoint/2010/main" val="173063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4AE0B-8C62-4FE4-9D04-E8DEEBC39515}"/>
              </a:ext>
            </a:extLst>
          </p:cNvPr>
          <p:cNvSpPr>
            <a:spLocks noGrp="1"/>
          </p:cNvSpPr>
          <p:nvPr>
            <p:ph type="title"/>
          </p:nvPr>
        </p:nvSpPr>
        <p:spPr/>
        <p:txBody>
          <a:bodyPr/>
          <a:lstStyle/>
          <a:p>
            <a:r>
              <a:rPr lang="es-PA" dirty="0"/>
              <a:t>Elementos básicos</a:t>
            </a:r>
          </a:p>
        </p:txBody>
      </p:sp>
      <p:sp>
        <p:nvSpPr>
          <p:cNvPr id="3" name="Marcador de contenido 2">
            <a:extLst>
              <a:ext uri="{FF2B5EF4-FFF2-40B4-BE49-F238E27FC236}">
                <a16:creationId xmlns:a16="http://schemas.microsoft.com/office/drawing/2014/main" id="{EAAB4C6A-E6BE-4026-94A9-DFDA38284B23}"/>
              </a:ext>
            </a:extLst>
          </p:cNvPr>
          <p:cNvSpPr>
            <a:spLocks noGrp="1"/>
          </p:cNvSpPr>
          <p:nvPr>
            <p:ph idx="1"/>
          </p:nvPr>
        </p:nvSpPr>
        <p:spPr/>
        <p:txBody>
          <a:bodyPr/>
          <a:lstStyle/>
          <a:p>
            <a:r>
              <a:rPr lang="es-ES" dirty="0"/>
              <a:t>Flujo: Un flujo es la tasa de cambio de un stock. En el ejemplo de la tina de baño, los flujos son el agua que entra y el agua que sale.</a:t>
            </a:r>
            <a:endParaRPr lang="es-PA" dirty="0"/>
          </a:p>
        </p:txBody>
      </p:sp>
      <p:pic>
        <p:nvPicPr>
          <p:cNvPr id="9" name="Imagen 8">
            <a:extLst>
              <a:ext uri="{FF2B5EF4-FFF2-40B4-BE49-F238E27FC236}">
                <a16:creationId xmlns:a16="http://schemas.microsoft.com/office/drawing/2014/main" id="{6EA0180C-4860-4477-B5DC-5BAB6A38B665}"/>
              </a:ext>
            </a:extLst>
          </p:cNvPr>
          <p:cNvPicPr>
            <a:picLocks noChangeAspect="1"/>
          </p:cNvPicPr>
          <p:nvPr/>
        </p:nvPicPr>
        <p:blipFill>
          <a:blip r:embed="rId2"/>
          <a:stretch>
            <a:fillRect/>
          </a:stretch>
        </p:blipFill>
        <p:spPr>
          <a:xfrm>
            <a:off x="4740557" y="4361171"/>
            <a:ext cx="1808620" cy="806252"/>
          </a:xfrm>
          <a:prstGeom prst="rect">
            <a:avLst/>
          </a:prstGeom>
        </p:spPr>
      </p:pic>
      <p:sp>
        <p:nvSpPr>
          <p:cNvPr id="10" name="CuadroTexto 9">
            <a:extLst>
              <a:ext uri="{FF2B5EF4-FFF2-40B4-BE49-F238E27FC236}">
                <a16:creationId xmlns:a16="http://schemas.microsoft.com/office/drawing/2014/main" id="{5770D5D9-1D45-403B-A62E-65A95BFA646A}"/>
              </a:ext>
            </a:extLst>
          </p:cNvPr>
          <p:cNvSpPr txBox="1"/>
          <p:nvPr/>
        </p:nvSpPr>
        <p:spPr>
          <a:xfrm>
            <a:off x="4740557" y="5167423"/>
            <a:ext cx="1735219" cy="369332"/>
          </a:xfrm>
          <a:prstGeom prst="rect">
            <a:avLst/>
          </a:prstGeom>
          <a:noFill/>
        </p:spPr>
        <p:txBody>
          <a:bodyPr wrap="none" rtlCol="0">
            <a:spAutoFit/>
          </a:bodyPr>
          <a:lstStyle/>
          <a:p>
            <a:r>
              <a:rPr lang="es-PA" dirty="0"/>
              <a:t>Icono de flujo</a:t>
            </a:r>
          </a:p>
        </p:txBody>
      </p:sp>
    </p:spTree>
    <p:extLst>
      <p:ext uri="{BB962C8B-B14F-4D97-AF65-F5344CB8AC3E}">
        <p14:creationId xmlns:p14="http://schemas.microsoft.com/office/powerpoint/2010/main" val="114941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ABBAD-3976-492B-8631-6AD613D33B24}"/>
              </a:ext>
            </a:extLst>
          </p:cNvPr>
          <p:cNvSpPr>
            <a:spLocks noGrp="1"/>
          </p:cNvSpPr>
          <p:nvPr>
            <p:ph type="title"/>
          </p:nvPr>
        </p:nvSpPr>
        <p:spPr>
          <a:xfrm>
            <a:off x="1920240" y="894220"/>
            <a:ext cx="8770571" cy="893269"/>
          </a:xfrm>
        </p:spPr>
        <p:txBody>
          <a:bodyPr/>
          <a:lstStyle/>
          <a:p>
            <a:r>
              <a:rPr lang="es-PA" dirty="0"/>
              <a:t>Elementos básicos</a:t>
            </a:r>
          </a:p>
        </p:txBody>
      </p:sp>
      <p:sp>
        <p:nvSpPr>
          <p:cNvPr id="3" name="Marcador de contenido 2">
            <a:extLst>
              <a:ext uri="{FF2B5EF4-FFF2-40B4-BE49-F238E27FC236}">
                <a16:creationId xmlns:a16="http://schemas.microsoft.com/office/drawing/2014/main" id="{1A2464B7-BAC1-43E3-8B02-722C8EDAF66B}"/>
              </a:ext>
            </a:extLst>
          </p:cNvPr>
          <p:cNvSpPr>
            <a:spLocks noGrp="1"/>
          </p:cNvSpPr>
          <p:nvPr>
            <p:ph idx="1"/>
          </p:nvPr>
        </p:nvSpPr>
        <p:spPr/>
        <p:txBody>
          <a:bodyPr/>
          <a:lstStyle/>
          <a:p>
            <a:r>
              <a:rPr lang="es-ES" dirty="0"/>
              <a:t>Conector: Un conector es una flecha que le permite a la información pasar entre: convertidores; stocks y convertidores; stocks, flujos y convertidores. Un conector cuya dirección va de un convertidor 1 a un convertidor 2 significa que el convertidor 2 es función del convertidor 1. En otras palabras, el convertidor 1 afecta al convertidor 2.</a:t>
            </a:r>
            <a:endParaRPr lang="es-PA" dirty="0"/>
          </a:p>
        </p:txBody>
      </p:sp>
      <p:cxnSp>
        <p:nvCxnSpPr>
          <p:cNvPr id="5" name="Conector recto de flecha 4">
            <a:extLst>
              <a:ext uri="{FF2B5EF4-FFF2-40B4-BE49-F238E27FC236}">
                <a16:creationId xmlns:a16="http://schemas.microsoft.com/office/drawing/2014/main" id="{D09D9109-C7C2-490A-B11E-26F52E698B0C}"/>
              </a:ext>
            </a:extLst>
          </p:cNvPr>
          <p:cNvCxnSpPr/>
          <p:nvPr/>
        </p:nvCxnSpPr>
        <p:spPr>
          <a:xfrm>
            <a:off x="4774019" y="5380074"/>
            <a:ext cx="15417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59D796-13C4-4D26-A2AD-E9B0126A48CB}"/>
              </a:ext>
            </a:extLst>
          </p:cNvPr>
          <p:cNvSpPr txBox="1"/>
          <p:nvPr/>
        </p:nvSpPr>
        <p:spPr>
          <a:xfrm>
            <a:off x="4421623" y="5487261"/>
            <a:ext cx="2246512" cy="369332"/>
          </a:xfrm>
          <a:prstGeom prst="rect">
            <a:avLst/>
          </a:prstGeom>
          <a:noFill/>
        </p:spPr>
        <p:txBody>
          <a:bodyPr wrap="none" rtlCol="0">
            <a:spAutoFit/>
          </a:bodyPr>
          <a:lstStyle/>
          <a:p>
            <a:r>
              <a:rPr lang="es-PA" dirty="0"/>
              <a:t>Icono de Conector</a:t>
            </a:r>
          </a:p>
        </p:txBody>
      </p:sp>
    </p:spTree>
    <p:extLst>
      <p:ext uri="{BB962C8B-B14F-4D97-AF65-F5344CB8AC3E}">
        <p14:creationId xmlns:p14="http://schemas.microsoft.com/office/powerpoint/2010/main" val="21546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71C311-404D-4130-94A8-F35B56DBDD56}"/>
              </a:ext>
            </a:extLst>
          </p:cNvPr>
          <p:cNvSpPr>
            <a:spLocks noGrp="1"/>
          </p:cNvSpPr>
          <p:nvPr>
            <p:ph type="title"/>
          </p:nvPr>
        </p:nvSpPr>
        <p:spPr/>
        <p:txBody>
          <a:bodyPr/>
          <a:lstStyle/>
          <a:p>
            <a:r>
              <a:rPr lang="es-PA" dirty="0"/>
              <a:t>Elementos Básicos</a:t>
            </a:r>
          </a:p>
        </p:txBody>
      </p:sp>
      <p:sp>
        <p:nvSpPr>
          <p:cNvPr id="3" name="Marcador de contenido 2">
            <a:extLst>
              <a:ext uri="{FF2B5EF4-FFF2-40B4-BE49-F238E27FC236}">
                <a16:creationId xmlns:a16="http://schemas.microsoft.com/office/drawing/2014/main" id="{FF693F25-4AF6-482B-9BCE-25C761DC5D20}"/>
              </a:ext>
            </a:extLst>
          </p:cNvPr>
          <p:cNvSpPr>
            <a:spLocks noGrp="1"/>
          </p:cNvSpPr>
          <p:nvPr>
            <p:ph idx="1"/>
          </p:nvPr>
        </p:nvSpPr>
        <p:spPr/>
        <p:txBody>
          <a:bodyPr/>
          <a:lstStyle/>
          <a:p>
            <a:r>
              <a:rPr lang="es-ES" dirty="0"/>
              <a:t>Convertidor: Un convertidor se utiliza para tomar datos de entrada y manipularlos para convertir esa entrada en alguna señal de salida. En el ejemplo de la tina de baño, si se toma el control de la llave que vierte el agua al interior, el convertidor toma como entrada esta acción en la llave y convierte la señal en una salida que se refleja en la salida de agua. </a:t>
            </a:r>
            <a:endParaRPr lang="es-PA" dirty="0"/>
          </a:p>
        </p:txBody>
      </p:sp>
      <p:sp>
        <p:nvSpPr>
          <p:cNvPr id="4" name="Elipse 3">
            <a:extLst>
              <a:ext uri="{FF2B5EF4-FFF2-40B4-BE49-F238E27FC236}">
                <a16:creationId xmlns:a16="http://schemas.microsoft.com/office/drawing/2014/main" id="{28FB19B5-31C8-4414-B7F8-6471C479EB7B}"/>
              </a:ext>
            </a:extLst>
          </p:cNvPr>
          <p:cNvSpPr/>
          <p:nvPr/>
        </p:nvSpPr>
        <p:spPr>
          <a:xfrm>
            <a:off x="5383618" y="5252484"/>
            <a:ext cx="712382" cy="7112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CuadroTexto 4">
            <a:extLst>
              <a:ext uri="{FF2B5EF4-FFF2-40B4-BE49-F238E27FC236}">
                <a16:creationId xmlns:a16="http://schemas.microsoft.com/office/drawing/2014/main" id="{F77EE227-4FB7-4F90-9CC2-6CCF0553FC3E}"/>
              </a:ext>
            </a:extLst>
          </p:cNvPr>
          <p:cNvSpPr txBox="1"/>
          <p:nvPr/>
        </p:nvSpPr>
        <p:spPr>
          <a:xfrm>
            <a:off x="4482189" y="6119235"/>
            <a:ext cx="2515240" cy="369332"/>
          </a:xfrm>
          <a:prstGeom prst="rect">
            <a:avLst/>
          </a:prstGeom>
          <a:noFill/>
        </p:spPr>
        <p:txBody>
          <a:bodyPr wrap="none" rtlCol="0">
            <a:spAutoFit/>
          </a:bodyPr>
          <a:lstStyle/>
          <a:p>
            <a:r>
              <a:rPr lang="es-PA" dirty="0"/>
              <a:t>Icono de convertidor</a:t>
            </a:r>
          </a:p>
        </p:txBody>
      </p:sp>
    </p:spTree>
    <p:extLst>
      <p:ext uri="{BB962C8B-B14F-4D97-AF65-F5344CB8AC3E}">
        <p14:creationId xmlns:p14="http://schemas.microsoft.com/office/powerpoint/2010/main" val="25173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CE2D49F3-DC19-4DED-B77B-122AFD3D625C}"/>
              </a:ext>
            </a:extLst>
          </p:cNvPr>
          <p:cNvSpPr>
            <a:spLocks noGrp="1"/>
          </p:cNvSpPr>
          <p:nvPr>
            <p:ph type="title"/>
          </p:nvPr>
        </p:nvSpPr>
        <p:spPr>
          <a:xfrm>
            <a:off x="2377440" y="442220"/>
            <a:ext cx="8397987" cy="1345269"/>
          </a:xfrm>
        </p:spPr>
        <p:txBody>
          <a:bodyPr anchor="b">
            <a:normAutofit/>
          </a:bodyPr>
          <a:lstStyle/>
          <a:p>
            <a:r>
              <a:rPr lang="es-PA" dirty="0"/>
              <a:t>Ventajas</a:t>
            </a:r>
          </a:p>
        </p:txBody>
      </p:sp>
      <p:graphicFrame>
        <p:nvGraphicFramePr>
          <p:cNvPr id="24" name="Marcador de contenido 2">
            <a:extLst>
              <a:ext uri="{FF2B5EF4-FFF2-40B4-BE49-F238E27FC236}">
                <a16:creationId xmlns:a16="http://schemas.microsoft.com/office/drawing/2014/main" id="{74E41E3C-95AC-C3AF-28EA-B1BD4D7A3C72}"/>
              </a:ext>
            </a:extLst>
          </p:cNvPr>
          <p:cNvGraphicFramePr>
            <a:graphicFrameLocks noGrp="1"/>
          </p:cNvGraphicFramePr>
          <p:nvPr>
            <p:ph idx="1"/>
            <p:extLst>
              <p:ext uri="{D42A27DB-BD31-4B8C-83A1-F6EECF244321}">
                <p14:modId xmlns:p14="http://schemas.microsoft.com/office/powerpoint/2010/main" val="1666593942"/>
              </p:ext>
            </p:extLst>
          </p:nvPr>
        </p:nvGraphicFramePr>
        <p:xfrm>
          <a:off x="2377439" y="2312988"/>
          <a:ext cx="8312785" cy="363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33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3F4EA855-AF93-4C26-97D1-646A57712586}"/>
              </a:ext>
            </a:extLst>
          </p:cNvPr>
          <p:cNvSpPr>
            <a:spLocks noGrp="1"/>
          </p:cNvSpPr>
          <p:nvPr>
            <p:ph type="title"/>
          </p:nvPr>
        </p:nvSpPr>
        <p:spPr>
          <a:xfrm>
            <a:off x="1217944" y="543687"/>
            <a:ext cx="9756112" cy="1046868"/>
          </a:xfrm>
        </p:spPr>
        <p:txBody>
          <a:bodyPr anchor="ctr">
            <a:normAutofit/>
          </a:bodyPr>
          <a:lstStyle/>
          <a:p>
            <a:pPr algn="ctr"/>
            <a:r>
              <a:rPr lang="es-PA" dirty="0"/>
              <a:t>Desventajas</a:t>
            </a:r>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5" name="Marcador de contenido 2">
            <a:extLst>
              <a:ext uri="{FF2B5EF4-FFF2-40B4-BE49-F238E27FC236}">
                <a16:creationId xmlns:a16="http://schemas.microsoft.com/office/drawing/2014/main" id="{E6FE83EE-6E36-F68D-39B4-EE1068EFF38E}"/>
              </a:ext>
            </a:extLst>
          </p:cNvPr>
          <p:cNvGraphicFramePr>
            <a:graphicFrameLocks noGrp="1"/>
          </p:cNvGraphicFramePr>
          <p:nvPr>
            <p:ph idx="1"/>
            <p:extLst>
              <p:ext uri="{D42A27DB-BD31-4B8C-83A1-F6EECF244321}">
                <p14:modId xmlns:p14="http://schemas.microsoft.com/office/powerpoint/2010/main" val="1283462288"/>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90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BB168F72-A342-4B52-B314-F53AC19A4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66E92082-8FC1-49D3-A908-48C155A81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DF2CC012-05E5-4253-848D-2541E40D1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36" name="Rectangle 35">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72DE1C57-D84D-454A-97DA-37853D620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1434" y="1256311"/>
            <a:ext cx="4488025" cy="416561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31437A4E-9974-46F8-9CF5-F5274DC0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22228" y="1431245"/>
            <a:ext cx="4196962"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CB0E7F16-5843-4E77-B45E-A64123E7E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523274" y="969933"/>
            <a:ext cx="4908132" cy="468844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3F4EA855-AF93-4C26-97D1-646A57712586}"/>
              </a:ext>
            </a:extLst>
          </p:cNvPr>
          <p:cNvSpPr>
            <a:spLocks noGrp="1"/>
          </p:cNvSpPr>
          <p:nvPr>
            <p:ph type="title"/>
          </p:nvPr>
        </p:nvSpPr>
        <p:spPr>
          <a:xfrm>
            <a:off x="7315205" y="2112496"/>
            <a:ext cx="3753960" cy="2186393"/>
          </a:xfrm>
        </p:spPr>
        <p:txBody>
          <a:bodyPr vert="horz" lIns="109728" tIns="109728" rIns="109728" bIns="91440" rtlCol="0" anchor="b">
            <a:normAutofit/>
          </a:bodyPr>
          <a:lstStyle/>
          <a:p>
            <a:pPr algn="ctr">
              <a:lnSpc>
                <a:spcPct val="120000"/>
              </a:lnSpc>
            </a:pPr>
            <a:r>
              <a:rPr lang="en-US" sz="4000" dirty="0"/>
              <a:t>Áreas de Aplicación </a:t>
            </a:r>
          </a:p>
        </p:txBody>
      </p:sp>
      <p:pic>
        <p:nvPicPr>
          <p:cNvPr id="7" name="Marcador de contenido 6" descr="Matraz con relleno sólido">
            <a:extLst>
              <a:ext uri="{FF2B5EF4-FFF2-40B4-BE49-F238E27FC236}">
                <a16:creationId xmlns:a16="http://schemas.microsoft.com/office/drawing/2014/main" id="{22EFA180-9A09-47EF-A818-8C3A1F14EE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14" y="68990"/>
            <a:ext cx="2374642" cy="2374642"/>
          </a:xfrm>
          <a:prstGeom prst="rect">
            <a:avLst/>
          </a:prstGeom>
        </p:spPr>
      </p:pic>
      <p:pic>
        <p:nvPicPr>
          <p:cNvPr id="17" name="Gráfico 16" descr="Hoja con relleno sólido">
            <a:extLst>
              <a:ext uri="{FF2B5EF4-FFF2-40B4-BE49-F238E27FC236}">
                <a16:creationId xmlns:a16="http://schemas.microsoft.com/office/drawing/2014/main" id="{8936D0EC-C902-4023-AD33-C1709665DF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5164" y="232229"/>
            <a:ext cx="2504980" cy="2504980"/>
          </a:xfrm>
          <a:prstGeom prst="rect">
            <a:avLst/>
          </a:prstGeom>
        </p:spPr>
      </p:pic>
      <p:pic>
        <p:nvPicPr>
          <p:cNvPr id="10" name="Gráfico 9" descr="Narración con relleno sólido">
            <a:extLst>
              <a:ext uri="{FF2B5EF4-FFF2-40B4-BE49-F238E27FC236}">
                <a16:creationId xmlns:a16="http://schemas.microsoft.com/office/drawing/2014/main" id="{81F46090-C43B-4F68-B24E-ECF506F237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227" y="3806108"/>
            <a:ext cx="2374642" cy="2374642"/>
          </a:xfrm>
          <a:prstGeom prst="rect">
            <a:avLst/>
          </a:prstGeom>
        </p:spPr>
      </p:pic>
      <p:pic>
        <p:nvPicPr>
          <p:cNvPr id="14" name="Gráfico 13" descr="Monedas contorno">
            <a:extLst>
              <a:ext uri="{FF2B5EF4-FFF2-40B4-BE49-F238E27FC236}">
                <a16:creationId xmlns:a16="http://schemas.microsoft.com/office/drawing/2014/main" id="{F5E458B0-8851-440B-A6B2-FC59340B0C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92675" y="3750764"/>
            <a:ext cx="2485331" cy="2485331"/>
          </a:xfrm>
          <a:prstGeom prst="rect">
            <a:avLst/>
          </a:prstGeom>
        </p:spPr>
      </p:pic>
      <p:sp>
        <p:nvSpPr>
          <p:cNvPr id="18" name="CuadroTexto 17">
            <a:extLst>
              <a:ext uri="{FF2B5EF4-FFF2-40B4-BE49-F238E27FC236}">
                <a16:creationId xmlns:a16="http://schemas.microsoft.com/office/drawing/2014/main" id="{66095816-A25E-4359-A680-D2C7FF745690}"/>
              </a:ext>
            </a:extLst>
          </p:cNvPr>
          <p:cNvSpPr txBox="1"/>
          <p:nvPr/>
        </p:nvSpPr>
        <p:spPr>
          <a:xfrm>
            <a:off x="773867" y="6180750"/>
            <a:ext cx="2261351" cy="369332"/>
          </a:xfrm>
          <a:prstGeom prst="rect">
            <a:avLst/>
          </a:prstGeom>
          <a:noFill/>
        </p:spPr>
        <p:txBody>
          <a:bodyPr wrap="square" rtlCol="0">
            <a:spAutoFit/>
          </a:bodyPr>
          <a:lstStyle/>
          <a:p>
            <a:r>
              <a:rPr lang="es-PA" dirty="0"/>
              <a:t>La educación </a:t>
            </a:r>
          </a:p>
        </p:txBody>
      </p:sp>
      <p:sp>
        <p:nvSpPr>
          <p:cNvPr id="31" name="CuadroTexto 30">
            <a:extLst>
              <a:ext uri="{FF2B5EF4-FFF2-40B4-BE49-F238E27FC236}">
                <a16:creationId xmlns:a16="http://schemas.microsoft.com/office/drawing/2014/main" id="{0E1163C5-184A-44EC-9392-30FDEB29DDE8}"/>
              </a:ext>
            </a:extLst>
          </p:cNvPr>
          <p:cNvSpPr txBox="1"/>
          <p:nvPr/>
        </p:nvSpPr>
        <p:spPr>
          <a:xfrm>
            <a:off x="305141" y="2552543"/>
            <a:ext cx="2261351" cy="369332"/>
          </a:xfrm>
          <a:prstGeom prst="rect">
            <a:avLst/>
          </a:prstGeom>
          <a:noFill/>
        </p:spPr>
        <p:txBody>
          <a:bodyPr wrap="square" rtlCol="0">
            <a:spAutoFit/>
          </a:bodyPr>
          <a:lstStyle/>
          <a:p>
            <a:r>
              <a:rPr lang="es-PA" dirty="0"/>
              <a:t>La investigación </a:t>
            </a:r>
          </a:p>
        </p:txBody>
      </p:sp>
      <p:sp>
        <p:nvSpPr>
          <p:cNvPr id="33" name="CuadroTexto 32">
            <a:extLst>
              <a:ext uri="{FF2B5EF4-FFF2-40B4-BE49-F238E27FC236}">
                <a16:creationId xmlns:a16="http://schemas.microsoft.com/office/drawing/2014/main" id="{B5E9DEDB-BC8D-452B-8BEE-71AC433E9710}"/>
              </a:ext>
            </a:extLst>
          </p:cNvPr>
          <p:cNvSpPr txBox="1"/>
          <p:nvPr/>
        </p:nvSpPr>
        <p:spPr>
          <a:xfrm>
            <a:off x="3646716" y="2552543"/>
            <a:ext cx="2261351" cy="646331"/>
          </a:xfrm>
          <a:prstGeom prst="rect">
            <a:avLst/>
          </a:prstGeom>
          <a:noFill/>
        </p:spPr>
        <p:txBody>
          <a:bodyPr wrap="square" rtlCol="0">
            <a:spAutoFit/>
          </a:bodyPr>
          <a:lstStyle/>
          <a:p>
            <a:r>
              <a:rPr lang="es-PA" dirty="0"/>
              <a:t>La aplicación de Ciencias Exactas </a:t>
            </a:r>
          </a:p>
        </p:txBody>
      </p:sp>
      <p:sp>
        <p:nvSpPr>
          <p:cNvPr id="35" name="CuadroTexto 34">
            <a:extLst>
              <a:ext uri="{FF2B5EF4-FFF2-40B4-BE49-F238E27FC236}">
                <a16:creationId xmlns:a16="http://schemas.microsoft.com/office/drawing/2014/main" id="{89339F1D-D12D-4A79-8FE2-63D33A38B5DE}"/>
              </a:ext>
            </a:extLst>
          </p:cNvPr>
          <p:cNvSpPr txBox="1"/>
          <p:nvPr/>
        </p:nvSpPr>
        <p:spPr>
          <a:xfrm>
            <a:off x="3959074" y="6042250"/>
            <a:ext cx="2261351" cy="646331"/>
          </a:xfrm>
          <a:prstGeom prst="rect">
            <a:avLst/>
          </a:prstGeom>
          <a:noFill/>
        </p:spPr>
        <p:txBody>
          <a:bodyPr wrap="square" rtlCol="0">
            <a:spAutoFit/>
          </a:bodyPr>
          <a:lstStyle/>
          <a:p>
            <a:pPr algn="ctr"/>
            <a:r>
              <a:rPr lang="es-PA" dirty="0"/>
              <a:t>Los negocios y </a:t>
            </a:r>
          </a:p>
          <a:p>
            <a:pPr algn="ctr"/>
            <a:r>
              <a:rPr lang="es-PA" dirty="0"/>
              <a:t>la economía </a:t>
            </a:r>
          </a:p>
        </p:txBody>
      </p:sp>
    </p:spTree>
    <p:extLst>
      <p:ext uri="{BB962C8B-B14F-4D97-AF65-F5344CB8AC3E}">
        <p14:creationId xmlns:p14="http://schemas.microsoft.com/office/powerpoint/2010/main" val="3777562775"/>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23C2C"/>
      </a:dk2>
      <a:lt2>
        <a:srgbClr val="E8E3E2"/>
      </a:lt2>
      <a:accent1>
        <a:srgbClr val="5BADC5"/>
      </a:accent1>
      <a:accent2>
        <a:srgbClr val="5DB1A1"/>
      </a:accent2>
      <a:accent3>
        <a:srgbClr val="69B085"/>
      </a:accent3>
      <a:accent4>
        <a:srgbClr val="60B35E"/>
      </a:accent4>
      <a:accent5>
        <a:srgbClr val="89AC6C"/>
      </a:accent5>
      <a:accent6>
        <a:srgbClr val="9DA859"/>
      </a:accent6>
      <a:hlink>
        <a:srgbClr val="AC746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0BC3988E8648A46978C69DD008F0ECF" ma:contentTypeVersion="4" ma:contentTypeDescription="Crear nuevo documento." ma:contentTypeScope="" ma:versionID="db3c891828e008b841b83723d7649d04">
  <xsd:schema xmlns:xsd="http://www.w3.org/2001/XMLSchema" xmlns:xs="http://www.w3.org/2001/XMLSchema" xmlns:p="http://schemas.microsoft.com/office/2006/metadata/properties" xmlns:ns2="7f6aa65c-9206-4165-9b4f-f73bd07c80c0" targetNamespace="http://schemas.microsoft.com/office/2006/metadata/properties" ma:root="true" ma:fieldsID="a996586e139a8e60f166175db2941f7e" ns2:_="">
    <xsd:import namespace="7f6aa65c-9206-4165-9b4f-f73bd07c80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6aa65c-9206-4165-9b4f-f73bd07c80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B7190C-D9F8-4A0F-AA51-CA5F36EAB007}"/>
</file>

<file path=customXml/itemProps2.xml><?xml version="1.0" encoding="utf-8"?>
<ds:datastoreItem xmlns:ds="http://schemas.openxmlformats.org/officeDocument/2006/customXml" ds:itemID="{B11DE296-67A4-4E05-B323-312BD0C1BB57}">
  <ds:schemaRefs>
    <ds:schemaRef ds:uri="http://schemas.microsoft.com/sharepoint/v3/contenttype/forms"/>
  </ds:schemaRefs>
</ds:datastoreItem>
</file>

<file path=customXml/itemProps3.xml><?xml version="1.0" encoding="utf-8"?>
<ds:datastoreItem xmlns:ds="http://schemas.openxmlformats.org/officeDocument/2006/customXml" ds:itemID="{0AFA1B10-F9FB-450D-9A04-783B5131EC8F}">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64</TotalTime>
  <Words>517</Words>
  <Application>Microsoft Office PowerPoint</Application>
  <PresentationFormat>Panorámica</PresentationFormat>
  <Paragraphs>42</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SketchLinesVTI</vt:lpstr>
      <vt:lpstr>Sistema Dinámico Stella</vt:lpstr>
      <vt:lpstr>¿Que es?</vt:lpstr>
      <vt:lpstr>Elementos básicos </vt:lpstr>
      <vt:lpstr>Elementos básicos</vt:lpstr>
      <vt:lpstr>Elementos básicos</vt:lpstr>
      <vt:lpstr>Elementos Básicos</vt:lpstr>
      <vt:lpstr>Ventajas</vt:lpstr>
      <vt:lpstr>Desventajas</vt:lpstr>
      <vt:lpstr>Áreas de Aplicación </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Dinámico Stella</dc:title>
  <dc:creator>esteban chavez</dc:creator>
  <cp:lastModifiedBy>ESTEBAN CHAVEZ</cp:lastModifiedBy>
  <cp:revision>7</cp:revision>
  <dcterms:created xsi:type="dcterms:W3CDTF">2022-03-31T02:00:40Z</dcterms:created>
  <dcterms:modified xsi:type="dcterms:W3CDTF">2022-03-31T13:53:21Z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0x010100A0BC3988E8648A46978C69DD008F0ECF</vt:lpwstr>
  </property>
</Properties>
</file>