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4"/>
  </p:notesMasterIdLst>
  <p:sldIdLst>
    <p:sldId id="260" r:id="rId2"/>
    <p:sldId id="256" r:id="rId3"/>
    <p:sldId id="274" r:id="rId4"/>
    <p:sldId id="294" r:id="rId5"/>
    <p:sldId id="295" r:id="rId6"/>
    <p:sldId id="277" r:id="rId7"/>
    <p:sldId id="288" r:id="rId8"/>
    <p:sldId id="292" r:id="rId9"/>
    <p:sldId id="293" r:id="rId10"/>
    <p:sldId id="297" r:id="rId11"/>
    <p:sldId id="296" r:id="rId12"/>
    <p:sldId id="287" r:id="rId13"/>
    <p:sldId id="286" r:id="rId14"/>
    <p:sldId id="278" r:id="rId15"/>
    <p:sldId id="279" r:id="rId16"/>
    <p:sldId id="280" r:id="rId17"/>
    <p:sldId id="282" r:id="rId18"/>
    <p:sldId id="289" r:id="rId19"/>
    <p:sldId id="284" r:id="rId20"/>
    <p:sldId id="285" r:id="rId21"/>
    <p:sldId id="290" r:id="rId22"/>
    <p:sldId id="291" r:id="rId2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76959"/>
  </p:normalViewPr>
  <p:slideViewPr>
    <p:cSldViewPr>
      <p:cViewPr>
        <p:scale>
          <a:sx n="80" d="100"/>
          <a:sy n="80" d="100"/>
        </p:scale>
        <p:origin x="642" y="-11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C2A245D-75C5-2140-7E49-28E0DA521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pPr>
              <a:defRPr/>
            </a:pPr>
            <a:endParaRPr lang="es-ES_tradnl"/>
          </a:p>
        </p:txBody>
      </p:sp>
      <p:sp>
        <p:nvSpPr>
          <p:cNvPr id="3" name="Marcador de fecha 2">
            <a:extLst>
              <a:ext uri="{FF2B5EF4-FFF2-40B4-BE49-F238E27FC236}">
                <a16:creationId xmlns:a16="http://schemas.microsoft.com/office/drawing/2014/main" id="{1292522E-067F-A255-7EC4-F1BA6F93785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pPr>
              <a:defRPr/>
            </a:pPr>
            <a:fld id="{DBC5633B-D956-4873-B2EE-125122F7543F}" type="datetimeFigureOut">
              <a:rPr lang="es-ES_tradnl"/>
              <a:pPr>
                <a:defRPr/>
              </a:pPr>
              <a:t>08/06/2022</a:t>
            </a:fld>
            <a:endParaRPr lang="es-ES_tradnl"/>
          </a:p>
        </p:txBody>
      </p:sp>
      <p:sp>
        <p:nvSpPr>
          <p:cNvPr id="4" name="Marcador de imagen de diapositiva 3">
            <a:extLst>
              <a:ext uri="{FF2B5EF4-FFF2-40B4-BE49-F238E27FC236}">
                <a16:creationId xmlns:a16="http://schemas.microsoft.com/office/drawing/2014/main" id="{636C8A6A-F57A-6FFB-6E43-972C7A06AED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Marcador de notas 4">
            <a:extLst>
              <a:ext uri="{FF2B5EF4-FFF2-40B4-BE49-F238E27FC236}">
                <a16:creationId xmlns:a16="http://schemas.microsoft.com/office/drawing/2014/main" id="{D2B10D31-87EB-3774-908F-1512924C9D6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Marcador de pie de página 5">
            <a:extLst>
              <a:ext uri="{FF2B5EF4-FFF2-40B4-BE49-F238E27FC236}">
                <a16:creationId xmlns:a16="http://schemas.microsoft.com/office/drawing/2014/main" id="{EC571296-FA61-5275-0013-11081E6FCA5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pPr>
              <a:defRPr/>
            </a:pPr>
            <a:endParaRPr lang="es-ES_tradnl"/>
          </a:p>
        </p:txBody>
      </p:sp>
      <p:sp>
        <p:nvSpPr>
          <p:cNvPr id="7" name="Marcador de número de diapositiva 6">
            <a:extLst>
              <a:ext uri="{FF2B5EF4-FFF2-40B4-BE49-F238E27FC236}">
                <a16:creationId xmlns:a16="http://schemas.microsoft.com/office/drawing/2014/main" id="{8034479B-AE7D-3F9F-C139-976DAF5CD0E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3A35B60-0725-4EB1-A65F-A2A6239B9D45}" type="slidenum">
              <a:rPr lang="es-ES_tradnl" altLang="es-PA"/>
              <a:pPr>
                <a:defRPr/>
              </a:pPr>
              <a:t>‹Nº›</a:t>
            </a:fld>
            <a:endParaRPr lang="es-ES_tradnl" altLang="es-P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Marcador de imagen de diapositiva 1">
            <a:extLst>
              <a:ext uri="{FF2B5EF4-FFF2-40B4-BE49-F238E27FC236}">
                <a16:creationId xmlns:a16="http://schemas.microsoft.com/office/drawing/2014/main" id="{3E40D7BF-E80D-6712-B127-51197BCAC6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Marcador de notas 2">
            <a:extLst>
              <a:ext uri="{FF2B5EF4-FFF2-40B4-BE49-F238E27FC236}">
                <a16:creationId xmlns:a16="http://schemas.microsoft.com/office/drawing/2014/main" id="{D19B0AA3-D3C3-FE51-B34E-0F7261D37B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_tradnl" altLang="es-ES_tradnl"/>
          </a:p>
        </p:txBody>
      </p:sp>
      <p:sp>
        <p:nvSpPr>
          <p:cNvPr id="4100" name="Marcador de número de diapositiva 3">
            <a:extLst>
              <a:ext uri="{FF2B5EF4-FFF2-40B4-BE49-F238E27FC236}">
                <a16:creationId xmlns:a16="http://schemas.microsoft.com/office/drawing/2014/main" id="{C3108C48-C396-D483-3C73-0FF6CB3992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3E8ABB-6529-4EDF-847E-99F5694F95FD}" type="slidenum">
              <a:rPr lang="es-ES_tradnl" altLang="es-ES_tradnl" smtClean="0"/>
              <a:pPr/>
              <a:t>1</a:t>
            </a:fld>
            <a:endParaRPr lang="es-ES_tradnl" altLang="es-ES_tradn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a:extLst>
              <a:ext uri="{FF2B5EF4-FFF2-40B4-BE49-F238E27FC236}">
                <a16:creationId xmlns:a16="http://schemas.microsoft.com/office/drawing/2014/main" id="{E7713DCB-5820-4687-40EE-140EC4A820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Marcador de notas 2">
            <a:extLst>
              <a:ext uri="{FF2B5EF4-FFF2-40B4-BE49-F238E27FC236}">
                <a16:creationId xmlns:a16="http://schemas.microsoft.com/office/drawing/2014/main" id="{26A0B60B-0CEA-C0B6-E15E-0F4FF59882B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A" altLang="es-PA"/>
          </a:p>
        </p:txBody>
      </p:sp>
      <p:sp>
        <p:nvSpPr>
          <p:cNvPr id="18436" name="Marcador de número de diapositiva 3">
            <a:extLst>
              <a:ext uri="{FF2B5EF4-FFF2-40B4-BE49-F238E27FC236}">
                <a16:creationId xmlns:a16="http://schemas.microsoft.com/office/drawing/2014/main" id="{1760C4C0-D59E-A2DC-55E6-303B22F252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B45975-E0DC-48EA-8FF2-EDB67D76C978}" type="slidenum">
              <a:rPr lang="es-ES_tradnl" altLang="es-PA" smtClean="0"/>
              <a:pPr/>
              <a:t>14</a:t>
            </a:fld>
            <a:endParaRPr lang="es-ES_tradnl" altLang="es-P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A"/>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A"/>
          </a:p>
        </p:txBody>
      </p:sp>
      <p:sp>
        <p:nvSpPr>
          <p:cNvPr id="4" name="3 Marcador de fecha">
            <a:extLst>
              <a:ext uri="{FF2B5EF4-FFF2-40B4-BE49-F238E27FC236}">
                <a16:creationId xmlns:a16="http://schemas.microsoft.com/office/drawing/2014/main" id="{55054B42-BFDC-2484-1C1C-7FBE2F6BDDF5}"/>
              </a:ext>
            </a:extLst>
          </p:cNvPr>
          <p:cNvSpPr>
            <a:spLocks noGrp="1"/>
          </p:cNvSpPr>
          <p:nvPr>
            <p:ph type="dt" sz="half" idx="10"/>
          </p:nvPr>
        </p:nvSpPr>
        <p:spPr/>
        <p:txBody>
          <a:bodyPr/>
          <a:lstStyle>
            <a:lvl1pPr>
              <a:defRPr/>
            </a:lvl1pPr>
          </a:lstStyle>
          <a:p>
            <a:pPr>
              <a:defRPr/>
            </a:pPr>
            <a:endParaRPr lang="es-ES"/>
          </a:p>
        </p:txBody>
      </p:sp>
      <p:sp>
        <p:nvSpPr>
          <p:cNvPr id="5" name="4 Marcador de pie de página">
            <a:extLst>
              <a:ext uri="{FF2B5EF4-FFF2-40B4-BE49-F238E27FC236}">
                <a16:creationId xmlns:a16="http://schemas.microsoft.com/office/drawing/2014/main" id="{E5164A1E-8B5E-F854-9885-1301686A37D9}"/>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A52D6C61-726C-9696-7000-93FB80AEC203}"/>
              </a:ext>
            </a:extLst>
          </p:cNvPr>
          <p:cNvSpPr>
            <a:spLocks noGrp="1"/>
          </p:cNvSpPr>
          <p:nvPr>
            <p:ph type="sldNum" sz="quarter" idx="12"/>
          </p:nvPr>
        </p:nvSpPr>
        <p:spPr/>
        <p:txBody>
          <a:bodyPr/>
          <a:lstStyle>
            <a:lvl1pPr>
              <a:defRPr/>
            </a:lvl1pPr>
          </a:lstStyle>
          <a:p>
            <a:pPr>
              <a:defRPr/>
            </a:pPr>
            <a:fld id="{AF884321-6F75-4C6D-8323-9FCADBCF7E2E}" type="slidenum">
              <a:rPr lang="es-ES" altLang="es-ES_tradnl"/>
              <a:pPr>
                <a:defRPr/>
              </a:pPr>
              <a:t>‹Nº›</a:t>
            </a:fld>
            <a:endParaRPr lang="es-ES" altLang="es-ES_tradnl"/>
          </a:p>
        </p:txBody>
      </p:sp>
    </p:spTree>
    <p:extLst>
      <p:ext uri="{BB962C8B-B14F-4D97-AF65-F5344CB8AC3E}">
        <p14:creationId xmlns:p14="http://schemas.microsoft.com/office/powerpoint/2010/main" val="132453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A"/>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fecha">
            <a:extLst>
              <a:ext uri="{FF2B5EF4-FFF2-40B4-BE49-F238E27FC236}">
                <a16:creationId xmlns:a16="http://schemas.microsoft.com/office/drawing/2014/main" id="{80BB75E2-0D71-C73A-0AF0-E34D6DEED6E7}"/>
              </a:ext>
            </a:extLst>
          </p:cNvPr>
          <p:cNvSpPr>
            <a:spLocks noGrp="1"/>
          </p:cNvSpPr>
          <p:nvPr>
            <p:ph type="dt" sz="half" idx="10"/>
          </p:nvPr>
        </p:nvSpPr>
        <p:spPr/>
        <p:txBody>
          <a:bodyPr/>
          <a:lstStyle>
            <a:lvl1pPr>
              <a:defRPr/>
            </a:lvl1pPr>
          </a:lstStyle>
          <a:p>
            <a:pPr>
              <a:defRPr/>
            </a:pPr>
            <a:endParaRPr lang="es-ES"/>
          </a:p>
        </p:txBody>
      </p:sp>
      <p:sp>
        <p:nvSpPr>
          <p:cNvPr id="5" name="4 Marcador de pie de página">
            <a:extLst>
              <a:ext uri="{FF2B5EF4-FFF2-40B4-BE49-F238E27FC236}">
                <a16:creationId xmlns:a16="http://schemas.microsoft.com/office/drawing/2014/main" id="{FAF4D116-B70F-B112-C26B-9A875772B8E8}"/>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96CBC4F1-5815-382E-5B2B-3E5E0558CAC4}"/>
              </a:ext>
            </a:extLst>
          </p:cNvPr>
          <p:cNvSpPr>
            <a:spLocks noGrp="1"/>
          </p:cNvSpPr>
          <p:nvPr>
            <p:ph type="sldNum" sz="quarter" idx="12"/>
          </p:nvPr>
        </p:nvSpPr>
        <p:spPr/>
        <p:txBody>
          <a:bodyPr/>
          <a:lstStyle>
            <a:lvl1pPr>
              <a:defRPr/>
            </a:lvl1pPr>
          </a:lstStyle>
          <a:p>
            <a:pPr>
              <a:defRPr/>
            </a:pPr>
            <a:fld id="{F88BAB19-9679-418A-9448-006B1931873E}" type="slidenum">
              <a:rPr lang="es-ES" altLang="es-ES_tradnl"/>
              <a:pPr>
                <a:defRPr/>
              </a:pPr>
              <a:t>‹Nº›</a:t>
            </a:fld>
            <a:endParaRPr lang="es-ES" altLang="es-ES_tradnl"/>
          </a:p>
        </p:txBody>
      </p:sp>
    </p:spTree>
    <p:extLst>
      <p:ext uri="{BB962C8B-B14F-4D97-AF65-F5344CB8AC3E}">
        <p14:creationId xmlns:p14="http://schemas.microsoft.com/office/powerpoint/2010/main" val="150594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A"/>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fecha">
            <a:extLst>
              <a:ext uri="{FF2B5EF4-FFF2-40B4-BE49-F238E27FC236}">
                <a16:creationId xmlns:a16="http://schemas.microsoft.com/office/drawing/2014/main" id="{2F4191C7-D7A7-50A7-D752-274FE8908A1B}"/>
              </a:ext>
            </a:extLst>
          </p:cNvPr>
          <p:cNvSpPr>
            <a:spLocks noGrp="1"/>
          </p:cNvSpPr>
          <p:nvPr>
            <p:ph type="dt" sz="half" idx="10"/>
          </p:nvPr>
        </p:nvSpPr>
        <p:spPr/>
        <p:txBody>
          <a:bodyPr/>
          <a:lstStyle>
            <a:lvl1pPr>
              <a:defRPr/>
            </a:lvl1pPr>
          </a:lstStyle>
          <a:p>
            <a:pPr>
              <a:defRPr/>
            </a:pPr>
            <a:endParaRPr lang="es-ES"/>
          </a:p>
        </p:txBody>
      </p:sp>
      <p:sp>
        <p:nvSpPr>
          <p:cNvPr id="5" name="4 Marcador de pie de página">
            <a:extLst>
              <a:ext uri="{FF2B5EF4-FFF2-40B4-BE49-F238E27FC236}">
                <a16:creationId xmlns:a16="http://schemas.microsoft.com/office/drawing/2014/main" id="{FB95D888-A260-3256-7230-4B14F714EB98}"/>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D24DA79D-EEB7-8F0F-8147-69687C9048C2}"/>
              </a:ext>
            </a:extLst>
          </p:cNvPr>
          <p:cNvSpPr>
            <a:spLocks noGrp="1"/>
          </p:cNvSpPr>
          <p:nvPr>
            <p:ph type="sldNum" sz="quarter" idx="12"/>
          </p:nvPr>
        </p:nvSpPr>
        <p:spPr/>
        <p:txBody>
          <a:bodyPr/>
          <a:lstStyle>
            <a:lvl1pPr>
              <a:defRPr/>
            </a:lvl1pPr>
          </a:lstStyle>
          <a:p>
            <a:pPr>
              <a:defRPr/>
            </a:pPr>
            <a:fld id="{B4EDE23A-4974-4955-B2D3-1311C71DE64A}" type="slidenum">
              <a:rPr lang="es-ES" altLang="es-ES_tradnl"/>
              <a:pPr>
                <a:defRPr/>
              </a:pPr>
              <a:t>‹Nº›</a:t>
            </a:fld>
            <a:endParaRPr lang="es-ES" altLang="es-ES_tradnl"/>
          </a:p>
        </p:txBody>
      </p:sp>
    </p:spTree>
    <p:extLst>
      <p:ext uri="{BB962C8B-B14F-4D97-AF65-F5344CB8AC3E}">
        <p14:creationId xmlns:p14="http://schemas.microsoft.com/office/powerpoint/2010/main" val="41060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A"/>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fecha">
            <a:extLst>
              <a:ext uri="{FF2B5EF4-FFF2-40B4-BE49-F238E27FC236}">
                <a16:creationId xmlns:a16="http://schemas.microsoft.com/office/drawing/2014/main" id="{76359067-B377-0EAB-C0C3-E86DD91B296E}"/>
              </a:ext>
            </a:extLst>
          </p:cNvPr>
          <p:cNvSpPr>
            <a:spLocks noGrp="1"/>
          </p:cNvSpPr>
          <p:nvPr>
            <p:ph type="dt" sz="half" idx="10"/>
          </p:nvPr>
        </p:nvSpPr>
        <p:spPr/>
        <p:txBody>
          <a:bodyPr/>
          <a:lstStyle>
            <a:lvl1pPr>
              <a:defRPr/>
            </a:lvl1pPr>
          </a:lstStyle>
          <a:p>
            <a:pPr>
              <a:defRPr/>
            </a:pPr>
            <a:endParaRPr lang="es-ES"/>
          </a:p>
        </p:txBody>
      </p:sp>
      <p:sp>
        <p:nvSpPr>
          <p:cNvPr id="5" name="4 Marcador de pie de página">
            <a:extLst>
              <a:ext uri="{FF2B5EF4-FFF2-40B4-BE49-F238E27FC236}">
                <a16:creationId xmlns:a16="http://schemas.microsoft.com/office/drawing/2014/main" id="{7A2EE779-C8E5-88CC-B663-DAEFD4ADD8E2}"/>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C3BF4B90-90A6-E0DA-B5E3-993F5F20AC4A}"/>
              </a:ext>
            </a:extLst>
          </p:cNvPr>
          <p:cNvSpPr>
            <a:spLocks noGrp="1"/>
          </p:cNvSpPr>
          <p:nvPr>
            <p:ph type="sldNum" sz="quarter" idx="12"/>
          </p:nvPr>
        </p:nvSpPr>
        <p:spPr/>
        <p:txBody>
          <a:bodyPr/>
          <a:lstStyle>
            <a:lvl1pPr>
              <a:defRPr/>
            </a:lvl1pPr>
          </a:lstStyle>
          <a:p>
            <a:pPr>
              <a:defRPr/>
            </a:pPr>
            <a:fld id="{77C99FAE-947A-43F7-BC27-E5FAF193A54E}" type="slidenum">
              <a:rPr lang="es-ES" altLang="es-ES_tradnl"/>
              <a:pPr>
                <a:defRPr/>
              </a:pPr>
              <a:t>‹Nº›</a:t>
            </a:fld>
            <a:endParaRPr lang="es-ES" altLang="es-ES_tradnl"/>
          </a:p>
        </p:txBody>
      </p:sp>
    </p:spTree>
    <p:extLst>
      <p:ext uri="{BB962C8B-B14F-4D97-AF65-F5344CB8AC3E}">
        <p14:creationId xmlns:p14="http://schemas.microsoft.com/office/powerpoint/2010/main" val="35259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A"/>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a:extLst>
              <a:ext uri="{FF2B5EF4-FFF2-40B4-BE49-F238E27FC236}">
                <a16:creationId xmlns:a16="http://schemas.microsoft.com/office/drawing/2014/main" id="{F7F9230E-1611-CCAF-1780-19373D254531}"/>
              </a:ext>
            </a:extLst>
          </p:cNvPr>
          <p:cNvSpPr>
            <a:spLocks noGrp="1"/>
          </p:cNvSpPr>
          <p:nvPr>
            <p:ph type="dt" sz="half" idx="10"/>
          </p:nvPr>
        </p:nvSpPr>
        <p:spPr/>
        <p:txBody>
          <a:bodyPr/>
          <a:lstStyle>
            <a:lvl1pPr>
              <a:defRPr/>
            </a:lvl1pPr>
          </a:lstStyle>
          <a:p>
            <a:pPr>
              <a:defRPr/>
            </a:pPr>
            <a:endParaRPr lang="es-ES"/>
          </a:p>
        </p:txBody>
      </p:sp>
      <p:sp>
        <p:nvSpPr>
          <p:cNvPr id="5" name="4 Marcador de pie de página">
            <a:extLst>
              <a:ext uri="{FF2B5EF4-FFF2-40B4-BE49-F238E27FC236}">
                <a16:creationId xmlns:a16="http://schemas.microsoft.com/office/drawing/2014/main" id="{1EC773D2-689C-3637-05A6-7A766BD39E60}"/>
              </a:ext>
            </a:extLst>
          </p:cNvPr>
          <p:cNvSpPr>
            <a:spLocks noGrp="1"/>
          </p:cNvSpPr>
          <p:nvPr>
            <p:ph type="ftr" sz="quarter" idx="11"/>
          </p:nvPr>
        </p:nvSpPr>
        <p:spPr/>
        <p:txBody>
          <a:bodyPr/>
          <a:lstStyle>
            <a:lvl1pPr>
              <a:defRPr/>
            </a:lvl1pPr>
          </a:lstStyle>
          <a:p>
            <a:pPr>
              <a:defRPr/>
            </a:pPr>
            <a:endParaRPr lang="es-ES"/>
          </a:p>
        </p:txBody>
      </p:sp>
      <p:sp>
        <p:nvSpPr>
          <p:cNvPr id="6" name="5 Marcador de número de diapositiva">
            <a:extLst>
              <a:ext uri="{FF2B5EF4-FFF2-40B4-BE49-F238E27FC236}">
                <a16:creationId xmlns:a16="http://schemas.microsoft.com/office/drawing/2014/main" id="{927B2D19-3560-8363-1147-BEAC95EA3EF8}"/>
              </a:ext>
            </a:extLst>
          </p:cNvPr>
          <p:cNvSpPr>
            <a:spLocks noGrp="1"/>
          </p:cNvSpPr>
          <p:nvPr>
            <p:ph type="sldNum" sz="quarter" idx="12"/>
          </p:nvPr>
        </p:nvSpPr>
        <p:spPr/>
        <p:txBody>
          <a:bodyPr/>
          <a:lstStyle>
            <a:lvl1pPr>
              <a:defRPr/>
            </a:lvl1pPr>
          </a:lstStyle>
          <a:p>
            <a:pPr>
              <a:defRPr/>
            </a:pPr>
            <a:fld id="{8035B6B4-1829-445A-AA3C-57B993B53F86}" type="slidenum">
              <a:rPr lang="es-ES" altLang="es-ES_tradnl"/>
              <a:pPr>
                <a:defRPr/>
              </a:pPr>
              <a:t>‹Nº›</a:t>
            </a:fld>
            <a:endParaRPr lang="es-ES" altLang="es-ES_tradnl"/>
          </a:p>
        </p:txBody>
      </p:sp>
    </p:spTree>
    <p:extLst>
      <p:ext uri="{BB962C8B-B14F-4D97-AF65-F5344CB8AC3E}">
        <p14:creationId xmlns:p14="http://schemas.microsoft.com/office/powerpoint/2010/main" val="177196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A"/>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3 Marcador de fecha">
            <a:extLst>
              <a:ext uri="{FF2B5EF4-FFF2-40B4-BE49-F238E27FC236}">
                <a16:creationId xmlns:a16="http://schemas.microsoft.com/office/drawing/2014/main" id="{33CA2A22-1D74-390D-7293-D57D4FF75096}"/>
              </a:ext>
            </a:extLst>
          </p:cNvPr>
          <p:cNvSpPr>
            <a:spLocks noGrp="1"/>
          </p:cNvSpPr>
          <p:nvPr>
            <p:ph type="dt" sz="half" idx="10"/>
          </p:nvPr>
        </p:nvSpPr>
        <p:spPr/>
        <p:txBody>
          <a:bodyPr/>
          <a:lstStyle>
            <a:lvl1pPr>
              <a:defRPr/>
            </a:lvl1pPr>
          </a:lstStyle>
          <a:p>
            <a:pPr>
              <a:defRPr/>
            </a:pPr>
            <a:endParaRPr lang="es-ES"/>
          </a:p>
        </p:txBody>
      </p:sp>
      <p:sp>
        <p:nvSpPr>
          <p:cNvPr id="6" name="4 Marcador de pie de página">
            <a:extLst>
              <a:ext uri="{FF2B5EF4-FFF2-40B4-BE49-F238E27FC236}">
                <a16:creationId xmlns:a16="http://schemas.microsoft.com/office/drawing/2014/main" id="{6D897D21-0FAB-6838-B6C8-EDEFC4369636}"/>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E72C2511-DA43-01F0-7FCA-E16564D8D5C9}"/>
              </a:ext>
            </a:extLst>
          </p:cNvPr>
          <p:cNvSpPr>
            <a:spLocks noGrp="1"/>
          </p:cNvSpPr>
          <p:nvPr>
            <p:ph type="sldNum" sz="quarter" idx="12"/>
          </p:nvPr>
        </p:nvSpPr>
        <p:spPr/>
        <p:txBody>
          <a:bodyPr/>
          <a:lstStyle>
            <a:lvl1pPr>
              <a:defRPr/>
            </a:lvl1pPr>
          </a:lstStyle>
          <a:p>
            <a:pPr>
              <a:defRPr/>
            </a:pPr>
            <a:fld id="{A55BCF76-0632-4FC1-AB96-A87BF98A198E}" type="slidenum">
              <a:rPr lang="es-ES" altLang="es-ES_tradnl"/>
              <a:pPr>
                <a:defRPr/>
              </a:pPr>
              <a:t>‹Nº›</a:t>
            </a:fld>
            <a:endParaRPr lang="es-ES" altLang="es-ES_tradnl"/>
          </a:p>
        </p:txBody>
      </p:sp>
    </p:spTree>
    <p:extLst>
      <p:ext uri="{BB962C8B-B14F-4D97-AF65-F5344CB8AC3E}">
        <p14:creationId xmlns:p14="http://schemas.microsoft.com/office/powerpoint/2010/main" val="42650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A"/>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3 Marcador de fecha">
            <a:extLst>
              <a:ext uri="{FF2B5EF4-FFF2-40B4-BE49-F238E27FC236}">
                <a16:creationId xmlns:a16="http://schemas.microsoft.com/office/drawing/2014/main" id="{652A41D8-6790-57B3-1D55-2BF41EAFF849}"/>
              </a:ext>
            </a:extLst>
          </p:cNvPr>
          <p:cNvSpPr>
            <a:spLocks noGrp="1"/>
          </p:cNvSpPr>
          <p:nvPr>
            <p:ph type="dt" sz="half" idx="10"/>
          </p:nvPr>
        </p:nvSpPr>
        <p:spPr/>
        <p:txBody>
          <a:bodyPr/>
          <a:lstStyle>
            <a:lvl1pPr>
              <a:defRPr/>
            </a:lvl1pPr>
          </a:lstStyle>
          <a:p>
            <a:pPr>
              <a:defRPr/>
            </a:pPr>
            <a:endParaRPr lang="es-ES"/>
          </a:p>
        </p:txBody>
      </p:sp>
      <p:sp>
        <p:nvSpPr>
          <p:cNvPr id="8" name="4 Marcador de pie de página">
            <a:extLst>
              <a:ext uri="{FF2B5EF4-FFF2-40B4-BE49-F238E27FC236}">
                <a16:creationId xmlns:a16="http://schemas.microsoft.com/office/drawing/2014/main" id="{2CF82CB5-1FC4-FB62-05E9-4B3891578C46}"/>
              </a:ext>
            </a:extLst>
          </p:cNvPr>
          <p:cNvSpPr>
            <a:spLocks noGrp="1"/>
          </p:cNvSpPr>
          <p:nvPr>
            <p:ph type="ftr" sz="quarter" idx="11"/>
          </p:nvPr>
        </p:nvSpPr>
        <p:spPr/>
        <p:txBody>
          <a:bodyPr/>
          <a:lstStyle>
            <a:lvl1pPr>
              <a:defRPr/>
            </a:lvl1pPr>
          </a:lstStyle>
          <a:p>
            <a:pPr>
              <a:defRPr/>
            </a:pPr>
            <a:endParaRPr lang="es-ES"/>
          </a:p>
        </p:txBody>
      </p:sp>
      <p:sp>
        <p:nvSpPr>
          <p:cNvPr id="9" name="5 Marcador de número de diapositiva">
            <a:extLst>
              <a:ext uri="{FF2B5EF4-FFF2-40B4-BE49-F238E27FC236}">
                <a16:creationId xmlns:a16="http://schemas.microsoft.com/office/drawing/2014/main" id="{67DF27C4-734C-3CF4-F739-F8F00DAD1492}"/>
              </a:ext>
            </a:extLst>
          </p:cNvPr>
          <p:cNvSpPr>
            <a:spLocks noGrp="1"/>
          </p:cNvSpPr>
          <p:nvPr>
            <p:ph type="sldNum" sz="quarter" idx="12"/>
          </p:nvPr>
        </p:nvSpPr>
        <p:spPr/>
        <p:txBody>
          <a:bodyPr/>
          <a:lstStyle>
            <a:lvl1pPr>
              <a:defRPr/>
            </a:lvl1pPr>
          </a:lstStyle>
          <a:p>
            <a:pPr>
              <a:defRPr/>
            </a:pPr>
            <a:fld id="{5D61653D-613C-4C91-B41F-62E6A42C37EB}" type="slidenum">
              <a:rPr lang="es-ES" altLang="es-ES_tradnl"/>
              <a:pPr>
                <a:defRPr/>
              </a:pPr>
              <a:t>‹Nº›</a:t>
            </a:fld>
            <a:endParaRPr lang="es-ES" altLang="es-ES_tradnl"/>
          </a:p>
        </p:txBody>
      </p:sp>
    </p:spTree>
    <p:extLst>
      <p:ext uri="{BB962C8B-B14F-4D97-AF65-F5344CB8AC3E}">
        <p14:creationId xmlns:p14="http://schemas.microsoft.com/office/powerpoint/2010/main" val="1069362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A"/>
          </a:p>
        </p:txBody>
      </p:sp>
      <p:sp>
        <p:nvSpPr>
          <p:cNvPr id="3" name="3 Marcador de fecha">
            <a:extLst>
              <a:ext uri="{FF2B5EF4-FFF2-40B4-BE49-F238E27FC236}">
                <a16:creationId xmlns:a16="http://schemas.microsoft.com/office/drawing/2014/main" id="{15301B7B-74AC-ED4F-165B-C4BFADBD8FF7}"/>
              </a:ext>
            </a:extLst>
          </p:cNvPr>
          <p:cNvSpPr>
            <a:spLocks noGrp="1"/>
          </p:cNvSpPr>
          <p:nvPr>
            <p:ph type="dt" sz="half" idx="10"/>
          </p:nvPr>
        </p:nvSpPr>
        <p:spPr/>
        <p:txBody>
          <a:bodyPr/>
          <a:lstStyle>
            <a:lvl1pPr>
              <a:defRPr/>
            </a:lvl1pPr>
          </a:lstStyle>
          <a:p>
            <a:pPr>
              <a:defRPr/>
            </a:pPr>
            <a:endParaRPr lang="es-ES"/>
          </a:p>
        </p:txBody>
      </p:sp>
      <p:sp>
        <p:nvSpPr>
          <p:cNvPr id="4" name="4 Marcador de pie de página">
            <a:extLst>
              <a:ext uri="{FF2B5EF4-FFF2-40B4-BE49-F238E27FC236}">
                <a16:creationId xmlns:a16="http://schemas.microsoft.com/office/drawing/2014/main" id="{85016A37-A112-7CDA-C9D5-4F27B11B7011}"/>
              </a:ext>
            </a:extLst>
          </p:cNvPr>
          <p:cNvSpPr>
            <a:spLocks noGrp="1"/>
          </p:cNvSpPr>
          <p:nvPr>
            <p:ph type="ftr" sz="quarter" idx="11"/>
          </p:nvPr>
        </p:nvSpPr>
        <p:spPr/>
        <p:txBody>
          <a:bodyPr/>
          <a:lstStyle>
            <a:lvl1pPr>
              <a:defRPr/>
            </a:lvl1pPr>
          </a:lstStyle>
          <a:p>
            <a:pPr>
              <a:defRPr/>
            </a:pPr>
            <a:endParaRPr lang="es-ES"/>
          </a:p>
        </p:txBody>
      </p:sp>
      <p:sp>
        <p:nvSpPr>
          <p:cNvPr id="5" name="5 Marcador de número de diapositiva">
            <a:extLst>
              <a:ext uri="{FF2B5EF4-FFF2-40B4-BE49-F238E27FC236}">
                <a16:creationId xmlns:a16="http://schemas.microsoft.com/office/drawing/2014/main" id="{6E07B0AD-A41B-FDE3-FBC7-2A5B1196B9EE}"/>
              </a:ext>
            </a:extLst>
          </p:cNvPr>
          <p:cNvSpPr>
            <a:spLocks noGrp="1"/>
          </p:cNvSpPr>
          <p:nvPr>
            <p:ph type="sldNum" sz="quarter" idx="12"/>
          </p:nvPr>
        </p:nvSpPr>
        <p:spPr/>
        <p:txBody>
          <a:bodyPr/>
          <a:lstStyle>
            <a:lvl1pPr>
              <a:defRPr/>
            </a:lvl1pPr>
          </a:lstStyle>
          <a:p>
            <a:pPr>
              <a:defRPr/>
            </a:pPr>
            <a:fld id="{953B6841-9F98-4563-8FD4-C935389DA319}" type="slidenum">
              <a:rPr lang="es-ES" altLang="es-ES_tradnl"/>
              <a:pPr>
                <a:defRPr/>
              </a:pPr>
              <a:t>‹Nº›</a:t>
            </a:fld>
            <a:endParaRPr lang="es-ES" altLang="es-ES_tradnl"/>
          </a:p>
        </p:txBody>
      </p:sp>
    </p:spTree>
    <p:extLst>
      <p:ext uri="{BB962C8B-B14F-4D97-AF65-F5344CB8AC3E}">
        <p14:creationId xmlns:p14="http://schemas.microsoft.com/office/powerpoint/2010/main" val="132826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a:extLst>
              <a:ext uri="{FF2B5EF4-FFF2-40B4-BE49-F238E27FC236}">
                <a16:creationId xmlns:a16="http://schemas.microsoft.com/office/drawing/2014/main" id="{00BF9002-5F82-4174-C579-DB5C12B1D469}"/>
              </a:ext>
            </a:extLst>
          </p:cNvPr>
          <p:cNvSpPr>
            <a:spLocks noGrp="1"/>
          </p:cNvSpPr>
          <p:nvPr>
            <p:ph type="dt" sz="half" idx="10"/>
          </p:nvPr>
        </p:nvSpPr>
        <p:spPr/>
        <p:txBody>
          <a:bodyPr/>
          <a:lstStyle>
            <a:lvl1pPr>
              <a:defRPr/>
            </a:lvl1pPr>
          </a:lstStyle>
          <a:p>
            <a:pPr>
              <a:defRPr/>
            </a:pPr>
            <a:endParaRPr lang="es-ES"/>
          </a:p>
        </p:txBody>
      </p:sp>
      <p:sp>
        <p:nvSpPr>
          <p:cNvPr id="3" name="4 Marcador de pie de página">
            <a:extLst>
              <a:ext uri="{FF2B5EF4-FFF2-40B4-BE49-F238E27FC236}">
                <a16:creationId xmlns:a16="http://schemas.microsoft.com/office/drawing/2014/main" id="{FB9076F4-8561-776A-9F9F-98A85388F7B5}"/>
              </a:ext>
            </a:extLst>
          </p:cNvPr>
          <p:cNvSpPr>
            <a:spLocks noGrp="1"/>
          </p:cNvSpPr>
          <p:nvPr>
            <p:ph type="ftr" sz="quarter" idx="11"/>
          </p:nvPr>
        </p:nvSpPr>
        <p:spPr/>
        <p:txBody>
          <a:bodyPr/>
          <a:lstStyle>
            <a:lvl1pPr>
              <a:defRPr/>
            </a:lvl1pPr>
          </a:lstStyle>
          <a:p>
            <a:pPr>
              <a:defRPr/>
            </a:pPr>
            <a:endParaRPr lang="es-ES"/>
          </a:p>
        </p:txBody>
      </p:sp>
      <p:sp>
        <p:nvSpPr>
          <p:cNvPr id="4" name="5 Marcador de número de diapositiva">
            <a:extLst>
              <a:ext uri="{FF2B5EF4-FFF2-40B4-BE49-F238E27FC236}">
                <a16:creationId xmlns:a16="http://schemas.microsoft.com/office/drawing/2014/main" id="{EFD444D0-CF36-C58F-61A2-73F577DAF842}"/>
              </a:ext>
            </a:extLst>
          </p:cNvPr>
          <p:cNvSpPr>
            <a:spLocks noGrp="1"/>
          </p:cNvSpPr>
          <p:nvPr>
            <p:ph type="sldNum" sz="quarter" idx="12"/>
          </p:nvPr>
        </p:nvSpPr>
        <p:spPr/>
        <p:txBody>
          <a:bodyPr/>
          <a:lstStyle>
            <a:lvl1pPr>
              <a:defRPr/>
            </a:lvl1pPr>
          </a:lstStyle>
          <a:p>
            <a:pPr>
              <a:defRPr/>
            </a:pPr>
            <a:fld id="{B975EC9E-D9A0-4177-9E20-444202482024}" type="slidenum">
              <a:rPr lang="es-ES" altLang="es-ES_tradnl"/>
              <a:pPr>
                <a:defRPr/>
              </a:pPr>
              <a:t>‹Nº›</a:t>
            </a:fld>
            <a:endParaRPr lang="es-ES" altLang="es-ES_tradnl"/>
          </a:p>
        </p:txBody>
      </p:sp>
    </p:spTree>
    <p:extLst>
      <p:ext uri="{BB962C8B-B14F-4D97-AF65-F5344CB8AC3E}">
        <p14:creationId xmlns:p14="http://schemas.microsoft.com/office/powerpoint/2010/main" val="3822092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A"/>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a:extLst>
              <a:ext uri="{FF2B5EF4-FFF2-40B4-BE49-F238E27FC236}">
                <a16:creationId xmlns:a16="http://schemas.microsoft.com/office/drawing/2014/main" id="{589134C5-24C7-35C8-4358-98D04751C4F7}"/>
              </a:ext>
            </a:extLst>
          </p:cNvPr>
          <p:cNvSpPr>
            <a:spLocks noGrp="1"/>
          </p:cNvSpPr>
          <p:nvPr>
            <p:ph type="dt" sz="half" idx="10"/>
          </p:nvPr>
        </p:nvSpPr>
        <p:spPr/>
        <p:txBody>
          <a:bodyPr/>
          <a:lstStyle>
            <a:lvl1pPr>
              <a:defRPr/>
            </a:lvl1pPr>
          </a:lstStyle>
          <a:p>
            <a:pPr>
              <a:defRPr/>
            </a:pPr>
            <a:endParaRPr lang="es-ES"/>
          </a:p>
        </p:txBody>
      </p:sp>
      <p:sp>
        <p:nvSpPr>
          <p:cNvPr id="6" name="4 Marcador de pie de página">
            <a:extLst>
              <a:ext uri="{FF2B5EF4-FFF2-40B4-BE49-F238E27FC236}">
                <a16:creationId xmlns:a16="http://schemas.microsoft.com/office/drawing/2014/main" id="{503A103F-0412-7CD1-26DD-8E30767D0936}"/>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6A7E1F2A-077D-07D9-7751-10CE33009508}"/>
              </a:ext>
            </a:extLst>
          </p:cNvPr>
          <p:cNvSpPr>
            <a:spLocks noGrp="1"/>
          </p:cNvSpPr>
          <p:nvPr>
            <p:ph type="sldNum" sz="quarter" idx="12"/>
          </p:nvPr>
        </p:nvSpPr>
        <p:spPr/>
        <p:txBody>
          <a:bodyPr/>
          <a:lstStyle>
            <a:lvl1pPr>
              <a:defRPr/>
            </a:lvl1pPr>
          </a:lstStyle>
          <a:p>
            <a:pPr>
              <a:defRPr/>
            </a:pPr>
            <a:fld id="{8CCF63F8-02C4-4BB8-84F0-CA79468FA108}" type="slidenum">
              <a:rPr lang="es-ES" altLang="es-ES_tradnl"/>
              <a:pPr>
                <a:defRPr/>
              </a:pPr>
              <a:t>‹Nº›</a:t>
            </a:fld>
            <a:endParaRPr lang="es-ES" altLang="es-ES_tradnl"/>
          </a:p>
        </p:txBody>
      </p:sp>
    </p:spTree>
    <p:extLst>
      <p:ext uri="{BB962C8B-B14F-4D97-AF65-F5344CB8AC3E}">
        <p14:creationId xmlns:p14="http://schemas.microsoft.com/office/powerpoint/2010/main" val="213768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A"/>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A"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a:extLst>
              <a:ext uri="{FF2B5EF4-FFF2-40B4-BE49-F238E27FC236}">
                <a16:creationId xmlns:a16="http://schemas.microsoft.com/office/drawing/2014/main" id="{286B7BCC-D675-8DB1-6FA8-9D91EF1879DA}"/>
              </a:ext>
            </a:extLst>
          </p:cNvPr>
          <p:cNvSpPr>
            <a:spLocks noGrp="1"/>
          </p:cNvSpPr>
          <p:nvPr>
            <p:ph type="dt" sz="half" idx="10"/>
          </p:nvPr>
        </p:nvSpPr>
        <p:spPr/>
        <p:txBody>
          <a:bodyPr/>
          <a:lstStyle>
            <a:lvl1pPr>
              <a:defRPr/>
            </a:lvl1pPr>
          </a:lstStyle>
          <a:p>
            <a:pPr>
              <a:defRPr/>
            </a:pPr>
            <a:endParaRPr lang="es-ES"/>
          </a:p>
        </p:txBody>
      </p:sp>
      <p:sp>
        <p:nvSpPr>
          <p:cNvPr id="6" name="4 Marcador de pie de página">
            <a:extLst>
              <a:ext uri="{FF2B5EF4-FFF2-40B4-BE49-F238E27FC236}">
                <a16:creationId xmlns:a16="http://schemas.microsoft.com/office/drawing/2014/main" id="{79727C3A-21AC-2BA5-5630-BC423400118C}"/>
              </a:ext>
            </a:extLst>
          </p:cNvPr>
          <p:cNvSpPr>
            <a:spLocks noGrp="1"/>
          </p:cNvSpPr>
          <p:nvPr>
            <p:ph type="ftr" sz="quarter" idx="11"/>
          </p:nvPr>
        </p:nvSpPr>
        <p:spPr/>
        <p:txBody>
          <a:bodyPr/>
          <a:lstStyle>
            <a:lvl1pPr>
              <a:defRPr/>
            </a:lvl1pPr>
          </a:lstStyle>
          <a:p>
            <a:pPr>
              <a:defRPr/>
            </a:pPr>
            <a:endParaRPr lang="es-ES"/>
          </a:p>
        </p:txBody>
      </p:sp>
      <p:sp>
        <p:nvSpPr>
          <p:cNvPr id="7" name="5 Marcador de número de diapositiva">
            <a:extLst>
              <a:ext uri="{FF2B5EF4-FFF2-40B4-BE49-F238E27FC236}">
                <a16:creationId xmlns:a16="http://schemas.microsoft.com/office/drawing/2014/main" id="{E194FEA9-6104-A1CB-D04D-197872FC9726}"/>
              </a:ext>
            </a:extLst>
          </p:cNvPr>
          <p:cNvSpPr>
            <a:spLocks noGrp="1"/>
          </p:cNvSpPr>
          <p:nvPr>
            <p:ph type="sldNum" sz="quarter" idx="12"/>
          </p:nvPr>
        </p:nvSpPr>
        <p:spPr/>
        <p:txBody>
          <a:bodyPr/>
          <a:lstStyle>
            <a:lvl1pPr>
              <a:defRPr/>
            </a:lvl1pPr>
          </a:lstStyle>
          <a:p>
            <a:pPr>
              <a:defRPr/>
            </a:pPr>
            <a:fld id="{1A22C854-2812-44BD-B38F-CE65B401BB67}" type="slidenum">
              <a:rPr lang="es-ES" altLang="es-ES_tradnl"/>
              <a:pPr>
                <a:defRPr/>
              </a:pPr>
              <a:t>‹Nº›</a:t>
            </a:fld>
            <a:endParaRPr lang="es-ES" altLang="es-ES_tradnl"/>
          </a:p>
        </p:txBody>
      </p:sp>
    </p:spTree>
    <p:extLst>
      <p:ext uri="{BB962C8B-B14F-4D97-AF65-F5344CB8AC3E}">
        <p14:creationId xmlns:p14="http://schemas.microsoft.com/office/powerpoint/2010/main" val="69811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DEBCF"/>
            </a:gs>
            <a:gs pos="100000">
              <a:srgbClr val="156B13"/>
            </a:gs>
          </a:gsLst>
          <a:lin ang="5400000"/>
        </a:grad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84214BA6-17B7-A158-5298-9FAD152C0D6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_tradnl"/>
              <a:t>Haga clic para modificar el estilo de título del patrón</a:t>
            </a:r>
            <a:endParaRPr lang="es-PA" altLang="es-ES_tradnl"/>
          </a:p>
        </p:txBody>
      </p:sp>
      <p:sp>
        <p:nvSpPr>
          <p:cNvPr id="1027" name="2 Marcador de texto">
            <a:extLst>
              <a:ext uri="{FF2B5EF4-FFF2-40B4-BE49-F238E27FC236}">
                <a16:creationId xmlns:a16="http://schemas.microsoft.com/office/drawing/2014/main" id="{95EF5E4C-511B-01DA-00E6-92546E3A7D8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_tradnl"/>
              <a:t>Haga clic para modificar el estilo de texto del patrón</a:t>
            </a:r>
          </a:p>
          <a:p>
            <a:pPr lvl="1"/>
            <a:r>
              <a:rPr lang="es-ES" altLang="es-ES_tradnl"/>
              <a:t>Segundo nivel</a:t>
            </a:r>
          </a:p>
          <a:p>
            <a:pPr lvl="2"/>
            <a:r>
              <a:rPr lang="es-ES" altLang="es-ES_tradnl"/>
              <a:t>Tercer nivel</a:t>
            </a:r>
          </a:p>
          <a:p>
            <a:pPr lvl="3"/>
            <a:r>
              <a:rPr lang="es-ES" altLang="es-ES_tradnl"/>
              <a:t>Cuarto nivel</a:t>
            </a:r>
          </a:p>
          <a:p>
            <a:pPr lvl="4"/>
            <a:r>
              <a:rPr lang="es-ES" altLang="es-ES_tradnl"/>
              <a:t>Quinto nivel</a:t>
            </a:r>
            <a:endParaRPr lang="es-PA" altLang="es-ES_tradnl"/>
          </a:p>
        </p:txBody>
      </p:sp>
      <p:sp>
        <p:nvSpPr>
          <p:cNvPr id="4" name="3 Marcador de fecha">
            <a:extLst>
              <a:ext uri="{FF2B5EF4-FFF2-40B4-BE49-F238E27FC236}">
                <a16:creationId xmlns:a16="http://schemas.microsoft.com/office/drawing/2014/main" id="{4AFA18A7-4EA9-AC83-1FF4-5DEB3C05CC6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endParaRPr lang="es-ES"/>
          </a:p>
        </p:txBody>
      </p:sp>
      <p:sp>
        <p:nvSpPr>
          <p:cNvPr id="5" name="4 Marcador de pie de página">
            <a:extLst>
              <a:ext uri="{FF2B5EF4-FFF2-40B4-BE49-F238E27FC236}">
                <a16:creationId xmlns:a16="http://schemas.microsoft.com/office/drawing/2014/main" id="{78EA9513-DF2B-FF84-F94F-E85A7AB546B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s-ES"/>
          </a:p>
        </p:txBody>
      </p:sp>
      <p:sp>
        <p:nvSpPr>
          <p:cNvPr id="6" name="5 Marcador de número de diapositiva">
            <a:extLst>
              <a:ext uri="{FF2B5EF4-FFF2-40B4-BE49-F238E27FC236}">
                <a16:creationId xmlns:a16="http://schemas.microsoft.com/office/drawing/2014/main" id="{BC279A85-75D8-6C48-C2AB-4AA320CB30C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9BF4F87-104E-41EC-89A6-CAA0973A8B45}" type="slidenum">
              <a:rPr lang="es-ES" altLang="es-ES_tradnl"/>
              <a:pPr>
                <a:defRPr/>
              </a:pPr>
              <a:t>‹Nº›</a:t>
            </a:fld>
            <a:endParaRPr lang="es-ES" altLang="es-ES_tradnl"/>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charset="0"/>
        </a:defRPr>
      </a:lvl2pPr>
      <a:lvl3pPr algn="ctr" rtl="0" eaLnBrk="0" fontAlgn="base" hangingPunct="0">
        <a:spcBef>
          <a:spcPct val="0"/>
        </a:spcBef>
        <a:spcAft>
          <a:spcPct val="0"/>
        </a:spcAft>
        <a:defRPr sz="4400">
          <a:solidFill>
            <a:schemeClr val="tx1"/>
          </a:solidFill>
          <a:latin typeface="Calibri" charset="0"/>
        </a:defRPr>
      </a:lvl3pPr>
      <a:lvl4pPr algn="ctr" rtl="0" eaLnBrk="0" fontAlgn="base" hangingPunct="0">
        <a:spcBef>
          <a:spcPct val="0"/>
        </a:spcBef>
        <a:spcAft>
          <a:spcPct val="0"/>
        </a:spcAft>
        <a:defRPr sz="4400">
          <a:solidFill>
            <a:schemeClr val="tx1"/>
          </a:solidFill>
          <a:latin typeface="Calibri" charset="0"/>
        </a:defRPr>
      </a:lvl4pPr>
      <a:lvl5pPr algn="ctr" rtl="0" eaLnBrk="0" fontAlgn="base" hangingPunct="0">
        <a:spcBef>
          <a:spcPct val="0"/>
        </a:spcBef>
        <a:spcAft>
          <a:spcPct val="0"/>
        </a:spcAft>
        <a:defRPr sz="4400">
          <a:solidFill>
            <a:schemeClr val="tx1"/>
          </a:solidFill>
          <a:latin typeface="Calibri" charset="0"/>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Elipse">
            <a:extLst>
              <a:ext uri="{FF2B5EF4-FFF2-40B4-BE49-F238E27FC236}">
                <a16:creationId xmlns:a16="http://schemas.microsoft.com/office/drawing/2014/main" id="{9286E34D-8581-7E7A-4461-0FECBCB2FC13}"/>
              </a:ext>
            </a:extLst>
          </p:cNvPr>
          <p:cNvSpPr/>
          <p:nvPr/>
        </p:nvSpPr>
        <p:spPr>
          <a:xfrm>
            <a:off x="1547813" y="1916113"/>
            <a:ext cx="6408737" cy="2305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es-MX" b="1" dirty="0">
                <a:solidFill>
                  <a:schemeClr val="bg1"/>
                </a:solidFill>
                <a:latin typeface="Tahoma" pitchFamily="34" charset="0"/>
              </a:rPr>
              <a:t>DIAGRAMA DE ISHIKAWA  /ESPINA DE PESCADO/ CAUSA-EFECTO</a:t>
            </a:r>
            <a:endParaRPr lang="es-ES" b="1" dirty="0">
              <a:solidFill>
                <a:schemeClr val="bg1"/>
              </a:solidFill>
              <a:latin typeface="Tahom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a:extLst>
              <a:ext uri="{FF2B5EF4-FFF2-40B4-BE49-F238E27FC236}">
                <a16:creationId xmlns:a16="http://schemas.microsoft.com/office/drawing/2014/main" id="{0F639E9D-F67F-3B8E-1858-5C00A4653C89}"/>
              </a:ext>
            </a:extLst>
          </p:cNvPr>
          <p:cNvSpPr>
            <a:spLocks noGrp="1"/>
          </p:cNvSpPr>
          <p:nvPr>
            <p:ph type="title"/>
          </p:nvPr>
        </p:nvSpPr>
        <p:spPr/>
        <p:txBody>
          <a:bodyPr/>
          <a:lstStyle/>
          <a:p>
            <a:pPr eaLnBrk="1" hangingPunct="1"/>
            <a:r>
              <a:rPr lang="es-MX" altLang="es-ES_tradnl" sz="2800" b="1"/>
              <a:t>A continuación se dan una lista de posibles subramas para el método de construcción  (6M)</a:t>
            </a:r>
            <a:br>
              <a:rPr lang="es-PA" altLang="es-ES_tradnl" sz="2800"/>
            </a:br>
            <a:endParaRPr lang="es-PA" altLang="es-ES_tradnl" sz="2800"/>
          </a:p>
        </p:txBody>
      </p:sp>
      <p:sp>
        <p:nvSpPr>
          <p:cNvPr id="3" name="2 Marcador de contenido">
            <a:extLst>
              <a:ext uri="{FF2B5EF4-FFF2-40B4-BE49-F238E27FC236}">
                <a16:creationId xmlns:a16="http://schemas.microsoft.com/office/drawing/2014/main" id="{85C0AB38-F25E-88F6-D1C0-534ADB041587}"/>
              </a:ext>
            </a:extLst>
          </p:cNvPr>
          <p:cNvSpPr>
            <a:spLocks noGrp="1"/>
          </p:cNvSpPr>
          <p:nvPr>
            <p:ph idx="1"/>
          </p:nvPr>
        </p:nvSpPr>
        <p:spPr/>
        <p:txBody>
          <a:bodyPr rtlCol="0">
            <a:normAutofit fontScale="70000" lnSpcReduction="20000"/>
          </a:bodyPr>
          <a:lstStyle/>
          <a:p>
            <a:pPr eaLnBrk="1" fontAlgn="auto" hangingPunct="1">
              <a:spcAft>
                <a:spcPts val="0"/>
              </a:spcAft>
              <a:defRPr/>
            </a:pPr>
            <a:r>
              <a:rPr lang="es-MX" dirty="0"/>
              <a:t>Variabilidad ( ¿ se conoce la variabilidad de las características importantes?)</a:t>
            </a:r>
            <a:endParaRPr lang="es-PA" dirty="0"/>
          </a:p>
          <a:p>
            <a:pPr eaLnBrk="1" fontAlgn="auto" hangingPunct="1">
              <a:spcAft>
                <a:spcPts val="0"/>
              </a:spcAft>
              <a:defRPr/>
            </a:pPr>
            <a:r>
              <a:rPr lang="es-MX" dirty="0"/>
              <a:t>Cambios ( en los lotes, procedencia ,etc.)</a:t>
            </a:r>
            <a:endParaRPr lang="es-PA" dirty="0"/>
          </a:p>
          <a:p>
            <a:pPr eaLnBrk="1" fontAlgn="auto" hangingPunct="1">
              <a:spcAft>
                <a:spcPts val="0"/>
              </a:spcAft>
              <a:defRPr/>
            </a:pPr>
            <a:r>
              <a:rPr lang="es-MX" dirty="0"/>
              <a:t>Proveedores ( ¿cuál es la influencia de múltiples proveedores?¿se sabe cómo influyen los distintos tipos de materiales?)</a:t>
            </a:r>
            <a:endParaRPr lang="es-PA" dirty="0"/>
          </a:p>
          <a:p>
            <a:pPr eaLnBrk="1" fontAlgn="auto" hangingPunct="1">
              <a:spcAft>
                <a:spcPts val="0"/>
              </a:spcAft>
              <a:defRPr/>
            </a:pPr>
            <a:r>
              <a:rPr lang="es-MX" dirty="0"/>
              <a:t>Disponibilidad ( ¿se dispone de las mediciones requeridas?)</a:t>
            </a:r>
            <a:endParaRPr lang="es-PA" dirty="0"/>
          </a:p>
          <a:p>
            <a:pPr eaLnBrk="1" fontAlgn="auto" hangingPunct="1">
              <a:spcAft>
                <a:spcPts val="0"/>
              </a:spcAft>
              <a:defRPr/>
            </a:pPr>
            <a:r>
              <a:rPr lang="es-MX" dirty="0"/>
              <a:t>Definiciones ( ¿están definidas operacionalmente las características que son medidas?)</a:t>
            </a:r>
            <a:endParaRPr lang="es-PA" dirty="0"/>
          </a:p>
          <a:p>
            <a:pPr eaLnBrk="1" fontAlgn="auto" hangingPunct="1">
              <a:spcAft>
                <a:spcPts val="0"/>
              </a:spcAft>
              <a:defRPr/>
            </a:pPr>
            <a:r>
              <a:rPr lang="es-MX" dirty="0"/>
              <a:t>Tamaño de la muestra ( ¿han sido medidas suficientes piezas?)</a:t>
            </a:r>
            <a:endParaRPr lang="es-PA" dirty="0"/>
          </a:p>
          <a:p>
            <a:pPr eaLnBrk="1" fontAlgn="auto" hangingPunct="1">
              <a:spcAft>
                <a:spcPts val="0"/>
              </a:spcAft>
              <a:defRPr/>
            </a:pPr>
            <a:r>
              <a:rPr lang="es-MX" dirty="0"/>
              <a:t>Capacidad de repetición ( ¿ se puede repetir con facilidad la medida ( estudios R &amp;R)?)</a:t>
            </a:r>
            <a:endParaRPr lang="es-PA" dirty="0"/>
          </a:p>
          <a:p>
            <a:pPr eaLnBrk="1" fontAlgn="auto" hangingPunct="1">
              <a:spcAft>
                <a:spcPts val="0"/>
              </a:spcAft>
              <a:defRPr/>
            </a:pPr>
            <a:r>
              <a:rPr lang="es-MX" dirty="0"/>
              <a:t>¿El equipo de medición está debidamente calibrado?</a:t>
            </a:r>
            <a:endParaRPr lang="es-PA" dirty="0"/>
          </a:p>
          <a:p>
            <a:pPr eaLnBrk="1" fontAlgn="auto" hangingPunct="1">
              <a:spcAft>
                <a:spcPts val="0"/>
              </a:spcAft>
              <a:defRPr/>
            </a:pPr>
            <a:endParaRPr lang="es-P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a:extLst>
              <a:ext uri="{FF2B5EF4-FFF2-40B4-BE49-F238E27FC236}">
                <a16:creationId xmlns:a16="http://schemas.microsoft.com/office/drawing/2014/main" id="{555DA728-65B0-0BC2-F3C4-38C2048A7A1C}"/>
              </a:ext>
            </a:extLst>
          </p:cNvPr>
          <p:cNvSpPr>
            <a:spLocks noGrp="1"/>
          </p:cNvSpPr>
          <p:nvPr>
            <p:ph type="title"/>
          </p:nvPr>
        </p:nvSpPr>
        <p:spPr/>
        <p:txBody>
          <a:bodyPr/>
          <a:lstStyle/>
          <a:p>
            <a:pPr eaLnBrk="1" hangingPunct="1"/>
            <a:r>
              <a:rPr lang="es-MX" altLang="es-ES_tradnl" sz="2800" b="1"/>
              <a:t>A continuación se dan una lista de posibles subramas para el método de construcción  (6M)</a:t>
            </a:r>
            <a:br>
              <a:rPr lang="es-PA" altLang="es-ES_tradnl" sz="2800"/>
            </a:br>
            <a:endParaRPr lang="es-PA" altLang="es-ES_tradnl" sz="2800"/>
          </a:p>
        </p:txBody>
      </p:sp>
      <p:sp>
        <p:nvSpPr>
          <p:cNvPr id="3" name="2 Marcador de contenido">
            <a:extLst>
              <a:ext uri="{FF2B5EF4-FFF2-40B4-BE49-F238E27FC236}">
                <a16:creationId xmlns:a16="http://schemas.microsoft.com/office/drawing/2014/main" id="{19D0C180-E5FE-2D0D-14DE-7345C981B3A4}"/>
              </a:ext>
            </a:extLst>
          </p:cNvPr>
          <p:cNvSpPr>
            <a:spLocks noGrp="1"/>
          </p:cNvSpPr>
          <p:nvPr>
            <p:ph idx="1"/>
          </p:nvPr>
        </p:nvSpPr>
        <p:spPr/>
        <p:txBody>
          <a:bodyPr rtlCol="0">
            <a:normAutofit fontScale="70000" lnSpcReduction="20000"/>
          </a:bodyPr>
          <a:lstStyle/>
          <a:p>
            <a:pPr eaLnBrk="1" fontAlgn="auto" hangingPunct="1">
              <a:spcAft>
                <a:spcPts val="0"/>
              </a:spcAft>
              <a:defRPr/>
            </a:pPr>
            <a:r>
              <a:rPr lang="es-MX" dirty="0"/>
              <a:t>Estandarización (¿Las responsabilidades y los procedimientos de trabajo están definidos clara y adecuadamente?)</a:t>
            </a:r>
            <a:endParaRPr lang="es-PA" dirty="0"/>
          </a:p>
          <a:p>
            <a:pPr eaLnBrk="1" fontAlgn="auto" hangingPunct="1">
              <a:spcAft>
                <a:spcPts val="0"/>
              </a:spcAft>
              <a:defRPr/>
            </a:pPr>
            <a:r>
              <a:rPr lang="es-MX" dirty="0"/>
              <a:t>Excepciones ( ¿existe un procedimiento alternativo claramente definido?)</a:t>
            </a:r>
            <a:endParaRPr lang="es-PA" dirty="0"/>
          </a:p>
          <a:p>
            <a:pPr eaLnBrk="1" fontAlgn="auto" hangingPunct="1">
              <a:spcAft>
                <a:spcPts val="0"/>
              </a:spcAft>
              <a:defRPr/>
            </a:pPr>
            <a:r>
              <a:rPr lang="es-MX" dirty="0"/>
              <a:t>Definición de operaciones (¿están definidas las operaciones que constituyen los procedimientos?)</a:t>
            </a:r>
            <a:endParaRPr lang="es-PA" dirty="0"/>
          </a:p>
          <a:p>
            <a:pPr eaLnBrk="1" fontAlgn="auto" hangingPunct="1">
              <a:spcAft>
                <a:spcPts val="0"/>
              </a:spcAft>
              <a:defRPr/>
            </a:pPr>
            <a:r>
              <a:rPr lang="es-MX" dirty="0"/>
              <a:t>Capacidad (¿las máquinas han demostrado ser capaces?)</a:t>
            </a:r>
            <a:endParaRPr lang="es-PA" dirty="0"/>
          </a:p>
          <a:p>
            <a:pPr eaLnBrk="1" fontAlgn="auto" hangingPunct="1">
              <a:spcAft>
                <a:spcPts val="0"/>
              </a:spcAft>
              <a:defRPr/>
            </a:pPr>
            <a:r>
              <a:rPr lang="es-MX" dirty="0"/>
              <a:t>¿Hay grandes diferencias entre máquinas, equipos, etc.?</a:t>
            </a:r>
            <a:endParaRPr lang="es-PA" dirty="0"/>
          </a:p>
          <a:p>
            <a:pPr eaLnBrk="1" fontAlgn="auto" hangingPunct="1">
              <a:spcAft>
                <a:spcPts val="0"/>
              </a:spcAft>
              <a:defRPr/>
            </a:pPr>
            <a:r>
              <a:rPr lang="es-MX" dirty="0"/>
              <a:t>¿Los cambios en las herramientas se realizan periódicamente?</a:t>
            </a:r>
            <a:endParaRPr lang="es-PA" dirty="0"/>
          </a:p>
          <a:p>
            <a:pPr eaLnBrk="1" fontAlgn="auto" hangingPunct="1">
              <a:spcAft>
                <a:spcPts val="0"/>
              </a:spcAft>
              <a:defRPr/>
            </a:pPr>
            <a:r>
              <a:rPr lang="es-MX" dirty="0"/>
              <a:t>¿Los criterios para ajustar las máquinas son claros?</a:t>
            </a:r>
            <a:endParaRPr lang="es-PA" dirty="0"/>
          </a:p>
          <a:p>
            <a:pPr eaLnBrk="1" fontAlgn="auto" hangingPunct="1">
              <a:spcAft>
                <a:spcPts val="0"/>
              </a:spcAft>
              <a:defRPr/>
            </a:pPr>
            <a:r>
              <a:rPr lang="es-MX" dirty="0"/>
              <a:t>¿Existen programas de mantenimiento preventivo?¿son adecuados?</a:t>
            </a:r>
            <a:endParaRPr lang="es-PA" dirty="0"/>
          </a:p>
          <a:p>
            <a:pPr marL="0" indent="0" eaLnBrk="1" fontAlgn="auto" hangingPunct="1">
              <a:spcAft>
                <a:spcPts val="0"/>
              </a:spcAft>
              <a:buFont typeface="Arial" panose="020B0604020202020204" pitchFamily="34" charset="0"/>
              <a:buNone/>
              <a:defRPr/>
            </a:pPr>
            <a:endParaRPr lang="es-P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1">
            <a:extLst>
              <a:ext uri="{FF2B5EF4-FFF2-40B4-BE49-F238E27FC236}">
                <a16:creationId xmlns:a16="http://schemas.microsoft.com/office/drawing/2014/main" id="{6D4197E6-3797-E105-1471-B23455AA5784}"/>
              </a:ext>
            </a:extLst>
          </p:cNvPr>
          <p:cNvSpPr txBox="1">
            <a:spLocks noChangeArrowheads="1"/>
          </p:cNvSpPr>
          <p:nvPr/>
        </p:nvSpPr>
        <p:spPr bwMode="auto">
          <a:xfrm>
            <a:off x="395288" y="188913"/>
            <a:ext cx="8305800"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Diagrama de Ishikawa: TIPO  6M</a:t>
            </a:r>
            <a:endParaRPr lang="es-ES" altLang="es-ES_tradnl">
              <a:solidFill>
                <a:schemeClr val="bg1"/>
              </a:solidFill>
              <a:latin typeface="Tahoma" panose="020B0604030504040204" pitchFamily="34" charset="0"/>
            </a:endParaRPr>
          </a:p>
        </p:txBody>
      </p:sp>
      <p:grpSp>
        <p:nvGrpSpPr>
          <p:cNvPr id="15363" name="Group 53">
            <a:extLst>
              <a:ext uri="{FF2B5EF4-FFF2-40B4-BE49-F238E27FC236}">
                <a16:creationId xmlns:a16="http://schemas.microsoft.com/office/drawing/2014/main" id="{1C3567BD-7F87-EBFD-409F-20F0B451927D}"/>
              </a:ext>
            </a:extLst>
          </p:cNvPr>
          <p:cNvGrpSpPr>
            <a:grpSpLocks/>
          </p:cNvGrpSpPr>
          <p:nvPr/>
        </p:nvGrpSpPr>
        <p:grpSpPr bwMode="auto">
          <a:xfrm>
            <a:off x="323850" y="1628775"/>
            <a:ext cx="8561388" cy="4667250"/>
            <a:chOff x="0" y="1071"/>
            <a:chExt cx="5393" cy="2940"/>
          </a:xfrm>
        </p:grpSpPr>
        <p:grpSp>
          <p:nvGrpSpPr>
            <p:cNvPr id="15364" name="Group 52">
              <a:extLst>
                <a:ext uri="{FF2B5EF4-FFF2-40B4-BE49-F238E27FC236}">
                  <a16:creationId xmlns:a16="http://schemas.microsoft.com/office/drawing/2014/main" id="{23165501-70A5-924F-9AE8-07119E4035D1}"/>
                </a:ext>
              </a:extLst>
            </p:cNvPr>
            <p:cNvGrpSpPr>
              <a:grpSpLocks/>
            </p:cNvGrpSpPr>
            <p:nvPr/>
          </p:nvGrpSpPr>
          <p:grpSpPr bwMode="auto">
            <a:xfrm>
              <a:off x="0" y="1071"/>
              <a:ext cx="5347" cy="2940"/>
              <a:chOff x="317" y="981"/>
              <a:chExt cx="5347" cy="2940"/>
            </a:xfrm>
          </p:grpSpPr>
          <p:sp>
            <p:nvSpPr>
              <p:cNvPr id="15366" name="Rectangle 5">
                <a:extLst>
                  <a:ext uri="{FF2B5EF4-FFF2-40B4-BE49-F238E27FC236}">
                    <a16:creationId xmlns:a16="http://schemas.microsoft.com/office/drawing/2014/main" id="{5ACD9FBB-73C7-8571-78C0-719FC69E535E}"/>
                  </a:ext>
                </a:extLst>
              </p:cNvPr>
              <p:cNvSpPr>
                <a:spLocks noChangeArrowheads="1"/>
              </p:cNvSpPr>
              <p:nvPr/>
            </p:nvSpPr>
            <p:spPr bwMode="auto">
              <a:xfrm>
                <a:off x="433" y="981"/>
                <a:ext cx="1152"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67" name="Rectangle 6">
                <a:extLst>
                  <a:ext uri="{FF2B5EF4-FFF2-40B4-BE49-F238E27FC236}">
                    <a16:creationId xmlns:a16="http://schemas.microsoft.com/office/drawing/2014/main" id="{AC1739B8-0992-97F7-0474-6F6137FD6025}"/>
                  </a:ext>
                </a:extLst>
              </p:cNvPr>
              <p:cNvSpPr>
                <a:spLocks noChangeArrowheads="1"/>
              </p:cNvSpPr>
              <p:nvPr/>
            </p:nvSpPr>
            <p:spPr bwMode="auto">
              <a:xfrm>
                <a:off x="1825" y="981"/>
                <a:ext cx="1152"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68" name="Rectangle 7">
                <a:extLst>
                  <a:ext uri="{FF2B5EF4-FFF2-40B4-BE49-F238E27FC236}">
                    <a16:creationId xmlns:a16="http://schemas.microsoft.com/office/drawing/2014/main" id="{4A710BD6-6AC6-42D1-816F-3473EE3020BA}"/>
                  </a:ext>
                </a:extLst>
              </p:cNvPr>
              <p:cNvSpPr>
                <a:spLocks noChangeArrowheads="1"/>
              </p:cNvSpPr>
              <p:nvPr/>
            </p:nvSpPr>
            <p:spPr bwMode="auto">
              <a:xfrm>
                <a:off x="3168" y="981"/>
                <a:ext cx="1152"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69" name="Rectangle 8">
                <a:extLst>
                  <a:ext uri="{FF2B5EF4-FFF2-40B4-BE49-F238E27FC236}">
                    <a16:creationId xmlns:a16="http://schemas.microsoft.com/office/drawing/2014/main" id="{C77819FC-4BF1-B251-D789-7BA02E326BDD}"/>
                  </a:ext>
                </a:extLst>
              </p:cNvPr>
              <p:cNvSpPr>
                <a:spLocks noChangeArrowheads="1"/>
              </p:cNvSpPr>
              <p:nvPr/>
            </p:nvSpPr>
            <p:spPr bwMode="auto">
              <a:xfrm>
                <a:off x="3216" y="3377"/>
                <a:ext cx="1152"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70" name="Rectangle 9">
                <a:extLst>
                  <a:ext uri="{FF2B5EF4-FFF2-40B4-BE49-F238E27FC236}">
                    <a16:creationId xmlns:a16="http://schemas.microsoft.com/office/drawing/2014/main" id="{59E85DD0-019E-E27F-5F18-58866BCF4E61}"/>
                  </a:ext>
                </a:extLst>
              </p:cNvPr>
              <p:cNvSpPr>
                <a:spLocks noChangeArrowheads="1"/>
              </p:cNvSpPr>
              <p:nvPr/>
            </p:nvSpPr>
            <p:spPr bwMode="auto">
              <a:xfrm>
                <a:off x="1921" y="3377"/>
                <a:ext cx="1151"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71" name="Rectangle 10">
                <a:extLst>
                  <a:ext uri="{FF2B5EF4-FFF2-40B4-BE49-F238E27FC236}">
                    <a16:creationId xmlns:a16="http://schemas.microsoft.com/office/drawing/2014/main" id="{E9436FDD-FA1E-BF03-9B92-2F7827B9998C}"/>
                  </a:ext>
                </a:extLst>
              </p:cNvPr>
              <p:cNvSpPr>
                <a:spLocks noChangeArrowheads="1"/>
              </p:cNvSpPr>
              <p:nvPr/>
            </p:nvSpPr>
            <p:spPr bwMode="auto">
              <a:xfrm>
                <a:off x="4512" y="2070"/>
                <a:ext cx="1152"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72" name="Rectangle 11">
                <a:extLst>
                  <a:ext uri="{FF2B5EF4-FFF2-40B4-BE49-F238E27FC236}">
                    <a16:creationId xmlns:a16="http://schemas.microsoft.com/office/drawing/2014/main" id="{1DB998F2-EE2B-69FB-1923-E19F880A295A}"/>
                  </a:ext>
                </a:extLst>
              </p:cNvPr>
              <p:cNvSpPr>
                <a:spLocks noChangeArrowheads="1"/>
              </p:cNvSpPr>
              <p:nvPr/>
            </p:nvSpPr>
            <p:spPr bwMode="auto">
              <a:xfrm>
                <a:off x="433" y="3377"/>
                <a:ext cx="1152" cy="544"/>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5373" name="Line 12">
                <a:extLst>
                  <a:ext uri="{FF2B5EF4-FFF2-40B4-BE49-F238E27FC236}">
                    <a16:creationId xmlns:a16="http://schemas.microsoft.com/office/drawing/2014/main" id="{E27A9F93-00A4-92F1-38B8-9E8D00B0C2BF}"/>
                  </a:ext>
                </a:extLst>
              </p:cNvPr>
              <p:cNvSpPr>
                <a:spLocks noChangeShapeType="1"/>
              </p:cNvSpPr>
              <p:nvPr/>
            </p:nvSpPr>
            <p:spPr bwMode="auto">
              <a:xfrm>
                <a:off x="481" y="2397"/>
                <a:ext cx="4031" cy="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5374" name="Line 13">
                <a:extLst>
                  <a:ext uri="{FF2B5EF4-FFF2-40B4-BE49-F238E27FC236}">
                    <a16:creationId xmlns:a16="http://schemas.microsoft.com/office/drawing/2014/main" id="{C96DE0AF-61C7-8F1B-3681-E9E956C5B1DB}"/>
                  </a:ext>
                </a:extLst>
              </p:cNvPr>
              <p:cNvSpPr>
                <a:spLocks noChangeShapeType="1"/>
              </p:cNvSpPr>
              <p:nvPr/>
            </p:nvSpPr>
            <p:spPr bwMode="auto">
              <a:xfrm>
                <a:off x="1153" y="1525"/>
                <a:ext cx="240" cy="8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75" name="Line 14">
                <a:extLst>
                  <a:ext uri="{FF2B5EF4-FFF2-40B4-BE49-F238E27FC236}">
                    <a16:creationId xmlns:a16="http://schemas.microsoft.com/office/drawing/2014/main" id="{92119AD7-4F05-871A-918D-D0D02CB7F51B}"/>
                  </a:ext>
                </a:extLst>
              </p:cNvPr>
              <p:cNvSpPr>
                <a:spLocks noChangeShapeType="1"/>
              </p:cNvSpPr>
              <p:nvPr/>
            </p:nvSpPr>
            <p:spPr bwMode="auto">
              <a:xfrm>
                <a:off x="2401" y="1525"/>
                <a:ext cx="336" cy="8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76" name="Line 15">
                <a:extLst>
                  <a:ext uri="{FF2B5EF4-FFF2-40B4-BE49-F238E27FC236}">
                    <a16:creationId xmlns:a16="http://schemas.microsoft.com/office/drawing/2014/main" id="{417B1FFF-8B98-F8A5-E6AA-7E02CBD8BCA5}"/>
                  </a:ext>
                </a:extLst>
              </p:cNvPr>
              <p:cNvSpPr>
                <a:spLocks noChangeShapeType="1"/>
              </p:cNvSpPr>
              <p:nvPr/>
            </p:nvSpPr>
            <p:spPr bwMode="auto">
              <a:xfrm>
                <a:off x="3600" y="1525"/>
                <a:ext cx="336" cy="87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77" name="Line 16">
                <a:extLst>
                  <a:ext uri="{FF2B5EF4-FFF2-40B4-BE49-F238E27FC236}">
                    <a16:creationId xmlns:a16="http://schemas.microsoft.com/office/drawing/2014/main" id="{82508ED8-F16F-F494-51F3-7F24D947EA16}"/>
                  </a:ext>
                </a:extLst>
              </p:cNvPr>
              <p:cNvSpPr>
                <a:spLocks noChangeShapeType="1"/>
              </p:cNvSpPr>
              <p:nvPr/>
            </p:nvSpPr>
            <p:spPr bwMode="auto">
              <a:xfrm flipV="1">
                <a:off x="817" y="2397"/>
                <a:ext cx="528" cy="9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78" name="Line 17">
                <a:extLst>
                  <a:ext uri="{FF2B5EF4-FFF2-40B4-BE49-F238E27FC236}">
                    <a16:creationId xmlns:a16="http://schemas.microsoft.com/office/drawing/2014/main" id="{4AE641C0-12CD-926C-678E-44FE0E1F140F}"/>
                  </a:ext>
                </a:extLst>
              </p:cNvPr>
              <p:cNvSpPr>
                <a:spLocks noChangeShapeType="1"/>
              </p:cNvSpPr>
              <p:nvPr/>
            </p:nvSpPr>
            <p:spPr bwMode="auto">
              <a:xfrm flipV="1">
                <a:off x="2305" y="2397"/>
                <a:ext cx="528" cy="9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79" name="Line 18">
                <a:extLst>
                  <a:ext uri="{FF2B5EF4-FFF2-40B4-BE49-F238E27FC236}">
                    <a16:creationId xmlns:a16="http://schemas.microsoft.com/office/drawing/2014/main" id="{236EF37D-48F7-677F-0509-2ACFE14AD637}"/>
                  </a:ext>
                </a:extLst>
              </p:cNvPr>
              <p:cNvSpPr>
                <a:spLocks noChangeShapeType="1"/>
              </p:cNvSpPr>
              <p:nvPr/>
            </p:nvSpPr>
            <p:spPr bwMode="auto">
              <a:xfrm flipV="1">
                <a:off x="3552" y="2397"/>
                <a:ext cx="528" cy="9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0" name="Line 19">
                <a:extLst>
                  <a:ext uri="{FF2B5EF4-FFF2-40B4-BE49-F238E27FC236}">
                    <a16:creationId xmlns:a16="http://schemas.microsoft.com/office/drawing/2014/main" id="{AFA0970D-625B-056E-8092-E9E304B0F766}"/>
                  </a:ext>
                </a:extLst>
              </p:cNvPr>
              <p:cNvSpPr>
                <a:spLocks noChangeShapeType="1"/>
              </p:cNvSpPr>
              <p:nvPr/>
            </p:nvSpPr>
            <p:spPr bwMode="auto">
              <a:xfrm>
                <a:off x="625" y="1961"/>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1" name="Line 22">
                <a:extLst>
                  <a:ext uri="{FF2B5EF4-FFF2-40B4-BE49-F238E27FC236}">
                    <a16:creationId xmlns:a16="http://schemas.microsoft.com/office/drawing/2014/main" id="{5F28C319-B435-A389-F025-42697C0D0E85}"/>
                  </a:ext>
                </a:extLst>
              </p:cNvPr>
              <p:cNvSpPr>
                <a:spLocks noChangeShapeType="1"/>
              </p:cNvSpPr>
              <p:nvPr/>
            </p:nvSpPr>
            <p:spPr bwMode="auto">
              <a:xfrm>
                <a:off x="3072" y="2015"/>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2" name="Line 23">
                <a:extLst>
                  <a:ext uri="{FF2B5EF4-FFF2-40B4-BE49-F238E27FC236}">
                    <a16:creationId xmlns:a16="http://schemas.microsoft.com/office/drawing/2014/main" id="{1529DB8A-AE4D-14D6-B642-829EF4834B51}"/>
                  </a:ext>
                </a:extLst>
              </p:cNvPr>
              <p:cNvSpPr>
                <a:spLocks noChangeShapeType="1"/>
              </p:cNvSpPr>
              <p:nvPr/>
            </p:nvSpPr>
            <p:spPr bwMode="auto">
              <a:xfrm>
                <a:off x="481" y="2887"/>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3" name="Line 24">
                <a:extLst>
                  <a:ext uri="{FF2B5EF4-FFF2-40B4-BE49-F238E27FC236}">
                    <a16:creationId xmlns:a16="http://schemas.microsoft.com/office/drawing/2014/main" id="{2897260E-BD19-E17F-7EE1-964F294F7488}"/>
                  </a:ext>
                </a:extLst>
              </p:cNvPr>
              <p:cNvSpPr>
                <a:spLocks noChangeShapeType="1"/>
              </p:cNvSpPr>
              <p:nvPr/>
            </p:nvSpPr>
            <p:spPr bwMode="auto">
              <a:xfrm>
                <a:off x="1921" y="283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4" name="Line 25">
                <a:extLst>
                  <a:ext uri="{FF2B5EF4-FFF2-40B4-BE49-F238E27FC236}">
                    <a16:creationId xmlns:a16="http://schemas.microsoft.com/office/drawing/2014/main" id="{34F2A952-69F8-873F-BC0C-8B12A63D9982}"/>
                  </a:ext>
                </a:extLst>
              </p:cNvPr>
              <p:cNvSpPr>
                <a:spLocks noChangeShapeType="1"/>
              </p:cNvSpPr>
              <p:nvPr/>
            </p:nvSpPr>
            <p:spPr bwMode="auto">
              <a:xfrm flipH="1">
                <a:off x="2497" y="1798"/>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5" name="Line 26">
                <a:extLst>
                  <a:ext uri="{FF2B5EF4-FFF2-40B4-BE49-F238E27FC236}">
                    <a16:creationId xmlns:a16="http://schemas.microsoft.com/office/drawing/2014/main" id="{F43F0F51-38D8-7E7D-44B5-E04BC50B6071}"/>
                  </a:ext>
                </a:extLst>
              </p:cNvPr>
              <p:cNvSpPr>
                <a:spLocks noChangeShapeType="1"/>
              </p:cNvSpPr>
              <p:nvPr/>
            </p:nvSpPr>
            <p:spPr bwMode="auto">
              <a:xfrm flipH="1">
                <a:off x="1270" y="2071"/>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6" name="Line 27">
                <a:extLst>
                  <a:ext uri="{FF2B5EF4-FFF2-40B4-BE49-F238E27FC236}">
                    <a16:creationId xmlns:a16="http://schemas.microsoft.com/office/drawing/2014/main" id="{E8BFDEC8-82D2-41E5-6755-FE3739DA30D6}"/>
                  </a:ext>
                </a:extLst>
              </p:cNvPr>
              <p:cNvSpPr>
                <a:spLocks noChangeShapeType="1"/>
              </p:cNvSpPr>
              <p:nvPr/>
            </p:nvSpPr>
            <p:spPr bwMode="auto">
              <a:xfrm flipH="1">
                <a:off x="3744" y="2995"/>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87" name="Text Box 28">
                <a:extLst>
                  <a:ext uri="{FF2B5EF4-FFF2-40B4-BE49-F238E27FC236}">
                    <a16:creationId xmlns:a16="http://schemas.microsoft.com/office/drawing/2014/main" id="{0EDAF97F-97A9-3C72-953A-5AE79A443FDF}"/>
                  </a:ext>
                </a:extLst>
              </p:cNvPr>
              <p:cNvSpPr txBox="1">
                <a:spLocks noChangeArrowheads="1"/>
              </p:cNvSpPr>
              <p:nvPr/>
            </p:nvSpPr>
            <p:spPr bwMode="auto">
              <a:xfrm>
                <a:off x="529" y="1035"/>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Mano de Obra</a:t>
                </a:r>
                <a:endParaRPr lang="es-ES" altLang="es-ES_tradnl" sz="2200" b="1">
                  <a:latin typeface="Tahoma" panose="020B0604030504040204" pitchFamily="34" charset="0"/>
                </a:endParaRPr>
              </a:p>
            </p:txBody>
          </p:sp>
          <p:sp>
            <p:nvSpPr>
              <p:cNvPr id="15388" name="Text Box 29">
                <a:extLst>
                  <a:ext uri="{FF2B5EF4-FFF2-40B4-BE49-F238E27FC236}">
                    <a16:creationId xmlns:a16="http://schemas.microsoft.com/office/drawing/2014/main" id="{71A55E8F-18D7-381C-B024-8BB019249337}"/>
                  </a:ext>
                </a:extLst>
              </p:cNvPr>
              <p:cNvSpPr txBox="1">
                <a:spLocks noChangeArrowheads="1"/>
              </p:cNvSpPr>
              <p:nvPr/>
            </p:nvSpPr>
            <p:spPr bwMode="auto">
              <a:xfrm>
                <a:off x="481" y="3485"/>
                <a:ext cx="1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Maquinaria</a:t>
                </a:r>
                <a:endParaRPr lang="es-ES" altLang="es-ES_tradnl" sz="2200" b="1">
                  <a:latin typeface="Tahoma" panose="020B0604030504040204" pitchFamily="34" charset="0"/>
                </a:endParaRPr>
              </a:p>
            </p:txBody>
          </p:sp>
          <p:sp>
            <p:nvSpPr>
              <p:cNvPr id="15389" name="Text Box 30">
                <a:extLst>
                  <a:ext uri="{FF2B5EF4-FFF2-40B4-BE49-F238E27FC236}">
                    <a16:creationId xmlns:a16="http://schemas.microsoft.com/office/drawing/2014/main" id="{26A3FEB1-4CDA-8F63-DEBA-6185BD1AC632}"/>
                  </a:ext>
                </a:extLst>
              </p:cNvPr>
              <p:cNvSpPr txBox="1">
                <a:spLocks noChangeArrowheads="1"/>
              </p:cNvSpPr>
              <p:nvPr/>
            </p:nvSpPr>
            <p:spPr bwMode="auto">
              <a:xfrm>
                <a:off x="1777" y="981"/>
                <a:ext cx="134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Métodos de Trabajo</a:t>
                </a:r>
                <a:endParaRPr lang="es-ES" altLang="es-ES_tradnl" sz="2200" b="1">
                  <a:latin typeface="Tahoma" panose="020B0604030504040204" pitchFamily="34" charset="0"/>
                </a:endParaRPr>
              </a:p>
            </p:txBody>
          </p:sp>
          <p:sp>
            <p:nvSpPr>
              <p:cNvPr id="15390" name="Text Box 31">
                <a:extLst>
                  <a:ext uri="{FF2B5EF4-FFF2-40B4-BE49-F238E27FC236}">
                    <a16:creationId xmlns:a16="http://schemas.microsoft.com/office/drawing/2014/main" id="{005DD6F1-F65F-4236-B75C-8E5E7FFCE8A3}"/>
                  </a:ext>
                </a:extLst>
              </p:cNvPr>
              <p:cNvSpPr txBox="1">
                <a:spLocks noChangeArrowheads="1"/>
              </p:cNvSpPr>
              <p:nvPr/>
            </p:nvSpPr>
            <p:spPr bwMode="auto">
              <a:xfrm>
                <a:off x="1969" y="3431"/>
                <a:ext cx="1103"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Medio Ambiente</a:t>
                </a:r>
                <a:endParaRPr lang="es-ES" altLang="es-ES_tradnl" sz="2200" b="1">
                  <a:latin typeface="Tahoma" panose="020B0604030504040204" pitchFamily="34" charset="0"/>
                </a:endParaRPr>
              </a:p>
            </p:txBody>
          </p:sp>
          <p:sp>
            <p:nvSpPr>
              <p:cNvPr id="15391" name="Text Box 32">
                <a:extLst>
                  <a:ext uri="{FF2B5EF4-FFF2-40B4-BE49-F238E27FC236}">
                    <a16:creationId xmlns:a16="http://schemas.microsoft.com/office/drawing/2014/main" id="{8C98F1B7-6500-B016-822B-874BD43AA3BF}"/>
                  </a:ext>
                </a:extLst>
              </p:cNvPr>
              <p:cNvSpPr txBox="1">
                <a:spLocks noChangeArrowheads="1"/>
              </p:cNvSpPr>
              <p:nvPr/>
            </p:nvSpPr>
            <p:spPr bwMode="auto">
              <a:xfrm>
                <a:off x="3264" y="1090"/>
                <a:ext cx="13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2200" b="1">
                    <a:latin typeface="Tahoma" panose="020B0604030504040204" pitchFamily="34" charset="0"/>
                  </a:rPr>
                  <a:t>Materiales</a:t>
                </a:r>
                <a:endParaRPr lang="es-ES" altLang="es-ES_tradnl" sz="2200" b="1">
                  <a:latin typeface="Tahoma" panose="020B0604030504040204" pitchFamily="34" charset="0"/>
                </a:endParaRPr>
              </a:p>
            </p:txBody>
          </p:sp>
          <p:sp>
            <p:nvSpPr>
              <p:cNvPr id="15392" name="Text Box 33">
                <a:extLst>
                  <a:ext uri="{FF2B5EF4-FFF2-40B4-BE49-F238E27FC236}">
                    <a16:creationId xmlns:a16="http://schemas.microsoft.com/office/drawing/2014/main" id="{1BFF4FE2-D407-1B62-FF28-ED172006C268}"/>
                  </a:ext>
                </a:extLst>
              </p:cNvPr>
              <p:cNvSpPr txBox="1">
                <a:spLocks noChangeArrowheads="1"/>
              </p:cNvSpPr>
              <p:nvPr/>
            </p:nvSpPr>
            <p:spPr bwMode="auto">
              <a:xfrm>
                <a:off x="3264" y="3431"/>
                <a:ext cx="110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Medición</a:t>
                </a:r>
                <a:endParaRPr lang="es-ES" altLang="es-ES_tradnl" sz="2200" b="1">
                  <a:latin typeface="Tahoma" panose="020B0604030504040204" pitchFamily="34" charset="0"/>
                </a:endParaRPr>
              </a:p>
            </p:txBody>
          </p:sp>
          <p:sp>
            <p:nvSpPr>
              <p:cNvPr id="15393" name="Text Box 35">
                <a:extLst>
                  <a:ext uri="{FF2B5EF4-FFF2-40B4-BE49-F238E27FC236}">
                    <a16:creationId xmlns:a16="http://schemas.microsoft.com/office/drawing/2014/main" id="{8EE16E4E-215D-52F1-3372-0496DD917E87}"/>
                  </a:ext>
                </a:extLst>
              </p:cNvPr>
              <p:cNvSpPr txBox="1">
                <a:spLocks noChangeArrowheads="1"/>
              </p:cNvSpPr>
              <p:nvPr/>
            </p:nvSpPr>
            <p:spPr bwMode="auto">
              <a:xfrm>
                <a:off x="317" y="1711"/>
                <a:ext cx="95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Operario</a:t>
                </a:r>
              </a:p>
            </p:txBody>
          </p:sp>
          <p:sp>
            <p:nvSpPr>
              <p:cNvPr id="15394" name="Text Box 36">
                <a:extLst>
                  <a:ext uri="{FF2B5EF4-FFF2-40B4-BE49-F238E27FC236}">
                    <a16:creationId xmlns:a16="http://schemas.microsoft.com/office/drawing/2014/main" id="{E78E7A5E-FA09-5758-93B2-E469137A9147}"/>
                  </a:ext>
                </a:extLst>
              </p:cNvPr>
              <p:cNvSpPr txBox="1">
                <a:spLocks noChangeArrowheads="1"/>
              </p:cNvSpPr>
              <p:nvPr/>
            </p:nvSpPr>
            <p:spPr bwMode="auto">
              <a:xfrm>
                <a:off x="1406" y="1814"/>
                <a:ext cx="9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Supervisión</a:t>
                </a:r>
              </a:p>
            </p:txBody>
          </p:sp>
          <p:sp>
            <p:nvSpPr>
              <p:cNvPr id="15395" name="Line 38">
                <a:extLst>
                  <a:ext uri="{FF2B5EF4-FFF2-40B4-BE49-F238E27FC236}">
                    <a16:creationId xmlns:a16="http://schemas.microsoft.com/office/drawing/2014/main" id="{015F005D-B220-646B-815E-BB03B9FDEFBD}"/>
                  </a:ext>
                </a:extLst>
              </p:cNvPr>
              <p:cNvSpPr>
                <a:spLocks noChangeShapeType="1"/>
              </p:cNvSpPr>
              <p:nvPr/>
            </p:nvSpPr>
            <p:spPr bwMode="auto">
              <a:xfrm flipH="1" flipV="1">
                <a:off x="816" y="1968"/>
                <a:ext cx="91" cy="1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96" name="Text Box 39">
                <a:extLst>
                  <a:ext uri="{FF2B5EF4-FFF2-40B4-BE49-F238E27FC236}">
                    <a16:creationId xmlns:a16="http://schemas.microsoft.com/office/drawing/2014/main" id="{2B213E64-8C21-DB02-000D-D87A549419FB}"/>
                  </a:ext>
                </a:extLst>
              </p:cNvPr>
              <p:cNvSpPr txBox="1">
                <a:spLocks noChangeArrowheads="1"/>
              </p:cNvSpPr>
              <p:nvPr/>
            </p:nvSpPr>
            <p:spPr bwMode="auto">
              <a:xfrm>
                <a:off x="544" y="2088"/>
                <a:ext cx="9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Capacitación</a:t>
                </a:r>
              </a:p>
            </p:txBody>
          </p:sp>
          <p:sp>
            <p:nvSpPr>
              <p:cNvPr id="15397" name="Text Box 41">
                <a:extLst>
                  <a:ext uri="{FF2B5EF4-FFF2-40B4-BE49-F238E27FC236}">
                    <a16:creationId xmlns:a16="http://schemas.microsoft.com/office/drawing/2014/main" id="{B869010F-4FCE-D7FA-AE33-0B8CE5172541}"/>
                  </a:ext>
                </a:extLst>
              </p:cNvPr>
              <p:cNvSpPr txBox="1">
                <a:spLocks noChangeArrowheads="1"/>
              </p:cNvSpPr>
              <p:nvPr/>
            </p:nvSpPr>
            <p:spPr bwMode="auto">
              <a:xfrm>
                <a:off x="2971" y="1752"/>
                <a:ext cx="9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Inadecuado.</a:t>
                </a:r>
              </a:p>
            </p:txBody>
          </p:sp>
          <p:sp>
            <p:nvSpPr>
              <p:cNvPr id="15398" name="Line 42">
                <a:extLst>
                  <a:ext uri="{FF2B5EF4-FFF2-40B4-BE49-F238E27FC236}">
                    <a16:creationId xmlns:a16="http://schemas.microsoft.com/office/drawing/2014/main" id="{AB536CF6-1B07-CC79-07DF-0F7C26BBCA12}"/>
                  </a:ext>
                </a:extLst>
              </p:cNvPr>
              <p:cNvSpPr>
                <a:spLocks noChangeShapeType="1"/>
              </p:cNvSpPr>
              <p:nvPr/>
            </p:nvSpPr>
            <p:spPr bwMode="auto">
              <a:xfrm flipH="1">
                <a:off x="3673" y="1711"/>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399" name="Text Box 43">
                <a:extLst>
                  <a:ext uri="{FF2B5EF4-FFF2-40B4-BE49-F238E27FC236}">
                    <a16:creationId xmlns:a16="http://schemas.microsoft.com/office/drawing/2014/main" id="{5B1AC955-9A5F-D0B6-2DC4-13458F622DAF}"/>
                  </a:ext>
                </a:extLst>
              </p:cNvPr>
              <p:cNvSpPr txBox="1">
                <a:spLocks noChangeArrowheads="1"/>
              </p:cNvSpPr>
              <p:nvPr/>
            </p:nvSpPr>
            <p:spPr bwMode="auto">
              <a:xfrm>
                <a:off x="3854" y="1727"/>
                <a:ext cx="95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Fuera de especificación.</a:t>
                </a:r>
              </a:p>
            </p:txBody>
          </p:sp>
          <p:sp>
            <p:nvSpPr>
              <p:cNvPr id="15400" name="Text Box 44">
                <a:extLst>
                  <a:ext uri="{FF2B5EF4-FFF2-40B4-BE49-F238E27FC236}">
                    <a16:creationId xmlns:a16="http://schemas.microsoft.com/office/drawing/2014/main" id="{B49D6969-4BC4-7FDC-4928-F0149A36A3F6}"/>
                  </a:ext>
                </a:extLst>
              </p:cNvPr>
              <p:cNvSpPr txBox="1">
                <a:spLocks noChangeArrowheads="1"/>
              </p:cNvSpPr>
              <p:nvPr/>
            </p:nvSpPr>
            <p:spPr bwMode="auto">
              <a:xfrm>
                <a:off x="2494" y="1573"/>
                <a:ext cx="1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No estandarizado</a:t>
                </a:r>
              </a:p>
            </p:txBody>
          </p:sp>
          <p:sp>
            <p:nvSpPr>
              <p:cNvPr id="15401" name="Line 45">
                <a:extLst>
                  <a:ext uri="{FF2B5EF4-FFF2-40B4-BE49-F238E27FC236}">
                    <a16:creationId xmlns:a16="http://schemas.microsoft.com/office/drawing/2014/main" id="{A204433E-2CB3-7D83-1EBA-C1F2F3994E17}"/>
                  </a:ext>
                </a:extLst>
              </p:cNvPr>
              <p:cNvSpPr>
                <a:spLocks noChangeShapeType="1"/>
              </p:cNvSpPr>
              <p:nvPr/>
            </p:nvSpPr>
            <p:spPr bwMode="auto">
              <a:xfrm flipH="1">
                <a:off x="1179" y="2689"/>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5402" name="Text Box 46">
                <a:extLst>
                  <a:ext uri="{FF2B5EF4-FFF2-40B4-BE49-F238E27FC236}">
                    <a16:creationId xmlns:a16="http://schemas.microsoft.com/office/drawing/2014/main" id="{FBCFA86C-2509-01EC-D5CB-279624573CF3}"/>
                  </a:ext>
                </a:extLst>
              </p:cNvPr>
              <p:cNvSpPr txBox="1">
                <a:spLocks noChangeArrowheads="1"/>
              </p:cNvSpPr>
              <p:nvPr/>
            </p:nvSpPr>
            <p:spPr bwMode="auto">
              <a:xfrm>
                <a:off x="1148" y="2711"/>
                <a:ext cx="81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Maquinaria. deficiente</a:t>
                </a:r>
              </a:p>
            </p:txBody>
          </p:sp>
          <p:sp>
            <p:nvSpPr>
              <p:cNvPr id="15403" name="Text Box 47">
                <a:extLst>
                  <a:ext uri="{FF2B5EF4-FFF2-40B4-BE49-F238E27FC236}">
                    <a16:creationId xmlns:a16="http://schemas.microsoft.com/office/drawing/2014/main" id="{3434045E-E7AE-8ED2-B0F3-B83D1CAEFD23}"/>
                  </a:ext>
                </a:extLst>
              </p:cNvPr>
              <p:cNvSpPr txBox="1">
                <a:spLocks noChangeArrowheads="1"/>
              </p:cNvSpPr>
              <p:nvPr/>
            </p:nvSpPr>
            <p:spPr bwMode="auto">
              <a:xfrm>
                <a:off x="363" y="2483"/>
                <a:ext cx="95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Equipo inadecuado</a:t>
                </a:r>
              </a:p>
            </p:txBody>
          </p:sp>
          <p:sp>
            <p:nvSpPr>
              <p:cNvPr id="15404" name="Text Box 48">
                <a:extLst>
                  <a:ext uri="{FF2B5EF4-FFF2-40B4-BE49-F238E27FC236}">
                    <a16:creationId xmlns:a16="http://schemas.microsoft.com/office/drawing/2014/main" id="{4F607212-7CA2-BD73-8A3C-785403F28CD3}"/>
                  </a:ext>
                </a:extLst>
              </p:cNvPr>
              <p:cNvSpPr txBox="1">
                <a:spLocks noChangeArrowheads="1"/>
              </p:cNvSpPr>
              <p:nvPr/>
            </p:nvSpPr>
            <p:spPr bwMode="auto">
              <a:xfrm>
                <a:off x="1859" y="2432"/>
                <a:ext cx="108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Presencia de polvos</a:t>
                </a:r>
              </a:p>
            </p:txBody>
          </p:sp>
          <p:sp>
            <p:nvSpPr>
              <p:cNvPr id="15405" name="Text Box 49">
                <a:extLst>
                  <a:ext uri="{FF2B5EF4-FFF2-40B4-BE49-F238E27FC236}">
                    <a16:creationId xmlns:a16="http://schemas.microsoft.com/office/drawing/2014/main" id="{1BE82958-FE93-9B93-89A0-F83837B706D2}"/>
                  </a:ext>
                </a:extLst>
              </p:cNvPr>
              <p:cNvSpPr txBox="1">
                <a:spLocks noChangeArrowheads="1"/>
              </p:cNvSpPr>
              <p:nvPr/>
            </p:nvSpPr>
            <p:spPr bwMode="auto">
              <a:xfrm>
                <a:off x="4444" y="2894"/>
                <a:ext cx="90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600">
                    <a:latin typeface="Tahoma" panose="020B0604030504040204" pitchFamily="34" charset="0"/>
                  </a:rPr>
                  <a:t>Equipo no adecuado.</a:t>
                </a:r>
              </a:p>
            </p:txBody>
          </p:sp>
        </p:grpSp>
        <p:sp>
          <p:nvSpPr>
            <p:cNvPr id="15365" name="Text Box 34">
              <a:extLst>
                <a:ext uri="{FF2B5EF4-FFF2-40B4-BE49-F238E27FC236}">
                  <a16:creationId xmlns:a16="http://schemas.microsoft.com/office/drawing/2014/main" id="{C44FCCD6-02F3-E144-29B1-A0BCC436E143}"/>
                </a:ext>
              </a:extLst>
            </p:cNvPr>
            <p:cNvSpPr txBox="1">
              <a:spLocks noChangeArrowheads="1"/>
            </p:cNvSpPr>
            <p:nvPr/>
          </p:nvSpPr>
          <p:spPr bwMode="auto">
            <a:xfrm>
              <a:off x="4241" y="2251"/>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2400" b="1">
                  <a:latin typeface="Tahoma" panose="020B0604030504040204" pitchFamily="34" charset="0"/>
                </a:rPr>
                <a:t>Chasis</a:t>
              </a:r>
              <a:endParaRPr lang="es-ES" altLang="es-ES_tradnl" sz="2400" b="1">
                <a:latin typeface="Tahoma" panose="020B060403050404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26081233-6C50-E775-E37C-08CE0C8827B7}"/>
              </a:ext>
            </a:extLst>
          </p:cNvPr>
          <p:cNvSpPr txBox="1">
            <a:spLocks noChangeArrowheads="1"/>
          </p:cNvSpPr>
          <p:nvPr/>
        </p:nvSpPr>
        <p:spPr bwMode="auto">
          <a:xfrm>
            <a:off x="533400" y="381000"/>
            <a:ext cx="8305800" cy="579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VENTAJAS</a:t>
            </a:r>
            <a:endParaRPr lang="es-ES" altLang="es-ES_tradnl">
              <a:solidFill>
                <a:schemeClr val="bg1"/>
              </a:solidFill>
              <a:latin typeface="Tahoma" panose="020B0604030504040204" pitchFamily="34" charset="0"/>
            </a:endParaRPr>
          </a:p>
        </p:txBody>
      </p:sp>
      <p:sp>
        <p:nvSpPr>
          <p:cNvPr id="16387" name="Text Box 5">
            <a:extLst>
              <a:ext uri="{FF2B5EF4-FFF2-40B4-BE49-F238E27FC236}">
                <a16:creationId xmlns:a16="http://schemas.microsoft.com/office/drawing/2014/main" id="{A272759F-6920-39BF-D64F-11D89FD30B7A}"/>
              </a:ext>
            </a:extLst>
          </p:cNvPr>
          <p:cNvSpPr txBox="1">
            <a:spLocks noChangeArrowheads="1"/>
          </p:cNvSpPr>
          <p:nvPr/>
        </p:nvSpPr>
        <p:spPr bwMode="auto">
          <a:xfrm>
            <a:off x="684213" y="981075"/>
            <a:ext cx="7991475" cy="22923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Clr>
                <a:schemeClr val="tx2"/>
              </a:buClr>
              <a:buFontTx/>
              <a:buChar char="•"/>
            </a:pPr>
            <a:r>
              <a:rPr lang="es-MX" altLang="es-ES_tradnl" sz="2400">
                <a:latin typeface="Tahoma" panose="020B0604030504040204" pitchFamily="34" charset="0"/>
              </a:rPr>
              <a:t> Obliga  a considerar una gran cantidad de elementos asociados con el problema .</a:t>
            </a:r>
          </a:p>
          <a:p>
            <a:pPr algn="just" eaLnBrk="1" hangingPunct="1">
              <a:spcBef>
                <a:spcPct val="50000"/>
              </a:spcBef>
              <a:buClr>
                <a:schemeClr val="tx2"/>
              </a:buClr>
              <a:buFontTx/>
              <a:buChar char="•"/>
            </a:pPr>
            <a:r>
              <a:rPr lang="es-MX" altLang="es-ES_tradnl" sz="2400">
                <a:latin typeface="Tahoma" panose="020B0604030504040204" pitchFamily="34" charset="0"/>
              </a:rPr>
              <a:t>Puede ser usado cuando el proceso no se conoce a detalle.</a:t>
            </a:r>
          </a:p>
          <a:p>
            <a:pPr algn="just" eaLnBrk="1" hangingPunct="1">
              <a:spcBef>
                <a:spcPct val="50000"/>
              </a:spcBef>
              <a:buClr>
                <a:schemeClr val="tx2"/>
              </a:buClr>
              <a:buFontTx/>
              <a:buChar char="•"/>
            </a:pPr>
            <a:r>
              <a:rPr lang="es-MX" altLang="es-ES_tradnl" sz="2400">
                <a:latin typeface="Tahoma" panose="020B0604030504040204" pitchFamily="34" charset="0"/>
              </a:rPr>
              <a:t>Se concentra en el proceso y no en el producto.</a:t>
            </a:r>
          </a:p>
        </p:txBody>
      </p:sp>
      <p:sp>
        <p:nvSpPr>
          <p:cNvPr id="16388" name="Text Box 6">
            <a:extLst>
              <a:ext uri="{FF2B5EF4-FFF2-40B4-BE49-F238E27FC236}">
                <a16:creationId xmlns:a16="http://schemas.microsoft.com/office/drawing/2014/main" id="{5492F3DA-9BCB-4BDA-C053-94245EEB6ED9}"/>
              </a:ext>
            </a:extLst>
          </p:cNvPr>
          <p:cNvSpPr txBox="1">
            <a:spLocks noChangeArrowheads="1"/>
          </p:cNvSpPr>
          <p:nvPr/>
        </p:nvSpPr>
        <p:spPr bwMode="auto">
          <a:xfrm>
            <a:off x="514350" y="3500438"/>
            <a:ext cx="8305800"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DESVENTAJAS</a:t>
            </a:r>
            <a:endParaRPr lang="es-ES" altLang="es-ES_tradnl">
              <a:solidFill>
                <a:schemeClr val="bg1"/>
              </a:solidFill>
              <a:latin typeface="Tahoma" panose="020B0604030504040204" pitchFamily="34" charset="0"/>
            </a:endParaRPr>
          </a:p>
        </p:txBody>
      </p:sp>
      <p:sp>
        <p:nvSpPr>
          <p:cNvPr id="16389" name="Text Box 7">
            <a:extLst>
              <a:ext uri="{FF2B5EF4-FFF2-40B4-BE49-F238E27FC236}">
                <a16:creationId xmlns:a16="http://schemas.microsoft.com/office/drawing/2014/main" id="{638CD6FD-CCCB-73B2-6B90-71A990F6CC2B}"/>
              </a:ext>
            </a:extLst>
          </p:cNvPr>
          <p:cNvSpPr txBox="1">
            <a:spLocks noChangeArrowheads="1"/>
          </p:cNvSpPr>
          <p:nvPr/>
        </p:nvSpPr>
        <p:spPr bwMode="auto">
          <a:xfrm>
            <a:off x="684213" y="4200525"/>
            <a:ext cx="7991475" cy="22923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Clr>
                <a:schemeClr val="tx2"/>
              </a:buClr>
              <a:buFontTx/>
              <a:buChar char="•"/>
            </a:pPr>
            <a:r>
              <a:rPr lang="es-MX" altLang="es-ES_tradnl" sz="2400">
                <a:latin typeface="Tahoma" panose="020B0604030504040204" pitchFamily="34" charset="0"/>
              </a:rPr>
              <a:t> En una sola rama se identifican demasiadas causas potenciales.</a:t>
            </a:r>
          </a:p>
          <a:p>
            <a:pPr algn="just" eaLnBrk="1" hangingPunct="1">
              <a:spcBef>
                <a:spcPct val="50000"/>
              </a:spcBef>
              <a:buClr>
                <a:schemeClr val="tx2"/>
              </a:buClr>
              <a:buFontTx/>
              <a:buChar char="•"/>
            </a:pPr>
            <a:r>
              <a:rPr lang="es-MX" altLang="es-ES_tradnl" sz="2400">
                <a:latin typeface="Tahoma" panose="020B0604030504040204" pitchFamily="34" charset="0"/>
              </a:rPr>
              <a:t>Tiende a concentrarse en pequeños detalles del proceso.</a:t>
            </a:r>
          </a:p>
          <a:p>
            <a:pPr algn="just" eaLnBrk="1" hangingPunct="1">
              <a:spcBef>
                <a:spcPct val="50000"/>
              </a:spcBef>
              <a:buClr>
                <a:schemeClr val="tx2"/>
              </a:buClr>
              <a:buFontTx/>
              <a:buChar char="•"/>
            </a:pPr>
            <a:r>
              <a:rPr lang="es-MX" altLang="es-ES_tradnl" sz="2400">
                <a:latin typeface="Tahoma" panose="020B0604030504040204" pitchFamily="34" charset="0"/>
              </a:rPr>
              <a:t>El método no es ilustrativo para quienes desconocen el proceso.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B81253D1-A746-D15E-185E-CE23FB13CB7C}"/>
              </a:ext>
            </a:extLst>
          </p:cNvPr>
          <p:cNvSpPr txBox="1">
            <a:spLocks noChangeArrowheads="1"/>
          </p:cNvSpPr>
          <p:nvPr/>
        </p:nvSpPr>
        <p:spPr bwMode="auto">
          <a:xfrm>
            <a:off x="533400" y="381000"/>
            <a:ext cx="8305800" cy="457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sz="2400">
                <a:solidFill>
                  <a:schemeClr val="bg1"/>
                </a:solidFill>
                <a:latin typeface="Tahoma" panose="020B0604030504040204" pitchFamily="34" charset="0"/>
              </a:rPr>
              <a:t>METODO DE FLUJO DE PROCESO</a:t>
            </a:r>
            <a:endParaRPr lang="es-ES" altLang="es-ES_tradnl" sz="2400">
              <a:solidFill>
                <a:schemeClr val="bg1"/>
              </a:solidFill>
              <a:latin typeface="Tahoma" panose="020B0604030504040204" pitchFamily="34" charset="0"/>
            </a:endParaRPr>
          </a:p>
        </p:txBody>
      </p:sp>
      <p:sp>
        <p:nvSpPr>
          <p:cNvPr id="17411" name="Text Box 4">
            <a:extLst>
              <a:ext uri="{FF2B5EF4-FFF2-40B4-BE49-F238E27FC236}">
                <a16:creationId xmlns:a16="http://schemas.microsoft.com/office/drawing/2014/main" id="{AE6DAD32-B95B-B38A-4E09-C4B4A88229CB}"/>
              </a:ext>
            </a:extLst>
          </p:cNvPr>
          <p:cNvSpPr txBox="1">
            <a:spLocks noChangeArrowheads="1"/>
          </p:cNvSpPr>
          <p:nvPr/>
        </p:nvSpPr>
        <p:spPr bwMode="auto">
          <a:xfrm>
            <a:off x="533400" y="4860925"/>
            <a:ext cx="7772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s-PA" altLang="es-PA" sz="1800">
                <a:latin typeface="Tahoma" panose="020B0604030504040204" pitchFamily="34" charset="0"/>
              </a:rPr>
              <a:t>Además</a:t>
            </a:r>
            <a:r>
              <a:rPr lang="en-US" altLang="es-PA" sz="1800">
                <a:latin typeface="Tahoma" panose="020B0604030504040204" pitchFamily="34" charset="0"/>
              </a:rPr>
              <a:t> </a:t>
            </a:r>
            <a:r>
              <a:rPr lang="es-PA" altLang="es-PA" sz="1800">
                <a:latin typeface="Tahoma" panose="020B0604030504040204" pitchFamily="34" charset="0"/>
              </a:rPr>
              <a:t>este</a:t>
            </a:r>
            <a:r>
              <a:rPr lang="en-US" altLang="es-PA" sz="1800">
                <a:latin typeface="Tahoma" panose="020B0604030504040204" pitchFamily="34" charset="0"/>
              </a:rPr>
              <a:t> </a:t>
            </a:r>
            <a:r>
              <a:rPr lang="es-PA" altLang="es-PA" sz="1800">
                <a:latin typeface="Tahoma" panose="020B0604030504040204" pitchFamily="34" charset="0"/>
              </a:rPr>
              <a:t>método</a:t>
            </a:r>
            <a:r>
              <a:rPr lang="en-US" altLang="es-PA" sz="1800">
                <a:latin typeface="Tahoma" panose="020B0604030504040204" pitchFamily="34" charset="0"/>
              </a:rPr>
              <a:t> </a:t>
            </a:r>
            <a:r>
              <a:rPr lang="es-PA" altLang="es-PA" sz="1800">
                <a:latin typeface="Tahoma" panose="020B0604030504040204" pitchFamily="34" charset="0"/>
              </a:rPr>
              <a:t>permite</a:t>
            </a:r>
            <a:r>
              <a:rPr lang="en-US" altLang="es-PA" sz="1800">
                <a:latin typeface="Tahoma" panose="020B0604030504040204" pitchFamily="34" charset="0"/>
              </a:rPr>
              <a:t>:</a:t>
            </a:r>
          </a:p>
          <a:p>
            <a:pPr algn="just" eaLnBrk="1" hangingPunct="1">
              <a:spcBef>
                <a:spcPct val="50000"/>
              </a:spcBef>
            </a:pPr>
            <a:r>
              <a:rPr lang="en-US" altLang="es-PA" sz="1800">
                <a:latin typeface="Tahoma" panose="020B0604030504040204" pitchFamily="34" charset="0"/>
              </a:rPr>
              <a:t> </a:t>
            </a:r>
            <a:r>
              <a:rPr lang="es-PA" altLang="es-PA" sz="1800">
                <a:latin typeface="Tahoma" panose="020B0604030504040204" pitchFamily="34" charset="0"/>
              </a:rPr>
              <a:t>explorar</a:t>
            </a:r>
            <a:r>
              <a:rPr lang="en-US" altLang="es-PA" sz="1800">
                <a:latin typeface="Tahoma" panose="020B0604030504040204" pitchFamily="34" charset="0"/>
              </a:rPr>
              <a:t> </a:t>
            </a:r>
            <a:r>
              <a:rPr lang="es-PA" altLang="es-PA" sz="1800">
                <a:latin typeface="Tahoma" panose="020B0604030504040204" pitchFamily="34" charset="0"/>
              </a:rPr>
              <a:t>formas</a:t>
            </a:r>
            <a:r>
              <a:rPr lang="en-US" altLang="es-PA" sz="1800">
                <a:latin typeface="Tahoma" panose="020B0604030504040204" pitchFamily="34" charset="0"/>
              </a:rPr>
              <a:t> </a:t>
            </a:r>
            <a:r>
              <a:rPr lang="es-PA" altLang="es-PA" sz="1800">
                <a:latin typeface="Tahoma" panose="020B0604030504040204" pitchFamily="34" charset="0"/>
              </a:rPr>
              <a:t>alternativas</a:t>
            </a:r>
            <a:r>
              <a:rPr lang="en-US" altLang="es-PA" sz="1800">
                <a:latin typeface="Tahoma" panose="020B0604030504040204" pitchFamily="34" charset="0"/>
              </a:rPr>
              <a:t> de trabajo, </a:t>
            </a:r>
          </a:p>
          <a:p>
            <a:pPr algn="just" eaLnBrk="1" hangingPunct="1">
              <a:spcBef>
                <a:spcPct val="50000"/>
              </a:spcBef>
            </a:pPr>
            <a:r>
              <a:rPr lang="es-PA" altLang="es-PA" sz="1800">
                <a:latin typeface="Tahoma" panose="020B0604030504040204" pitchFamily="34" charset="0"/>
              </a:rPr>
              <a:t>detectar</a:t>
            </a:r>
            <a:r>
              <a:rPr lang="en-US" altLang="es-PA" sz="1800">
                <a:latin typeface="Tahoma" panose="020B0604030504040204" pitchFamily="34" charset="0"/>
              </a:rPr>
              <a:t> </a:t>
            </a:r>
            <a:r>
              <a:rPr lang="es-PA" altLang="es-PA" sz="1800">
                <a:latin typeface="Tahoma" panose="020B0604030504040204" pitchFamily="34" charset="0"/>
              </a:rPr>
              <a:t>cuellos</a:t>
            </a:r>
            <a:r>
              <a:rPr lang="en-US" altLang="es-PA" sz="1800">
                <a:latin typeface="Tahoma" panose="020B0604030504040204" pitchFamily="34" charset="0"/>
              </a:rPr>
              <a:t> de </a:t>
            </a:r>
            <a:r>
              <a:rPr lang="es-PA" altLang="es-PA" sz="1800">
                <a:latin typeface="Tahoma" panose="020B0604030504040204" pitchFamily="34" charset="0"/>
              </a:rPr>
              <a:t>botella</a:t>
            </a:r>
            <a:r>
              <a:rPr lang="en-US" altLang="es-PA" sz="1800">
                <a:latin typeface="Tahoma" panose="020B0604030504040204" pitchFamily="34" charset="0"/>
              </a:rPr>
              <a:t>, </a:t>
            </a:r>
          </a:p>
          <a:p>
            <a:pPr algn="just" eaLnBrk="1" hangingPunct="1">
              <a:spcBef>
                <a:spcPct val="50000"/>
              </a:spcBef>
            </a:pPr>
            <a:r>
              <a:rPr lang="es-PA" altLang="es-PA" sz="1800">
                <a:latin typeface="Tahoma" panose="020B0604030504040204" pitchFamily="34" charset="0"/>
              </a:rPr>
              <a:t>descubrir</a:t>
            </a:r>
            <a:r>
              <a:rPr lang="en-US" altLang="es-PA" sz="1800">
                <a:latin typeface="Tahoma" panose="020B0604030504040204" pitchFamily="34" charset="0"/>
              </a:rPr>
              <a:t> </a:t>
            </a:r>
            <a:r>
              <a:rPr lang="es-PA" altLang="es-PA" sz="1800">
                <a:latin typeface="Tahoma" panose="020B0604030504040204" pitchFamily="34" charset="0"/>
              </a:rPr>
              <a:t>problemas</a:t>
            </a:r>
            <a:r>
              <a:rPr lang="en-US" altLang="es-PA" sz="1800">
                <a:latin typeface="Tahoma" panose="020B0604030504040204" pitchFamily="34" charset="0"/>
              </a:rPr>
              <a:t> </a:t>
            </a:r>
            <a:r>
              <a:rPr lang="es-PA" altLang="es-PA" sz="1800">
                <a:latin typeface="Tahoma" panose="020B0604030504040204" pitchFamily="34" charset="0"/>
              </a:rPr>
              <a:t>ocultos</a:t>
            </a:r>
            <a:r>
              <a:rPr lang="en-US" altLang="es-PA" sz="1800">
                <a:latin typeface="Tahoma" panose="020B0604030504040204" pitchFamily="34" charset="0"/>
              </a:rPr>
              <a:t>. </a:t>
            </a:r>
            <a:endParaRPr lang="es-ES" altLang="es-PA" sz="1800">
              <a:latin typeface="Tahoma" panose="020B0604030504040204" pitchFamily="34" charset="0"/>
            </a:endParaRPr>
          </a:p>
        </p:txBody>
      </p:sp>
      <p:sp>
        <p:nvSpPr>
          <p:cNvPr id="17412" name="Text Box 5">
            <a:extLst>
              <a:ext uri="{FF2B5EF4-FFF2-40B4-BE49-F238E27FC236}">
                <a16:creationId xmlns:a16="http://schemas.microsoft.com/office/drawing/2014/main" id="{6E71F870-22C5-F959-4C65-3CD6621F871B}"/>
              </a:ext>
            </a:extLst>
          </p:cNvPr>
          <p:cNvSpPr txBox="1">
            <a:spLocks noChangeArrowheads="1"/>
          </p:cNvSpPr>
          <p:nvPr/>
        </p:nvSpPr>
        <p:spPr bwMode="auto">
          <a:xfrm>
            <a:off x="323850" y="3141663"/>
            <a:ext cx="7467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lang="en-US" altLang="es-ES_tradnl" sz="2000">
                <a:latin typeface="Tahoma" panose="020B0604030504040204" pitchFamily="34" charset="0"/>
              </a:rPr>
              <a:t>Para </a:t>
            </a:r>
            <a:r>
              <a:rPr lang="es-PA" altLang="es-ES_tradnl" sz="2000">
                <a:latin typeface="Tahoma" panose="020B0604030504040204" pitchFamily="34" charset="0"/>
              </a:rPr>
              <a:t>ir</a:t>
            </a:r>
            <a:r>
              <a:rPr lang="en-US" altLang="es-ES_tradnl" sz="2000">
                <a:latin typeface="Tahoma" panose="020B0604030504040204" pitchFamily="34" charset="0"/>
              </a:rPr>
              <a:t> </a:t>
            </a:r>
            <a:r>
              <a:rPr lang="es-PA" altLang="es-ES_tradnl" sz="2000">
                <a:latin typeface="Tahoma" panose="020B0604030504040204" pitchFamily="34" charset="0"/>
              </a:rPr>
              <a:t>agregando</a:t>
            </a:r>
            <a:r>
              <a:rPr lang="en-US" altLang="es-ES_tradnl" sz="2000">
                <a:latin typeface="Tahoma" panose="020B0604030504040204" pitchFamily="34" charset="0"/>
              </a:rPr>
              <a:t> , en el orden del proceso, las causas </a:t>
            </a:r>
            <a:r>
              <a:rPr lang="es-PA" altLang="es-ES_tradnl" sz="2000">
                <a:latin typeface="Tahoma" panose="020B0604030504040204" pitchFamily="34" charset="0"/>
              </a:rPr>
              <a:t>potenciales</a:t>
            </a:r>
            <a:r>
              <a:rPr lang="en-US" altLang="es-ES_tradnl" sz="2000">
                <a:latin typeface="Tahoma" panose="020B0604030504040204" pitchFamily="34" charset="0"/>
              </a:rPr>
              <a:t> , se </a:t>
            </a:r>
            <a:r>
              <a:rPr lang="es-PA" altLang="es-ES_tradnl" sz="2000">
                <a:latin typeface="Tahoma" panose="020B0604030504040204" pitchFamily="34" charset="0"/>
              </a:rPr>
              <a:t>puede</a:t>
            </a:r>
            <a:r>
              <a:rPr lang="en-US" altLang="es-ES_tradnl" sz="2000">
                <a:latin typeface="Tahoma" panose="020B0604030504040204" pitchFamily="34" charset="0"/>
              </a:rPr>
              <a:t> </a:t>
            </a:r>
            <a:r>
              <a:rPr lang="es-PA" altLang="es-ES_tradnl" sz="2000">
                <a:latin typeface="Tahoma" panose="020B0604030504040204" pitchFamily="34" charset="0"/>
              </a:rPr>
              <a:t>realizar</a:t>
            </a:r>
            <a:r>
              <a:rPr lang="en-US" altLang="es-ES_tradnl" sz="2000">
                <a:latin typeface="Tahoma" panose="020B0604030504040204" pitchFamily="34" charset="0"/>
              </a:rPr>
              <a:t> la </a:t>
            </a:r>
            <a:r>
              <a:rPr lang="es-PA" altLang="es-ES_tradnl" sz="2000">
                <a:latin typeface="Tahoma" panose="020B0604030504040204" pitchFamily="34" charset="0"/>
              </a:rPr>
              <a:t>siguiente</a:t>
            </a:r>
            <a:r>
              <a:rPr lang="en-US" altLang="es-ES_tradnl" sz="2000">
                <a:latin typeface="Tahoma" panose="020B0604030504040204" pitchFamily="34" charset="0"/>
              </a:rPr>
              <a:t> </a:t>
            </a:r>
            <a:r>
              <a:rPr lang="es-PA" altLang="es-ES_tradnl" sz="2000">
                <a:latin typeface="Tahoma" panose="020B0604030504040204" pitchFamily="34" charset="0"/>
              </a:rPr>
              <a:t>pregunta</a:t>
            </a:r>
            <a:r>
              <a:rPr lang="en-US" altLang="es-ES_tradnl" sz="2000">
                <a:latin typeface="Tahoma" panose="020B0604030504040204" pitchFamily="34" charset="0"/>
              </a:rPr>
              <a:t> : </a:t>
            </a:r>
          </a:p>
          <a:p>
            <a:pPr algn="just" eaLnBrk="1" hangingPunct="1">
              <a:spcBef>
                <a:spcPct val="50000"/>
              </a:spcBef>
              <a:buFontTx/>
              <a:buNone/>
            </a:pPr>
            <a:r>
              <a:rPr lang="en-US" altLang="es-ES_tradnl" sz="2000">
                <a:latin typeface="Tahoma" panose="020B0604030504040204" pitchFamily="34" charset="0"/>
              </a:rPr>
              <a:t>	la variabilidad en </a:t>
            </a:r>
            <a:r>
              <a:rPr lang="es-PA" altLang="es-ES_tradnl" sz="2000">
                <a:latin typeface="Tahoma" panose="020B0604030504040204" pitchFamily="34" charset="0"/>
              </a:rPr>
              <a:t>esta</a:t>
            </a:r>
            <a:r>
              <a:rPr lang="en-US" altLang="es-ES_tradnl" sz="2000">
                <a:latin typeface="Tahoma" panose="020B0604030504040204" pitchFamily="34" charset="0"/>
              </a:rPr>
              <a:t> parte del proceso </a:t>
            </a:r>
            <a:r>
              <a:rPr lang="es-PA" altLang="es-ES_tradnl" sz="2000">
                <a:latin typeface="Tahoma" panose="020B0604030504040204" pitchFamily="34" charset="0"/>
              </a:rPr>
              <a:t>afecta</a:t>
            </a:r>
            <a:r>
              <a:rPr lang="en-US" altLang="es-ES_tradnl" sz="2000">
                <a:latin typeface="Tahoma" panose="020B0604030504040204" pitchFamily="34" charset="0"/>
              </a:rPr>
              <a:t> 	en </a:t>
            </a:r>
            <a:r>
              <a:rPr lang="es-PA" altLang="es-ES_tradnl" sz="2000">
                <a:latin typeface="Tahoma" panose="020B0604030504040204" pitchFamily="34" charset="0"/>
              </a:rPr>
              <a:t>esta</a:t>
            </a:r>
            <a:r>
              <a:rPr lang="en-US" altLang="es-ES_tradnl" sz="2000">
                <a:latin typeface="Tahoma" panose="020B0604030504040204" pitchFamily="34" charset="0"/>
              </a:rPr>
              <a:t> parte del proceso </a:t>
            </a:r>
            <a:r>
              <a:rPr lang="es-PA" altLang="es-ES_tradnl" sz="2000">
                <a:latin typeface="Tahoma" panose="020B0604030504040204" pitchFamily="34" charset="0"/>
              </a:rPr>
              <a:t>afecta</a:t>
            </a:r>
            <a:r>
              <a:rPr lang="en-US" altLang="es-ES_tradnl" sz="2000">
                <a:latin typeface="Tahoma" panose="020B0604030504040204" pitchFamily="34" charset="0"/>
              </a:rPr>
              <a:t> el problema </a:t>
            </a:r>
            <a:r>
              <a:rPr lang="es-PA" altLang="es-ES_tradnl" sz="2000">
                <a:latin typeface="Tahoma" panose="020B0604030504040204" pitchFamily="34" charset="0"/>
              </a:rPr>
              <a:t>especificado</a:t>
            </a:r>
            <a:r>
              <a:rPr lang="en-US" altLang="es-ES_tradnl" sz="2000">
                <a:latin typeface="Tahoma" panose="020B0604030504040204" pitchFamily="34" charset="0"/>
              </a:rPr>
              <a:t>.</a:t>
            </a:r>
            <a:endParaRPr lang="es-ES" altLang="es-ES_tradnl" sz="2000">
              <a:latin typeface="Tahoma" panose="020B0604030504040204" pitchFamily="34" charset="0"/>
            </a:endParaRPr>
          </a:p>
        </p:txBody>
      </p:sp>
      <p:sp>
        <p:nvSpPr>
          <p:cNvPr id="17413" name="2 Marcador de contenido">
            <a:extLst>
              <a:ext uri="{FF2B5EF4-FFF2-40B4-BE49-F238E27FC236}">
                <a16:creationId xmlns:a16="http://schemas.microsoft.com/office/drawing/2014/main" id="{A74DF69C-DEBA-244E-BE5B-83A193AFB4B7}"/>
              </a:ext>
            </a:extLst>
          </p:cNvPr>
          <p:cNvSpPr>
            <a:spLocks noGrp="1"/>
          </p:cNvSpPr>
          <p:nvPr>
            <p:ph idx="1"/>
          </p:nvPr>
        </p:nvSpPr>
        <p:spPr>
          <a:xfrm>
            <a:off x="457200" y="1600200"/>
            <a:ext cx="8229600" cy="1541463"/>
          </a:xfrm>
        </p:spPr>
        <p:txBody>
          <a:bodyPr/>
          <a:lstStyle/>
          <a:p>
            <a:pPr algn="just" eaLnBrk="1" hangingPunct="1"/>
            <a:r>
              <a:rPr lang="es-PA" altLang="es-ES_tradnl" sz="2000">
                <a:latin typeface="Tahoma" panose="020B0604030504040204" pitchFamily="34" charset="0"/>
              </a:rPr>
              <a:t>La</a:t>
            </a:r>
            <a:r>
              <a:rPr lang="en-US" altLang="es-ES_tradnl" sz="2000">
                <a:latin typeface="Tahoma" panose="020B0604030504040204" pitchFamily="34" charset="0"/>
              </a:rPr>
              <a:t> línea principal del Diagrama de Ishikawa sigue la secuencia normal del proceso de producción o de administración. </a:t>
            </a:r>
          </a:p>
          <a:p>
            <a:pPr algn="just" eaLnBrk="1" hangingPunct="1"/>
            <a:r>
              <a:rPr lang="en-US" altLang="es-ES_tradnl" sz="2000">
                <a:latin typeface="Tahoma" panose="020B0604030504040204" pitchFamily="34" charset="0"/>
              </a:rPr>
              <a:t>Los factores que pueden afectar la caracteristica de calidad se agregan en el orden que les corresponde, </a:t>
            </a:r>
            <a:r>
              <a:rPr lang="es-PA" altLang="es-ES_tradnl" sz="2000">
                <a:latin typeface="Tahoma" panose="020B0604030504040204" pitchFamily="34" charset="0"/>
              </a:rPr>
              <a:t>según</a:t>
            </a:r>
            <a:r>
              <a:rPr lang="en-US" altLang="es-ES_tradnl" sz="2000">
                <a:latin typeface="Tahoma" panose="020B0604030504040204" pitchFamily="34" charset="0"/>
              </a:rPr>
              <a:t> el proceso.</a:t>
            </a:r>
          </a:p>
          <a:p>
            <a:pPr algn="just" eaLnBrk="1" hangingPunct="1"/>
            <a:endParaRPr lang="es-ES" altLang="es-ES_tradnl" sz="2000">
              <a:latin typeface="Tahoma" panose="020B0604030504040204" pitchFamily="34" charset="0"/>
            </a:endParaRPr>
          </a:p>
          <a:p>
            <a:pPr eaLnBrk="1" hangingPunct="1"/>
            <a:endParaRPr lang="es-PA" altLang="es-ES_trad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54">
            <a:extLst>
              <a:ext uri="{FF2B5EF4-FFF2-40B4-BE49-F238E27FC236}">
                <a16:creationId xmlns:a16="http://schemas.microsoft.com/office/drawing/2014/main" id="{0B3F9AE2-7A57-7F6B-17B7-B0AB609942A5}"/>
              </a:ext>
            </a:extLst>
          </p:cNvPr>
          <p:cNvSpPr txBox="1">
            <a:spLocks noChangeArrowheads="1"/>
          </p:cNvSpPr>
          <p:nvPr/>
        </p:nvSpPr>
        <p:spPr bwMode="auto">
          <a:xfrm>
            <a:off x="7597775" y="4779963"/>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Rolado</a:t>
            </a:r>
          </a:p>
        </p:txBody>
      </p:sp>
      <p:grpSp>
        <p:nvGrpSpPr>
          <p:cNvPr id="19459" name="Group 85">
            <a:extLst>
              <a:ext uri="{FF2B5EF4-FFF2-40B4-BE49-F238E27FC236}">
                <a16:creationId xmlns:a16="http://schemas.microsoft.com/office/drawing/2014/main" id="{E7B19D97-2DCA-A927-DD80-F1D04D75F534}"/>
              </a:ext>
            </a:extLst>
          </p:cNvPr>
          <p:cNvGrpSpPr>
            <a:grpSpLocks/>
          </p:cNvGrpSpPr>
          <p:nvPr/>
        </p:nvGrpSpPr>
        <p:grpSpPr bwMode="auto">
          <a:xfrm>
            <a:off x="250825" y="1196975"/>
            <a:ext cx="8466138" cy="5472113"/>
            <a:chOff x="240" y="144"/>
            <a:chExt cx="5424" cy="3696"/>
          </a:xfrm>
        </p:grpSpPr>
        <p:sp>
          <p:nvSpPr>
            <p:cNvPr id="19461" name="Rectangle 2">
              <a:extLst>
                <a:ext uri="{FF2B5EF4-FFF2-40B4-BE49-F238E27FC236}">
                  <a16:creationId xmlns:a16="http://schemas.microsoft.com/office/drawing/2014/main" id="{E2E80254-FD1A-E190-D56E-84412ADC11A6}"/>
                </a:ext>
              </a:extLst>
            </p:cNvPr>
            <p:cNvSpPr>
              <a:spLocks noChangeArrowheads="1"/>
            </p:cNvSpPr>
            <p:nvPr/>
          </p:nvSpPr>
          <p:spPr bwMode="auto">
            <a:xfrm>
              <a:off x="240" y="153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2" name="Rectangle 3">
              <a:extLst>
                <a:ext uri="{FF2B5EF4-FFF2-40B4-BE49-F238E27FC236}">
                  <a16:creationId xmlns:a16="http://schemas.microsoft.com/office/drawing/2014/main" id="{4BF8DE3C-EF12-A5A3-4510-CB03D7381E5F}"/>
                </a:ext>
              </a:extLst>
            </p:cNvPr>
            <p:cNvSpPr>
              <a:spLocks noChangeArrowheads="1"/>
            </p:cNvSpPr>
            <p:nvPr/>
          </p:nvSpPr>
          <p:spPr bwMode="auto">
            <a:xfrm>
              <a:off x="960" y="153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3" name="Rectangle 4">
              <a:extLst>
                <a:ext uri="{FF2B5EF4-FFF2-40B4-BE49-F238E27FC236}">
                  <a16:creationId xmlns:a16="http://schemas.microsoft.com/office/drawing/2014/main" id="{A303C84C-90CF-83E3-5D1F-0CF00F0E4A8A}"/>
                </a:ext>
              </a:extLst>
            </p:cNvPr>
            <p:cNvSpPr>
              <a:spLocks noChangeArrowheads="1"/>
            </p:cNvSpPr>
            <p:nvPr/>
          </p:nvSpPr>
          <p:spPr bwMode="auto">
            <a:xfrm>
              <a:off x="1680" y="153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4" name="Rectangle 5">
              <a:extLst>
                <a:ext uri="{FF2B5EF4-FFF2-40B4-BE49-F238E27FC236}">
                  <a16:creationId xmlns:a16="http://schemas.microsoft.com/office/drawing/2014/main" id="{BCC88AC3-605F-A9CD-BB92-32013DE7AE37}"/>
                </a:ext>
              </a:extLst>
            </p:cNvPr>
            <p:cNvSpPr>
              <a:spLocks noChangeArrowheads="1"/>
            </p:cNvSpPr>
            <p:nvPr/>
          </p:nvSpPr>
          <p:spPr bwMode="auto">
            <a:xfrm>
              <a:off x="2352" y="153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5" name="Rectangle 6">
              <a:extLst>
                <a:ext uri="{FF2B5EF4-FFF2-40B4-BE49-F238E27FC236}">
                  <a16:creationId xmlns:a16="http://schemas.microsoft.com/office/drawing/2014/main" id="{E40AB746-32CC-EA56-E8BD-A3624D69911B}"/>
                </a:ext>
              </a:extLst>
            </p:cNvPr>
            <p:cNvSpPr>
              <a:spLocks noChangeArrowheads="1"/>
            </p:cNvSpPr>
            <p:nvPr/>
          </p:nvSpPr>
          <p:spPr bwMode="auto">
            <a:xfrm>
              <a:off x="3072" y="1536"/>
              <a:ext cx="532"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6" name="Rectangle 7">
              <a:extLst>
                <a:ext uri="{FF2B5EF4-FFF2-40B4-BE49-F238E27FC236}">
                  <a16:creationId xmlns:a16="http://schemas.microsoft.com/office/drawing/2014/main" id="{626455B1-49AF-C3E8-9883-51C778B8967C}"/>
                </a:ext>
              </a:extLst>
            </p:cNvPr>
            <p:cNvSpPr>
              <a:spLocks noChangeArrowheads="1"/>
            </p:cNvSpPr>
            <p:nvPr/>
          </p:nvSpPr>
          <p:spPr bwMode="auto">
            <a:xfrm>
              <a:off x="3792" y="1536"/>
              <a:ext cx="531"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7" name="Rectangle 8">
              <a:extLst>
                <a:ext uri="{FF2B5EF4-FFF2-40B4-BE49-F238E27FC236}">
                  <a16:creationId xmlns:a16="http://schemas.microsoft.com/office/drawing/2014/main" id="{EE1FE189-9CD1-7F4F-3068-AEACF85AD1BD}"/>
                </a:ext>
              </a:extLst>
            </p:cNvPr>
            <p:cNvSpPr>
              <a:spLocks noChangeArrowheads="1"/>
            </p:cNvSpPr>
            <p:nvPr/>
          </p:nvSpPr>
          <p:spPr bwMode="auto">
            <a:xfrm>
              <a:off x="4512" y="153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8" name="Rectangle 12">
              <a:extLst>
                <a:ext uri="{FF2B5EF4-FFF2-40B4-BE49-F238E27FC236}">
                  <a16:creationId xmlns:a16="http://schemas.microsoft.com/office/drawing/2014/main" id="{7E77C67F-03C9-7B17-EFD1-D26BB8C17848}"/>
                </a:ext>
              </a:extLst>
            </p:cNvPr>
            <p:cNvSpPr>
              <a:spLocks noChangeArrowheads="1"/>
            </p:cNvSpPr>
            <p:nvPr/>
          </p:nvSpPr>
          <p:spPr bwMode="auto">
            <a:xfrm>
              <a:off x="5184" y="1104"/>
              <a:ext cx="384" cy="1296"/>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19469" name="Line 13">
              <a:extLst>
                <a:ext uri="{FF2B5EF4-FFF2-40B4-BE49-F238E27FC236}">
                  <a16:creationId xmlns:a16="http://schemas.microsoft.com/office/drawing/2014/main" id="{807C19BA-93A3-84F9-4F80-74A29758CFAE}"/>
                </a:ext>
              </a:extLst>
            </p:cNvPr>
            <p:cNvSpPr>
              <a:spLocks noChangeShapeType="1"/>
            </p:cNvSpPr>
            <p:nvPr/>
          </p:nvSpPr>
          <p:spPr bwMode="auto">
            <a:xfrm>
              <a:off x="768" y="172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70" name="Line 14">
              <a:extLst>
                <a:ext uri="{FF2B5EF4-FFF2-40B4-BE49-F238E27FC236}">
                  <a16:creationId xmlns:a16="http://schemas.microsoft.com/office/drawing/2014/main" id="{801ADD49-E30E-F8F2-3221-6F67F5028C1C}"/>
                </a:ext>
              </a:extLst>
            </p:cNvPr>
            <p:cNvSpPr>
              <a:spLocks noChangeShapeType="1"/>
            </p:cNvSpPr>
            <p:nvPr/>
          </p:nvSpPr>
          <p:spPr bwMode="auto">
            <a:xfrm>
              <a:off x="1488" y="172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71" name="Line 15">
              <a:extLst>
                <a:ext uri="{FF2B5EF4-FFF2-40B4-BE49-F238E27FC236}">
                  <a16:creationId xmlns:a16="http://schemas.microsoft.com/office/drawing/2014/main" id="{5F7E69CB-995C-865D-9214-9A3E86B04D59}"/>
                </a:ext>
              </a:extLst>
            </p:cNvPr>
            <p:cNvSpPr>
              <a:spLocks noChangeShapeType="1"/>
            </p:cNvSpPr>
            <p:nvPr/>
          </p:nvSpPr>
          <p:spPr bwMode="auto">
            <a:xfrm>
              <a:off x="2208" y="17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72" name="Line 16">
              <a:extLst>
                <a:ext uri="{FF2B5EF4-FFF2-40B4-BE49-F238E27FC236}">
                  <a16:creationId xmlns:a16="http://schemas.microsoft.com/office/drawing/2014/main" id="{03F9548B-8F92-574B-96ED-10D323DCC821}"/>
                </a:ext>
              </a:extLst>
            </p:cNvPr>
            <p:cNvSpPr>
              <a:spLocks noChangeShapeType="1"/>
            </p:cNvSpPr>
            <p:nvPr/>
          </p:nvSpPr>
          <p:spPr bwMode="auto">
            <a:xfrm>
              <a:off x="2880" y="1728"/>
              <a:ext cx="1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73" name="Line 17">
              <a:extLst>
                <a:ext uri="{FF2B5EF4-FFF2-40B4-BE49-F238E27FC236}">
                  <a16:creationId xmlns:a16="http://schemas.microsoft.com/office/drawing/2014/main" id="{E96F0AE1-95E3-F301-9522-00430566C773}"/>
                </a:ext>
              </a:extLst>
            </p:cNvPr>
            <p:cNvSpPr>
              <a:spLocks noChangeShapeType="1"/>
            </p:cNvSpPr>
            <p:nvPr/>
          </p:nvSpPr>
          <p:spPr bwMode="auto">
            <a:xfrm>
              <a:off x="3600" y="1728"/>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74" name="Line 18">
              <a:extLst>
                <a:ext uri="{FF2B5EF4-FFF2-40B4-BE49-F238E27FC236}">
                  <a16:creationId xmlns:a16="http://schemas.microsoft.com/office/drawing/2014/main" id="{560B748D-F4E5-F3CF-9458-044BE9D7983E}"/>
                </a:ext>
              </a:extLst>
            </p:cNvPr>
            <p:cNvSpPr>
              <a:spLocks noChangeShapeType="1"/>
            </p:cNvSpPr>
            <p:nvPr/>
          </p:nvSpPr>
          <p:spPr bwMode="auto">
            <a:xfrm>
              <a:off x="4320" y="1728"/>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475" name="Text Box 19">
              <a:extLst>
                <a:ext uri="{FF2B5EF4-FFF2-40B4-BE49-F238E27FC236}">
                  <a16:creationId xmlns:a16="http://schemas.microsoft.com/office/drawing/2014/main" id="{1513A113-7FE3-8AA8-D661-15D356C81D59}"/>
                </a:ext>
              </a:extLst>
            </p:cNvPr>
            <p:cNvSpPr txBox="1">
              <a:spLocks noChangeArrowheads="1"/>
            </p:cNvSpPr>
            <p:nvPr/>
          </p:nvSpPr>
          <p:spPr bwMode="auto">
            <a:xfrm>
              <a:off x="240" y="1632"/>
              <a:ext cx="67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Materia Prima</a:t>
              </a:r>
              <a:endParaRPr lang="es-ES" altLang="es-ES_tradnl" sz="1400">
                <a:latin typeface="Tahoma" panose="020B0604030504040204" pitchFamily="34" charset="0"/>
              </a:endParaRPr>
            </a:p>
          </p:txBody>
        </p:sp>
        <p:sp>
          <p:nvSpPr>
            <p:cNvPr id="19476" name="Text Box 20">
              <a:extLst>
                <a:ext uri="{FF2B5EF4-FFF2-40B4-BE49-F238E27FC236}">
                  <a16:creationId xmlns:a16="http://schemas.microsoft.com/office/drawing/2014/main" id="{5D096AA2-F48A-91EE-AEDC-510E1CEA52C4}"/>
                </a:ext>
              </a:extLst>
            </p:cNvPr>
            <p:cNvSpPr txBox="1">
              <a:spLocks noChangeArrowheads="1"/>
            </p:cNvSpPr>
            <p:nvPr/>
          </p:nvSpPr>
          <p:spPr bwMode="auto">
            <a:xfrm>
              <a:off x="960" y="1632"/>
              <a:ext cx="67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Hechura de tubo</a:t>
              </a:r>
              <a:endParaRPr lang="es-ES" altLang="es-ES_tradnl" sz="1400">
                <a:latin typeface="Tahoma" panose="020B0604030504040204" pitchFamily="34" charset="0"/>
              </a:endParaRPr>
            </a:p>
          </p:txBody>
        </p:sp>
        <p:sp>
          <p:nvSpPr>
            <p:cNvPr id="19477" name="Text Box 21">
              <a:extLst>
                <a:ext uri="{FF2B5EF4-FFF2-40B4-BE49-F238E27FC236}">
                  <a16:creationId xmlns:a16="http://schemas.microsoft.com/office/drawing/2014/main" id="{6CAEA600-185B-0BB6-4CED-5E7D709725AA}"/>
                </a:ext>
              </a:extLst>
            </p:cNvPr>
            <p:cNvSpPr txBox="1">
              <a:spLocks noChangeArrowheads="1"/>
            </p:cNvSpPr>
            <p:nvPr/>
          </p:nvSpPr>
          <p:spPr bwMode="auto">
            <a:xfrm>
              <a:off x="1680" y="1681"/>
              <a:ext cx="6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Correcion</a:t>
              </a:r>
              <a:endParaRPr lang="es-ES" altLang="es-ES_tradnl" sz="1400">
                <a:latin typeface="Tahoma" panose="020B0604030504040204" pitchFamily="34" charset="0"/>
              </a:endParaRPr>
            </a:p>
          </p:txBody>
        </p:sp>
        <p:sp>
          <p:nvSpPr>
            <p:cNvPr id="19478" name="Text Box 22">
              <a:extLst>
                <a:ext uri="{FF2B5EF4-FFF2-40B4-BE49-F238E27FC236}">
                  <a16:creationId xmlns:a16="http://schemas.microsoft.com/office/drawing/2014/main" id="{AC29B0B6-484E-2FE4-E412-DB18232654FD}"/>
                </a:ext>
              </a:extLst>
            </p:cNvPr>
            <p:cNvSpPr txBox="1">
              <a:spLocks noChangeArrowheads="1"/>
            </p:cNvSpPr>
            <p:nvPr/>
          </p:nvSpPr>
          <p:spPr bwMode="auto">
            <a:xfrm>
              <a:off x="2352" y="1632"/>
              <a:ext cx="6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Aplana-miento</a:t>
              </a:r>
              <a:endParaRPr lang="es-ES" altLang="es-ES_tradnl" sz="1400">
                <a:latin typeface="Tahoma" panose="020B0604030504040204" pitchFamily="34" charset="0"/>
              </a:endParaRPr>
            </a:p>
          </p:txBody>
        </p:sp>
        <p:sp>
          <p:nvSpPr>
            <p:cNvPr id="19479" name="Text Box 23">
              <a:extLst>
                <a:ext uri="{FF2B5EF4-FFF2-40B4-BE49-F238E27FC236}">
                  <a16:creationId xmlns:a16="http://schemas.microsoft.com/office/drawing/2014/main" id="{7A18CA19-05C1-A2E5-7B25-9B5B789CE4DA}"/>
                </a:ext>
              </a:extLst>
            </p:cNvPr>
            <p:cNvSpPr txBox="1">
              <a:spLocks noChangeArrowheads="1"/>
            </p:cNvSpPr>
            <p:nvPr/>
          </p:nvSpPr>
          <p:spPr bwMode="auto">
            <a:xfrm>
              <a:off x="3024" y="1632"/>
              <a:ext cx="67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Prueba        de agua</a:t>
              </a:r>
              <a:endParaRPr lang="es-ES" altLang="es-ES_tradnl" sz="1400">
                <a:latin typeface="Tahoma" panose="020B0604030504040204" pitchFamily="34" charset="0"/>
              </a:endParaRPr>
            </a:p>
          </p:txBody>
        </p:sp>
        <p:sp>
          <p:nvSpPr>
            <p:cNvPr id="19480" name="Text Box 24">
              <a:extLst>
                <a:ext uri="{FF2B5EF4-FFF2-40B4-BE49-F238E27FC236}">
                  <a16:creationId xmlns:a16="http://schemas.microsoft.com/office/drawing/2014/main" id="{56C41FD8-99F4-3BF0-AFE1-0C470856BD9D}"/>
                </a:ext>
              </a:extLst>
            </p:cNvPr>
            <p:cNvSpPr txBox="1">
              <a:spLocks noChangeArrowheads="1"/>
            </p:cNvSpPr>
            <p:nvPr/>
          </p:nvSpPr>
          <p:spPr bwMode="auto">
            <a:xfrm>
              <a:off x="3792" y="1632"/>
              <a:ext cx="67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Remover cordon</a:t>
              </a:r>
              <a:endParaRPr lang="es-ES" altLang="es-ES_tradnl" sz="1400">
                <a:latin typeface="Tahoma" panose="020B0604030504040204" pitchFamily="34" charset="0"/>
              </a:endParaRPr>
            </a:p>
          </p:txBody>
        </p:sp>
        <p:sp>
          <p:nvSpPr>
            <p:cNvPr id="19481" name="Text Box 25">
              <a:extLst>
                <a:ext uri="{FF2B5EF4-FFF2-40B4-BE49-F238E27FC236}">
                  <a16:creationId xmlns:a16="http://schemas.microsoft.com/office/drawing/2014/main" id="{1D73C041-E91F-0DF3-59FA-5BAFC91FE505}"/>
                </a:ext>
              </a:extLst>
            </p:cNvPr>
            <p:cNvSpPr txBox="1">
              <a:spLocks noChangeArrowheads="1"/>
            </p:cNvSpPr>
            <p:nvPr/>
          </p:nvSpPr>
          <p:spPr bwMode="auto">
            <a:xfrm>
              <a:off x="4464" y="1681"/>
              <a:ext cx="6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Inspección</a:t>
              </a:r>
              <a:endParaRPr lang="es-ES" altLang="es-ES_tradnl" sz="1400">
                <a:latin typeface="Tahoma" panose="020B0604030504040204" pitchFamily="34" charset="0"/>
              </a:endParaRPr>
            </a:p>
          </p:txBody>
        </p:sp>
        <p:sp>
          <p:nvSpPr>
            <p:cNvPr id="19482" name="Text Box 26">
              <a:extLst>
                <a:ext uri="{FF2B5EF4-FFF2-40B4-BE49-F238E27FC236}">
                  <a16:creationId xmlns:a16="http://schemas.microsoft.com/office/drawing/2014/main" id="{0FE51C93-1093-5F00-BB3E-ECD58A297C4B}"/>
                </a:ext>
              </a:extLst>
            </p:cNvPr>
            <p:cNvSpPr txBox="1">
              <a:spLocks noChangeArrowheads="1"/>
            </p:cNvSpPr>
            <p:nvPr/>
          </p:nvSpPr>
          <p:spPr bwMode="auto">
            <a:xfrm>
              <a:off x="5184" y="1336"/>
              <a:ext cx="48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sz="1400">
                  <a:latin typeface="Tahoma" panose="020B0604030504040204" pitchFamily="34" charset="0"/>
                </a:rPr>
                <a:t>Cicatri-ces en tubos de acero</a:t>
              </a:r>
              <a:endParaRPr lang="es-ES" altLang="es-ES_tradnl" sz="1400">
                <a:latin typeface="Tahoma" panose="020B0604030504040204" pitchFamily="34" charset="0"/>
              </a:endParaRPr>
            </a:p>
          </p:txBody>
        </p:sp>
        <p:sp>
          <p:nvSpPr>
            <p:cNvPr id="19483" name="Line 27">
              <a:extLst>
                <a:ext uri="{FF2B5EF4-FFF2-40B4-BE49-F238E27FC236}">
                  <a16:creationId xmlns:a16="http://schemas.microsoft.com/office/drawing/2014/main" id="{99258975-F30C-AAD9-D336-A2DCD263F03F}"/>
                </a:ext>
              </a:extLst>
            </p:cNvPr>
            <p:cNvSpPr>
              <a:spLocks noChangeShapeType="1"/>
            </p:cNvSpPr>
            <p:nvPr/>
          </p:nvSpPr>
          <p:spPr bwMode="auto">
            <a:xfrm flipV="1">
              <a:off x="1105" y="2016"/>
              <a:ext cx="819" cy="18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84" name="Line 28">
              <a:extLst>
                <a:ext uri="{FF2B5EF4-FFF2-40B4-BE49-F238E27FC236}">
                  <a16:creationId xmlns:a16="http://schemas.microsoft.com/office/drawing/2014/main" id="{3C0C8633-0260-BA8F-B981-9A4722FBCC1A}"/>
                </a:ext>
              </a:extLst>
            </p:cNvPr>
            <p:cNvSpPr>
              <a:spLocks noChangeShapeType="1"/>
            </p:cNvSpPr>
            <p:nvPr/>
          </p:nvSpPr>
          <p:spPr bwMode="auto">
            <a:xfrm>
              <a:off x="1296" y="144"/>
              <a:ext cx="624" cy="139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85" name="Line 29">
              <a:extLst>
                <a:ext uri="{FF2B5EF4-FFF2-40B4-BE49-F238E27FC236}">
                  <a16:creationId xmlns:a16="http://schemas.microsoft.com/office/drawing/2014/main" id="{56210B41-C38D-F4EB-F962-D10E43885906}"/>
                </a:ext>
              </a:extLst>
            </p:cNvPr>
            <p:cNvSpPr>
              <a:spLocks noChangeShapeType="1"/>
            </p:cNvSpPr>
            <p:nvPr/>
          </p:nvSpPr>
          <p:spPr bwMode="auto">
            <a:xfrm>
              <a:off x="2064" y="144"/>
              <a:ext cx="624" cy="139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86" name="Line 30">
              <a:extLst>
                <a:ext uri="{FF2B5EF4-FFF2-40B4-BE49-F238E27FC236}">
                  <a16:creationId xmlns:a16="http://schemas.microsoft.com/office/drawing/2014/main" id="{069A735C-1803-3FF1-EA4B-59A7720EC3A7}"/>
                </a:ext>
              </a:extLst>
            </p:cNvPr>
            <p:cNvSpPr>
              <a:spLocks noChangeShapeType="1"/>
            </p:cNvSpPr>
            <p:nvPr/>
          </p:nvSpPr>
          <p:spPr bwMode="auto">
            <a:xfrm>
              <a:off x="3456" y="144"/>
              <a:ext cx="624" cy="1392"/>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87" name="Line 31">
              <a:extLst>
                <a:ext uri="{FF2B5EF4-FFF2-40B4-BE49-F238E27FC236}">
                  <a16:creationId xmlns:a16="http://schemas.microsoft.com/office/drawing/2014/main" id="{B9F87A7F-2E70-4B06-EE4F-8E79861D618B}"/>
                </a:ext>
              </a:extLst>
            </p:cNvPr>
            <p:cNvSpPr>
              <a:spLocks noChangeShapeType="1"/>
            </p:cNvSpPr>
            <p:nvPr/>
          </p:nvSpPr>
          <p:spPr bwMode="auto">
            <a:xfrm flipV="1">
              <a:off x="2448" y="2016"/>
              <a:ext cx="816" cy="18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88" name="Line 32">
              <a:extLst>
                <a:ext uri="{FF2B5EF4-FFF2-40B4-BE49-F238E27FC236}">
                  <a16:creationId xmlns:a16="http://schemas.microsoft.com/office/drawing/2014/main" id="{4DC59102-8640-F122-1071-69FC15C0D65E}"/>
                </a:ext>
              </a:extLst>
            </p:cNvPr>
            <p:cNvSpPr>
              <a:spLocks noChangeShapeType="1"/>
            </p:cNvSpPr>
            <p:nvPr/>
          </p:nvSpPr>
          <p:spPr bwMode="auto">
            <a:xfrm flipV="1">
              <a:off x="3168" y="2016"/>
              <a:ext cx="816" cy="18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89" name="Line 33">
              <a:extLst>
                <a:ext uri="{FF2B5EF4-FFF2-40B4-BE49-F238E27FC236}">
                  <a16:creationId xmlns:a16="http://schemas.microsoft.com/office/drawing/2014/main" id="{0258CF0C-4891-1072-A6D6-BAEB28BA016C}"/>
                </a:ext>
              </a:extLst>
            </p:cNvPr>
            <p:cNvSpPr>
              <a:spLocks noChangeShapeType="1"/>
            </p:cNvSpPr>
            <p:nvPr/>
          </p:nvSpPr>
          <p:spPr bwMode="auto">
            <a:xfrm flipV="1">
              <a:off x="3888" y="2016"/>
              <a:ext cx="816" cy="18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0" name="Line 34">
              <a:extLst>
                <a:ext uri="{FF2B5EF4-FFF2-40B4-BE49-F238E27FC236}">
                  <a16:creationId xmlns:a16="http://schemas.microsoft.com/office/drawing/2014/main" id="{03913C66-5313-4AEB-E25B-E5249D38AE8A}"/>
                </a:ext>
              </a:extLst>
            </p:cNvPr>
            <p:cNvSpPr>
              <a:spLocks noChangeShapeType="1"/>
            </p:cNvSpPr>
            <p:nvPr/>
          </p:nvSpPr>
          <p:spPr bwMode="auto">
            <a:xfrm>
              <a:off x="960" y="2303"/>
              <a:ext cx="816" cy="0"/>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1" name="Line 35">
              <a:extLst>
                <a:ext uri="{FF2B5EF4-FFF2-40B4-BE49-F238E27FC236}">
                  <a16:creationId xmlns:a16="http://schemas.microsoft.com/office/drawing/2014/main" id="{18BF40C4-5501-DF02-A900-8927F4721D65}"/>
                </a:ext>
              </a:extLst>
            </p:cNvPr>
            <p:cNvSpPr>
              <a:spLocks noChangeShapeType="1"/>
            </p:cNvSpPr>
            <p:nvPr/>
          </p:nvSpPr>
          <p:spPr bwMode="auto">
            <a:xfrm flipV="1">
              <a:off x="2426" y="2387"/>
              <a:ext cx="698" cy="0"/>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2" name="Line 36">
              <a:extLst>
                <a:ext uri="{FF2B5EF4-FFF2-40B4-BE49-F238E27FC236}">
                  <a16:creationId xmlns:a16="http://schemas.microsoft.com/office/drawing/2014/main" id="{B790353E-3E19-3FAA-A547-4294F04EA019}"/>
                </a:ext>
              </a:extLst>
            </p:cNvPr>
            <p:cNvSpPr>
              <a:spLocks noChangeShapeType="1"/>
            </p:cNvSpPr>
            <p:nvPr/>
          </p:nvSpPr>
          <p:spPr bwMode="auto">
            <a:xfrm>
              <a:off x="839" y="3203"/>
              <a:ext cx="553" cy="13"/>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3" name="Line 37">
              <a:extLst>
                <a:ext uri="{FF2B5EF4-FFF2-40B4-BE49-F238E27FC236}">
                  <a16:creationId xmlns:a16="http://schemas.microsoft.com/office/drawing/2014/main" id="{D48E34EB-7F9A-6A7F-8F6D-65C2B8059680}"/>
                </a:ext>
              </a:extLst>
            </p:cNvPr>
            <p:cNvSpPr>
              <a:spLocks noChangeShapeType="1"/>
            </p:cNvSpPr>
            <p:nvPr/>
          </p:nvSpPr>
          <p:spPr bwMode="auto">
            <a:xfrm>
              <a:off x="3168" y="2448"/>
              <a:ext cx="576" cy="0"/>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4" name="Line 38">
              <a:extLst>
                <a:ext uri="{FF2B5EF4-FFF2-40B4-BE49-F238E27FC236}">
                  <a16:creationId xmlns:a16="http://schemas.microsoft.com/office/drawing/2014/main" id="{880FE895-804F-21FD-3740-3E7A349A1DD8}"/>
                </a:ext>
              </a:extLst>
            </p:cNvPr>
            <p:cNvSpPr>
              <a:spLocks noChangeShapeType="1"/>
            </p:cNvSpPr>
            <p:nvPr/>
          </p:nvSpPr>
          <p:spPr bwMode="auto">
            <a:xfrm>
              <a:off x="3024" y="2832"/>
              <a:ext cx="580" cy="0"/>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5" name="Line 39">
              <a:extLst>
                <a:ext uri="{FF2B5EF4-FFF2-40B4-BE49-F238E27FC236}">
                  <a16:creationId xmlns:a16="http://schemas.microsoft.com/office/drawing/2014/main" id="{E5C8E5A4-D76E-2DDA-FBD0-4FFAEC5A543E}"/>
                </a:ext>
              </a:extLst>
            </p:cNvPr>
            <p:cNvSpPr>
              <a:spLocks noChangeShapeType="1"/>
            </p:cNvSpPr>
            <p:nvPr/>
          </p:nvSpPr>
          <p:spPr bwMode="auto">
            <a:xfrm flipH="1" flipV="1">
              <a:off x="1536" y="2880"/>
              <a:ext cx="395" cy="2"/>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6" name="Line 40">
              <a:extLst>
                <a:ext uri="{FF2B5EF4-FFF2-40B4-BE49-F238E27FC236}">
                  <a16:creationId xmlns:a16="http://schemas.microsoft.com/office/drawing/2014/main" id="{7B78A1FA-1EAA-CFD5-3D78-C086769F5423}"/>
                </a:ext>
              </a:extLst>
            </p:cNvPr>
            <p:cNvSpPr>
              <a:spLocks noChangeShapeType="1"/>
            </p:cNvSpPr>
            <p:nvPr/>
          </p:nvSpPr>
          <p:spPr bwMode="auto">
            <a:xfrm flipH="1">
              <a:off x="2736" y="3168"/>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7" name="Line 41">
              <a:extLst>
                <a:ext uri="{FF2B5EF4-FFF2-40B4-BE49-F238E27FC236}">
                  <a16:creationId xmlns:a16="http://schemas.microsoft.com/office/drawing/2014/main" id="{41955C7C-7B81-DD79-E455-D7F3F27A9AB3}"/>
                </a:ext>
              </a:extLst>
            </p:cNvPr>
            <p:cNvSpPr>
              <a:spLocks noChangeShapeType="1"/>
            </p:cNvSpPr>
            <p:nvPr/>
          </p:nvSpPr>
          <p:spPr bwMode="auto">
            <a:xfrm flipH="1">
              <a:off x="2544" y="3600"/>
              <a:ext cx="580"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8" name="Line 42">
              <a:extLst>
                <a:ext uri="{FF2B5EF4-FFF2-40B4-BE49-F238E27FC236}">
                  <a16:creationId xmlns:a16="http://schemas.microsoft.com/office/drawing/2014/main" id="{9C2F7307-BB28-94CC-CFA4-B31F4D7EDC92}"/>
                </a:ext>
              </a:extLst>
            </p:cNvPr>
            <p:cNvSpPr>
              <a:spLocks noChangeShapeType="1"/>
            </p:cNvSpPr>
            <p:nvPr/>
          </p:nvSpPr>
          <p:spPr bwMode="auto">
            <a:xfrm flipH="1">
              <a:off x="4416" y="2688"/>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499" name="Line 43">
              <a:extLst>
                <a:ext uri="{FF2B5EF4-FFF2-40B4-BE49-F238E27FC236}">
                  <a16:creationId xmlns:a16="http://schemas.microsoft.com/office/drawing/2014/main" id="{16476578-F2E7-53E0-0171-0BFACB5CEF2A}"/>
                </a:ext>
              </a:extLst>
            </p:cNvPr>
            <p:cNvSpPr>
              <a:spLocks noChangeShapeType="1"/>
            </p:cNvSpPr>
            <p:nvPr/>
          </p:nvSpPr>
          <p:spPr bwMode="auto">
            <a:xfrm flipH="1">
              <a:off x="4224" y="3072"/>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00" name="Line 44">
              <a:extLst>
                <a:ext uri="{FF2B5EF4-FFF2-40B4-BE49-F238E27FC236}">
                  <a16:creationId xmlns:a16="http://schemas.microsoft.com/office/drawing/2014/main" id="{88F45F89-6FC4-63AD-DC66-1FD8B7E88559}"/>
                </a:ext>
              </a:extLst>
            </p:cNvPr>
            <p:cNvSpPr>
              <a:spLocks noChangeShapeType="1"/>
            </p:cNvSpPr>
            <p:nvPr/>
          </p:nvSpPr>
          <p:spPr bwMode="auto">
            <a:xfrm flipH="1">
              <a:off x="4032" y="3504"/>
              <a:ext cx="580"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01" name="Text Box 45">
              <a:extLst>
                <a:ext uri="{FF2B5EF4-FFF2-40B4-BE49-F238E27FC236}">
                  <a16:creationId xmlns:a16="http://schemas.microsoft.com/office/drawing/2014/main" id="{A08AE986-8B92-90D6-4936-AE200724EA9A}"/>
                </a:ext>
              </a:extLst>
            </p:cNvPr>
            <p:cNvSpPr txBox="1">
              <a:spLocks noChangeArrowheads="1"/>
            </p:cNvSpPr>
            <p:nvPr/>
          </p:nvSpPr>
          <p:spPr bwMode="auto">
            <a:xfrm>
              <a:off x="522" y="2205"/>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Rolado</a:t>
              </a:r>
            </a:p>
          </p:txBody>
        </p:sp>
        <p:sp>
          <p:nvSpPr>
            <p:cNvPr id="19502" name="Text Box 46">
              <a:extLst>
                <a:ext uri="{FF2B5EF4-FFF2-40B4-BE49-F238E27FC236}">
                  <a16:creationId xmlns:a16="http://schemas.microsoft.com/office/drawing/2014/main" id="{593D1AA9-6A1E-2C73-6AD5-7596DF03A2B2}"/>
                </a:ext>
              </a:extLst>
            </p:cNvPr>
            <p:cNvSpPr txBox="1">
              <a:spLocks noChangeArrowheads="1"/>
            </p:cNvSpPr>
            <p:nvPr/>
          </p:nvSpPr>
          <p:spPr bwMode="auto">
            <a:xfrm>
              <a:off x="1882" y="2795"/>
              <a:ext cx="108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Amontonamiento</a:t>
              </a:r>
            </a:p>
          </p:txBody>
        </p:sp>
        <p:sp>
          <p:nvSpPr>
            <p:cNvPr id="19503" name="Text Box 47">
              <a:extLst>
                <a:ext uri="{FF2B5EF4-FFF2-40B4-BE49-F238E27FC236}">
                  <a16:creationId xmlns:a16="http://schemas.microsoft.com/office/drawing/2014/main" id="{6231E8B8-4CA8-2906-6B1E-51EC0A9F9CDF}"/>
                </a:ext>
              </a:extLst>
            </p:cNvPr>
            <p:cNvSpPr txBox="1">
              <a:spLocks noChangeArrowheads="1"/>
            </p:cNvSpPr>
            <p:nvPr/>
          </p:nvSpPr>
          <p:spPr bwMode="auto">
            <a:xfrm>
              <a:off x="3152" y="2251"/>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Peso</a:t>
              </a:r>
            </a:p>
          </p:txBody>
        </p:sp>
        <p:sp>
          <p:nvSpPr>
            <p:cNvPr id="19504" name="Text Box 48">
              <a:extLst>
                <a:ext uri="{FF2B5EF4-FFF2-40B4-BE49-F238E27FC236}">
                  <a16:creationId xmlns:a16="http://schemas.microsoft.com/office/drawing/2014/main" id="{7A30B2D6-9A6F-EE13-39AC-366D6EDCAFDB}"/>
                </a:ext>
              </a:extLst>
            </p:cNvPr>
            <p:cNvSpPr txBox="1">
              <a:spLocks noChangeArrowheads="1"/>
            </p:cNvSpPr>
            <p:nvPr/>
          </p:nvSpPr>
          <p:spPr bwMode="auto">
            <a:xfrm>
              <a:off x="3062" y="2614"/>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Diferencia</a:t>
              </a:r>
            </a:p>
          </p:txBody>
        </p:sp>
        <p:sp>
          <p:nvSpPr>
            <p:cNvPr id="19505" name="Text Box 49">
              <a:extLst>
                <a:ext uri="{FF2B5EF4-FFF2-40B4-BE49-F238E27FC236}">
                  <a16:creationId xmlns:a16="http://schemas.microsoft.com/office/drawing/2014/main" id="{CA985664-480A-93FD-33E0-038161DF4AA3}"/>
                </a:ext>
              </a:extLst>
            </p:cNvPr>
            <p:cNvSpPr txBox="1">
              <a:spLocks noChangeArrowheads="1"/>
            </p:cNvSpPr>
            <p:nvPr/>
          </p:nvSpPr>
          <p:spPr bwMode="auto">
            <a:xfrm>
              <a:off x="250" y="3067"/>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Pulimento</a:t>
              </a:r>
            </a:p>
          </p:txBody>
        </p:sp>
        <p:sp>
          <p:nvSpPr>
            <p:cNvPr id="19506" name="Text Box 50">
              <a:extLst>
                <a:ext uri="{FF2B5EF4-FFF2-40B4-BE49-F238E27FC236}">
                  <a16:creationId xmlns:a16="http://schemas.microsoft.com/office/drawing/2014/main" id="{DA8A5BF0-949C-6F9C-CBED-780F6DD4DA92}"/>
                </a:ext>
              </a:extLst>
            </p:cNvPr>
            <p:cNvSpPr txBox="1">
              <a:spLocks noChangeArrowheads="1"/>
            </p:cNvSpPr>
            <p:nvPr/>
          </p:nvSpPr>
          <p:spPr bwMode="auto">
            <a:xfrm>
              <a:off x="1837" y="2296"/>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Pulimento</a:t>
              </a:r>
            </a:p>
          </p:txBody>
        </p:sp>
        <p:sp>
          <p:nvSpPr>
            <p:cNvPr id="19507" name="Text Box 51">
              <a:extLst>
                <a:ext uri="{FF2B5EF4-FFF2-40B4-BE49-F238E27FC236}">
                  <a16:creationId xmlns:a16="http://schemas.microsoft.com/office/drawing/2014/main" id="{28B390CA-0AD4-EC02-1623-2A976104A4A3}"/>
                </a:ext>
              </a:extLst>
            </p:cNvPr>
            <p:cNvSpPr txBox="1">
              <a:spLocks noChangeArrowheads="1"/>
            </p:cNvSpPr>
            <p:nvPr/>
          </p:nvSpPr>
          <p:spPr bwMode="auto">
            <a:xfrm>
              <a:off x="2789" y="2976"/>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Movimiento</a:t>
              </a:r>
            </a:p>
          </p:txBody>
        </p:sp>
        <p:sp>
          <p:nvSpPr>
            <p:cNvPr id="19508" name="Text Box 52">
              <a:extLst>
                <a:ext uri="{FF2B5EF4-FFF2-40B4-BE49-F238E27FC236}">
                  <a16:creationId xmlns:a16="http://schemas.microsoft.com/office/drawing/2014/main" id="{B90DA9FD-B0D5-A627-A64C-635E159594FF}"/>
                </a:ext>
              </a:extLst>
            </p:cNvPr>
            <p:cNvSpPr txBox="1">
              <a:spLocks noChangeArrowheads="1"/>
            </p:cNvSpPr>
            <p:nvPr/>
          </p:nvSpPr>
          <p:spPr bwMode="auto">
            <a:xfrm>
              <a:off x="2653" y="3420"/>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Válvula</a:t>
              </a:r>
            </a:p>
          </p:txBody>
        </p:sp>
        <p:sp>
          <p:nvSpPr>
            <p:cNvPr id="19509" name="Text Box 53">
              <a:extLst>
                <a:ext uri="{FF2B5EF4-FFF2-40B4-BE49-F238E27FC236}">
                  <a16:creationId xmlns:a16="http://schemas.microsoft.com/office/drawing/2014/main" id="{6CF7D6A5-27F0-BA65-9458-F3CE79FF4F1A}"/>
                </a:ext>
              </a:extLst>
            </p:cNvPr>
            <p:cNvSpPr txBox="1">
              <a:spLocks noChangeArrowheads="1"/>
            </p:cNvSpPr>
            <p:nvPr/>
          </p:nvSpPr>
          <p:spPr bwMode="auto">
            <a:xfrm>
              <a:off x="4558" y="2478"/>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Colocacion</a:t>
              </a:r>
            </a:p>
          </p:txBody>
        </p:sp>
        <p:sp>
          <p:nvSpPr>
            <p:cNvPr id="19510" name="Text Box 55">
              <a:extLst>
                <a:ext uri="{FF2B5EF4-FFF2-40B4-BE49-F238E27FC236}">
                  <a16:creationId xmlns:a16="http://schemas.microsoft.com/office/drawing/2014/main" id="{A7ED1FC8-37BF-A59E-C10D-688F22AA1F25}"/>
                </a:ext>
              </a:extLst>
            </p:cNvPr>
            <p:cNvSpPr txBox="1">
              <a:spLocks noChangeArrowheads="1"/>
            </p:cNvSpPr>
            <p:nvPr/>
          </p:nvSpPr>
          <p:spPr bwMode="auto">
            <a:xfrm>
              <a:off x="4604" y="3374"/>
              <a:ext cx="95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Pintura Superficial</a:t>
              </a:r>
            </a:p>
          </p:txBody>
        </p:sp>
        <p:sp>
          <p:nvSpPr>
            <p:cNvPr id="19511" name="Text Box 56">
              <a:extLst>
                <a:ext uri="{FF2B5EF4-FFF2-40B4-BE49-F238E27FC236}">
                  <a16:creationId xmlns:a16="http://schemas.microsoft.com/office/drawing/2014/main" id="{3F818905-0F37-3525-C1B2-1089494F63DC}"/>
                </a:ext>
              </a:extLst>
            </p:cNvPr>
            <p:cNvSpPr txBox="1">
              <a:spLocks noChangeArrowheads="1"/>
            </p:cNvSpPr>
            <p:nvPr/>
          </p:nvSpPr>
          <p:spPr bwMode="auto">
            <a:xfrm>
              <a:off x="4423" y="572"/>
              <a:ext cx="95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Movimiento en banda</a:t>
              </a:r>
            </a:p>
          </p:txBody>
        </p:sp>
        <p:sp>
          <p:nvSpPr>
            <p:cNvPr id="19512" name="Line 57">
              <a:extLst>
                <a:ext uri="{FF2B5EF4-FFF2-40B4-BE49-F238E27FC236}">
                  <a16:creationId xmlns:a16="http://schemas.microsoft.com/office/drawing/2014/main" id="{C92ED5EA-B3A3-B287-6F4A-2189D0A59EA3}"/>
                </a:ext>
              </a:extLst>
            </p:cNvPr>
            <p:cNvSpPr>
              <a:spLocks noChangeShapeType="1"/>
            </p:cNvSpPr>
            <p:nvPr/>
          </p:nvSpPr>
          <p:spPr bwMode="auto">
            <a:xfrm>
              <a:off x="3107" y="618"/>
              <a:ext cx="553" cy="13"/>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3" name="Line 58">
              <a:extLst>
                <a:ext uri="{FF2B5EF4-FFF2-40B4-BE49-F238E27FC236}">
                  <a16:creationId xmlns:a16="http://schemas.microsoft.com/office/drawing/2014/main" id="{C5D57674-68B4-8BB3-AF4B-5C6A7743F6C5}"/>
                </a:ext>
              </a:extLst>
            </p:cNvPr>
            <p:cNvSpPr>
              <a:spLocks noChangeShapeType="1"/>
            </p:cNvSpPr>
            <p:nvPr/>
          </p:nvSpPr>
          <p:spPr bwMode="auto">
            <a:xfrm>
              <a:off x="1102" y="935"/>
              <a:ext cx="549" cy="13"/>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4" name="Line 59">
              <a:extLst>
                <a:ext uri="{FF2B5EF4-FFF2-40B4-BE49-F238E27FC236}">
                  <a16:creationId xmlns:a16="http://schemas.microsoft.com/office/drawing/2014/main" id="{CC862CC5-6167-7E36-35F3-96C502E04239}"/>
                </a:ext>
              </a:extLst>
            </p:cNvPr>
            <p:cNvSpPr>
              <a:spLocks noChangeShapeType="1"/>
            </p:cNvSpPr>
            <p:nvPr/>
          </p:nvSpPr>
          <p:spPr bwMode="auto">
            <a:xfrm>
              <a:off x="3379" y="1207"/>
              <a:ext cx="553" cy="14"/>
            </a:xfrm>
            <a:prstGeom prst="line">
              <a:avLst/>
            </a:prstGeom>
            <a:noFill/>
            <a:ln w="28575">
              <a:solidFill>
                <a:srgbClr val="800000"/>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5" name="Line 60">
              <a:extLst>
                <a:ext uri="{FF2B5EF4-FFF2-40B4-BE49-F238E27FC236}">
                  <a16:creationId xmlns:a16="http://schemas.microsoft.com/office/drawing/2014/main" id="{BD70741C-1621-43EE-857C-B6FDA7926ED2}"/>
                </a:ext>
              </a:extLst>
            </p:cNvPr>
            <p:cNvSpPr>
              <a:spLocks noChangeShapeType="1"/>
            </p:cNvSpPr>
            <p:nvPr/>
          </p:nvSpPr>
          <p:spPr bwMode="auto">
            <a:xfrm flipH="1">
              <a:off x="3787" y="845"/>
              <a:ext cx="580"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6" name="Line 61">
              <a:extLst>
                <a:ext uri="{FF2B5EF4-FFF2-40B4-BE49-F238E27FC236}">
                  <a16:creationId xmlns:a16="http://schemas.microsoft.com/office/drawing/2014/main" id="{BD699769-4EC9-E868-023E-59C787CE500C}"/>
                </a:ext>
              </a:extLst>
            </p:cNvPr>
            <p:cNvSpPr>
              <a:spLocks noChangeShapeType="1"/>
            </p:cNvSpPr>
            <p:nvPr/>
          </p:nvSpPr>
          <p:spPr bwMode="auto">
            <a:xfrm flipH="1">
              <a:off x="4014" y="1344"/>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7" name="Line 62">
              <a:extLst>
                <a:ext uri="{FF2B5EF4-FFF2-40B4-BE49-F238E27FC236}">
                  <a16:creationId xmlns:a16="http://schemas.microsoft.com/office/drawing/2014/main" id="{A7D752B4-4498-49DD-01AE-481EB23C891A}"/>
                </a:ext>
              </a:extLst>
            </p:cNvPr>
            <p:cNvSpPr>
              <a:spLocks noChangeShapeType="1"/>
            </p:cNvSpPr>
            <p:nvPr/>
          </p:nvSpPr>
          <p:spPr bwMode="auto">
            <a:xfrm flipH="1">
              <a:off x="2381" y="799"/>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8" name="Line 63">
              <a:extLst>
                <a:ext uri="{FF2B5EF4-FFF2-40B4-BE49-F238E27FC236}">
                  <a16:creationId xmlns:a16="http://schemas.microsoft.com/office/drawing/2014/main" id="{707A1BB4-8E55-C93A-93F9-1016F0802777}"/>
                </a:ext>
              </a:extLst>
            </p:cNvPr>
            <p:cNvSpPr>
              <a:spLocks noChangeShapeType="1"/>
            </p:cNvSpPr>
            <p:nvPr/>
          </p:nvSpPr>
          <p:spPr bwMode="auto">
            <a:xfrm flipH="1">
              <a:off x="2200" y="436"/>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19" name="Line 64">
              <a:extLst>
                <a:ext uri="{FF2B5EF4-FFF2-40B4-BE49-F238E27FC236}">
                  <a16:creationId xmlns:a16="http://schemas.microsoft.com/office/drawing/2014/main" id="{FE456FB9-CF2D-67AC-AA54-60CE0A45896D}"/>
                </a:ext>
              </a:extLst>
            </p:cNvPr>
            <p:cNvSpPr>
              <a:spLocks noChangeShapeType="1"/>
            </p:cNvSpPr>
            <p:nvPr/>
          </p:nvSpPr>
          <p:spPr bwMode="auto">
            <a:xfrm flipH="1">
              <a:off x="1519" y="618"/>
              <a:ext cx="576" cy="0"/>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20" name="Line 65">
              <a:extLst>
                <a:ext uri="{FF2B5EF4-FFF2-40B4-BE49-F238E27FC236}">
                  <a16:creationId xmlns:a16="http://schemas.microsoft.com/office/drawing/2014/main" id="{33D6BCCC-380D-688B-8593-3A947D7B3158}"/>
                </a:ext>
              </a:extLst>
            </p:cNvPr>
            <p:cNvSpPr>
              <a:spLocks noChangeShapeType="1"/>
            </p:cNvSpPr>
            <p:nvPr/>
          </p:nvSpPr>
          <p:spPr bwMode="auto">
            <a:xfrm>
              <a:off x="975" y="2886"/>
              <a:ext cx="132" cy="317"/>
            </a:xfrm>
            <a:prstGeom prst="line">
              <a:avLst/>
            </a:prstGeom>
            <a:noFill/>
            <a:ln w="38100">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21" name="Line 67">
              <a:extLst>
                <a:ext uri="{FF2B5EF4-FFF2-40B4-BE49-F238E27FC236}">
                  <a16:creationId xmlns:a16="http://schemas.microsoft.com/office/drawing/2014/main" id="{E2D1C49E-BD8D-8972-BE1E-4DA3CA71D0F9}"/>
                </a:ext>
              </a:extLst>
            </p:cNvPr>
            <p:cNvSpPr>
              <a:spLocks noChangeShapeType="1"/>
            </p:cNvSpPr>
            <p:nvPr/>
          </p:nvSpPr>
          <p:spPr bwMode="auto">
            <a:xfrm flipV="1">
              <a:off x="793" y="3203"/>
              <a:ext cx="363" cy="499"/>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22" name="Line 68">
              <a:extLst>
                <a:ext uri="{FF2B5EF4-FFF2-40B4-BE49-F238E27FC236}">
                  <a16:creationId xmlns:a16="http://schemas.microsoft.com/office/drawing/2014/main" id="{19386F22-E07B-C5B7-59EE-11953F01BFF2}"/>
                </a:ext>
              </a:extLst>
            </p:cNvPr>
            <p:cNvSpPr>
              <a:spLocks noChangeShapeType="1"/>
            </p:cNvSpPr>
            <p:nvPr/>
          </p:nvSpPr>
          <p:spPr bwMode="auto">
            <a:xfrm>
              <a:off x="1202" y="572"/>
              <a:ext cx="136" cy="363"/>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23" name="Line 69">
              <a:extLst>
                <a:ext uri="{FF2B5EF4-FFF2-40B4-BE49-F238E27FC236}">
                  <a16:creationId xmlns:a16="http://schemas.microsoft.com/office/drawing/2014/main" id="{C6719937-1A14-545E-EEC1-AB882DE8088D}"/>
                </a:ext>
              </a:extLst>
            </p:cNvPr>
            <p:cNvSpPr>
              <a:spLocks noChangeShapeType="1"/>
            </p:cNvSpPr>
            <p:nvPr/>
          </p:nvSpPr>
          <p:spPr bwMode="auto">
            <a:xfrm flipH="1">
              <a:off x="4105" y="527"/>
              <a:ext cx="227" cy="318"/>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24" name="Line 71">
              <a:extLst>
                <a:ext uri="{FF2B5EF4-FFF2-40B4-BE49-F238E27FC236}">
                  <a16:creationId xmlns:a16="http://schemas.microsoft.com/office/drawing/2014/main" id="{517C799C-430D-0B4D-8C3A-86637BE3C1BC}"/>
                </a:ext>
              </a:extLst>
            </p:cNvPr>
            <p:cNvSpPr>
              <a:spLocks noChangeShapeType="1"/>
            </p:cNvSpPr>
            <p:nvPr/>
          </p:nvSpPr>
          <p:spPr bwMode="auto">
            <a:xfrm flipH="1" flipV="1">
              <a:off x="4014" y="845"/>
              <a:ext cx="408" cy="315"/>
            </a:xfrm>
            <a:prstGeom prst="line">
              <a:avLst/>
            </a:prstGeom>
            <a:noFill/>
            <a:ln w="28575">
              <a:solidFill>
                <a:schemeClr val="tx2"/>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9525" name="Text Box 72">
              <a:extLst>
                <a:ext uri="{FF2B5EF4-FFF2-40B4-BE49-F238E27FC236}">
                  <a16:creationId xmlns:a16="http://schemas.microsoft.com/office/drawing/2014/main" id="{4E97A1C1-1B79-F436-C7E4-D93AE3266F73}"/>
                </a:ext>
              </a:extLst>
            </p:cNvPr>
            <p:cNvSpPr txBox="1">
              <a:spLocks noChangeArrowheads="1"/>
            </p:cNvSpPr>
            <p:nvPr/>
          </p:nvSpPr>
          <p:spPr bwMode="auto">
            <a:xfrm>
              <a:off x="839" y="380"/>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Impurezas</a:t>
              </a:r>
            </a:p>
          </p:txBody>
        </p:sp>
        <p:sp>
          <p:nvSpPr>
            <p:cNvPr id="19526" name="Text Box 73">
              <a:extLst>
                <a:ext uri="{FF2B5EF4-FFF2-40B4-BE49-F238E27FC236}">
                  <a16:creationId xmlns:a16="http://schemas.microsoft.com/office/drawing/2014/main" id="{29C45721-AA33-4628-AB63-F7E9E6C666CD}"/>
                </a:ext>
              </a:extLst>
            </p:cNvPr>
            <p:cNvSpPr txBox="1">
              <a:spLocks noChangeArrowheads="1"/>
            </p:cNvSpPr>
            <p:nvPr/>
          </p:nvSpPr>
          <p:spPr bwMode="auto">
            <a:xfrm>
              <a:off x="385" y="845"/>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Ensanchamiento</a:t>
              </a:r>
            </a:p>
          </p:txBody>
        </p:sp>
        <p:sp>
          <p:nvSpPr>
            <p:cNvPr id="19527" name="Text Box 74">
              <a:extLst>
                <a:ext uri="{FF2B5EF4-FFF2-40B4-BE49-F238E27FC236}">
                  <a16:creationId xmlns:a16="http://schemas.microsoft.com/office/drawing/2014/main" id="{8E882AED-E0CF-849F-D095-27C6F8918C04}"/>
                </a:ext>
              </a:extLst>
            </p:cNvPr>
            <p:cNvSpPr txBox="1">
              <a:spLocks noChangeArrowheads="1"/>
            </p:cNvSpPr>
            <p:nvPr/>
          </p:nvSpPr>
          <p:spPr bwMode="auto">
            <a:xfrm>
              <a:off x="1565" y="391"/>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Rolado</a:t>
              </a:r>
            </a:p>
          </p:txBody>
        </p:sp>
        <p:sp>
          <p:nvSpPr>
            <p:cNvPr id="19528" name="Text Box 75">
              <a:extLst>
                <a:ext uri="{FF2B5EF4-FFF2-40B4-BE49-F238E27FC236}">
                  <a16:creationId xmlns:a16="http://schemas.microsoft.com/office/drawing/2014/main" id="{B39910A1-CDB7-FE81-9D1B-E338853F21A9}"/>
                </a:ext>
              </a:extLst>
            </p:cNvPr>
            <p:cNvSpPr txBox="1">
              <a:spLocks noChangeArrowheads="1"/>
            </p:cNvSpPr>
            <p:nvPr/>
          </p:nvSpPr>
          <p:spPr bwMode="auto">
            <a:xfrm>
              <a:off x="2245" y="256"/>
              <a:ext cx="95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Movimiento</a:t>
              </a:r>
            </a:p>
          </p:txBody>
        </p:sp>
        <p:sp>
          <p:nvSpPr>
            <p:cNvPr id="19529" name="Text Box 76">
              <a:extLst>
                <a:ext uri="{FF2B5EF4-FFF2-40B4-BE49-F238E27FC236}">
                  <a16:creationId xmlns:a16="http://schemas.microsoft.com/office/drawing/2014/main" id="{923538EA-CC92-20EB-6602-0BE5CCEA6ED5}"/>
                </a:ext>
              </a:extLst>
            </p:cNvPr>
            <p:cNvSpPr txBox="1">
              <a:spLocks noChangeArrowheads="1"/>
            </p:cNvSpPr>
            <p:nvPr/>
          </p:nvSpPr>
          <p:spPr bwMode="auto">
            <a:xfrm>
              <a:off x="2926" y="426"/>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Aflojamiento</a:t>
              </a:r>
            </a:p>
          </p:txBody>
        </p:sp>
        <p:sp>
          <p:nvSpPr>
            <p:cNvPr id="19530" name="Text Box 77">
              <a:extLst>
                <a:ext uri="{FF2B5EF4-FFF2-40B4-BE49-F238E27FC236}">
                  <a16:creationId xmlns:a16="http://schemas.microsoft.com/office/drawing/2014/main" id="{4C4A4A44-4120-4505-7AF5-019957363344}"/>
                </a:ext>
              </a:extLst>
            </p:cNvPr>
            <p:cNvSpPr txBox="1">
              <a:spLocks noChangeArrowheads="1"/>
            </p:cNvSpPr>
            <p:nvPr/>
          </p:nvSpPr>
          <p:spPr bwMode="auto">
            <a:xfrm>
              <a:off x="2426" y="607"/>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Caídas</a:t>
              </a:r>
            </a:p>
          </p:txBody>
        </p:sp>
        <p:sp>
          <p:nvSpPr>
            <p:cNvPr id="19531" name="Line 78">
              <a:extLst>
                <a:ext uri="{FF2B5EF4-FFF2-40B4-BE49-F238E27FC236}">
                  <a16:creationId xmlns:a16="http://schemas.microsoft.com/office/drawing/2014/main" id="{BCC53908-56AF-A51D-8DCB-00BD87DD8152}"/>
                </a:ext>
              </a:extLst>
            </p:cNvPr>
            <p:cNvSpPr>
              <a:spLocks noChangeShapeType="1"/>
            </p:cNvSpPr>
            <p:nvPr/>
          </p:nvSpPr>
          <p:spPr bwMode="auto">
            <a:xfrm>
              <a:off x="5057" y="1752"/>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PA"/>
            </a:p>
          </p:txBody>
        </p:sp>
        <p:sp>
          <p:nvSpPr>
            <p:cNvPr id="19532" name="Text Box 79">
              <a:extLst>
                <a:ext uri="{FF2B5EF4-FFF2-40B4-BE49-F238E27FC236}">
                  <a16:creationId xmlns:a16="http://schemas.microsoft.com/office/drawing/2014/main" id="{777BBB6C-61EF-35DF-3D5B-93798146C1E1}"/>
                </a:ext>
              </a:extLst>
            </p:cNvPr>
            <p:cNvSpPr txBox="1">
              <a:spLocks noChangeArrowheads="1"/>
            </p:cNvSpPr>
            <p:nvPr/>
          </p:nvSpPr>
          <p:spPr bwMode="auto">
            <a:xfrm>
              <a:off x="2790" y="1061"/>
              <a:ext cx="104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Amontonamiento</a:t>
              </a:r>
            </a:p>
          </p:txBody>
        </p:sp>
        <p:sp>
          <p:nvSpPr>
            <p:cNvPr id="19533" name="Text Box 80">
              <a:extLst>
                <a:ext uri="{FF2B5EF4-FFF2-40B4-BE49-F238E27FC236}">
                  <a16:creationId xmlns:a16="http://schemas.microsoft.com/office/drawing/2014/main" id="{0F98438B-4DE2-3BC9-798F-4D1CEFAA8757}"/>
                </a:ext>
              </a:extLst>
            </p:cNvPr>
            <p:cNvSpPr txBox="1">
              <a:spLocks noChangeArrowheads="1"/>
            </p:cNvSpPr>
            <p:nvPr/>
          </p:nvSpPr>
          <p:spPr bwMode="auto">
            <a:xfrm>
              <a:off x="4286" y="299"/>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Individual</a:t>
              </a:r>
            </a:p>
          </p:txBody>
        </p:sp>
        <p:sp>
          <p:nvSpPr>
            <p:cNvPr id="19534" name="Text Box 81">
              <a:extLst>
                <a:ext uri="{FF2B5EF4-FFF2-40B4-BE49-F238E27FC236}">
                  <a16:creationId xmlns:a16="http://schemas.microsoft.com/office/drawing/2014/main" id="{D73D0BE7-7C48-E978-8735-C6AF7124ABBB}"/>
                </a:ext>
              </a:extLst>
            </p:cNvPr>
            <p:cNvSpPr txBox="1">
              <a:spLocks noChangeArrowheads="1"/>
            </p:cNvSpPr>
            <p:nvPr/>
          </p:nvSpPr>
          <p:spPr bwMode="auto">
            <a:xfrm>
              <a:off x="4468" y="1061"/>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En grupo</a:t>
              </a:r>
            </a:p>
          </p:txBody>
        </p:sp>
        <p:sp>
          <p:nvSpPr>
            <p:cNvPr id="19535" name="Text Box 82">
              <a:extLst>
                <a:ext uri="{FF2B5EF4-FFF2-40B4-BE49-F238E27FC236}">
                  <a16:creationId xmlns:a16="http://schemas.microsoft.com/office/drawing/2014/main" id="{ED7351B8-CC88-CEC5-F822-826E77CA2B23}"/>
                </a:ext>
              </a:extLst>
            </p:cNvPr>
            <p:cNvSpPr txBox="1">
              <a:spLocks noChangeArrowheads="1"/>
            </p:cNvSpPr>
            <p:nvPr/>
          </p:nvSpPr>
          <p:spPr bwMode="auto">
            <a:xfrm>
              <a:off x="4559" y="1242"/>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Colocación</a:t>
              </a:r>
            </a:p>
          </p:txBody>
        </p:sp>
        <p:sp>
          <p:nvSpPr>
            <p:cNvPr id="19536" name="Text Box 83">
              <a:extLst>
                <a:ext uri="{FF2B5EF4-FFF2-40B4-BE49-F238E27FC236}">
                  <a16:creationId xmlns:a16="http://schemas.microsoft.com/office/drawing/2014/main" id="{23C3D1A5-1888-C88F-3D2D-70D2655FBFBF}"/>
                </a:ext>
              </a:extLst>
            </p:cNvPr>
            <p:cNvSpPr txBox="1">
              <a:spLocks noChangeArrowheads="1"/>
            </p:cNvSpPr>
            <p:nvPr/>
          </p:nvSpPr>
          <p:spPr bwMode="auto">
            <a:xfrm>
              <a:off x="385" y="2694"/>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Movimientos</a:t>
              </a:r>
            </a:p>
          </p:txBody>
        </p:sp>
        <p:sp>
          <p:nvSpPr>
            <p:cNvPr id="19537" name="Text Box 84">
              <a:extLst>
                <a:ext uri="{FF2B5EF4-FFF2-40B4-BE49-F238E27FC236}">
                  <a16:creationId xmlns:a16="http://schemas.microsoft.com/office/drawing/2014/main" id="{3241F1D8-DC42-2A0E-FAA3-1BEEE52BF848}"/>
                </a:ext>
              </a:extLst>
            </p:cNvPr>
            <p:cNvSpPr txBox="1">
              <a:spLocks noChangeArrowheads="1"/>
            </p:cNvSpPr>
            <p:nvPr/>
          </p:nvSpPr>
          <p:spPr bwMode="auto">
            <a:xfrm>
              <a:off x="477" y="3601"/>
              <a:ext cx="95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Peso</a:t>
              </a:r>
            </a:p>
          </p:txBody>
        </p:sp>
      </p:grpSp>
      <p:sp>
        <p:nvSpPr>
          <p:cNvPr id="19460" name="Text Box 86">
            <a:extLst>
              <a:ext uri="{FF2B5EF4-FFF2-40B4-BE49-F238E27FC236}">
                <a16:creationId xmlns:a16="http://schemas.microsoft.com/office/drawing/2014/main" id="{ADAE3C37-B8FC-9C87-15F2-04A60DB0ECD7}"/>
              </a:ext>
            </a:extLst>
          </p:cNvPr>
          <p:cNvSpPr txBox="1">
            <a:spLocks noChangeArrowheads="1"/>
          </p:cNvSpPr>
          <p:nvPr/>
        </p:nvSpPr>
        <p:spPr bwMode="auto">
          <a:xfrm>
            <a:off x="395288" y="188913"/>
            <a:ext cx="8497887"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s-ES_tradnl">
                <a:solidFill>
                  <a:schemeClr val="bg1"/>
                </a:solidFill>
                <a:latin typeface="Tahoma" panose="020B0604030504040204" pitchFamily="34" charset="0"/>
              </a:rPr>
              <a:t>Diagrama de Ishikawa: Tipo Flujo de Proceso</a:t>
            </a:r>
            <a:endParaRPr lang="es-ES" altLang="es-ES_tradnl">
              <a:solidFill>
                <a:schemeClr val="bg1"/>
              </a:solidFill>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0B32B3CA-0133-8C37-C085-5D4857B1F1B5}"/>
              </a:ext>
            </a:extLst>
          </p:cNvPr>
          <p:cNvSpPr txBox="1">
            <a:spLocks noChangeArrowheads="1"/>
          </p:cNvSpPr>
          <p:nvPr/>
        </p:nvSpPr>
        <p:spPr bwMode="auto">
          <a:xfrm>
            <a:off x="533400" y="188913"/>
            <a:ext cx="8305800"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VENTAJAS</a:t>
            </a:r>
            <a:endParaRPr lang="es-ES" altLang="es-ES_tradnl">
              <a:solidFill>
                <a:schemeClr val="bg1"/>
              </a:solidFill>
              <a:latin typeface="Tahoma" panose="020B0604030504040204" pitchFamily="34" charset="0"/>
            </a:endParaRPr>
          </a:p>
        </p:txBody>
      </p:sp>
      <p:sp>
        <p:nvSpPr>
          <p:cNvPr id="20483" name="Text Box 3">
            <a:extLst>
              <a:ext uri="{FF2B5EF4-FFF2-40B4-BE49-F238E27FC236}">
                <a16:creationId xmlns:a16="http://schemas.microsoft.com/office/drawing/2014/main" id="{1BA86378-6029-82C3-2F8C-74787D27BFA9}"/>
              </a:ext>
            </a:extLst>
          </p:cNvPr>
          <p:cNvSpPr txBox="1">
            <a:spLocks noChangeArrowheads="1"/>
          </p:cNvSpPr>
          <p:nvPr/>
        </p:nvSpPr>
        <p:spPr bwMode="auto">
          <a:xfrm>
            <a:off x="684213" y="765175"/>
            <a:ext cx="7991475" cy="22923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Clr>
                <a:schemeClr val="tx2"/>
              </a:buClr>
              <a:buFontTx/>
              <a:buChar char="•"/>
            </a:pPr>
            <a:r>
              <a:rPr lang="es-MX" altLang="es-ES_tradnl" sz="2400">
                <a:latin typeface="Tahoma" panose="020B0604030504040204" pitchFamily="34" charset="0"/>
              </a:rPr>
              <a:t> Obliga a preparar el diagrama de flujo de proceso.</a:t>
            </a:r>
          </a:p>
          <a:p>
            <a:pPr algn="just" eaLnBrk="1" hangingPunct="1">
              <a:spcBef>
                <a:spcPct val="50000"/>
              </a:spcBef>
              <a:buClr>
                <a:schemeClr val="tx2"/>
              </a:buClr>
              <a:buFontTx/>
              <a:buChar char="•"/>
            </a:pPr>
            <a:r>
              <a:rPr lang="es-MX" altLang="es-ES_tradnl" sz="2400">
                <a:latin typeface="Tahoma" panose="020B0604030504040204" pitchFamily="34" charset="0"/>
              </a:rPr>
              <a:t>Se pueden llegar a descubrir otros problemas no consideramos inicialmente.</a:t>
            </a:r>
          </a:p>
          <a:p>
            <a:pPr algn="just" eaLnBrk="1" hangingPunct="1">
              <a:spcBef>
                <a:spcPct val="50000"/>
              </a:spcBef>
              <a:buClr>
                <a:schemeClr val="tx2"/>
              </a:buClr>
              <a:buFontTx/>
              <a:buChar char="•"/>
            </a:pPr>
            <a:r>
              <a:rPr lang="es-MX" altLang="es-ES_tradnl" sz="2400">
                <a:latin typeface="Tahoma" panose="020B0604030504040204" pitchFamily="34" charset="0"/>
              </a:rPr>
              <a:t>Permite que las personas que desconocen el proceso se familiaricen con él.</a:t>
            </a:r>
          </a:p>
        </p:txBody>
      </p:sp>
      <p:sp>
        <p:nvSpPr>
          <p:cNvPr id="20484" name="Text Box 5">
            <a:extLst>
              <a:ext uri="{FF2B5EF4-FFF2-40B4-BE49-F238E27FC236}">
                <a16:creationId xmlns:a16="http://schemas.microsoft.com/office/drawing/2014/main" id="{3D26E77F-C2F3-6BA1-C485-7738280DC684}"/>
              </a:ext>
            </a:extLst>
          </p:cNvPr>
          <p:cNvSpPr txBox="1">
            <a:spLocks noChangeArrowheads="1"/>
          </p:cNvSpPr>
          <p:nvPr/>
        </p:nvSpPr>
        <p:spPr bwMode="auto">
          <a:xfrm>
            <a:off x="514350" y="3141663"/>
            <a:ext cx="8305800"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DESVENTAJAS</a:t>
            </a:r>
            <a:endParaRPr lang="es-ES" altLang="es-ES_tradnl">
              <a:solidFill>
                <a:schemeClr val="bg1"/>
              </a:solidFill>
              <a:latin typeface="Tahoma" panose="020B0604030504040204" pitchFamily="34" charset="0"/>
            </a:endParaRPr>
          </a:p>
        </p:txBody>
      </p:sp>
      <p:sp>
        <p:nvSpPr>
          <p:cNvPr id="20485" name="Text Box 6">
            <a:extLst>
              <a:ext uri="{FF2B5EF4-FFF2-40B4-BE49-F238E27FC236}">
                <a16:creationId xmlns:a16="http://schemas.microsoft.com/office/drawing/2014/main" id="{74921F6C-A614-B48E-7E5F-BAC8FB41562C}"/>
              </a:ext>
            </a:extLst>
          </p:cNvPr>
          <p:cNvSpPr txBox="1">
            <a:spLocks noChangeArrowheads="1"/>
          </p:cNvSpPr>
          <p:nvPr/>
        </p:nvSpPr>
        <p:spPr bwMode="auto">
          <a:xfrm>
            <a:off x="611188" y="3719513"/>
            <a:ext cx="8064500" cy="30226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Clr>
                <a:schemeClr val="tx2"/>
              </a:buClr>
              <a:buFontTx/>
              <a:buChar char="•"/>
            </a:pPr>
            <a:r>
              <a:rPr lang="es-MX" altLang="es-ES_tradnl" sz="2400">
                <a:latin typeface="Tahoma" panose="020B0604030504040204" pitchFamily="34" charset="0"/>
              </a:rPr>
              <a:t> Es fácil no detectar las causas potenciales , puesto que la gente puede estar muy familiarizada con el proceso haciéndosele todo normal.</a:t>
            </a:r>
          </a:p>
          <a:p>
            <a:pPr algn="just" eaLnBrk="1" hangingPunct="1">
              <a:spcBef>
                <a:spcPct val="50000"/>
              </a:spcBef>
              <a:buClr>
                <a:schemeClr val="tx2"/>
              </a:buClr>
              <a:buFontTx/>
              <a:buChar char="•"/>
            </a:pPr>
            <a:r>
              <a:rPr lang="es-MX" altLang="es-ES_tradnl" sz="2400">
                <a:latin typeface="Tahoma" panose="020B0604030504040204" pitchFamily="34" charset="0"/>
              </a:rPr>
              <a:t>Es difícil usarlo por mucho tiempo , sobre todo en procesos complejos.</a:t>
            </a:r>
          </a:p>
          <a:p>
            <a:pPr algn="just" eaLnBrk="1" hangingPunct="1">
              <a:spcBef>
                <a:spcPct val="50000"/>
              </a:spcBef>
              <a:buClr>
                <a:schemeClr val="tx2"/>
              </a:buClr>
              <a:buFontTx/>
              <a:buChar char="•"/>
            </a:pPr>
            <a:r>
              <a:rPr lang="es-MX" altLang="es-ES_tradnl" sz="2400">
                <a:latin typeface="Tahoma" panose="020B0604030504040204" pitchFamily="34" charset="0"/>
              </a:rPr>
              <a:t>Algunas causas potenciales pueden aparecer muchas veces.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a:extLst>
              <a:ext uri="{FF2B5EF4-FFF2-40B4-BE49-F238E27FC236}">
                <a16:creationId xmlns:a16="http://schemas.microsoft.com/office/drawing/2014/main" id="{2026F781-7341-DABE-DC18-4FC4C92E9AF5}"/>
              </a:ext>
            </a:extLst>
          </p:cNvPr>
          <p:cNvSpPr>
            <a:spLocks noGrp="1"/>
          </p:cNvSpPr>
          <p:nvPr>
            <p:ph idx="1"/>
          </p:nvPr>
        </p:nvSpPr>
        <p:spPr/>
        <p:txBody>
          <a:bodyPr rtlCol="0">
            <a:normAutofit fontScale="92500" lnSpcReduction="10000"/>
          </a:bodyPr>
          <a:lstStyle/>
          <a:p>
            <a:pPr algn="just" eaLnBrk="1" fontAlgn="auto" hangingPunct="1">
              <a:spcAft>
                <a:spcPts val="0"/>
              </a:spcAft>
              <a:defRPr/>
            </a:pPr>
            <a:r>
              <a:rPr lang="es-MX" dirty="0"/>
              <a:t>La idea de este método es ir directamente a las principales causas potenciales de un problema.</a:t>
            </a:r>
            <a:endParaRPr lang="es-PA" dirty="0"/>
          </a:p>
          <a:p>
            <a:pPr algn="just" eaLnBrk="1" fontAlgn="auto" hangingPunct="1">
              <a:spcAft>
                <a:spcPts val="0"/>
              </a:spcAft>
              <a:defRPr/>
            </a:pPr>
            <a:r>
              <a:rPr lang="es-MX" dirty="0"/>
              <a:t>La selección de estas causas muchas veces se hace a través de una sesión de lluvia de ideas. Es importante preguntarse al menos cinco veces , el porqué del problema.</a:t>
            </a:r>
            <a:endParaRPr lang="es-PA" dirty="0"/>
          </a:p>
          <a:p>
            <a:pPr algn="just" eaLnBrk="1" fontAlgn="auto" hangingPunct="1">
              <a:spcAft>
                <a:spcPts val="0"/>
              </a:spcAft>
              <a:defRPr/>
            </a:pPr>
            <a:r>
              <a:rPr lang="es-MX" dirty="0"/>
              <a:t>Con esto se construirá el Diagrama de </a:t>
            </a:r>
            <a:r>
              <a:rPr lang="es-MX" dirty="0" err="1"/>
              <a:t>Ishikwa</a:t>
            </a:r>
            <a:r>
              <a:rPr lang="es-MX" dirty="0"/>
              <a:t> , partiendo de éste análisis previo, con lo que el abanico de búsqueda será más reducido y los resultados más positivos.</a:t>
            </a:r>
            <a:endParaRPr lang="es-PA" dirty="0"/>
          </a:p>
          <a:p>
            <a:pPr eaLnBrk="1" fontAlgn="auto" hangingPunct="1">
              <a:spcAft>
                <a:spcPts val="0"/>
              </a:spcAft>
              <a:defRPr/>
            </a:pPr>
            <a:endParaRPr lang="es-PA" dirty="0"/>
          </a:p>
        </p:txBody>
      </p:sp>
      <p:sp>
        <p:nvSpPr>
          <p:cNvPr id="21507" name="4 Título">
            <a:extLst>
              <a:ext uri="{FF2B5EF4-FFF2-40B4-BE49-F238E27FC236}">
                <a16:creationId xmlns:a16="http://schemas.microsoft.com/office/drawing/2014/main" id="{1EBB5F96-710F-FAA8-180A-CEA74B2253D0}"/>
              </a:ext>
            </a:extLst>
          </p:cNvPr>
          <p:cNvSpPr>
            <a:spLocks noGrp="1"/>
          </p:cNvSpPr>
          <p:nvPr>
            <p:ph type="title"/>
          </p:nvPr>
        </p:nvSpPr>
        <p:spPr/>
        <p:txBody>
          <a:bodyPr/>
          <a:lstStyle/>
          <a:p>
            <a:pPr eaLnBrk="1" hangingPunct="1"/>
            <a:r>
              <a:rPr lang="es-PA" altLang="es-ES_tradnl" sz="3200"/>
              <a:t>METODO DE ESTRATIFICCION O ENUMERACION DE CAUSAS</a:t>
            </a:r>
            <a:br>
              <a:rPr lang="es-PA" altLang="es-ES_tradnl" sz="3200"/>
            </a:br>
            <a:endParaRPr lang="es-PA" altLang="es-ES_tradnl"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40B0FEF-8881-398F-8F6A-1AD3F77EE98B}"/>
              </a:ext>
            </a:extLst>
          </p:cNvPr>
          <p:cNvSpPr>
            <a:spLocks noGrp="1"/>
          </p:cNvSpPr>
          <p:nvPr>
            <p:ph type="title"/>
          </p:nvPr>
        </p:nvSpPr>
        <p:spPr/>
        <p:txBody>
          <a:bodyPr rtlCol="0">
            <a:normAutofit fontScale="90000"/>
          </a:bodyPr>
          <a:lstStyle/>
          <a:p>
            <a:pPr eaLnBrk="1" fontAlgn="auto" hangingPunct="1">
              <a:spcAft>
                <a:spcPts val="0"/>
              </a:spcAft>
              <a:defRPr/>
            </a:pPr>
            <a:r>
              <a:rPr lang="es-PA" dirty="0"/>
              <a:t>METODO DE ESTRATIFICCION O ENUMERACION DE CAUSAS</a:t>
            </a:r>
            <a:br>
              <a:rPr lang="es-PA" dirty="0"/>
            </a:br>
            <a:endParaRPr lang="es-PA" dirty="0"/>
          </a:p>
        </p:txBody>
      </p:sp>
      <p:sp>
        <p:nvSpPr>
          <p:cNvPr id="3" name="2 Marcador de contenido">
            <a:extLst>
              <a:ext uri="{FF2B5EF4-FFF2-40B4-BE49-F238E27FC236}">
                <a16:creationId xmlns:a16="http://schemas.microsoft.com/office/drawing/2014/main" id="{F4B8D16E-B7BC-D317-F4D2-831D2B067274}"/>
              </a:ext>
            </a:extLst>
          </p:cNvPr>
          <p:cNvSpPr>
            <a:spLocks noGrp="1"/>
          </p:cNvSpPr>
          <p:nvPr>
            <p:ph idx="1"/>
          </p:nvPr>
        </p:nvSpPr>
        <p:spPr/>
        <p:txBody>
          <a:bodyPr rtlCol="0">
            <a:normAutofit fontScale="92500" lnSpcReduction="10000"/>
          </a:bodyPr>
          <a:lstStyle/>
          <a:p>
            <a:pPr algn="just" eaLnBrk="1" fontAlgn="auto" hangingPunct="1">
              <a:spcAft>
                <a:spcPts val="0"/>
              </a:spcAft>
              <a:defRPr/>
            </a:pPr>
            <a:r>
              <a:rPr lang="es-MX" dirty="0"/>
              <a:t>El método de estratificación contrasta con el método 6M , ya que en éste se va de lo muy general a lo particular, mientras que en el método de estratificación se va directamente a causas potenciales del problema.</a:t>
            </a:r>
            <a:endParaRPr lang="es-PA" dirty="0"/>
          </a:p>
          <a:p>
            <a:pPr algn="just" eaLnBrk="1" fontAlgn="auto" hangingPunct="1">
              <a:spcAft>
                <a:spcPts val="0"/>
              </a:spcAft>
              <a:defRPr/>
            </a:pPr>
            <a:r>
              <a:rPr lang="es-MX" dirty="0"/>
              <a:t>Esta manera de construir el Diagrama de Ishikawa es natural cuando las categorías de las causas potenciales pueden subdividirse ,por ejemplo un producto terminado puede dividirse fácilmente en sus </a:t>
            </a:r>
            <a:r>
              <a:rPr lang="es-MX" dirty="0" err="1"/>
              <a:t>subensambles</a:t>
            </a:r>
            <a:r>
              <a:rPr lang="es-MX" dirty="0"/>
              <a:t>.</a:t>
            </a:r>
            <a:endParaRPr lang="es-PA" dirty="0"/>
          </a:p>
          <a:p>
            <a:pPr eaLnBrk="1" fontAlgn="auto" hangingPunct="1">
              <a:spcAft>
                <a:spcPts val="0"/>
              </a:spcAft>
              <a:defRPr/>
            </a:pPr>
            <a:endParaRPr lang="es-P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7">
            <a:extLst>
              <a:ext uri="{FF2B5EF4-FFF2-40B4-BE49-F238E27FC236}">
                <a16:creationId xmlns:a16="http://schemas.microsoft.com/office/drawing/2014/main" id="{5F8D34D1-DA12-4004-45F6-E2412BF1B954}"/>
              </a:ext>
            </a:extLst>
          </p:cNvPr>
          <p:cNvGrpSpPr>
            <a:grpSpLocks/>
          </p:cNvGrpSpPr>
          <p:nvPr/>
        </p:nvGrpSpPr>
        <p:grpSpPr bwMode="auto">
          <a:xfrm>
            <a:off x="250825" y="1838325"/>
            <a:ext cx="8713788" cy="4397375"/>
            <a:chOff x="158" y="1158"/>
            <a:chExt cx="5489" cy="2770"/>
          </a:xfrm>
        </p:grpSpPr>
        <p:sp>
          <p:nvSpPr>
            <p:cNvPr id="23557" name="Rectangle 4">
              <a:extLst>
                <a:ext uri="{FF2B5EF4-FFF2-40B4-BE49-F238E27FC236}">
                  <a16:creationId xmlns:a16="http://schemas.microsoft.com/office/drawing/2014/main" id="{21FDFFC6-74BB-665A-EC37-C4BAD5572B7B}"/>
                </a:ext>
              </a:extLst>
            </p:cNvPr>
            <p:cNvSpPr>
              <a:spLocks noChangeArrowheads="1"/>
            </p:cNvSpPr>
            <p:nvPr/>
          </p:nvSpPr>
          <p:spPr bwMode="auto">
            <a:xfrm>
              <a:off x="4195" y="1978"/>
              <a:ext cx="1452" cy="771"/>
            </a:xfrm>
            <a:prstGeom prst="rect">
              <a:avLst/>
            </a:prstGeom>
            <a:solidFill>
              <a:schemeClr val="accent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23558" name="Text Box 5">
              <a:extLst>
                <a:ext uri="{FF2B5EF4-FFF2-40B4-BE49-F238E27FC236}">
                  <a16:creationId xmlns:a16="http://schemas.microsoft.com/office/drawing/2014/main" id="{3FBD4BBE-8054-BA92-4BA4-F48BF6EBA667}"/>
                </a:ext>
              </a:extLst>
            </p:cNvPr>
            <p:cNvSpPr txBox="1">
              <a:spLocks noChangeArrowheads="1"/>
            </p:cNvSpPr>
            <p:nvPr/>
          </p:nvSpPr>
          <p:spPr bwMode="auto">
            <a:xfrm>
              <a:off x="4377" y="2159"/>
              <a:ext cx="1179" cy="4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2000">
                  <a:latin typeface="Tahoma" panose="020B0604030504040204" pitchFamily="34" charset="0"/>
                </a:rPr>
                <a:t>Porcentaje de conservación </a:t>
              </a:r>
            </a:p>
          </p:txBody>
        </p:sp>
        <p:sp>
          <p:nvSpPr>
            <p:cNvPr id="23559" name="Rectangle 6">
              <a:extLst>
                <a:ext uri="{FF2B5EF4-FFF2-40B4-BE49-F238E27FC236}">
                  <a16:creationId xmlns:a16="http://schemas.microsoft.com/office/drawing/2014/main" id="{F016FE6F-B09B-A30A-032E-34392249DBA7}"/>
                </a:ext>
              </a:extLst>
            </p:cNvPr>
            <p:cNvSpPr>
              <a:spLocks noChangeArrowheads="1"/>
            </p:cNvSpPr>
            <p:nvPr/>
          </p:nvSpPr>
          <p:spPr bwMode="auto">
            <a:xfrm>
              <a:off x="2245" y="1162"/>
              <a:ext cx="1224" cy="408"/>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23560" name="Rectangle 7">
              <a:extLst>
                <a:ext uri="{FF2B5EF4-FFF2-40B4-BE49-F238E27FC236}">
                  <a16:creationId xmlns:a16="http://schemas.microsoft.com/office/drawing/2014/main" id="{D204C140-CFDF-B8B6-D968-11CC3B641404}"/>
                </a:ext>
              </a:extLst>
            </p:cNvPr>
            <p:cNvSpPr>
              <a:spLocks noChangeArrowheads="1"/>
            </p:cNvSpPr>
            <p:nvPr/>
          </p:nvSpPr>
          <p:spPr bwMode="auto">
            <a:xfrm>
              <a:off x="657" y="1162"/>
              <a:ext cx="1224" cy="408"/>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23561" name="Rectangle 9">
              <a:extLst>
                <a:ext uri="{FF2B5EF4-FFF2-40B4-BE49-F238E27FC236}">
                  <a16:creationId xmlns:a16="http://schemas.microsoft.com/office/drawing/2014/main" id="{C84FAF50-0BE9-1160-F649-29A45FBC3CB3}"/>
                </a:ext>
              </a:extLst>
            </p:cNvPr>
            <p:cNvSpPr>
              <a:spLocks noChangeArrowheads="1"/>
            </p:cNvSpPr>
            <p:nvPr/>
          </p:nvSpPr>
          <p:spPr bwMode="auto">
            <a:xfrm>
              <a:off x="158" y="3520"/>
              <a:ext cx="1224" cy="408"/>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23562" name="Rectangle 10">
              <a:extLst>
                <a:ext uri="{FF2B5EF4-FFF2-40B4-BE49-F238E27FC236}">
                  <a16:creationId xmlns:a16="http://schemas.microsoft.com/office/drawing/2014/main" id="{659BECAE-9861-4FD0-2C58-36D5B99BDA6A}"/>
                </a:ext>
              </a:extLst>
            </p:cNvPr>
            <p:cNvSpPr>
              <a:spLocks noChangeArrowheads="1"/>
            </p:cNvSpPr>
            <p:nvPr/>
          </p:nvSpPr>
          <p:spPr bwMode="auto">
            <a:xfrm>
              <a:off x="1429" y="3520"/>
              <a:ext cx="1224" cy="408"/>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23563" name="Rectangle 11">
              <a:extLst>
                <a:ext uri="{FF2B5EF4-FFF2-40B4-BE49-F238E27FC236}">
                  <a16:creationId xmlns:a16="http://schemas.microsoft.com/office/drawing/2014/main" id="{CE52CFE9-33A0-F843-2382-77A049315521}"/>
                </a:ext>
              </a:extLst>
            </p:cNvPr>
            <p:cNvSpPr>
              <a:spLocks noChangeArrowheads="1"/>
            </p:cNvSpPr>
            <p:nvPr/>
          </p:nvSpPr>
          <p:spPr bwMode="auto">
            <a:xfrm>
              <a:off x="2789" y="3520"/>
              <a:ext cx="1224" cy="408"/>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A" altLang="es-ES_tradnl" sz="1800">
                <a:latin typeface="Arial" panose="020B0604020202020204" pitchFamily="34" charset="0"/>
              </a:endParaRPr>
            </a:p>
          </p:txBody>
        </p:sp>
        <p:sp>
          <p:nvSpPr>
            <p:cNvPr id="23564" name="Line 12">
              <a:extLst>
                <a:ext uri="{FF2B5EF4-FFF2-40B4-BE49-F238E27FC236}">
                  <a16:creationId xmlns:a16="http://schemas.microsoft.com/office/drawing/2014/main" id="{EC263374-7CB2-3579-287A-A73684BDDFB7}"/>
                </a:ext>
              </a:extLst>
            </p:cNvPr>
            <p:cNvSpPr>
              <a:spLocks noChangeShapeType="1"/>
            </p:cNvSpPr>
            <p:nvPr/>
          </p:nvSpPr>
          <p:spPr bwMode="auto">
            <a:xfrm>
              <a:off x="430" y="2341"/>
              <a:ext cx="3765" cy="0"/>
            </a:xfrm>
            <a:prstGeom prst="line">
              <a:avLst/>
            </a:prstGeom>
            <a:noFill/>
            <a:ln w="762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23565" name="Line 14">
              <a:extLst>
                <a:ext uri="{FF2B5EF4-FFF2-40B4-BE49-F238E27FC236}">
                  <a16:creationId xmlns:a16="http://schemas.microsoft.com/office/drawing/2014/main" id="{9FE465FA-3418-FE91-5D1D-A27A8306786F}"/>
                </a:ext>
              </a:extLst>
            </p:cNvPr>
            <p:cNvSpPr>
              <a:spLocks noChangeShapeType="1"/>
            </p:cNvSpPr>
            <p:nvPr/>
          </p:nvSpPr>
          <p:spPr bwMode="auto">
            <a:xfrm flipV="1">
              <a:off x="566" y="2386"/>
              <a:ext cx="817" cy="113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66" name="Line 17">
              <a:extLst>
                <a:ext uri="{FF2B5EF4-FFF2-40B4-BE49-F238E27FC236}">
                  <a16:creationId xmlns:a16="http://schemas.microsoft.com/office/drawing/2014/main" id="{99B70EA2-9CF2-6BD3-7B8B-150A20F19605}"/>
                </a:ext>
              </a:extLst>
            </p:cNvPr>
            <p:cNvSpPr>
              <a:spLocks noChangeShapeType="1"/>
            </p:cNvSpPr>
            <p:nvPr/>
          </p:nvSpPr>
          <p:spPr bwMode="auto">
            <a:xfrm flipV="1">
              <a:off x="1836" y="2386"/>
              <a:ext cx="817" cy="113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67" name="Line 18">
              <a:extLst>
                <a:ext uri="{FF2B5EF4-FFF2-40B4-BE49-F238E27FC236}">
                  <a16:creationId xmlns:a16="http://schemas.microsoft.com/office/drawing/2014/main" id="{185E22ED-E51A-5196-69E3-177D5AD25A4C}"/>
                </a:ext>
              </a:extLst>
            </p:cNvPr>
            <p:cNvSpPr>
              <a:spLocks noChangeShapeType="1"/>
            </p:cNvSpPr>
            <p:nvPr/>
          </p:nvSpPr>
          <p:spPr bwMode="auto">
            <a:xfrm flipV="1">
              <a:off x="3152" y="2341"/>
              <a:ext cx="817" cy="113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68" name="Line 19">
              <a:extLst>
                <a:ext uri="{FF2B5EF4-FFF2-40B4-BE49-F238E27FC236}">
                  <a16:creationId xmlns:a16="http://schemas.microsoft.com/office/drawing/2014/main" id="{EC48C974-B86A-D008-2DE8-D75F2542ADE5}"/>
                </a:ext>
              </a:extLst>
            </p:cNvPr>
            <p:cNvSpPr>
              <a:spLocks noChangeShapeType="1"/>
            </p:cNvSpPr>
            <p:nvPr/>
          </p:nvSpPr>
          <p:spPr bwMode="auto">
            <a:xfrm>
              <a:off x="1337" y="1570"/>
              <a:ext cx="409" cy="72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69" name="Line 20">
              <a:extLst>
                <a:ext uri="{FF2B5EF4-FFF2-40B4-BE49-F238E27FC236}">
                  <a16:creationId xmlns:a16="http://schemas.microsoft.com/office/drawing/2014/main" id="{0A3A64C2-5D83-C94F-5317-98D4DB20147F}"/>
                </a:ext>
              </a:extLst>
            </p:cNvPr>
            <p:cNvSpPr>
              <a:spLocks noChangeShapeType="1"/>
            </p:cNvSpPr>
            <p:nvPr/>
          </p:nvSpPr>
          <p:spPr bwMode="auto">
            <a:xfrm>
              <a:off x="2879" y="1570"/>
              <a:ext cx="409" cy="72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0" name="Line 21">
              <a:extLst>
                <a:ext uri="{FF2B5EF4-FFF2-40B4-BE49-F238E27FC236}">
                  <a16:creationId xmlns:a16="http://schemas.microsoft.com/office/drawing/2014/main" id="{BF1C0A88-7B19-B2AF-C250-3956F84EE4A3}"/>
                </a:ext>
              </a:extLst>
            </p:cNvPr>
            <p:cNvSpPr>
              <a:spLocks noChangeShapeType="1"/>
            </p:cNvSpPr>
            <p:nvPr/>
          </p:nvSpPr>
          <p:spPr bwMode="auto">
            <a:xfrm>
              <a:off x="884" y="1797"/>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1" name="Line 22">
              <a:extLst>
                <a:ext uri="{FF2B5EF4-FFF2-40B4-BE49-F238E27FC236}">
                  <a16:creationId xmlns:a16="http://schemas.microsoft.com/office/drawing/2014/main" id="{A3583E72-DFE8-8E43-7CB2-F38FD66E9607}"/>
                </a:ext>
              </a:extLst>
            </p:cNvPr>
            <p:cNvSpPr>
              <a:spLocks noChangeShapeType="1"/>
            </p:cNvSpPr>
            <p:nvPr/>
          </p:nvSpPr>
          <p:spPr bwMode="auto">
            <a:xfrm>
              <a:off x="1020" y="2069"/>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2" name="Line 23">
              <a:extLst>
                <a:ext uri="{FF2B5EF4-FFF2-40B4-BE49-F238E27FC236}">
                  <a16:creationId xmlns:a16="http://schemas.microsoft.com/office/drawing/2014/main" id="{BE5952EE-99C2-5AA2-ADFE-18A822AF66AD}"/>
                </a:ext>
              </a:extLst>
            </p:cNvPr>
            <p:cNvSpPr>
              <a:spLocks noChangeShapeType="1"/>
            </p:cNvSpPr>
            <p:nvPr/>
          </p:nvSpPr>
          <p:spPr bwMode="auto">
            <a:xfrm>
              <a:off x="1745" y="2794"/>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3" name="Line 24">
              <a:extLst>
                <a:ext uri="{FF2B5EF4-FFF2-40B4-BE49-F238E27FC236}">
                  <a16:creationId xmlns:a16="http://schemas.microsoft.com/office/drawing/2014/main" id="{5FC6D7D0-CE85-18A1-2F92-7B0E3D49FFC9}"/>
                </a:ext>
              </a:extLst>
            </p:cNvPr>
            <p:cNvSpPr>
              <a:spLocks noChangeShapeType="1"/>
            </p:cNvSpPr>
            <p:nvPr/>
          </p:nvSpPr>
          <p:spPr bwMode="auto">
            <a:xfrm>
              <a:off x="1473" y="3203"/>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4" name="Line 25">
              <a:extLst>
                <a:ext uri="{FF2B5EF4-FFF2-40B4-BE49-F238E27FC236}">
                  <a16:creationId xmlns:a16="http://schemas.microsoft.com/office/drawing/2014/main" id="{129F7F55-BD09-2094-95B5-46BDEB37635F}"/>
                </a:ext>
              </a:extLst>
            </p:cNvPr>
            <p:cNvSpPr>
              <a:spLocks noChangeShapeType="1"/>
            </p:cNvSpPr>
            <p:nvPr/>
          </p:nvSpPr>
          <p:spPr bwMode="auto">
            <a:xfrm>
              <a:off x="2426" y="1797"/>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5" name="Line 26">
              <a:extLst>
                <a:ext uri="{FF2B5EF4-FFF2-40B4-BE49-F238E27FC236}">
                  <a16:creationId xmlns:a16="http://schemas.microsoft.com/office/drawing/2014/main" id="{977649F6-A082-9DE6-CE09-AC5A73877CDF}"/>
                </a:ext>
              </a:extLst>
            </p:cNvPr>
            <p:cNvSpPr>
              <a:spLocks noChangeShapeType="1"/>
            </p:cNvSpPr>
            <p:nvPr/>
          </p:nvSpPr>
          <p:spPr bwMode="auto">
            <a:xfrm>
              <a:off x="2562" y="2069"/>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6" name="Line 27">
              <a:extLst>
                <a:ext uri="{FF2B5EF4-FFF2-40B4-BE49-F238E27FC236}">
                  <a16:creationId xmlns:a16="http://schemas.microsoft.com/office/drawing/2014/main" id="{B0F52AC4-F1C9-5F51-6622-4F6D29913F04}"/>
                </a:ext>
              </a:extLst>
            </p:cNvPr>
            <p:cNvSpPr>
              <a:spLocks noChangeShapeType="1"/>
            </p:cNvSpPr>
            <p:nvPr/>
          </p:nvSpPr>
          <p:spPr bwMode="auto">
            <a:xfrm>
              <a:off x="3197" y="2568"/>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7" name="Line 28">
              <a:extLst>
                <a:ext uri="{FF2B5EF4-FFF2-40B4-BE49-F238E27FC236}">
                  <a16:creationId xmlns:a16="http://schemas.microsoft.com/office/drawing/2014/main" id="{F0F1A847-7DC6-1CA7-5B97-F9D614E4712D}"/>
                </a:ext>
              </a:extLst>
            </p:cNvPr>
            <p:cNvSpPr>
              <a:spLocks noChangeShapeType="1"/>
            </p:cNvSpPr>
            <p:nvPr/>
          </p:nvSpPr>
          <p:spPr bwMode="auto">
            <a:xfrm>
              <a:off x="3016" y="2885"/>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8" name="Line 29">
              <a:extLst>
                <a:ext uri="{FF2B5EF4-FFF2-40B4-BE49-F238E27FC236}">
                  <a16:creationId xmlns:a16="http://schemas.microsoft.com/office/drawing/2014/main" id="{D49EAE21-1BF8-CA2E-CB81-ACD0962CE72A}"/>
                </a:ext>
              </a:extLst>
            </p:cNvPr>
            <p:cNvSpPr>
              <a:spLocks noChangeShapeType="1"/>
            </p:cNvSpPr>
            <p:nvPr/>
          </p:nvSpPr>
          <p:spPr bwMode="auto">
            <a:xfrm>
              <a:off x="2744" y="3248"/>
              <a:ext cx="590" cy="0"/>
            </a:xfrm>
            <a:prstGeom prst="line">
              <a:avLst/>
            </a:prstGeom>
            <a:noFill/>
            <a:ln w="28575">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23579" name="Text Box 30">
              <a:extLst>
                <a:ext uri="{FF2B5EF4-FFF2-40B4-BE49-F238E27FC236}">
                  <a16:creationId xmlns:a16="http://schemas.microsoft.com/office/drawing/2014/main" id="{EEF4BA54-1987-24EE-E26E-D8E8E2DC1572}"/>
                </a:ext>
              </a:extLst>
            </p:cNvPr>
            <p:cNvSpPr txBox="1">
              <a:spLocks noChangeArrowheads="1"/>
            </p:cNvSpPr>
            <p:nvPr/>
          </p:nvSpPr>
          <p:spPr bwMode="auto">
            <a:xfrm>
              <a:off x="385" y="1706"/>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Vehículo</a:t>
              </a:r>
            </a:p>
          </p:txBody>
        </p:sp>
        <p:sp>
          <p:nvSpPr>
            <p:cNvPr id="23580" name="Text Box 31">
              <a:extLst>
                <a:ext uri="{FF2B5EF4-FFF2-40B4-BE49-F238E27FC236}">
                  <a16:creationId xmlns:a16="http://schemas.microsoft.com/office/drawing/2014/main" id="{60F72980-CF32-3116-A8CE-F0642A95ADF3}"/>
                </a:ext>
              </a:extLst>
            </p:cNvPr>
            <p:cNvSpPr txBox="1">
              <a:spLocks noChangeArrowheads="1"/>
            </p:cNvSpPr>
            <p:nvPr/>
          </p:nvSpPr>
          <p:spPr bwMode="auto">
            <a:xfrm>
              <a:off x="521" y="1967"/>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Pigmento</a:t>
              </a:r>
            </a:p>
          </p:txBody>
        </p:sp>
        <p:sp>
          <p:nvSpPr>
            <p:cNvPr id="23581" name="Text Box 32">
              <a:extLst>
                <a:ext uri="{FF2B5EF4-FFF2-40B4-BE49-F238E27FC236}">
                  <a16:creationId xmlns:a16="http://schemas.microsoft.com/office/drawing/2014/main" id="{2DCC8941-8BB2-9C82-7FC2-940C5CEAB492}"/>
                </a:ext>
              </a:extLst>
            </p:cNvPr>
            <p:cNvSpPr txBox="1">
              <a:spLocks noChangeArrowheads="1"/>
            </p:cNvSpPr>
            <p:nvPr/>
          </p:nvSpPr>
          <p:spPr bwMode="auto">
            <a:xfrm>
              <a:off x="1746" y="1695"/>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Frecuencia</a:t>
              </a:r>
            </a:p>
          </p:txBody>
        </p:sp>
        <p:sp>
          <p:nvSpPr>
            <p:cNvPr id="23582" name="Text Box 33">
              <a:extLst>
                <a:ext uri="{FF2B5EF4-FFF2-40B4-BE49-F238E27FC236}">
                  <a16:creationId xmlns:a16="http://schemas.microsoft.com/office/drawing/2014/main" id="{3BF84AB4-1F0B-10B2-AC40-A89C48E3E0F6}"/>
                </a:ext>
              </a:extLst>
            </p:cNvPr>
            <p:cNvSpPr txBox="1">
              <a:spLocks noChangeArrowheads="1"/>
            </p:cNvSpPr>
            <p:nvPr/>
          </p:nvSpPr>
          <p:spPr bwMode="auto">
            <a:xfrm>
              <a:off x="1927" y="1967"/>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Encerado</a:t>
              </a:r>
            </a:p>
          </p:txBody>
        </p:sp>
        <p:sp>
          <p:nvSpPr>
            <p:cNvPr id="23583" name="Text Box 34">
              <a:extLst>
                <a:ext uri="{FF2B5EF4-FFF2-40B4-BE49-F238E27FC236}">
                  <a16:creationId xmlns:a16="http://schemas.microsoft.com/office/drawing/2014/main" id="{C88638BB-6FF7-F378-56AF-FB741830755F}"/>
                </a:ext>
              </a:extLst>
            </p:cNvPr>
            <p:cNvSpPr txBox="1">
              <a:spLocks noChangeArrowheads="1"/>
            </p:cNvSpPr>
            <p:nvPr/>
          </p:nvSpPr>
          <p:spPr bwMode="auto">
            <a:xfrm>
              <a:off x="1201" y="2658"/>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Acabado</a:t>
              </a:r>
            </a:p>
          </p:txBody>
        </p:sp>
        <p:sp>
          <p:nvSpPr>
            <p:cNvPr id="23584" name="Text Box 35">
              <a:extLst>
                <a:ext uri="{FF2B5EF4-FFF2-40B4-BE49-F238E27FC236}">
                  <a16:creationId xmlns:a16="http://schemas.microsoft.com/office/drawing/2014/main" id="{29060AFB-76D5-D25F-7EAA-882EBBBBC516}"/>
                </a:ext>
              </a:extLst>
            </p:cNvPr>
            <p:cNvSpPr txBox="1">
              <a:spLocks noChangeArrowheads="1"/>
            </p:cNvSpPr>
            <p:nvPr/>
          </p:nvSpPr>
          <p:spPr bwMode="auto">
            <a:xfrm>
              <a:off x="883" y="3067"/>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Impresión</a:t>
              </a:r>
            </a:p>
          </p:txBody>
        </p:sp>
        <p:sp>
          <p:nvSpPr>
            <p:cNvPr id="23585" name="Text Box 36">
              <a:extLst>
                <a:ext uri="{FF2B5EF4-FFF2-40B4-BE49-F238E27FC236}">
                  <a16:creationId xmlns:a16="http://schemas.microsoft.com/office/drawing/2014/main" id="{A8263202-9DE0-854F-C99A-56C848AF771E}"/>
                </a:ext>
              </a:extLst>
            </p:cNvPr>
            <p:cNvSpPr txBox="1">
              <a:spLocks noChangeArrowheads="1"/>
            </p:cNvSpPr>
            <p:nvPr/>
          </p:nvSpPr>
          <p:spPr bwMode="auto">
            <a:xfrm>
              <a:off x="2562" y="2421"/>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Temperatura</a:t>
              </a:r>
            </a:p>
          </p:txBody>
        </p:sp>
        <p:sp>
          <p:nvSpPr>
            <p:cNvPr id="23586" name="Text Box 37">
              <a:extLst>
                <a:ext uri="{FF2B5EF4-FFF2-40B4-BE49-F238E27FC236}">
                  <a16:creationId xmlns:a16="http://schemas.microsoft.com/office/drawing/2014/main" id="{CD7BBF32-A8A3-E00D-EFBE-EE9D2AAA1FA1}"/>
                </a:ext>
              </a:extLst>
            </p:cNvPr>
            <p:cNvSpPr txBox="1">
              <a:spLocks noChangeArrowheads="1"/>
            </p:cNvSpPr>
            <p:nvPr/>
          </p:nvSpPr>
          <p:spPr bwMode="auto">
            <a:xfrm>
              <a:off x="2426" y="2739"/>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Exposición al sol</a:t>
              </a:r>
            </a:p>
          </p:txBody>
        </p:sp>
        <p:sp>
          <p:nvSpPr>
            <p:cNvPr id="23587" name="Text Box 38">
              <a:extLst>
                <a:ext uri="{FF2B5EF4-FFF2-40B4-BE49-F238E27FC236}">
                  <a16:creationId xmlns:a16="http://schemas.microsoft.com/office/drawing/2014/main" id="{2F3AC942-8270-E0CE-FCB9-23DB46C7D179}"/>
                </a:ext>
              </a:extLst>
            </p:cNvPr>
            <p:cNvSpPr txBox="1">
              <a:spLocks noChangeArrowheads="1"/>
            </p:cNvSpPr>
            <p:nvPr/>
          </p:nvSpPr>
          <p:spPr bwMode="auto">
            <a:xfrm>
              <a:off x="2199" y="3067"/>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400">
                  <a:latin typeface="Tahoma" panose="020B0604030504040204" pitchFamily="34" charset="0"/>
                </a:rPr>
                <a:t>Contaminación</a:t>
              </a:r>
            </a:p>
          </p:txBody>
        </p:sp>
        <p:sp>
          <p:nvSpPr>
            <p:cNvPr id="23588" name="Text Box 39">
              <a:extLst>
                <a:ext uri="{FF2B5EF4-FFF2-40B4-BE49-F238E27FC236}">
                  <a16:creationId xmlns:a16="http://schemas.microsoft.com/office/drawing/2014/main" id="{EE61DB19-7FDD-BED0-F7BF-9B5E2E33BA22}"/>
                </a:ext>
              </a:extLst>
            </p:cNvPr>
            <p:cNvSpPr txBox="1">
              <a:spLocks noChangeArrowheads="1"/>
            </p:cNvSpPr>
            <p:nvPr/>
          </p:nvSpPr>
          <p:spPr bwMode="auto">
            <a:xfrm>
              <a:off x="793" y="1158"/>
              <a:ext cx="998"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800">
                  <a:latin typeface="Tahoma" panose="020B0604030504040204" pitchFamily="34" charset="0"/>
                </a:rPr>
                <a:t>Calidad de la pintura</a:t>
              </a:r>
            </a:p>
          </p:txBody>
        </p:sp>
        <p:sp>
          <p:nvSpPr>
            <p:cNvPr id="23589" name="Text Box 40">
              <a:extLst>
                <a:ext uri="{FF2B5EF4-FFF2-40B4-BE49-F238E27FC236}">
                  <a16:creationId xmlns:a16="http://schemas.microsoft.com/office/drawing/2014/main" id="{0BF56A7F-6DDB-D3F5-8D53-9C891FE78FD9}"/>
                </a:ext>
              </a:extLst>
            </p:cNvPr>
            <p:cNvSpPr txBox="1">
              <a:spLocks noChangeArrowheads="1"/>
            </p:cNvSpPr>
            <p:nvPr/>
          </p:nvSpPr>
          <p:spPr bwMode="auto">
            <a:xfrm>
              <a:off x="2290" y="1253"/>
              <a:ext cx="1179" cy="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800">
                  <a:latin typeface="Tahoma" panose="020B0604030504040204" pitchFamily="34" charset="0"/>
                </a:rPr>
                <a:t>Mantenimiento</a:t>
              </a:r>
            </a:p>
          </p:txBody>
        </p:sp>
        <p:sp>
          <p:nvSpPr>
            <p:cNvPr id="23590" name="Text Box 41">
              <a:extLst>
                <a:ext uri="{FF2B5EF4-FFF2-40B4-BE49-F238E27FC236}">
                  <a16:creationId xmlns:a16="http://schemas.microsoft.com/office/drawing/2014/main" id="{C31E44EA-D382-2DB8-C4C9-516C9944E9F8}"/>
                </a:ext>
              </a:extLst>
            </p:cNvPr>
            <p:cNvSpPr txBox="1">
              <a:spLocks noChangeArrowheads="1"/>
            </p:cNvSpPr>
            <p:nvPr/>
          </p:nvSpPr>
          <p:spPr bwMode="auto">
            <a:xfrm>
              <a:off x="294" y="3524"/>
              <a:ext cx="998"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800">
                  <a:latin typeface="Tahoma" panose="020B0604030504040204" pitchFamily="34" charset="0"/>
                </a:rPr>
                <a:t>Tiempo de exposición.</a:t>
              </a:r>
            </a:p>
          </p:txBody>
        </p:sp>
        <p:sp>
          <p:nvSpPr>
            <p:cNvPr id="23591" name="Text Box 42">
              <a:extLst>
                <a:ext uri="{FF2B5EF4-FFF2-40B4-BE49-F238E27FC236}">
                  <a16:creationId xmlns:a16="http://schemas.microsoft.com/office/drawing/2014/main" id="{AC2B9143-35EB-437C-8357-45E2893AE6BB}"/>
                </a:ext>
              </a:extLst>
            </p:cNvPr>
            <p:cNvSpPr txBox="1">
              <a:spLocks noChangeArrowheads="1"/>
            </p:cNvSpPr>
            <p:nvPr/>
          </p:nvSpPr>
          <p:spPr bwMode="auto">
            <a:xfrm>
              <a:off x="1519" y="3520"/>
              <a:ext cx="998"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1800">
                  <a:latin typeface="Tahoma" panose="020B0604030504040204" pitchFamily="34" charset="0"/>
                </a:rPr>
                <a:t>Método de pintado</a:t>
              </a:r>
            </a:p>
          </p:txBody>
        </p:sp>
        <p:sp>
          <p:nvSpPr>
            <p:cNvPr id="23592" name="Text Box 43">
              <a:extLst>
                <a:ext uri="{FF2B5EF4-FFF2-40B4-BE49-F238E27FC236}">
                  <a16:creationId xmlns:a16="http://schemas.microsoft.com/office/drawing/2014/main" id="{A750A68C-9603-EFCE-BE32-159B5666C694}"/>
                </a:ext>
              </a:extLst>
            </p:cNvPr>
            <p:cNvSpPr txBox="1">
              <a:spLocks noChangeArrowheads="1"/>
            </p:cNvSpPr>
            <p:nvPr/>
          </p:nvSpPr>
          <p:spPr bwMode="auto">
            <a:xfrm>
              <a:off x="2970" y="3607"/>
              <a:ext cx="998" cy="2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1800">
                  <a:latin typeface="Tahoma" panose="020B0604030504040204" pitchFamily="34" charset="0"/>
                </a:rPr>
                <a:t>Atmósfera</a:t>
              </a:r>
            </a:p>
          </p:txBody>
        </p:sp>
      </p:grpSp>
      <p:sp>
        <p:nvSpPr>
          <p:cNvPr id="23555" name="Text Box 45">
            <a:extLst>
              <a:ext uri="{FF2B5EF4-FFF2-40B4-BE49-F238E27FC236}">
                <a16:creationId xmlns:a16="http://schemas.microsoft.com/office/drawing/2014/main" id="{45FE769B-0026-2757-4771-397A21716164}"/>
              </a:ext>
            </a:extLst>
          </p:cNvPr>
          <p:cNvSpPr txBox="1">
            <a:spLocks noChangeArrowheads="1"/>
          </p:cNvSpPr>
          <p:nvPr/>
        </p:nvSpPr>
        <p:spPr bwMode="auto">
          <a:xfrm>
            <a:off x="684213" y="404813"/>
            <a:ext cx="799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s-MX" altLang="es-ES_tradnl" sz="2400">
              <a:latin typeface="Tahoma" panose="020B0604030504040204" pitchFamily="34" charset="0"/>
            </a:endParaRPr>
          </a:p>
        </p:txBody>
      </p:sp>
      <p:sp>
        <p:nvSpPr>
          <p:cNvPr id="23556" name="Text Box 46">
            <a:extLst>
              <a:ext uri="{FF2B5EF4-FFF2-40B4-BE49-F238E27FC236}">
                <a16:creationId xmlns:a16="http://schemas.microsoft.com/office/drawing/2014/main" id="{77C01465-2D3B-A79B-C535-B1A5A09BEEFE}"/>
              </a:ext>
            </a:extLst>
          </p:cNvPr>
          <p:cNvSpPr txBox="1">
            <a:spLocks noChangeArrowheads="1"/>
          </p:cNvSpPr>
          <p:nvPr/>
        </p:nvSpPr>
        <p:spPr bwMode="auto">
          <a:xfrm>
            <a:off x="179388" y="188913"/>
            <a:ext cx="8785225"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Diagrama de Ishikawa:TIPO Estratificación</a:t>
            </a:r>
            <a:endParaRPr lang="es-ES" altLang="es-ES_tradnl" sz="2000">
              <a:solidFill>
                <a:schemeClr val="bg1"/>
              </a:solidFill>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D943941E-0D6B-2E65-BC0C-8ACD3328CE39}"/>
              </a:ext>
            </a:extLst>
          </p:cNvPr>
          <p:cNvSpPr txBox="1">
            <a:spLocks noChangeArrowheads="1"/>
          </p:cNvSpPr>
          <p:nvPr/>
        </p:nvSpPr>
        <p:spPr bwMode="auto">
          <a:xfrm>
            <a:off x="611188" y="1989138"/>
            <a:ext cx="8001000" cy="2678112"/>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a:buFont typeface="Arial" pitchFamily="34" charset="0"/>
              <a:buChar char="•"/>
              <a:defRPr/>
            </a:pPr>
            <a:r>
              <a:rPr lang="es-PA" sz="2400" dirty="0"/>
              <a:t>Es un Herramientas grafica eficaz y más utilizada en acciones de mejoramiento y control de calidad en las organizaciones.</a:t>
            </a:r>
          </a:p>
          <a:p>
            <a:pPr marL="342900" indent="-342900">
              <a:buFont typeface="Arial" pitchFamily="34" charset="0"/>
              <a:buChar char="•"/>
              <a:defRPr/>
            </a:pPr>
            <a:r>
              <a:rPr lang="es-PA" sz="2400" dirty="0"/>
              <a:t>Permite, de una forma sencilla, agrupar y visualizar las razones que han de estar en el origen de cualquier problema o resultando que se pretenda mejorar.</a:t>
            </a:r>
          </a:p>
          <a:p>
            <a:pPr marL="342900" indent="-342900">
              <a:buFont typeface="Arial" pitchFamily="34" charset="0"/>
              <a:buChar char="•"/>
              <a:defRPr/>
            </a:pPr>
            <a:r>
              <a:rPr lang="es-PA" sz="2400" dirty="0"/>
              <a:t>Creado por: Dr. Kaoru Ishikawa  en el año 1953.</a:t>
            </a:r>
          </a:p>
        </p:txBody>
      </p:sp>
      <p:sp>
        <p:nvSpPr>
          <p:cNvPr id="4099" name="Text Box 3">
            <a:extLst>
              <a:ext uri="{FF2B5EF4-FFF2-40B4-BE49-F238E27FC236}">
                <a16:creationId xmlns:a16="http://schemas.microsoft.com/office/drawing/2014/main" id="{CDE14E15-EFBB-4212-6576-EB2953DF4160}"/>
              </a:ext>
            </a:extLst>
          </p:cNvPr>
          <p:cNvSpPr txBox="1">
            <a:spLocks noChangeArrowheads="1"/>
          </p:cNvSpPr>
          <p:nvPr/>
        </p:nvSpPr>
        <p:spPr bwMode="auto">
          <a:xfrm>
            <a:off x="685800" y="381000"/>
            <a:ext cx="7391400" cy="8223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s-MX" sz="2400" b="1" dirty="0">
                <a:solidFill>
                  <a:schemeClr val="bg1"/>
                </a:solidFill>
                <a:latin typeface="Tahoma" pitchFamily="34" charset="0"/>
              </a:rPr>
              <a:t>DEFINICIÓN DEL DIAGRAMA DE ISHIKAWA  / DE PESCADO/ CAUSA-EFECTO</a:t>
            </a:r>
            <a:endParaRPr lang="es-ES" sz="2400" b="1" dirty="0">
              <a:solidFill>
                <a:schemeClr val="bg1"/>
              </a:solidFill>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a:extLst>
              <a:ext uri="{FF2B5EF4-FFF2-40B4-BE49-F238E27FC236}">
                <a16:creationId xmlns:a16="http://schemas.microsoft.com/office/drawing/2014/main" id="{8FA0AB6B-EAF8-5766-FD64-3DBD5E89B21E}"/>
              </a:ext>
            </a:extLst>
          </p:cNvPr>
          <p:cNvSpPr txBox="1">
            <a:spLocks noChangeArrowheads="1"/>
          </p:cNvSpPr>
          <p:nvPr/>
        </p:nvSpPr>
        <p:spPr bwMode="auto">
          <a:xfrm>
            <a:off x="533400" y="381000"/>
            <a:ext cx="8305800" cy="579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VENTAJAS</a:t>
            </a:r>
            <a:endParaRPr lang="es-ES" altLang="es-ES_tradnl">
              <a:solidFill>
                <a:schemeClr val="bg1"/>
              </a:solidFill>
              <a:latin typeface="Tahoma" panose="020B0604030504040204" pitchFamily="34" charset="0"/>
            </a:endParaRPr>
          </a:p>
        </p:txBody>
      </p:sp>
      <p:sp>
        <p:nvSpPr>
          <p:cNvPr id="24579" name="Text Box 5">
            <a:extLst>
              <a:ext uri="{FF2B5EF4-FFF2-40B4-BE49-F238E27FC236}">
                <a16:creationId xmlns:a16="http://schemas.microsoft.com/office/drawing/2014/main" id="{AA60E41A-52BD-CF1B-228B-E04A642E6120}"/>
              </a:ext>
            </a:extLst>
          </p:cNvPr>
          <p:cNvSpPr txBox="1">
            <a:spLocks noChangeArrowheads="1"/>
          </p:cNvSpPr>
          <p:nvPr/>
        </p:nvSpPr>
        <p:spPr bwMode="auto">
          <a:xfrm>
            <a:off x="684213" y="1052513"/>
            <a:ext cx="7991475" cy="210978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Clr>
                <a:schemeClr val="tx2"/>
              </a:buClr>
              <a:buFontTx/>
              <a:buChar char="•"/>
            </a:pPr>
            <a:r>
              <a:rPr lang="es-MX" altLang="es-ES_tradnl" sz="2400">
                <a:latin typeface="Tahoma" panose="020B0604030504040204" pitchFamily="34" charset="0"/>
              </a:rPr>
              <a:t> Proporciona un agrupamiento claro de las causas potenciales del problema, lo que permite centrarse directamente en el análisis del mismo.</a:t>
            </a:r>
          </a:p>
          <a:p>
            <a:pPr algn="just" eaLnBrk="1" hangingPunct="1">
              <a:spcBef>
                <a:spcPct val="50000"/>
              </a:spcBef>
              <a:buClr>
                <a:schemeClr val="tx2"/>
              </a:buClr>
              <a:buFontTx/>
              <a:buChar char="•"/>
            </a:pPr>
            <a:r>
              <a:rPr lang="es-MX" altLang="es-ES_tradnl" sz="2400">
                <a:latin typeface="Tahoma" panose="020B0604030504040204" pitchFamily="34" charset="0"/>
              </a:rPr>
              <a:t>Este diagrama es por lo general menos complejo que los obtenidos mediante los otros procedimientos.</a:t>
            </a:r>
          </a:p>
        </p:txBody>
      </p:sp>
      <p:sp>
        <p:nvSpPr>
          <p:cNvPr id="24580" name="Text Box 6">
            <a:extLst>
              <a:ext uri="{FF2B5EF4-FFF2-40B4-BE49-F238E27FC236}">
                <a16:creationId xmlns:a16="http://schemas.microsoft.com/office/drawing/2014/main" id="{D5FDA14F-F91C-3FF8-3F0E-6C611B6B760C}"/>
              </a:ext>
            </a:extLst>
          </p:cNvPr>
          <p:cNvSpPr txBox="1">
            <a:spLocks noChangeArrowheads="1"/>
          </p:cNvSpPr>
          <p:nvPr/>
        </p:nvSpPr>
        <p:spPr bwMode="auto">
          <a:xfrm>
            <a:off x="552450" y="3357563"/>
            <a:ext cx="8305800" cy="5794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a:solidFill>
                  <a:schemeClr val="bg1"/>
                </a:solidFill>
                <a:latin typeface="Tahoma" panose="020B0604030504040204" pitchFamily="34" charset="0"/>
              </a:rPr>
              <a:t>DESVENTAJAS</a:t>
            </a:r>
            <a:endParaRPr lang="es-ES" altLang="es-ES_tradnl">
              <a:solidFill>
                <a:schemeClr val="bg1"/>
              </a:solidFill>
              <a:latin typeface="Tahoma" panose="020B0604030504040204" pitchFamily="34" charset="0"/>
            </a:endParaRPr>
          </a:p>
        </p:txBody>
      </p:sp>
      <p:sp>
        <p:nvSpPr>
          <p:cNvPr id="24581" name="Text Box 7">
            <a:extLst>
              <a:ext uri="{FF2B5EF4-FFF2-40B4-BE49-F238E27FC236}">
                <a16:creationId xmlns:a16="http://schemas.microsoft.com/office/drawing/2014/main" id="{F8FD820D-3976-3504-4D05-9701AC8B9DA6}"/>
              </a:ext>
            </a:extLst>
          </p:cNvPr>
          <p:cNvSpPr txBox="1">
            <a:spLocks noChangeArrowheads="1"/>
          </p:cNvSpPr>
          <p:nvPr/>
        </p:nvSpPr>
        <p:spPr bwMode="auto">
          <a:xfrm>
            <a:off x="755650" y="4149725"/>
            <a:ext cx="7991475" cy="229235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Clr>
                <a:schemeClr val="tx2"/>
              </a:buClr>
              <a:buFontTx/>
              <a:buChar char="•"/>
            </a:pPr>
            <a:r>
              <a:rPr lang="es-MX" altLang="es-ES_tradnl" sz="2400">
                <a:latin typeface="Tahoma" panose="020B0604030504040204" pitchFamily="34" charset="0"/>
              </a:rPr>
              <a:t> Se puede dejar de contemplar algunas causas potenciales importantes.</a:t>
            </a:r>
          </a:p>
          <a:p>
            <a:pPr algn="just" eaLnBrk="1" hangingPunct="1">
              <a:spcBef>
                <a:spcPct val="50000"/>
              </a:spcBef>
              <a:buClr>
                <a:schemeClr val="tx2"/>
              </a:buClr>
              <a:buFontTx/>
              <a:buChar char="•"/>
            </a:pPr>
            <a:r>
              <a:rPr lang="es-MX" altLang="es-ES_tradnl" sz="2400">
                <a:latin typeface="Tahoma" panose="020B0604030504040204" pitchFamily="34" charset="0"/>
              </a:rPr>
              <a:t>Se requiere un mayor conocimiento del producto o el proceso.</a:t>
            </a:r>
          </a:p>
          <a:p>
            <a:pPr algn="just" eaLnBrk="1" hangingPunct="1">
              <a:spcBef>
                <a:spcPct val="50000"/>
              </a:spcBef>
              <a:buClr>
                <a:schemeClr val="tx2"/>
              </a:buClr>
              <a:buFontTx/>
              <a:buChar char="•"/>
            </a:pPr>
            <a:r>
              <a:rPr lang="es-MX" altLang="es-ES_tradnl" sz="2400">
                <a:latin typeface="Tahoma" panose="020B0604030504040204" pitchFamily="34" charset="0"/>
              </a:rPr>
              <a:t>Puede ser difícil definir subdivisiones principales.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a:extLst>
              <a:ext uri="{FF2B5EF4-FFF2-40B4-BE49-F238E27FC236}">
                <a16:creationId xmlns:a16="http://schemas.microsoft.com/office/drawing/2014/main" id="{3A5DF951-B087-FCF9-82AA-E5745FEF0A35}"/>
              </a:ext>
            </a:extLst>
          </p:cNvPr>
          <p:cNvSpPr>
            <a:spLocks noGrp="1"/>
          </p:cNvSpPr>
          <p:nvPr>
            <p:ph type="title"/>
          </p:nvPr>
        </p:nvSpPr>
        <p:spPr/>
        <p:txBody>
          <a:bodyPr/>
          <a:lstStyle/>
          <a:p>
            <a:pPr eaLnBrk="1" hangingPunct="1">
              <a:spcBef>
                <a:spcPct val="50000"/>
              </a:spcBef>
            </a:pPr>
            <a:r>
              <a:rPr lang="es-MX" altLang="es-ES_tradnl" sz="2800">
                <a:latin typeface="Tahoma" panose="020B0604030504040204" pitchFamily="34" charset="0"/>
              </a:rPr>
              <a:t>PASOS EN LA CONSTRUCCION DE UN DIAGRAMA DE ISHIKAWA ( DI ):</a:t>
            </a:r>
            <a:endParaRPr lang="es-ES" altLang="es-ES_tradnl" sz="2800">
              <a:latin typeface="Tahoma" panose="020B0604030504040204" pitchFamily="34" charset="0"/>
            </a:endParaRPr>
          </a:p>
        </p:txBody>
      </p:sp>
      <p:sp>
        <p:nvSpPr>
          <p:cNvPr id="5" name="4 Marcador de contenido">
            <a:extLst>
              <a:ext uri="{FF2B5EF4-FFF2-40B4-BE49-F238E27FC236}">
                <a16:creationId xmlns:a16="http://schemas.microsoft.com/office/drawing/2014/main" id="{E45FEEA6-DF76-F57B-2002-0E8B5927F94E}"/>
              </a:ext>
            </a:extLst>
          </p:cNvPr>
          <p:cNvSpPr>
            <a:spLocks noGrp="1"/>
          </p:cNvSpPr>
          <p:nvPr>
            <p:ph idx="1"/>
          </p:nvPr>
        </p:nvSpPr>
        <p:spPr/>
        <p:txBody>
          <a:bodyPr rtlCol="0">
            <a:normAutofit fontScale="85000" lnSpcReduction="20000"/>
          </a:bodyPr>
          <a:lstStyle/>
          <a:p>
            <a:pPr algn="just" eaLnBrk="1" fontAlgn="auto" hangingPunct="1">
              <a:spcAft>
                <a:spcPts val="0"/>
              </a:spcAft>
              <a:defRPr/>
            </a:pPr>
            <a:r>
              <a:rPr lang="es-ES" dirty="0"/>
              <a:t>Elegir el aspecto de calidad que se quiere mejorar , lo cual se puede hacer con la ayuda de un Diagrama de Pareto, un histograma o alguna acción preventiva/correctiva que deba realizarse.</a:t>
            </a:r>
            <a:endParaRPr lang="es-PA" dirty="0"/>
          </a:p>
          <a:p>
            <a:pPr algn="just" eaLnBrk="1" fontAlgn="auto" hangingPunct="1">
              <a:spcAft>
                <a:spcPts val="0"/>
              </a:spcAft>
              <a:defRPr/>
            </a:pPr>
            <a:r>
              <a:rPr lang="es-ES" dirty="0"/>
              <a:t>Escribir de manera clara y concreta el aspecto de calidad a la derecha del diagrama. Trazar una flecha ancha de izquierda a derecha , y decidir que tipo de DI se va a emplear ( 6M , Flujo o Estratificación).</a:t>
            </a:r>
            <a:endParaRPr lang="es-PA" dirty="0"/>
          </a:p>
          <a:p>
            <a:pPr algn="just" eaLnBrk="1" fontAlgn="auto" hangingPunct="1">
              <a:spcAft>
                <a:spcPts val="0"/>
              </a:spcAft>
              <a:defRPr/>
            </a:pPr>
            <a:r>
              <a:rPr lang="es-ES" dirty="0"/>
              <a:t>Buscar todas las causas probables , lo mas concretas posibles, que pueden afectar a la característica de calidad. Generalmente esto se hace a través de una lluvia de ideas.</a:t>
            </a:r>
            <a:endParaRPr lang="es-PA" dirty="0"/>
          </a:p>
          <a:p>
            <a:pPr eaLnBrk="1" fontAlgn="auto" hangingPunct="1">
              <a:spcAft>
                <a:spcPts val="0"/>
              </a:spcAft>
              <a:defRPr/>
            </a:pPr>
            <a:endParaRPr lang="es-PA" dirty="0"/>
          </a:p>
          <a:p>
            <a:pPr eaLnBrk="1" fontAlgn="auto" hangingPunct="1">
              <a:spcAft>
                <a:spcPts val="0"/>
              </a:spcAft>
              <a:defRPr/>
            </a:pPr>
            <a:endParaRPr lang="es-P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a:extLst>
              <a:ext uri="{FF2B5EF4-FFF2-40B4-BE49-F238E27FC236}">
                <a16:creationId xmlns:a16="http://schemas.microsoft.com/office/drawing/2014/main" id="{408953A5-4B81-887D-653A-AD903B2A17B8}"/>
              </a:ext>
            </a:extLst>
          </p:cNvPr>
          <p:cNvSpPr>
            <a:spLocks noGrp="1"/>
          </p:cNvSpPr>
          <p:nvPr>
            <p:ph type="title"/>
          </p:nvPr>
        </p:nvSpPr>
        <p:spPr/>
        <p:txBody>
          <a:bodyPr/>
          <a:lstStyle/>
          <a:p>
            <a:pPr eaLnBrk="1" hangingPunct="1"/>
            <a:r>
              <a:rPr lang="es-MX" altLang="es-ES_tradnl" sz="2800">
                <a:latin typeface="Tahoma" panose="020B0604030504040204" pitchFamily="34" charset="0"/>
              </a:rPr>
              <a:t>PASOS EN LA CONSTRUCCION DE UN DIAGRAMA DE ISHIKAWA ( DI ):</a:t>
            </a:r>
            <a:endParaRPr lang="es-PA" altLang="es-ES_tradnl" sz="2800"/>
          </a:p>
        </p:txBody>
      </p:sp>
      <p:sp>
        <p:nvSpPr>
          <p:cNvPr id="3" name="2 Marcador de contenido">
            <a:extLst>
              <a:ext uri="{FF2B5EF4-FFF2-40B4-BE49-F238E27FC236}">
                <a16:creationId xmlns:a16="http://schemas.microsoft.com/office/drawing/2014/main" id="{9E09EBC2-72C1-A8A8-09E0-60E654ABCF58}"/>
              </a:ext>
            </a:extLst>
          </p:cNvPr>
          <p:cNvSpPr>
            <a:spLocks noGrp="1"/>
          </p:cNvSpPr>
          <p:nvPr>
            <p:ph idx="1"/>
          </p:nvPr>
        </p:nvSpPr>
        <p:spPr/>
        <p:txBody>
          <a:bodyPr rtlCol="0">
            <a:normAutofit fontScale="85000" lnSpcReduction="10000"/>
          </a:bodyPr>
          <a:lstStyle/>
          <a:p>
            <a:pPr algn="just" eaLnBrk="1" fontAlgn="auto" hangingPunct="1">
              <a:spcAft>
                <a:spcPts val="0"/>
              </a:spcAft>
              <a:defRPr/>
            </a:pPr>
            <a:r>
              <a:rPr lang="es-ES" dirty="0"/>
              <a:t>Representar en el DI las ideas obtenidas  y, analizando el diagrama , preguntarse si faltan algunas otras causas aún no consideradas.; si existen entonces agregarlas.</a:t>
            </a:r>
          </a:p>
          <a:p>
            <a:pPr algn="just" eaLnBrk="1" fontAlgn="auto" hangingPunct="1">
              <a:spcAft>
                <a:spcPts val="0"/>
              </a:spcAft>
              <a:defRPr/>
            </a:pPr>
            <a:r>
              <a:rPr lang="es-MX" dirty="0"/>
              <a:t>Decidir cuáles son las causas más importantes , a través de un consenso o votación, o bien si se tienen disponibles empleando datos.</a:t>
            </a:r>
            <a:endParaRPr lang="es-PA" dirty="0"/>
          </a:p>
          <a:p>
            <a:pPr algn="just" eaLnBrk="1" fontAlgn="auto" hangingPunct="1">
              <a:spcAft>
                <a:spcPts val="0"/>
              </a:spcAft>
              <a:defRPr/>
            </a:pPr>
            <a:r>
              <a:rPr lang="es-MX" dirty="0"/>
              <a:t>Decidir sobre cuáles causas se va a actuar. Para ello se toma en consideración el punto anterior y lo factible que resulta corregir cada una de las causas.</a:t>
            </a:r>
            <a:endParaRPr lang="es-PA" dirty="0"/>
          </a:p>
          <a:p>
            <a:pPr algn="just" eaLnBrk="1" fontAlgn="auto" hangingPunct="1">
              <a:spcAft>
                <a:spcPts val="0"/>
              </a:spcAft>
              <a:defRPr/>
            </a:pPr>
            <a:r>
              <a:rPr lang="es-MX" dirty="0"/>
              <a:t>Preparar un plan de acción para cada una de las causas a ser investigadas o corregidas. </a:t>
            </a:r>
            <a:endParaRPr lang="es-PA" dirty="0"/>
          </a:p>
          <a:p>
            <a:pPr marL="0" indent="0" eaLnBrk="1" fontAlgn="auto" hangingPunct="1">
              <a:spcAft>
                <a:spcPts val="0"/>
              </a:spcAft>
              <a:buFont typeface="Arial" panose="020B0604020202020204" pitchFamily="34" charset="0"/>
              <a:buNone/>
              <a:defRPr/>
            </a:pPr>
            <a:endParaRPr lang="es-P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4CD8D5D8-6CDC-A203-1DEB-BDAB3BF88677}"/>
              </a:ext>
            </a:extLst>
          </p:cNvPr>
          <p:cNvSpPr txBox="1">
            <a:spLocks noChangeArrowheads="1"/>
          </p:cNvSpPr>
          <p:nvPr/>
        </p:nvSpPr>
        <p:spPr bwMode="auto">
          <a:xfrm>
            <a:off x="533400" y="381000"/>
            <a:ext cx="81534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2200" dirty="0">
                <a:latin typeface="Tahoma" pitchFamily="34" charset="0"/>
              </a:rPr>
              <a:t>VENTAJAS GENERALES DEL USO DEL DIAGRAMA DE ISHIKAWA (DI):</a:t>
            </a:r>
            <a:endParaRPr lang="es-ES" sz="2200" dirty="0">
              <a:latin typeface="Tahoma" pitchFamily="34" charset="0"/>
            </a:endParaRPr>
          </a:p>
        </p:txBody>
      </p:sp>
      <p:sp>
        <p:nvSpPr>
          <p:cNvPr id="5123" name="Text Box 3">
            <a:extLst>
              <a:ext uri="{FF2B5EF4-FFF2-40B4-BE49-F238E27FC236}">
                <a16:creationId xmlns:a16="http://schemas.microsoft.com/office/drawing/2014/main" id="{B0E21C54-D233-98BB-C32C-E9FB0959B96C}"/>
              </a:ext>
            </a:extLst>
          </p:cNvPr>
          <p:cNvSpPr txBox="1">
            <a:spLocks noChangeArrowheads="1"/>
          </p:cNvSpPr>
          <p:nvPr/>
        </p:nvSpPr>
        <p:spPr bwMode="auto">
          <a:xfrm>
            <a:off x="381000" y="1257300"/>
            <a:ext cx="8001000" cy="3416300"/>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ct val="50000"/>
              </a:spcBef>
              <a:buFontTx/>
              <a:buChar char="•"/>
              <a:defRPr/>
            </a:pPr>
            <a:r>
              <a:rPr lang="en-US" sz="2400" dirty="0">
                <a:latin typeface="Tahoma" pitchFamily="34" charset="0"/>
              </a:rPr>
              <a:t>El DI </a:t>
            </a:r>
            <a:r>
              <a:rPr lang="es-PA" sz="2400" dirty="0">
                <a:latin typeface="Tahoma" pitchFamily="34" charset="0"/>
              </a:rPr>
              <a:t>sirve</a:t>
            </a:r>
            <a:r>
              <a:rPr lang="en-US" sz="2400" dirty="0">
                <a:latin typeface="Tahoma" pitchFamily="34" charset="0"/>
              </a:rPr>
              <a:t> de </a:t>
            </a:r>
            <a:r>
              <a:rPr lang="es-PA" sz="2400" dirty="0">
                <a:latin typeface="Tahoma" pitchFamily="34" charset="0"/>
              </a:rPr>
              <a:t>guía</a:t>
            </a:r>
            <a:r>
              <a:rPr lang="en-US" sz="2400" dirty="0">
                <a:latin typeface="Tahoma" pitchFamily="34" charset="0"/>
              </a:rPr>
              <a:t> objetiva para la </a:t>
            </a:r>
            <a:r>
              <a:rPr lang="es-PA" sz="2400" dirty="0">
                <a:latin typeface="Tahoma" pitchFamily="34" charset="0"/>
              </a:rPr>
              <a:t>discusión</a:t>
            </a:r>
            <a:r>
              <a:rPr lang="en-US" sz="2400" dirty="0">
                <a:latin typeface="Tahoma" pitchFamily="34" charset="0"/>
              </a:rPr>
              <a:t>  y la motiva.</a:t>
            </a:r>
          </a:p>
          <a:p>
            <a:pPr algn="just" eaLnBrk="1" hangingPunct="1">
              <a:spcBef>
                <a:spcPct val="50000"/>
              </a:spcBef>
              <a:buFontTx/>
              <a:buChar char="•"/>
              <a:defRPr/>
            </a:pPr>
            <a:r>
              <a:rPr lang="en-US" sz="2400" dirty="0">
                <a:latin typeface="Tahoma" pitchFamily="34" charset="0"/>
              </a:rPr>
              <a:t>Las causas del </a:t>
            </a:r>
            <a:r>
              <a:rPr lang="es-PA" sz="2400" dirty="0">
                <a:latin typeface="Tahoma" pitchFamily="34" charset="0"/>
              </a:rPr>
              <a:t>problema</a:t>
            </a:r>
            <a:r>
              <a:rPr lang="en-US" sz="2400" dirty="0">
                <a:latin typeface="Tahoma" pitchFamily="34" charset="0"/>
              </a:rPr>
              <a:t> se buscan </a:t>
            </a:r>
            <a:r>
              <a:rPr lang="es-PA" sz="2400" dirty="0">
                <a:latin typeface="Tahoma" pitchFamily="34" charset="0"/>
              </a:rPr>
              <a:t>activamente</a:t>
            </a:r>
            <a:r>
              <a:rPr lang="en-US" sz="2400" dirty="0">
                <a:latin typeface="Tahoma" pitchFamily="34" charset="0"/>
              </a:rPr>
              <a:t> y los </a:t>
            </a:r>
            <a:r>
              <a:rPr lang="es-PA" sz="2400" dirty="0">
                <a:latin typeface="Tahoma" pitchFamily="34" charset="0"/>
              </a:rPr>
              <a:t>resultados</a:t>
            </a:r>
            <a:r>
              <a:rPr lang="en-US" sz="2400" dirty="0">
                <a:latin typeface="Tahoma" pitchFamily="34" charset="0"/>
              </a:rPr>
              <a:t> </a:t>
            </a:r>
            <a:r>
              <a:rPr lang="es-PA" sz="2400" dirty="0">
                <a:latin typeface="Tahoma" pitchFamily="34" charset="0"/>
              </a:rPr>
              <a:t>quedan</a:t>
            </a:r>
            <a:r>
              <a:rPr lang="en-US" sz="2400" dirty="0">
                <a:latin typeface="Tahoma" pitchFamily="34" charset="0"/>
              </a:rPr>
              <a:t> </a:t>
            </a:r>
            <a:r>
              <a:rPr lang="es-PA" sz="2400" dirty="0">
                <a:latin typeface="Tahoma" pitchFamily="34" charset="0"/>
              </a:rPr>
              <a:t>plasmados</a:t>
            </a:r>
            <a:r>
              <a:rPr lang="en-US" sz="2400" dirty="0">
                <a:latin typeface="Tahoma" pitchFamily="34" charset="0"/>
              </a:rPr>
              <a:t> en el </a:t>
            </a:r>
            <a:r>
              <a:rPr lang="es-PA" sz="2400" dirty="0">
                <a:latin typeface="Tahoma" pitchFamily="34" charset="0"/>
              </a:rPr>
              <a:t>diagrama</a:t>
            </a:r>
            <a:r>
              <a:rPr lang="en-US" sz="2400" dirty="0">
                <a:latin typeface="Tahoma" pitchFamily="34" charset="0"/>
              </a:rPr>
              <a:t>.</a:t>
            </a:r>
          </a:p>
          <a:p>
            <a:pPr algn="just" eaLnBrk="1" hangingPunct="1">
              <a:spcBef>
                <a:spcPct val="50000"/>
              </a:spcBef>
              <a:buFontTx/>
              <a:buChar char="•"/>
              <a:defRPr/>
            </a:pPr>
            <a:r>
              <a:rPr lang="es-PA" sz="2400" dirty="0">
                <a:latin typeface="Tahoma" pitchFamily="34" charset="0"/>
              </a:rPr>
              <a:t>Sirve</a:t>
            </a:r>
            <a:r>
              <a:rPr lang="en-US" sz="2400" dirty="0">
                <a:latin typeface="Tahoma" pitchFamily="34" charset="0"/>
              </a:rPr>
              <a:t> para señalar todas las posibles causas de un problema y como se relacionan entre si , con lo cual la </a:t>
            </a:r>
            <a:r>
              <a:rPr lang="es-PA" sz="2400" dirty="0">
                <a:latin typeface="Tahoma" pitchFamily="34" charset="0"/>
              </a:rPr>
              <a:t>solución</a:t>
            </a:r>
            <a:r>
              <a:rPr lang="en-US" sz="2400" dirty="0">
                <a:latin typeface="Tahoma" pitchFamily="34" charset="0"/>
              </a:rPr>
              <a:t> de un problema se vuelve un reto y se motiva asi el trabajo por la calidad.</a:t>
            </a:r>
            <a:endParaRPr lang="es-ES" sz="2400" dirty="0">
              <a:latin typeface="Tahoma" pitchFamily="34" charset="0"/>
            </a:endParaRPr>
          </a:p>
        </p:txBody>
      </p:sp>
      <p:sp>
        <p:nvSpPr>
          <p:cNvPr id="3" name="2 Nube">
            <a:extLst>
              <a:ext uri="{FF2B5EF4-FFF2-40B4-BE49-F238E27FC236}">
                <a16:creationId xmlns:a16="http://schemas.microsoft.com/office/drawing/2014/main" id="{43AEB34B-F68A-B0DA-1193-62287763C707}"/>
              </a:ext>
            </a:extLst>
          </p:cNvPr>
          <p:cNvSpPr>
            <a:spLocks/>
          </p:cNvSpPr>
          <p:nvPr/>
        </p:nvSpPr>
        <p:spPr bwMode="auto">
          <a:xfrm>
            <a:off x="755650" y="5059363"/>
            <a:ext cx="4392613" cy="1465262"/>
          </a:xfrm>
          <a:custGeom>
            <a:avLst/>
            <a:gdLst>
              <a:gd name="T0" fmla="*/ 48519563 w 43200"/>
              <a:gd name="T1" fmla="*/ 30116018 h 43200"/>
              <a:gd name="T2" fmla="*/ 22331556 w 43200"/>
              <a:gd name="T3" fmla="*/ 29199110 h 43200"/>
              <a:gd name="T4" fmla="*/ 71626537 w 43200"/>
              <a:gd name="T5" fmla="*/ 40150485 h 43200"/>
              <a:gd name="T6" fmla="*/ 60171274 w 43200"/>
              <a:gd name="T7" fmla="*/ 40588809 h 43200"/>
              <a:gd name="T8" fmla="*/ 170361089 w 43200"/>
              <a:gd name="T9" fmla="*/ 44972147 h 43200"/>
              <a:gd name="T10" fmla="*/ 163454926 w 43200"/>
              <a:gd name="T11" fmla="*/ 42970301 h 43200"/>
              <a:gd name="T12" fmla="*/ 298033810 w 43200"/>
              <a:gd name="T13" fmla="*/ 39980216 h 43200"/>
              <a:gd name="T14" fmla="*/ 295273378 w 43200"/>
              <a:gd name="T15" fmla="*/ 42176481 h 43200"/>
              <a:gd name="T16" fmla="*/ 352849553 w 43200"/>
              <a:gd name="T17" fmla="*/ 26408057 h 43200"/>
              <a:gd name="T18" fmla="*/ 386460668 w 43200"/>
              <a:gd name="T19" fmla="*/ 34617866 h 43200"/>
              <a:gd name="T20" fmla="*/ 432137031 w 43200"/>
              <a:gd name="T21" fmla="*/ 17664412 h 43200"/>
              <a:gd name="T22" fmla="*/ 417166660 w 43200"/>
              <a:gd name="T23" fmla="*/ 20743090 h 43200"/>
              <a:gd name="T24" fmla="*/ 396220404 w 43200"/>
              <a:gd name="T25" fmla="*/ 6242491 h 43200"/>
              <a:gd name="T26" fmla="*/ 397006193 w 43200"/>
              <a:gd name="T27" fmla="*/ 7696696 h 43200"/>
              <a:gd name="T28" fmla="*/ 300628807 w 43200"/>
              <a:gd name="T29" fmla="*/ 4546688 h 43200"/>
              <a:gd name="T30" fmla="*/ 308300119 w 43200"/>
              <a:gd name="T31" fmla="*/ 2692114 h 43200"/>
              <a:gd name="T32" fmla="*/ 228909232 w 43200"/>
              <a:gd name="T33" fmla="*/ 5430254 h 43200"/>
              <a:gd name="T34" fmla="*/ 232620786 w 43200"/>
              <a:gd name="T35" fmla="*/ 3831084 h 43200"/>
              <a:gd name="T36" fmla="*/ 144741784 w 43200"/>
              <a:gd name="T37" fmla="*/ 5973283 h 43200"/>
              <a:gd name="T38" fmla="*/ 158182163 w 43200"/>
              <a:gd name="T39" fmla="*/ 7524120 h 43200"/>
              <a:gd name="T40" fmla="*/ 42667829 w 43200"/>
              <a:gd name="T41" fmla="*/ 18164873 h 43200"/>
              <a:gd name="T42" fmla="*/ 40320934 w 43200"/>
              <a:gd name="T43" fmla="*/ 16532361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gradFill rotWithShape="1">
            <a:gsLst>
              <a:gs pos="0">
                <a:srgbClr val="E4F9FF"/>
              </a:gs>
              <a:gs pos="64999">
                <a:srgbClr val="BBEFFF"/>
              </a:gs>
              <a:gs pos="100000">
                <a:srgbClr val="9EEAFF"/>
              </a:gs>
            </a:gsLst>
            <a:lin ang="5400000" scaled="1"/>
          </a:gradFill>
          <a:ln w="9525">
            <a:solidFill>
              <a:srgbClr val="46AAC5"/>
            </a:solidFill>
            <a:miter lim="800000"/>
            <a:headEnd/>
            <a:tailEnd/>
          </a:ln>
          <a:effectLst>
            <a:outerShdw blurRad="40000" dist="20000" dir="5400000" rotWithShape="0">
              <a:srgbClr val="808080">
                <a:alpha val="37999"/>
              </a:srgbClr>
            </a:outerShdw>
          </a:effec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s-PA" altLang="es-ES_tradnl" sz="1800">
                <a:solidFill>
                  <a:srgbClr val="000000"/>
                </a:solidFill>
              </a:rPr>
              <a:t>Se puede utilizar la lluvia de ideas para encontrar la solución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5135A3A-8280-6AC9-1EE9-1886E3929DB5}"/>
              </a:ext>
            </a:extLst>
          </p:cNvPr>
          <p:cNvSpPr>
            <a:spLocks noGrp="1"/>
          </p:cNvSpPr>
          <p:nvPr>
            <p:ph type="title"/>
          </p:nvPr>
        </p:nvSpPr>
        <p:spPr/>
        <p:txBody>
          <a:bodyPr rtlCol="0">
            <a:normAutofit fontScale="90000"/>
          </a:bodyPr>
          <a:lstStyle/>
          <a:p>
            <a:pPr eaLnBrk="1" fontAlgn="auto" hangingPunct="1">
              <a:spcAft>
                <a:spcPts val="0"/>
              </a:spcAft>
              <a:defRPr/>
            </a:pPr>
            <a:r>
              <a:rPr lang="en-US" dirty="0">
                <a:latin typeface="Tahoma" pitchFamily="34" charset="0"/>
              </a:rPr>
              <a:t>Las </a:t>
            </a:r>
            <a:r>
              <a:rPr lang="es-PA" dirty="0">
                <a:latin typeface="Tahoma" pitchFamily="34" charset="0"/>
              </a:rPr>
              <a:t>sesiones</a:t>
            </a:r>
            <a:r>
              <a:rPr lang="en-US" dirty="0">
                <a:latin typeface="Tahoma" pitchFamily="34" charset="0"/>
              </a:rPr>
              <a:t> de </a:t>
            </a:r>
            <a:r>
              <a:rPr lang="es-PA" dirty="0">
                <a:latin typeface="Tahoma" pitchFamily="34" charset="0"/>
              </a:rPr>
              <a:t>lluvia</a:t>
            </a:r>
            <a:r>
              <a:rPr lang="en-US" dirty="0">
                <a:latin typeface="Tahoma" pitchFamily="34" charset="0"/>
              </a:rPr>
              <a:t> de ideas se </a:t>
            </a:r>
            <a:r>
              <a:rPr lang="es-PA" dirty="0">
                <a:latin typeface="Tahoma" pitchFamily="34" charset="0"/>
              </a:rPr>
              <a:t>rigen</a:t>
            </a:r>
            <a:r>
              <a:rPr lang="en-US" dirty="0">
                <a:latin typeface="Tahoma" pitchFamily="34" charset="0"/>
              </a:rPr>
              <a:t> por los </a:t>
            </a:r>
            <a:r>
              <a:rPr lang="es-PA" dirty="0">
                <a:latin typeface="Tahoma" pitchFamily="34" charset="0"/>
              </a:rPr>
              <a:t>siguientes</a:t>
            </a:r>
            <a:r>
              <a:rPr lang="en-US" dirty="0">
                <a:latin typeface="Tahoma" pitchFamily="34" charset="0"/>
              </a:rPr>
              <a:t> </a:t>
            </a:r>
            <a:r>
              <a:rPr lang="es-PA" dirty="0">
                <a:latin typeface="Tahoma" pitchFamily="34" charset="0"/>
              </a:rPr>
              <a:t>pasos</a:t>
            </a:r>
            <a:r>
              <a:rPr lang="en-US" dirty="0">
                <a:latin typeface="Tahoma" pitchFamily="34" charset="0"/>
              </a:rPr>
              <a:t>:</a:t>
            </a:r>
            <a:endParaRPr lang="es-PA" dirty="0"/>
          </a:p>
        </p:txBody>
      </p:sp>
      <p:sp>
        <p:nvSpPr>
          <p:cNvPr id="3" name="2 Marcador de contenido">
            <a:extLst>
              <a:ext uri="{FF2B5EF4-FFF2-40B4-BE49-F238E27FC236}">
                <a16:creationId xmlns:a16="http://schemas.microsoft.com/office/drawing/2014/main" id="{CACE4DAB-D88A-3974-A581-A663FA1F372F}"/>
              </a:ext>
            </a:extLst>
          </p:cNvPr>
          <p:cNvSpPr>
            <a:spLocks noGrp="1"/>
          </p:cNvSpPr>
          <p:nvPr>
            <p:ph idx="1"/>
          </p:nvPr>
        </p:nvSpPr>
        <p:spPr/>
        <p:txBody>
          <a:bodyPr rtlCol="0">
            <a:normAutofit fontScale="70000" lnSpcReduction="20000"/>
          </a:bodyPr>
          <a:lstStyle/>
          <a:p>
            <a:pPr algn="just" eaLnBrk="1" fontAlgn="auto" hangingPunct="1">
              <a:spcAft>
                <a:spcPts val="0"/>
              </a:spcAft>
              <a:defRPr/>
            </a:pPr>
            <a:r>
              <a:rPr lang="es-PA" dirty="0"/>
              <a:t>Primero se identifica el tema o problema sobre el que se van a aportar ideas. La definición debe ser clara, y entre más precisa y delimitada este más productiva será la sesión.</a:t>
            </a:r>
          </a:p>
          <a:p>
            <a:pPr algn="just" eaLnBrk="1" fontAlgn="auto" hangingPunct="1">
              <a:spcAft>
                <a:spcPts val="0"/>
              </a:spcAft>
              <a:defRPr/>
            </a:pPr>
            <a:r>
              <a:rPr lang="es-PA" dirty="0"/>
              <a:t>Cada participante en la sesión debe hacer una lista por escrito de posibles causas si se esta analizando un problema. La ventaja de que sea por escrito ( no oral) es que todos los miembros del grupo participan.</a:t>
            </a:r>
          </a:p>
          <a:p>
            <a:pPr algn="just" eaLnBrk="1" fontAlgn="auto" hangingPunct="1">
              <a:spcAft>
                <a:spcPts val="0"/>
              </a:spcAft>
              <a:defRPr/>
            </a:pPr>
            <a:r>
              <a:rPr lang="es-PA" dirty="0"/>
              <a:t>Los participantes se acomodan de preferencia en forma circular y se turnan para leer una idea de su lista a la vez. A medida que se leen las ideas, estas se presentan visualmente a fin de que todos las vean. El proceso continua hasta que se han leído todas las ideas diferentes de todas las listas. Ninguna idea debe considerarse como absurda o imposible.</a:t>
            </a:r>
          </a:p>
          <a:p>
            <a:pPr algn="just" eaLnBrk="1" fontAlgn="auto" hangingPunct="1">
              <a:spcAft>
                <a:spcPts val="0"/>
              </a:spcAft>
              <a:defRPr/>
            </a:pPr>
            <a:r>
              <a:rPr lang="es-PA" dirty="0"/>
              <a:t>Una vez leídos todos los puntos , el moderador pregunta a cada persona , por turnos, si tiene puntos adicionales que comentar.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66E86E7-3FA2-F2A6-E95A-8E3BC6E140D5}"/>
              </a:ext>
            </a:extLst>
          </p:cNvPr>
          <p:cNvSpPr>
            <a:spLocks noGrp="1"/>
          </p:cNvSpPr>
          <p:nvPr>
            <p:ph type="title"/>
          </p:nvPr>
        </p:nvSpPr>
        <p:spPr/>
        <p:txBody>
          <a:bodyPr rtlCol="0">
            <a:normAutofit fontScale="90000"/>
          </a:bodyPr>
          <a:lstStyle/>
          <a:p>
            <a:pPr eaLnBrk="1" fontAlgn="auto" hangingPunct="1">
              <a:spcAft>
                <a:spcPts val="0"/>
              </a:spcAft>
              <a:defRPr/>
            </a:pPr>
            <a:r>
              <a:rPr lang="en-US" dirty="0">
                <a:latin typeface="Tahoma" pitchFamily="34" charset="0"/>
              </a:rPr>
              <a:t>Las </a:t>
            </a:r>
            <a:r>
              <a:rPr lang="es-PA" dirty="0">
                <a:latin typeface="Tahoma" pitchFamily="34" charset="0"/>
              </a:rPr>
              <a:t>sesiones</a:t>
            </a:r>
            <a:r>
              <a:rPr lang="en-US" dirty="0">
                <a:latin typeface="Tahoma" pitchFamily="34" charset="0"/>
              </a:rPr>
              <a:t> de </a:t>
            </a:r>
            <a:r>
              <a:rPr lang="es-PA" dirty="0">
                <a:latin typeface="Tahoma" pitchFamily="34" charset="0"/>
              </a:rPr>
              <a:t>lluvia</a:t>
            </a:r>
            <a:r>
              <a:rPr lang="en-US" dirty="0">
                <a:latin typeface="Tahoma" pitchFamily="34" charset="0"/>
              </a:rPr>
              <a:t> de ideas se </a:t>
            </a:r>
            <a:r>
              <a:rPr lang="es-PA" dirty="0">
                <a:latin typeface="Tahoma" pitchFamily="34" charset="0"/>
              </a:rPr>
              <a:t>rigen</a:t>
            </a:r>
            <a:r>
              <a:rPr lang="en-US" dirty="0">
                <a:latin typeface="Tahoma" pitchFamily="34" charset="0"/>
              </a:rPr>
              <a:t> por los </a:t>
            </a:r>
            <a:r>
              <a:rPr lang="es-PA" dirty="0">
                <a:latin typeface="Tahoma" pitchFamily="34" charset="0"/>
              </a:rPr>
              <a:t>siguientes</a:t>
            </a:r>
            <a:r>
              <a:rPr lang="en-US" dirty="0">
                <a:latin typeface="Tahoma" pitchFamily="34" charset="0"/>
              </a:rPr>
              <a:t> </a:t>
            </a:r>
            <a:r>
              <a:rPr lang="es-PA" dirty="0">
                <a:latin typeface="Tahoma" pitchFamily="34" charset="0"/>
              </a:rPr>
              <a:t>pasos</a:t>
            </a:r>
            <a:r>
              <a:rPr lang="en-US" dirty="0">
                <a:latin typeface="Tahoma" pitchFamily="34" charset="0"/>
              </a:rPr>
              <a:t>:</a:t>
            </a:r>
            <a:endParaRPr lang="es-PA" dirty="0"/>
          </a:p>
        </p:txBody>
      </p:sp>
      <p:sp>
        <p:nvSpPr>
          <p:cNvPr id="3" name="2 Marcador de contenido">
            <a:extLst>
              <a:ext uri="{FF2B5EF4-FFF2-40B4-BE49-F238E27FC236}">
                <a16:creationId xmlns:a16="http://schemas.microsoft.com/office/drawing/2014/main" id="{84EA37C3-D834-FD34-C901-DAAFB4393D1E}"/>
              </a:ext>
            </a:extLst>
          </p:cNvPr>
          <p:cNvSpPr>
            <a:spLocks noGrp="1"/>
          </p:cNvSpPr>
          <p:nvPr>
            <p:ph idx="1"/>
          </p:nvPr>
        </p:nvSpPr>
        <p:spPr/>
        <p:txBody>
          <a:bodyPr rtlCol="0">
            <a:normAutofit fontScale="70000" lnSpcReduction="20000"/>
          </a:bodyPr>
          <a:lstStyle/>
          <a:p>
            <a:pPr algn="just" eaLnBrk="1" fontAlgn="auto" hangingPunct="1">
              <a:spcAft>
                <a:spcPts val="0"/>
              </a:spcAft>
              <a:defRPr/>
            </a:pPr>
            <a:r>
              <a:rPr lang="es-PA" dirty="0"/>
              <a:t>Se agrupan, de manera gráfica, las causas por su similitud.</a:t>
            </a:r>
          </a:p>
          <a:p>
            <a:pPr algn="just" eaLnBrk="1" fontAlgn="auto" hangingPunct="1">
              <a:spcAft>
                <a:spcPts val="0"/>
              </a:spcAft>
              <a:defRPr/>
            </a:pPr>
            <a:r>
              <a:rPr lang="es-PA" dirty="0"/>
              <a:t>Se realiza una discusión abierta y respetuosa dirigida a centrar la atención en las causas principales. Las causas que reciban más  mención o atención en la discusión se pueden señalar en el Diagrama de Ishikawa.</a:t>
            </a:r>
          </a:p>
          <a:p>
            <a:pPr algn="just" eaLnBrk="1" fontAlgn="auto" hangingPunct="1">
              <a:spcAft>
                <a:spcPts val="0"/>
              </a:spcAft>
              <a:defRPr/>
            </a:pPr>
            <a:r>
              <a:rPr lang="es-PA" dirty="0"/>
              <a:t>Se realiza una votación secreta en el grupo para elegir las causas o ideas más importantes. Se recomienda una votación ponderada , ejemplo: 5 puntos para las más importante , 3 puntos para la de mediana importancia y 1 para la importante en menor grado.</a:t>
            </a:r>
          </a:p>
          <a:p>
            <a:pPr algn="just" eaLnBrk="1" fontAlgn="auto" hangingPunct="1">
              <a:spcAft>
                <a:spcPts val="0"/>
              </a:spcAft>
              <a:defRPr/>
            </a:pPr>
            <a:r>
              <a:rPr lang="es-PA" dirty="0"/>
              <a:t>Se eliminan las ideas que recibieron poca atención y la atención del grupo se centra ahora en las ideas que recibieron más votos. Se hace una nueva discusión sobre estas y, después de ello, una nueva votación, para así obtener las causas más importantes que el grupo se encargara de atender.</a:t>
            </a:r>
          </a:p>
          <a:p>
            <a:pPr marL="0" indent="0" eaLnBrk="1" fontAlgn="auto" hangingPunct="1">
              <a:spcAft>
                <a:spcPts val="0"/>
              </a:spcAft>
              <a:buFont typeface="Arial" panose="020B0604020202020204" pitchFamily="34" charset="0"/>
              <a:buNone/>
              <a:defRPr/>
            </a:pPr>
            <a:endParaRPr lang="es-P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AE505C62-D534-A8DF-56FC-406007735465}"/>
              </a:ext>
            </a:extLst>
          </p:cNvPr>
          <p:cNvSpPr txBox="1">
            <a:spLocks noChangeArrowheads="1"/>
          </p:cNvSpPr>
          <p:nvPr/>
        </p:nvSpPr>
        <p:spPr bwMode="auto">
          <a:xfrm>
            <a:off x="533400" y="228600"/>
            <a:ext cx="8153400" cy="762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s-ES_tradnl" sz="2200">
                <a:latin typeface="Tahoma" panose="020B0604030504040204" pitchFamily="34" charset="0"/>
              </a:rPr>
              <a:t>METODOS PARA LA CONSTRUCCION DE UN DIAGRAMA DE ISHIKAWA</a:t>
            </a:r>
            <a:endParaRPr lang="es-ES" altLang="es-ES_tradnl" sz="2200">
              <a:latin typeface="Tahoma" panose="020B0604030504040204" pitchFamily="34" charset="0"/>
            </a:endParaRPr>
          </a:p>
        </p:txBody>
      </p:sp>
      <p:sp>
        <p:nvSpPr>
          <p:cNvPr id="5" name="4 Marcador de contenido">
            <a:extLst>
              <a:ext uri="{FF2B5EF4-FFF2-40B4-BE49-F238E27FC236}">
                <a16:creationId xmlns:a16="http://schemas.microsoft.com/office/drawing/2014/main" id="{88F64DC5-1251-97B6-2F9D-50AFBB729107}"/>
              </a:ext>
            </a:extLst>
          </p:cNvPr>
          <p:cNvSpPr>
            <a:spLocks noGrp="1"/>
          </p:cNvSpPr>
          <p:nvPr>
            <p:ph idx="1"/>
          </p:nvPr>
        </p:nvSpPr>
        <p:spPr/>
        <p:txBody>
          <a:bodyPr rtlCol="0">
            <a:normAutofit/>
          </a:bodyPr>
          <a:lstStyle/>
          <a:p>
            <a:pPr eaLnBrk="1" fontAlgn="auto" hangingPunct="1">
              <a:spcAft>
                <a:spcPts val="0"/>
              </a:spcAft>
              <a:defRPr/>
            </a:pPr>
            <a:r>
              <a:rPr lang="es-PA" dirty="0"/>
              <a:t>6M</a:t>
            </a:r>
          </a:p>
          <a:p>
            <a:pPr marL="0" indent="0" eaLnBrk="1" fontAlgn="auto" hangingPunct="1">
              <a:spcAft>
                <a:spcPts val="0"/>
              </a:spcAft>
              <a:buFont typeface="Arial" panose="020B0604020202020204" pitchFamily="34" charset="0"/>
              <a:buNone/>
              <a:defRPr/>
            </a:pPr>
            <a:endParaRPr lang="es-PA" dirty="0"/>
          </a:p>
          <a:p>
            <a:pPr eaLnBrk="1" fontAlgn="auto" hangingPunct="1">
              <a:spcAft>
                <a:spcPts val="0"/>
              </a:spcAft>
              <a:defRPr/>
            </a:pPr>
            <a:r>
              <a:rPr lang="es-PA" dirty="0"/>
              <a:t>Flujo de Proceso</a:t>
            </a:r>
          </a:p>
          <a:p>
            <a:pPr marL="0" indent="0" eaLnBrk="1" fontAlgn="auto" hangingPunct="1">
              <a:spcAft>
                <a:spcPts val="0"/>
              </a:spcAft>
              <a:buFont typeface="Arial" panose="020B0604020202020204" pitchFamily="34" charset="0"/>
              <a:buNone/>
              <a:defRPr/>
            </a:pPr>
            <a:endParaRPr lang="es-PA" dirty="0"/>
          </a:p>
          <a:p>
            <a:pPr eaLnBrk="1" fontAlgn="auto" hangingPunct="1">
              <a:spcAft>
                <a:spcPts val="0"/>
              </a:spcAft>
              <a:defRPr/>
            </a:pPr>
            <a:r>
              <a:rPr lang="es-PA" dirty="0"/>
              <a:t>Estratificación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EFF61885-7250-D4EB-9EF9-FFA106FA5E49}"/>
              </a:ext>
            </a:extLst>
          </p:cNvPr>
          <p:cNvSpPr>
            <a:spLocks noGrp="1"/>
          </p:cNvSpPr>
          <p:nvPr>
            <p:ph type="title"/>
          </p:nvPr>
        </p:nvSpPr>
        <p:spPr/>
        <p:txBody>
          <a:bodyPr rtlCol="0">
            <a:normAutofit fontScale="90000"/>
          </a:bodyPr>
          <a:lstStyle/>
          <a:p>
            <a:pPr eaLnBrk="1" fontAlgn="auto" hangingPunct="1">
              <a:spcAft>
                <a:spcPts val="0"/>
              </a:spcAft>
              <a:defRPr/>
            </a:pPr>
            <a:r>
              <a:rPr lang="en-US" dirty="0">
                <a:latin typeface="Tahoma" pitchFamily="34" charset="0"/>
              </a:rPr>
              <a:t>METODO DE 6M</a:t>
            </a:r>
            <a:br>
              <a:rPr lang="es-ES" dirty="0">
                <a:latin typeface="Tahoma" pitchFamily="34" charset="0"/>
              </a:rPr>
            </a:br>
            <a:endParaRPr lang="es-PA" dirty="0"/>
          </a:p>
        </p:txBody>
      </p:sp>
      <p:sp>
        <p:nvSpPr>
          <p:cNvPr id="3" name="2 Marcador de contenido">
            <a:extLst>
              <a:ext uri="{FF2B5EF4-FFF2-40B4-BE49-F238E27FC236}">
                <a16:creationId xmlns:a16="http://schemas.microsoft.com/office/drawing/2014/main" id="{C0B1C8FD-28D8-54E5-9106-86743A22C477}"/>
              </a:ext>
            </a:extLst>
          </p:cNvPr>
          <p:cNvSpPr>
            <a:spLocks noGrp="1"/>
          </p:cNvSpPr>
          <p:nvPr>
            <p:ph idx="1"/>
          </p:nvPr>
        </p:nvSpPr>
        <p:spPr/>
        <p:txBody>
          <a:bodyPr rtlCol="0">
            <a:normAutofit fontScale="70000" lnSpcReduction="20000"/>
          </a:bodyPr>
          <a:lstStyle/>
          <a:p>
            <a:pPr algn="just" eaLnBrk="1" fontAlgn="auto" hangingPunct="1">
              <a:spcAft>
                <a:spcPts val="0"/>
              </a:spcAft>
              <a:defRPr/>
            </a:pPr>
            <a:r>
              <a:rPr lang="en-US" dirty="0">
                <a:latin typeface="Tahoma" pitchFamily="34" charset="0"/>
              </a:rPr>
              <a:t>Es el más </a:t>
            </a:r>
            <a:r>
              <a:rPr lang="es-PA" dirty="0">
                <a:latin typeface="Tahoma" pitchFamily="34" charset="0"/>
              </a:rPr>
              <a:t>común</a:t>
            </a:r>
            <a:r>
              <a:rPr lang="en-US" dirty="0">
                <a:latin typeface="Tahoma" pitchFamily="34" charset="0"/>
              </a:rPr>
              <a:t> </a:t>
            </a:r>
          </a:p>
          <a:p>
            <a:pPr algn="just" eaLnBrk="1" fontAlgn="auto" hangingPunct="1">
              <a:spcAft>
                <a:spcPts val="0"/>
              </a:spcAft>
              <a:defRPr/>
            </a:pPr>
            <a:r>
              <a:rPr lang="en-US" dirty="0">
                <a:latin typeface="Tahoma" pitchFamily="34" charset="0"/>
              </a:rPr>
              <a:t> </a:t>
            </a:r>
            <a:r>
              <a:rPr lang="es-PA" dirty="0">
                <a:latin typeface="Tahoma" pitchFamily="34" charset="0"/>
              </a:rPr>
              <a:t>consiste</a:t>
            </a:r>
            <a:r>
              <a:rPr lang="en-US" dirty="0">
                <a:latin typeface="Tahoma" pitchFamily="34" charset="0"/>
              </a:rPr>
              <a:t> en </a:t>
            </a:r>
            <a:r>
              <a:rPr lang="es-PA" dirty="0">
                <a:latin typeface="Tahoma" pitchFamily="34" charset="0"/>
              </a:rPr>
              <a:t>agrupar</a:t>
            </a:r>
            <a:r>
              <a:rPr lang="en-US" dirty="0">
                <a:latin typeface="Tahoma" pitchFamily="34" charset="0"/>
              </a:rPr>
              <a:t> las causas </a:t>
            </a:r>
            <a:r>
              <a:rPr lang="es-PA" dirty="0">
                <a:latin typeface="Tahoma" pitchFamily="34" charset="0"/>
              </a:rPr>
              <a:t>potenciales</a:t>
            </a:r>
            <a:r>
              <a:rPr lang="en-US" dirty="0">
                <a:latin typeface="Tahoma" pitchFamily="34" charset="0"/>
              </a:rPr>
              <a:t> en </a:t>
            </a:r>
            <a:r>
              <a:rPr lang="es-PA" dirty="0">
                <a:latin typeface="Tahoma" pitchFamily="34" charset="0"/>
              </a:rPr>
              <a:t>seis</a:t>
            </a:r>
            <a:r>
              <a:rPr lang="en-US" dirty="0">
                <a:latin typeface="Tahoma" pitchFamily="34" charset="0"/>
              </a:rPr>
              <a:t> </a:t>
            </a:r>
            <a:r>
              <a:rPr lang="es-PA" dirty="0">
                <a:latin typeface="Tahoma" pitchFamily="34" charset="0"/>
              </a:rPr>
              <a:t>ramas</a:t>
            </a:r>
            <a:r>
              <a:rPr lang="en-US" dirty="0">
                <a:latin typeface="Tahoma" pitchFamily="34" charset="0"/>
              </a:rPr>
              <a:t> </a:t>
            </a:r>
            <a:r>
              <a:rPr lang="es-PA" dirty="0">
                <a:latin typeface="Tahoma" pitchFamily="34" charset="0"/>
              </a:rPr>
              <a:t>principales</a:t>
            </a:r>
            <a:r>
              <a:rPr lang="en-US" dirty="0">
                <a:latin typeface="Tahoma" pitchFamily="34" charset="0"/>
              </a:rPr>
              <a:t>:</a:t>
            </a:r>
          </a:p>
          <a:p>
            <a:pPr lvl="1" algn="just" eaLnBrk="1" fontAlgn="auto" hangingPunct="1">
              <a:spcAft>
                <a:spcPts val="0"/>
              </a:spcAft>
              <a:defRPr/>
            </a:pPr>
            <a:r>
              <a:rPr lang="en-US" dirty="0">
                <a:latin typeface="Tahoma" pitchFamily="34" charset="0"/>
              </a:rPr>
              <a:t> </a:t>
            </a:r>
            <a:r>
              <a:rPr lang="es-PA" dirty="0">
                <a:latin typeface="Tahoma" pitchFamily="34" charset="0"/>
              </a:rPr>
              <a:t>métodos</a:t>
            </a:r>
            <a:r>
              <a:rPr lang="en-US" dirty="0">
                <a:latin typeface="Tahoma" pitchFamily="34" charset="0"/>
              </a:rPr>
              <a:t> de trabajo,</a:t>
            </a:r>
          </a:p>
          <a:p>
            <a:pPr lvl="1" algn="just" eaLnBrk="1" fontAlgn="auto" hangingPunct="1">
              <a:spcAft>
                <a:spcPts val="0"/>
              </a:spcAft>
              <a:defRPr/>
            </a:pPr>
            <a:r>
              <a:rPr lang="en-US" dirty="0">
                <a:latin typeface="Tahoma" pitchFamily="34" charset="0"/>
              </a:rPr>
              <a:t> </a:t>
            </a:r>
            <a:r>
              <a:rPr lang="es-PA" dirty="0">
                <a:latin typeface="Tahoma" pitchFamily="34" charset="0"/>
              </a:rPr>
              <a:t>mano</a:t>
            </a:r>
            <a:r>
              <a:rPr lang="en-US" dirty="0">
                <a:latin typeface="Tahoma" pitchFamily="34" charset="0"/>
              </a:rPr>
              <a:t> de </a:t>
            </a:r>
            <a:r>
              <a:rPr lang="es-PA" dirty="0">
                <a:latin typeface="Tahoma" pitchFamily="34" charset="0"/>
              </a:rPr>
              <a:t>obra</a:t>
            </a:r>
            <a:r>
              <a:rPr lang="en-US" dirty="0">
                <a:latin typeface="Tahoma" pitchFamily="34" charset="0"/>
              </a:rPr>
              <a:t>, </a:t>
            </a:r>
          </a:p>
          <a:p>
            <a:pPr lvl="1" algn="just" eaLnBrk="1" fontAlgn="auto" hangingPunct="1">
              <a:spcAft>
                <a:spcPts val="0"/>
              </a:spcAft>
              <a:defRPr/>
            </a:pPr>
            <a:r>
              <a:rPr lang="es-PA" dirty="0">
                <a:latin typeface="Tahoma" pitchFamily="34" charset="0"/>
              </a:rPr>
              <a:t>materiales</a:t>
            </a:r>
            <a:r>
              <a:rPr lang="en-US" dirty="0">
                <a:latin typeface="Tahoma" pitchFamily="34" charset="0"/>
              </a:rPr>
              <a:t>, </a:t>
            </a:r>
          </a:p>
          <a:p>
            <a:pPr lvl="1" algn="just" eaLnBrk="1" fontAlgn="auto" hangingPunct="1">
              <a:spcAft>
                <a:spcPts val="0"/>
              </a:spcAft>
              <a:defRPr/>
            </a:pPr>
            <a:r>
              <a:rPr lang="es-PA" dirty="0">
                <a:latin typeface="Tahoma" pitchFamily="34" charset="0"/>
              </a:rPr>
              <a:t>maquinaria</a:t>
            </a:r>
            <a:r>
              <a:rPr lang="en-US" dirty="0">
                <a:latin typeface="Tahoma" pitchFamily="34" charset="0"/>
              </a:rPr>
              <a:t>,</a:t>
            </a:r>
          </a:p>
          <a:p>
            <a:pPr lvl="1" algn="just" eaLnBrk="1" fontAlgn="auto" hangingPunct="1">
              <a:spcAft>
                <a:spcPts val="0"/>
              </a:spcAft>
              <a:defRPr/>
            </a:pPr>
            <a:r>
              <a:rPr lang="es-PA" dirty="0">
                <a:latin typeface="Tahoma" pitchFamily="34" charset="0"/>
              </a:rPr>
              <a:t>medición</a:t>
            </a:r>
            <a:r>
              <a:rPr lang="en-US" dirty="0">
                <a:latin typeface="Tahoma" pitchFamily="34" charset="0"/>
              </a:rPr>
              <a:t> y</a:t>
            </a:r>
          </a:p>
          <a:p>
            <a:pPr lvl="1" algn="just" eaLnBrk="1" fontAlgn="auto" hangingPunct="1">
              <a:spcAft>
                <a:spcPts val="0"/>
              </a:spcAft>
              <a:defRPr/>
            </a:pPr>
            <a:r>
              <a:rPr lang="en-US" dirty="0">
                <a:latin typeface="Tahoma" pitchFamily="34" charset="0"/>
              </a:rPr>
              <a:t> </a:t>
            </a:r>
            <a:r>
              <a:rPr lang="es-PA" dirty="0">
                <a:latin typeface="Tahoma" pitchFamily="34" charset="0"/>
              </a:rPr>
              <a:t>medio</a:t>
            </a:r>
            <a:r>
              <a:rPr lang="en-US" dirty="0">
                <a:latin typeface="Tahoma" pitchFamily="34" charset="0"/>
              </a:rPr>
              <a:t> </a:t>
            </a:r>
            <a:r>
              <a:rPr lang="es-PA" dirty="0">
                <a:latin typeface="Tahoma" pitchFamily="34" charset="0"/>
              </a:rPr>
              <a:t>ambiente</a:t>
            </a:r>
            <a:r>
              <a:rPr lang="en-US" dirty="0">
                <a:latin typeface="Tahoma" pitchFamily="34" charset="0"/>
              </a:rPr>
              <a:t>. </a:t>
            </a:r>
          </a:p>
          <a:p>
            <a:pPr marL="457200" lvl="1" indent="0" algn="just" eaLnBrk="1" fontAlgn="auto" hangingPunct="1">
              <a:spcAft>
                <a:spcPts val="0"/>
              </a:spcAft>
              <a:buFont typeface="Arial" panose="020B0604020202020204" pitchFamily="34" charset="0"/>
              <a:buNone/>
              <a:defRPr/>
            </a:pPr>
            <a:r>
              <a:rPr lang="en-US" dirty="0">
                <a:latin typeface="Tahoma" pitchFamily="34" charset="0"/>
              </a:rPr>
              <a:t>Estos seis elementos definen de manera global todo proceso, y cada uno aporta parte de la variabilidad ( y de la calidad) final del producto o servicio.</a:t>
            </a:r>
          </a:p>
          <a:p>
            <a:pPr marL="457200" lvl="1" indent="0" algn="just" eaLnBrk="1" fontAlgn="auto" hangingPunct="1">
              <a:spcAft>
                <a:spcPts val="0"/>
              </a:spcAft>
              <a:buFont typeface="Arial" panose="020B0604020202020204" pitchFamily="34" charset="0"/>
              <a:buNone/>
              <a:defRPr/>
            </a:pPr>
            <a:endParaRPr lang="en-US" dirty="0">
              <a:latin typeface="Tahoma" pitchFamily="34" charset="0"/>
            </a:endParaRPr>
          </a:p>
          <a:p>
            <a:pPr lvl="1" algn="just" eaLnBrk="1" fontAlgn="auto" hangingPunct="1">
              <a:spcAft>
                <a:spcPts val="0"/>
              </a:spcAft>
              <a:defRPr/>
            </a:pPr>
            <a:r>
              <a:rPr lang="en-US" dirty="0">
                <a:latin typeface="Tahoma" pitchFamily="34" charset="0"/>
              </a:rPr>
              <a:t>Por lo que es natural enfocar los esfuerzos de mejora hacia cada uno de estos elementos de un proceso.</a:t>
            </a:r>
            <a:endParaRPr lang="es-ES" dirty="0">
              <a:latin typeface="Tahoma" pitchFamily="34" charset="0"/>
            </a:endParaRPr>
          </a:p>
          <a:p>
            <a:pPr eaLnBrk="1" fontAlgn="auto" hangingPunct="1">
              <a:spcAft>
                <a:spcPts val="0"/>
              </a:spcAft>
              <a:defRPr/>
            </a:pPr>
            <a:endParaRPr lang="es-P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Título">
            <a:extLst>
              <a:ext uri="{FF2B5EF4-FFF2-40B4-BE49-F238E27FC236}">
                <a16:creationId xmlns:a16="http://schemas.microsoft.com/office/drawing/2014/main" id="{7750A846-17CB-C9A5-92F7-6C32DD6C38A2}"/>
              </a:ext>
            </a:extLst>
          </p:cNvPr>
          <p:cNvSpPr>
            <a:spLocks noGrp="1"/>
          </p:cNvSpPr>
          <p:nvPr>
            <p:ph type="title"/>
          </p:nvPr>
        </p:nvSpPr>
        <p:spPr/>
        <p:txBody>
          <a:bodyPr/>
          <a:lstStyle/>
          <a:p>
            <a:pPr eaLnBrk="1" hangingPunct="1"/>
            <a:r>
              <a:rPr lang="es-MX" altLang="es-ES_tradnl">
                <a:latin typeface="Tahoma" panose="020B0604030504040204" pitchFamily="34" charset="0"/>
              </a:rPr>
              <a:t>ESQUEMA BÁSICO</a:t>
            </a:r>
            <a:endParaRPr lang="es-PA" altLang="es-ES_tradnl"/>
          </a:p>
        </p:txBody>
      </p:sp>
      <p:grpSp>
        <p:nvGrpSpPr>
          <p:cNvPr id="11267" name="Group 36">
            <a:extLst>
              <a:ext uri="{FF2B5EF4-FFF2-40B4-BE49-F238E27FC236}">
                <a16:creationId xmlns:a16="http://schemas.microsoft.com/office/drawing/2014/main" id="{ADF3E49E-654A-19CB-90A9-ED31E8DD623F}"/>
              </a:ext>
            </a:extLst>
          </p:cNvPr>
          <p:cNvGrpSpPr>
            <a:grpSpLocks/>
          </p:cNvGrpSpPr>
          <p:nvPr/>
        </p:nvGrpSpPr>
        <p:grpSpPr bwMode="auto">
          <a:xfrm>
            <a:off x="415925" y="1409700"/>
            <a:ext cx="8305800" cy="4191000"/>
            <a:chOff x="144" y="768"/>
            <a:chExt cx="5328" cy="2640"/>
          </a:xfrm>
        </p:grpSpPr>
        <p:sp>
          <p:nvSpPr>
            <p:cNvPr id="11270" name="Rectangle 3">
              <a:extLst>
                <a:ext uri="{FF2B5EF4-FFF2-40B4-BE49-F238E27FC236}">
                  <a16:creationId xmlns:a16="http://schemas.microsoft.com/office/drawing/2014/main" id="{2C65DD5E-ABC0-EB88-010B-529622F6938E}"/>
                </a:ext>
              </a:extLst>
            </p:cNvPr>
            <p:cNvSpPr>
              <a:spLocks noChangeArrowheads="1"/>
            </p:cNvSpPr>
            <p:nvPr/>
          </p:nvSpPr>
          <p:spPr bwMode="auto">
            <a:xfrm>
              <a:off x="144" y="768"/>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1" name="Rectangle 4">
              <a:extLst>
                <a:ext uri="{FF2B5EF4-FFF2-40B4-BE49-F238E27FC236}">
                  <a16:creationId xmlns:a16="http://schemas.microsoft.com/office/drawing/2014/main" id="{D686C45B-83D2-F05E-70A9-3326B09A96D8}"/>
                </a:ext>
              </a:extLst>
            </p:cNvPr>
            <p:cNvSpPr>
              <a:spLocks noChangeArrowheads="1"/>
            </p:cNvSpPr>
            <p:nvPr/>
          </p:nvSpPr>
          <p:spPr bwMode="auto">
            <a:xfrm>
              <a:off x="1536" y="768"/>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2" name="Rectangle 5">
              <a:extLst>
                <a:ext uri="{FF2B5EF4-FFF2-40B4-BE49-F238E27FC236}">
                  <a16:creationId xmlns:a16="http://schemas.microsoft.com/office/drawing/2014/main" id="{03DFB811-A2A7-9B4C-3F5A-02DA7F9FCAA6}"/>
                </a:ext>
              </a:extLst>
            </p:cNvPr>
            <p:cNvSpPr>
              <a:spLocks noChangeArrowheads="1"/>
            </p:cNvSpPr>
            <p:nvPr/>
          </p:nvSpPr>
          <p:spPr bwMode="auto">
            <a:xfrm>
              <a:off x="2880" y="768"/>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3" name="Rectangle 6">
              <a:extLst>
                <a:ext uri="{FF2B5EF4-FFF2-40B4-BE49-F238E27FC236}">
                  <a16:creationId xmlns:a16="http://schemas.microsoft.com/office/drawing/2014/main" id="{9D9CCBD6-299E-3B63-33BF-DD6BD524ECF2}"/>
                </a:ext>
              </a:extLst>
            </p:cNvPr>
            <p:cNvSpPr>
              <a:spLocks noChangeArrowheads="1"/>
            </p:cNvSpPr>
            <p:nvPr/>
          </p:nvSpPr>
          <p:spPr bwMode="auto">
            <a:xfrm>
              <a:off x="2928" y="2880"/>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4" name="Rectangle 7">
              <a:extLst>
                <a:ext uri="{FF2B5EF4-FFF2-40B4-BE49-F238E27FC236}">
                  <a16:creationId xmlns:a16="http://schemas.microsoft.com/office/drawing/2014/main" id="{2A364C6C-AFFD-A68A-5156-B9F82A1E824F}"/>
                </a:ext>
              </a:extLst>
            </p:cNvPr>
            <p:cNvSpPr>
              <a:spLocks noChangeArrowheads="1"/>
            </p:cNvSpPr>
            <p:nvPr/>
          </p:nvSpPr>
          <p:spPr bwMode="auto">
            <a:xfrm>
              <a:off x="1632" y="2880"/>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5" name="Rectangle 8">
              <a:extLst>
                <a:ext uri="{FF2B5EF4-FFF2-40B4-BE49-F238E27FC236}">
                  <a16:creationId xmlns:a16="http://schemas.microsoft.com/office/drawing/2014/main" id="{5F813A09-9CEE-DADD-A086-F93245510305}"/>
                </a:ext>
              </a:extLst>
            </p:cNvPr>
            <p:cNvSpPr>
              <a:spLocks noChangeArrowheads="1"/>
            </p:cNvSpPr>
            <p:nvPr/>
          </p:nvSpPr>
          <p:spPr bwMode="auto">
            <a:xfrm>
              <a:off x="4224" y="1728"/>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6" name="Rectangle 9">
              <a:extLst>
                <a:ext uri="{FF2B5EF4-FFF2-40B4-BE49-F238E27FC236}">
                  <a16:creationId xmlns:a16="http://schemas.microsoft.com/office/drawing/2014/main" id="{BC12443C-4F42-B073-E0DF-3D416F86F632}"/>
                </a:ext>
              </a:extLst>
            </p:cNvPr>
            <p:cNvSpPr>
              <a:spLocks noChangeArrowheads="1"/>
            </p:cNvSpPr>
            <p:nvPr/>
          </p:nvSpPr>
          <p:spPr bwMode="auto">
            <a:xfrm>
              <a:off x="144" y="2880"/>
              <a:ext cx="1152" cy="480"/>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C" altLang="es-ES_tradnl" sz="1800">
                <a:latin typeface="Arial" panose="020B0604020202020204" pitchFamily="34" charset="0"/>
              </a:endParaRPr>
            </a:p>
          </p:txBody>
        </p:sp>
        <p:sp>
          <p:nvSpPr>
            <p:cNvPr id="11277" name="Line 10">
              <a:extLst>
                <a:ext uri="{FF2B5EF4-FFF2-40B4-BE49-F238E27FC236}">
                  <a16:creationId xmlns:a16="http://schemas.microsoft.com/office/drawing/2014/main" id="{220880FB-CA01-2EF3-1989-6E8F5FD01378}"/>
                </a:ext>
              </a:extLst>
            </p:cNvPr>
            <p:cNvSpPr>
              <a:spLocks noChangeShapeType="1"/>
            </p:cNvSpPr>
            <p:nvPr/>
          </p:nvSpPr>
          <p:spPr bwMode="auto">
            <a:xfrm>
              <a:off x="192" y="2016"/>
              <a:ext cx="4032" cy="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wrap="none"/>
            <a:lstStyle/>
            <a:p>
              <a:endParaRPr lang="es-PA"/>
            </a:p>
          </p:txBody>
        </p:sp>
        <p:sp>
          <p:nvSpPr>
            <p:cNvPr id="11278" name="Line 11">
              <a:extLst>
                <a:ext uri="{FF2B5EF4-FFF2-40B4-BE49-F238E27FC236}">
                  <a16:creationId xmlns:a16="http://schemas.microsoft.com/office/drawing/2014/main" id="{72CE1E7A-D304-6CA0-716F-AD48098CC6F5}"/>
                </a:ext>
              </a:extLst>
            </p:cNvPr>
            <p:cNvSpPr>
              <a:spLocks noChangeShapeType="1"/>
            </p:cNvSpPr>
            <p:nvPr/>
          </p:nvSpPr>
          <p:spPr bwMode="auto">
            <a:xfrm>
              <a:off x="864" y="1248"/>
              <a:ext cx="240"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79" name="Line 12">
              <a:extLst>
                <a:ext uri="{FF2B5EF4-FFF2-40B4-BE49-F238E27FC236}">
                  <a16:creationId xmlns:a16="http://schemas.microsoft.com/office/drawing/2014/main" id="{48CF65D4-09E8-FFA6-4BF4-F100FB2A4D11}"/>
                </a:ext>
              </a:extLst>
            </p:cNvPr>
            <p:cNvSpPr>
              <a:spLocks noChangeShapeType="1"/>
            </p:cNvSpPr>
            <p:nvPr/>
          </p:nvSpPr>
          <p:spPr bwMode="auto">
            <a:xfrm>
              <a:off x="2112" y="1248"/>
              <a:ext cx="336"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0" name="Line 13">
              <a:extLst>
                <a:ext uri="{FF2B5EF4-FFF2-40B4-BE49-F238E27FC236}">
                  <a16:creationId xmlns:a16="http://schemas.microsoft.com/office/drawing/2014/main" id="{48C6B731-4B32-F413-04F8-0C8619AD0058}"/>
                </a:ext>
              </a:extLst>
            </p:cNvPr>
            <p:cNvSpPr>
              <a:spLocks noChangeShapeType="1"/>
            </p:cNvSpPr>
            <p:nvPr/>
          </p:nvSpPr>
          <p:spPr bwMode="auto">
            <a:xfrm>
              <a:off x="3312" y="1248"/>
              <a:ext cx="336" cy="76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1" name="Line 14">
              <a:extLst>
                <a:ext uri="{FF2B5EF4-FFF2-40B4-BE49-F238E27FC236}">
                  <a16:creationId xmlns:a16="http://schemas.microsoft.com/office/drawing/2014/main" id="{9B5C9CFA-0065-D8B5-8946-B5A534C8D22C}"/>
                </a:ext>
              </a:extLst>
            </p:cNvPr>
            <p:cNvSpPr>
              <a:spLocks noChangeShapeType="1"/>
            </p:cNvSpPr>
            <p:nvPr/>
          </p:nvSpPr>
          <p:spPr bwMode="auto">
            <a:xfrm flipV="1">
              <a:off x="528" y="2016"/>
              <a:ext cx="528" cy="86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2" name="Line 15">
              <a:extLst>
                <a:ext uri="{FF2B5EF4-FFF2-40B4-BE49-F238E27FC236}">
                  <a16:creationId xmlns:a16="http://schemas.microsoft.com/office/drawing/2014/main" id="{BB622384-D4E8-B5E1-4224-10E636870367}"/>
                </a:ext>
              </a:extLst>
            </p:cNvPr>
            <p:cNvSpPr>
              <a:spLocks noChangeShapeType="1"/>
            </p:cNvSpPr>
            <p:nvPr/>
          </p:nvSpPr>
          <p:spPr bwMode="auto">
            <a:xfrm flipV="1">
              <a:off x="2016" y="2016"/>
              <a:ext cx="528" cy="86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3" name="Line 16">
              <a:extLst>
                <a:ext uri="{FF2B5EF4-FFF2-40B4-BE49-F238E27FC236}">
                  <a16:creationId xmlns:a16="http://schemas.microsoft.com/office/drawing/2014/main" id="{5CB52914-E2B6-0023-8794-2AF579268706}"/>
                </a:ext>
              </a:extLst>
            </p:cNvPr>
            <p:cNvSpPr>
              <a:spLocks noChangeShapeType="1"/>
            </p:cNvSpPr>
            <p:nvPr/>
          </p:nvSpPr>
          <p:spPr bwMode="auto">
            <a:xfrm flipV="1">
              <a:off x="3264" y="2016"/>
              <a:ext cx="528" cy="86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4" name="Line 17">
              <a:extLst>
                <a:ext uri="{FF2B5EF4-FFF2-40B4-BE49-F238E27FC236}">
                  <a16:creationId xmlns:a16="http://schemas.microsoft.com/office/drawing/2014/main" id="{BB5DD74F-7383-F8BC-BCE5-A2B5778E7EC7}"/>
                </a:ext>
              </a:extLst>
            </p:cNvPr>
            <p:cNvSpPr>
              <a:spLocks noChangeShapeType="1"/>
            </p:cNvSpPr>
            <p:nvPr/>
          </p:nvSpPr>
          <p:spPr bwMode="auto">
            <a:xfrm>
              <a:off x="336" y="163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5" name="Line 18">
              <a:extLst>
                <a:ext uri="{FF2B5EF4-FFF2-40B4-BE49-F238E27FC236}">
                  <a16:creationId xmlns:a16="http://schemas.microsoft.com/office/drawing/2014/main" id="{965CD791-4623-A264-EEBD-FD08D89E329B}"/>
                </a:ext>
              </a:extLst>
            </p:cNvPr>
            <p:cNvSpPr>
              <a:spLocks noChangeShapeType="1"/>
            </p:cNvSpPr>
            <p:nvPr/>
          </p:nvSpPr>
          <p:spPr bwMode="auto">
            <a:xfrm>
              <a:off x="1488" y="139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6" name="Line 19">
              <a:extLst>
                <a:ext uri="{FF2B5EF4-FFF2-40B4-BE49-F238E27FC236}">
                  <a16:creationId xmlns:a16="http://schemas.microsoft.com/office/drawing/2014/main" id="{A85F4E24-9E21-A1E9-9D50-435E6C26EB91}"/>
                </a:ext>
              </a:extLst>
            </p:cNvPr>
            <p:cNvSpPr>
              <a:spLocks noChangeShapeType="1"/>
            </p:cNvSpPr>
            <p:nvPr/>
          </p:nvSpPr>
          <p:spPr bwMode="auto">
            <a:xfrm>
              <a:off x="1584" y="163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7" name="Line 20">
              <a:extLst>
                <a:ext uri="{FF2B5EF4-FFF2-40B4-BE49-F238E27FC236}">
                  <a16:creationId xmlns:a16="http://schemas.microsoft.com/office/drawing/2014/main" id="{CE2F51F5-6CDF-44DC-2123-10BCD6520093}"/>
                </a:ext>
              </a:extLst>
            </p:cNvPr>
            <p:cNvSpPr>
              <a:spLocks noChangeShapeType="1"/>
            </p:cNvSpPr>
            <p:nvPr/>
          </p:nvSpPr>
          <p:spPr bwMode="auto">
            <a:xfrm>
              <a:off x="2784" y="1680"/>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8" name="Line 21">
              <a:extLst>
                <a:ext uri="{FF2B5EF4-FFF2-40B4-BE49-F238E27FC236}">
                  <a16:creationId xmlns:a16="http://schemas.microsoft.com/office/drawing/2014/main" id="{1D39E14B-BDD7-44BF-4948-A59A9C62B285}"/>
                </a:ext>
              </a:extLst>
            </p:cNvPr>
            <p:cNvSpPr>
              <a:spLocks noChangeShapeType="1"/>
            </p:cNvSpPr>
            <p:nvPr/>
          </p:nvSpPr>
          <p:spPr bwMode="auto">
            <a:xfrm>
              <a:off x="192" y="2448"/>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89" name="Line 22">
              <a:extLst>
                <a:ext uri="{FF2B5EF4-FFF2-40B4-BE49-F238E27FC236}">
                  <a16:creationId xmlns:a16="http://schemas.microsoft.com/office/drawing/2014/main" id="{32AAF020-4134-03D3-5258-221260EEE59D}"/>
                </a:ext>
              </a:extLst>
            </p:cNvPr>
            <p:cNvSpPr>
              <a:spLocks noChangeShapeType="1"/>
            </p:cNvSpPr>
            <p:nvPr/>
          </p:nvSpPr>
          <p:spPr bwMode="auto">
            <a:xfrm>
              <a:off x="1632" y="2400"/>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90" name="Line 24">
              <a:extLst>
                <a:ext uri="{FF2B5EF4-FFF2-40B4-BE49-F238E27FC236}">
                  <a16:creationId xmlns:a16="http://schemas.microsoft.com/office/drawing/2014/main" id="{9EE28F51-FCC3-120D-C9B0-CED85BF5EB1C}"/>
                </a:ext>
              </a:extLst>
            </p:cNvPr>
            <p:cNvSpPr>
              <a:spLocks noChangeShapeType="1"/>
            </p:cNvSpPr>
            <p:nvPr/>
          </p:nvSpPr>
          <p:spPr bwMode="auto">
            <a:xfrm flipH="1">
              <a:off x="2208" y="1488"/>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91" name="Line 25">
              <a:extLst>
                <a:ext uri="{FF2B5EF4-FFF2-40B4-BE49-F238E27FC236}">
                  <a16:creationId xmlns:a16="http://schemas.microsoft.com/office/drawing/2014/main" id="{CC1200FE-9DDD-4FB3-BD22-A01CB2A39996}"/>
                </a:ext>
              </a:extLst>
            </p:cNvPr>
            <p:cNvSpPr>
              <a:spLocks noChangeShapeType="1"/>
            </p:cNvSpPr>
            <p:nvPr/>
          </p:nvSpPr>
          <p:spPr bwMode="auto">
            <a:xfrm flipH="1">
              <a:off x="2160" y="2592"/>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92" name="Line 26">
              <a:extLst>
                <a:ext uri="{FF2B5EF4-FFF2-40B4-BE49-F238E27FC236}">
                  <a16:creationId xmlns:a16="http://schemas.microsoft.com/office/drawing/2014/main" id="{F26BB792-B545-769F-BE58-C394BF6DC6EF}"/>
                </a:ext>
              </a:extLst>
            </p:cNvPr>
            <p:cNvSpPr>
              <a:spLocks noChangeShapeType="1"/>
            </p:cNvSpPr>
            <p:nvPr/>
          </p:nvSpPr>
          <p:spPr bwMode="auto">
            <a:xfrm flipH="1">
              <a:off x="3456" y="2544"/>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PA"/>
            </a:p>
          </p:txBody>
        </p:sp>
        <p:sp>
          <p:nvSpPr>
            <p:cNvPr id="11293" name="Text Box 27">
              <a:extLst>
                <a:ext uri="{FF2B5EF4-FFF2-40B4-BE49-F238E27FC236}">
                  <a16:creationId xmlns:a16="http://schemas.microsoft.com/office/drawing/2014/main" id="{938C9851-F7C9-D5B6-F737-ED7DF275E1F0}"/>
                </a:ext>
              </a:extLst>
            </p:cNvPr>
            <p:cNvSpPr txBox="1">
              <a:spLocks noChangeArrowheads="1"/>
            </p:cNvSpPr>
            <p:nvPr/>
          </p:nvSpPr>
          <p:spPr bwMode="auto">
            <a:xfrm>
              <a:off x="240" y="816"/>
              <a:ext cx="96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Mano de Obra</a:t>
              </a:r>
              <a:endParaRPr lang="es-ES" altLang="es-ES_tradnl" sz="2200" b="1">
                <a:latin typeface="Tahoma" panose="020B0604030504040204" pitchFamily="34" charset="0"/>
              </a:endParaRPr>
            </a:p>
          </p:txBody>
        </p:sp>
        <p:sp>
          <p:nvSpPr>
            <p:cNvPr id="11294" name="Text Box 28">
              <a:extLst>
                <a:ext uri="{FF2B5EF4-FFF2-40B4-BE49-F238E27FC236}">
                  <a16:creationId xmlns:a16="http://schemas.microsoft.com/office/drawing/2014/main" id="{C09134E7-E8EC-34F6-EA31-618F33FFEA6C}"/>
                </a:ext>
              </a:extLst>
            </p:cNvPr>
            <p:cNvSpPr txBox="1">
              <a:spLocks noChangeArrowheads="1"/>
            </p:cNvSpPr>
            <p:nvPr/>
          </p:nvSpPr>
          <p:spPr bwMode="auto">
            <a:xfrm>
              <a:off x="192" y="2976"/>
              <a:ext cx="1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Maquinaria</a:t>
              </a:r>
              <a:endParaRPr lang="es-ES" altLang="es-ES_tradnl" sz="2200" b="1">
                <a:latin typeface="Tahoma" panose="020B0604030504040204" pitchFamily="34" charset="0"/>
              </a:endParaRPr>
            </a:p>
          </p:txBody>
        </p:sp>
        <p:sp>
          <p:nvSpPr>
            <p:cNvPr id="11295" name="Text Box 29">
              <a:extLst>
                <a:ext uri="{FF2B5EF4-FFF2-40B4-BE49-F238E27FC236}">
                  <a16:creationId xmlns:a16="http://schemas.microsoft.com/office/drawing/2014/main" id="{6B82A756-B940-648E-9A86-FEFC56989035}"/>
                </a:ext>
              </a:extLst>
            </p:cNvPr>
            <p:cNvSpPr txBox="1">
              <a:spLocks noChangeArrowheads="1"/>
            </p:cNvSpPr>
            <p:nvPr/>
          </p:nvSpPr>
          <p:spPr bwMode="auto">
            <a:xfrm>
              <a:off x="1488" y="768"/>
              <a:ext cx="134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Métodos de Trabajo</a:t>
              </a:r>
              <a:endParaRPr lang="es-ES" altLang="es-ES_tradnl" sz="2200" b="1">
                <a:latin typeface="Tahoma" panose="020B0604030504040204" pitchFamily="34" charset="0"/>
              </a:endParaRPr>
            </a:p>
          </p:txBody>
        </p:sp>
        <p:sp>
          <p:nvSpPr>
            <p:cNvPr id="11296" name="Text Box 30">
              <a:extLst>
                <a:ext uri="{FF2B5EF4-FFF2-40B4-BE49-F238E27FC236}">
                  <a16:creationId xmlns:a16="http://schemas.microsoft.com/office/drawing/2014/main" id="{604CE8F1-6E6D-4306-305B-7C4877798317}"/>
                </a:ext>
              </a:extLst>
            </p:cNvPr>
            <p:cNvSpPr txBox="1">
              <a:spLocks noChangeArrowheads="1"/>
            </p:cNvSpPr>
            <p:nvPr/>
          </p:nvSpPr>
          <p:spPr bwMode="auto">
            <a:xfrm>
              <a:off x="1680" y="2928"/>
              <a:ext cx="11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Medio Ambiente</a:t>
              </a:r>
              <a:endParaRPr lang="es-ES" altLang="es-ES_tradnl" sz="2200" b="1">
                <a:latin typeface="Tahoma" panose="020B0604030504040204" pitchFamily="34" charset="0"/>
              </a:endParaRPr>
            </a:p>
          </p:txBody>
        </p:sp>
        <p:sp>
          <p:nvSpPr>
            <p:cNvPr id="11297" name="Text Box 31">
              <a:extLst>
                <a:ext uri="{FF2B5EF4-FFF2-40B4-BE49-F238E27FC236}">
                  <a16:creationId xmlns:a16="http://schemas.microsoft.com/office/drawing/2014/main" id="{D2440260-A19E-8E19-1058-4BDDFF6A31A4}"/>
                </a:ext>
              </a:extLst>
            </p:cNvPr>
            <p:cNvSpPr txBox="1">
              <a:spLocks noChangeArrowheads="1"/>
            </p:cNvSpPr>
            <p:nvPr/>
          </p:nvSpPr>
          <p:spPr bwMode="auto">
            <a:xfrm>
              <a:off x="2976" y="864"/>
              <a:ext cx="13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2200" b="1">
                  <a:latin typeface="Tahoma" panose="020B0604030504040204" pitchFamily="34" charset="0"/>
                </a:rPr>
                <a:t>Materiales</a:t>
              </a:r>
              <a:endParaRPr lang="es-ES" altLang="es-ES_tradnl" sz="2200" b="1">
                <a:latin typeface="Tahoma" panose="020B0604030504040204" pitchFamily="34" charset="0"/>
              </a:endParaRPr>
            </a:p>
          </p:txBody>
        </p:sp>
        <p:sp>
          <p:nvSpPr>
            <p:cNvPr id="11298" name="Text Box 32">
              <a:extLst>
                <a:ext uri="{FF2B5EF4-FFF2-40B4-BE49-F238E27FC236}">
                  <a16:creationId xmlns:a16="http://schemas.microsoft.com/office/drawing/2014/main" id="{511F3093-0BC4-1780-12D2-2DE0BC5C38B1}"/>
                </a:ext>
              </a:extLst>
            </p:cNvPr>
            <p:cNvSpPr txBox="1">
              <a:spLocks noChangeArrowheads="1"/>
            </p:cNvSpPr>
            <p:nvPr/>
          </p:nvSpPr>
          <p:spPr bwMode="auto">
            <a:xfrm>
              <a:off x="2976" y="2928"/>
              <a:ext cx="11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200" b="1">
                  <a:latin typeface="Tahoma" panose="020B0604030504040204" pitchFamily="34" charset="0"/>
                </a:rPr>
                <a:t>Medición</a:t>
              </a:r>
              <a:endParaRPr lang="es-ES" altLang="es-ES_tradnl" sz="2200" b="1">
                <a:latin typeface="Tahoma" panose="020B0604030504040204" pitchFamily="34" charset="0"/>
              </a:endParaRPr>
            </a:p>
          </p:txBody>
        </p:sp>
        <p:sp>
          <p:nvSpPr>
            <p:cNvPr id="11299" name="Text Box 33">
              <a:extLst>
                <a:ext uri="{FF2B5EF4-FFF2-40B4-BE49-F238E27FC236}">
                  <a16:creationId xmlns:a16="http://schemas.microsoft.com/office/drawing/2014/main" id="{FD5E04A6-A9BF-3DCE-D0EC-4261600F225C}"/>
                </a:ext>
              </a:extLst>
            </p:cNvPr>
            <p:cNvSpPr txBox="1">
              <a:spLocks noChangeArrowheads="1"/>
            </p:cNvSpPr>
            <p:nvPr/>
          </p:nvSpPr>
          <p:spPr bwMode="auto">
            <a:xfrm>
              <a:off x="4320" y="182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s-MX" altLang="es-ES_tradnl" sz="2400" b="1">
                  <a:latin typeface="Tahoma" panose="020B0604030504040204" pitchFamily="34" charset="0"/>
                </a:rPr>
                <a:t>Problema</a:t>
              </a:r>
              <a:endParaRPr lang="es-ES" altLang="es-ES_tradnl" sz="2400" b="1">
                <a:latin typeface="Tahoma" panose="020B0604030504040204" pitchFamily="34" charset="0"/>
              </a:endParaRPr>
            </a:p>
          </p:txBody>
        </p:sp>
      </p:grpSp>
      <p:sp>
        <p:nvSpPr>
          <p:cNvPr id="11268" name="Text Box 34">
            <a:extLst>
              <a:ext uri="{FF2B5EF4-FFF2-40B4-BE49-F238E27FC236}">
                <a16:creationId xmlns:a16="http://schemas.microsoft.com/office/drawing/2014/main" id="{F76448FB-1A3C-E234-62C2-C35D6CEDD4A1}"/>
              </a:ext>
            </a:extLst>
          </p:cNvPr>
          <p:cNvSpPr txBox="1">
            <a:spLocks noChangeArrowheads="1"/>
          </p:cNvSpPr>
          <p:nvPr/>
        </p:nvSpPr>
        <p:spPr bwMode="auto">
          <a:xfrm>
            <a:off x="746125" y="5715000"/>
            <a:ext cx="467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400" b="1">
                <a:latin typeface="Tahoma" panose="020B0604030504040204" pitchFamily="34" charset="0"/>
              </a:rPr>
              <a:t>CAUSAS</a:t>
            </a:r>
            <a:endParaRPr lang="es-ES" altLang="es-ES_tradnl" sz="2400" b="1">
              <a:latin typeface="Tahoma" panose="020B0604030504040204" pitchFamily="34" charset="0"/>
            </a:endParaRPr>
          </a:p>
        </p:txBody>
      </p:sp>
      <p:sp>
        <p:nvSpPr>
          <p:cNvPr id="11269" name="Text Box 35">
            <a:extLst>
              <a:ext uri="{FF2B5EF4-FFF2-40B4-BE49-F238E27FC236}">
                <a16:creationId xmlns:a16="http://schemas.microsoft.com/office/drawing/2014/main" id="{F7E860EA-CDB2-87B0-EA52-05856269C411}"/>
              </a:ext>
            </a:extLst>
          </p:cNvPr>
          <p:cNvSpPr txBox="1">
            <a:spLocks noChangeArrowheads="1"/>
          </p:cNvSpPr>
          <p:nvPr/>
        </p:nvSpPr>
        <p:spPr bwMode="auto">
          <a:xfrm>
            <a:off x="7092950" y="42291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ES_tradnl" sz="2400" b="1">
                <a:latin typeface="Tahoma" panose="020B0604030504040204" pitchFamily="34" charset="0"/>
              </a:rPr>
              <a:t>EFECTO</a:t>
            </a:r>
            <a:endParaRPr lang="es-ES" altLang="es-ES_tradnl" sz="2400" b="1">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Título">
            <a:extLst>
              <a:ext uri="{FF2B5EF4-FFF2-40B4-BE49-F238E27FC236}">
                <a16:creationId xmlns:a16="http://schemas.microsoft.com/office/drawing/2014/main" id="{AB49C424-D09F-9F0E-E32A-1376B349021C}"/>
              </a:ext>
            </a:extLst>
          </p:cNvPr>
          <p:cNvSpPr>
            <a:spLocks noGrp="1"/>
          </p:cNvSpPr>
          <p:nvPr>
            <p:ph type="title"/>
          </p:nvPr>
        </p:nvSpPr>
        <p:spPr/>
        <p:txBody>
          <a:bodyPr/>
          <a:lstStyle/>
          <a:p>
            <a:pPr eaLnBrk="1" hangingPunct="1"/>
            <a:br>
              <a:rPr lang="es-MX" altLang="es-ES_tradnl" sz="2800" b="1"/>
            </a:br>
            <a:r>
              <a:rPr lang="es-MX" altLang="es-ES_tradnl" sz="2800" b="1"/>
              <a:t>A continuación se dan una lista de posibles subramas para el método de construcción  (6M)</a:t>
            </a:r>
            <a:br>
              <a:rPr lang="es-PA" altLang="es-ES_tradnl" sz="2800"/>
            </a:br>
            <a:endParaRPr lang="es-PA" altLang="es-ES_tradnl" sz="2800"/>
          </a:p>
        </p:txBody>
      </p:sp>
      <p:sp>
        <p:nvSpPr>
          <p:cNvPr id="4" name="3 Marcador de contenido">
            <a:extLst>
              <a:ext uri="{FF2B5EF4-FFF2-40B4-BE49-F238E27FC236}">
                <a16:creationId xmlns:a16="http://schemas.microsoft.com/office/drawing/2014/main" id="{B376C6B2-B5AA-1C2A-AF7E-3C861EA347E9}"/>
              </a:ext>
            </a:extLst>
          </p:cNvPr>
          <p:cNvSpPr>
            <a:spLocks noGrp="1"/>
          </p:cNvSpPr>
          <p:nvPr>
            <p:ph idx="1"/>
          </p:nvPr>
        </p:nvSpPr>
        <p:spPr/>
        <p:txBody>
          <a:bodyPr rtlCol="0">
            <a:normAutofit fontScale="85000" lnSpcReduction="10000"/>
          </a:bodyPr>
          <a:lstStyle/>
          <a:p>
            <a:pPr algn="just" eaLnBrk="1" fontAlgn="auto" hangingPunct="1">
              <a:spcAft>
                <a:spcPts val="0"/>
              </a:spcAft>
              <a:defRPr/>
            </a:pPr>
            <a:r>
              <a:rPr lang="es-MX" dirty="0"/>
              <a:t>Conocimiento (¿La gente conoce su trabajo?)</a:t>
            </a:r>
            <a:endParaRPr lang="es-PA" dirty="0"/>
          </a:p>
          <a:p>
            <a:pPr algn="just" eaLnBrk="1" fontAlgn="auto" hangingPunct="1">
              <a:spcAft>
                <a:spcPts val="0"/>
              </a:spcAft>
              <a:defRPr/>
            </a:pPr>
            <a:r>
              <a:rPr lang="es-MX" dirty="0"/>
              <a:t>Entrenamiento (¿Están entrenados los operadores?)</a:t>
            </a:r>
            <a:endParaRPr lang="es-PA" dirty="0"/>
          </a:p>
          <a:p>
            <a:pPr algn="just" eaLnBrk="1" fontAlgn="auto" hangingPunct="1">
              <a:spcAft>
                <a:spcPts val="0"/>
              </a:spcAft>
              <a:defRPr/>
            </a:pPr>
            <a:r>
              <a:rPr lang="es-MX" dirty="0"/>
              <a:t>Habilidad (¿Los operadores han demostrado tener habilidad para que el trabajo que realizan?)</a:t>
            </a:r>
            <a:endParaRPr lang="es-PA" dirty="0"/>
          </a:p>
          <a:p>
            <a:pPr algn="just" eaLnBrk="1" fontAlgn="auto" hangingPunct="1">
              <a:spcAft>
                <a:spcPts val="0"/>
              </a:spcAft>
              <a:defRPr/>
            </a:pPr>
            <a:r>
              <a:rPr lang="es-MX" dirty="0"/>
              <a:t>Capacidad (¿Se espera que cualquier trabajador pueda llevar a cabo de manera eficiente su labor?)</a:t>
            </a:r>
            <a:endParaRPr lang="es-PA" dirty="0"/>
          </a:p>
          <a:p>
            <a:pPr algn="just" eaLnBrk="1" fontAlgn="auto" hangingPunct="1">
              <a:spcAft>
                <a:spcPts val="0"/>
              </a:spcAft>
              <a:defRPr/>
            </a:pPr>
            <a:r>
              <a:rPr lang="es-MX" dirty="0"/>
              <a:t>Ciclos (¿existen patrones o ciclos en los procesos que dependen de condiciones del medio ambiente?)</a:t>
            </a:r>
            <a:endParaRPr lang="es-PA" dirty="0"/>
          </a:p>
          <a:p>
            <a:pPr algn="just" eaLnBrk="1" fontAlgn="auto" hangingPunct="1">
              <a:spcAft>
                <a:spcPts val="0"/>
              </a:spcAft>
              <a:defRPr/>
            </a:pPr>
            <a:r>
              <a:rPr lang="es-MX" dirty="0"/>
              <a:t>Temperatura (¿la temperatura ambiental influye en las operaciones?).</a:t>
            </a:r>
            <a:endParaRPr lang="es-PA" dirty="0"/>
          </a:p>
          <a:p>
            <a:pPr marL="0" indent="0" eaLnBrk="1" fontAlgn="auto" hangingPunct="1">
              <a:spcAft>
                <a:spcPts val="0"/>
              </a:spcAft>
              <a:buFont typeface="Arial" panose="020B0604020202020204" pitchFamily="34" charset="0"/>
              <a:buNone/>
              <a:defRPr/>
            </a:pPr>
            <a:endParaRPr lang="es-PA"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8B7F6354CC06C41B85C84215624081D" ma:contentTypeVersion="2" ma:contentTypeDescription="Crear nuevo documento." ma:contentTypeScope="" ma:versionID="d2f97c391f6526a3687c9fbf24a966d4">
  <xsd:schema xmlns:xsd="http://www.w3.org/2001/XMLSchema" xmlns:xs="http://www.w3.org/2001/XMLSchema" xmlns:p="http://schemas.microsoft.com/office/2006/metadata/properties" xmlns:ns2="cc84cced-98ff-4cd9-913d-2a40833014ec" targetNamespace="http://schemas.microsoft.com/office/2006/metadata/properties" ma:root="true" ma:fieldsID="daf9d848bbbf798d6eb932996e382ecb" ns2:_="">
    <xsd:import namespace="cc84cced-98ff-4cd9-913d-2a40833014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4cced-98ff-4cd9-913d-2a40833014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373D13-B085-4873-8E36-8597B7588973}"/>
</file>

<file path=customXml/itemProps2.xml><?xml version="1.0" encoding="utf-8"?>
<ds:datastoreItem xmlns:ds="http://schemas.openxmlformats.org/officeDocument/2006/customXml" ds:itemID="{9F5EB283-567B-4F47-96C3-DF8D2BE06B57}"/>
</file>

<file path=customXml/itemProps3.xml><?xml version="1.0" encoding="utf-8"?>
<ds:datastoreItem xmlns:ds="http://schemas.openxmlformats.org/officeDocument/2006/customXml" ds:itemID="{65CFB31F-E7A3-40C9-8DF1-C99706F23941}"/>
</file>

<file path=docProps/app.xml><?xml version="1.0" encoding="utf-8"?>
<Properties xmlns="http://schemas.openxmlformats.org/officeDocument/2006/extended-properties" xmlns:vt="http://schemas.openxmlformats.org/officeDocument/2006/docPropsVTypes">
  <Template/>
  <TotalTime>36</TotalTime>
  <Words>1822</Words>
  <Application>Microsoft Office PowerPoint</Application>
  <PresentationFormat>Presentación en pantalla (4:3)</PresentationFormat>
  <Paragraphs>190</Paragraphs>
  <Slides>22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Tahoma</vt:lpstr>
      <vt:lpstr>Tema de Office</vt:lpstr>
      <vt:lpstr>Presentación de PowerPoint</vt:lpstr>
      <vt:lpstr>Presentación de PowerPoint</vt:lpstr>
      <vt:lpstr>Presentación de PowerPoint</vt:lpstr>
      <vt:lpstr>Las sesiones de lluvia de ideas se rigen por los siguientes pasos:</vt:lpstr>
      <vt:lpstr>Las sesiones de lluvia de ideas se rigen por los siguientes pasos:</vt:lpstr>
      <vt:lpstr>Presentación de PowerPoint</vt:lpstr>
      <vt:lpstr>METODO DE 6M </vt:lpstr>
      <vt:lpstr>ESQUEMA BÁSICO</vt:lpstr>
      <vt:lpstr> A continuación se dan una lista de posibles subramas para el método de construcción  (6M) </vt:lpstr>
      <vt:lpstr>A continuación se dan una lista de posibles subramas para el método de construcción  (6M) </vt:lpstr>
      <vt:lpstr>A continuación se dan una lista de posibles subramas para el método de construcción  (6M) </vt:lpstr>
      <vt:lpstr>Presentación de PowerPoint</vt:lpstr>
      <vt:lpstr>Presentación de PowerPoint</vt:lpstr>
      <vt:lpstr>Presentación de PowerPoint</vt:lpstr>
      <vt:lpstr>Presentación de PowerPoint</vt:lpstr>
      <vt:lpstr>Presentación de PowerPoint</vt:lpstr>
      <vt:lpstr>METODO DE ESTRATIFICCION O ENUMERACION DE CAUSAS </vt:lpstr>
      <vt:lpstr>METODO DE ESTRATIFICCION O ENUMERACION DE CAUSAS </vt:lpstr>
      <vt:lpstr>Presentación de PowerPoint</vt:lpstr>
      <vt:lpstr>Presentación de PowerPoint</vt:lpstr>
      <vt:lpstr>PASOS EN LA CONSTRUCCION DE UN DIAGRAMA DE ISHIKAWA ( DI ):</vt:lpstr>
      <vt:lpstr>PASOS EN LA CONSTRUCCION DE UN DIAGRAMA DE ISHIKAWA ( DI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Juan Rojas</cp:lastModifiedBy>
  <cp:revision>3</cp:revision>
  <dcterms:created xsi:type="dcterms:W3CDTF">2020-06-09T01:06:54Z</dcterms:created>
  <dcterms:modified xsi:type="dcterms:W3CDTF">2022-06-09T01:21:43Z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0x01010048B7F6354CC06C41B85C84215624081D</vt:lpwstr>
  </property>
</Properties>
</file>