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9" r:id="rId3"/>
    <p:sldId id="280" r:id="rId4"/>
    <p:sldId id="269" r:id="rId5"/>
    <p:sldId id="270" r:id="rId6"/>
    <p:sldId id="271" r:id="rId7"/>
    <p:sldId id="272" r:id="rId8"/>
    <p:sldId id="281" r:id="rId9"/>
    <p:sldId id="273" r:id="rId10"/>
    <p:sldId id="278" r:id="rId11"/>
    <p:sldId id="277" r:id="rId12"/>
    <p:sldId id="257" r:id="rId13"/>
    <p:sldId id="258" r:id="rId14"/>
    <p:sldId id="260" r:id="rId15"/>
    <p:sldId id="261" r:id="rId16"/>
    <p:sldId id="262" r:id="rId17"/>
    <p:sldId id="263" r:id="rId18"/>
    <p:sldId id="266" r:id="rId19"/>
    <p:sldId id="282" r:id="rId20"/>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9429"/>
  </p:normalViewPr>
  <p:slideViewPr>
    <p:cSldViewPr>
      <p:cViewPr varScale="1">
        <p:scale>
          <a:sx n="57" d="100"/>
          <a:sy n="57" d="100"/>
        </p:scale>
        <p:origin x="13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C3E35-D1A0-44E9-8166-254D798F920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PA"/>
        </a:p>
      </dgm:t>
    </dgm:pt>
    <dgm:pt modelId="{BB3123ED-41AE-47A2-9E0C-AE29515759B3}">
      <dgm:prSet phldrT="[Texto]"/>
      <dgm:spPr/>
      <dgm:t>
        <a:bodyPr/>
        <a:lstStyle/>
        <a:p>
          <a:r>
            <a:rPr lang="es-PA" dirty="0"/>
            <a:t>Contabilidad</a:t>
          </a:r>
        </a:p>
      </dgm:t>
    </dgm:pt>
    <dgm:pt modelId="{0D772FC7-41E7-4A1C-9159-585E090F7F67}" type="parTrans" cxnId="{0125FB1E-DC91-4287-90AC-F59FDA4F8BD8}">
      <dgm:prSet/>
      <dgm:spPr/>
      <dgm:t>
        <a:bodyPr/>
        <a:lstStyle/>
        <a:p>
          <a:endParaRPr lang="es-PA"/>
        </a:p>
      </dgm:t>
    </dgm:pt>
    <dgm:pt modelId="{A8EE3441-3338-4185-AA1A-708E0EDC1148}" type="sibTrans" cxnId="{0125FB1E-DC91-4287-90AC-F59FDA4F8BD8}">
      <dgm:prSet/>
      <dgm:spPr/>
      <dgm:t>
        <a:bodyPr/>
        <a:lstStyle/>
        <a:p>
          <a:endParaRPr lang="es-PA"/>
        </a:p>
      </dgm:t>
    </dgm:pt>
    <dgm:pt modelId="{C4AF8D57-1570-4895-8EF0-A2858185EA27}">
      <dgm:prSet phldrT="[Texto]"/>
      <dgm:spPr/>
      <dgm:t>
        <a:bodyPr/>
        <a:lstStyle/>
        <a:p>
          <a:r>
            <a:rPr lang="es-PA" dirty="0"/>
            <a:t>Contador</a:t>
          </a:r>
        </a:p>
      </dgm:t>
    </dgm:pt>
    <dgm:pt modelId="{4A5F46F4-4E77-4CA6-92E6-54CFB7B26BF4}" type="parTrans" cxnId="{C6FB37A1-8526-4EC3-AE41-2525290150AE}">
      <dgm:prSet/>
      <dgm:spPr/>
      <dgm:t>
        <a:bodyPr/>
        <a:lstStyle/>
        <a:p>
          <a:endParaRPr lang="es-PA"/>
        </a:p>
      </dgm:t>
    </dgm:pt>
    <dgm:pt modelId="{A5526FA9-09CF-440F-901F-B2249D7B5919}" type="sibTrans" cxnId="{C6FB37A1-8526-4EC3-AE41-2525290150AE}">
      <dgm:prSet/>
      <dgm:spPr/>
      <dgm:t>
        <a:bodyPr/>
        <a:lstStyle/>
        <a:p>
          <a:endParaRPr lang="es-PA"/>
        </a:p>
      </dgm:t>
    </dgm:pt>
    <dgm:pt modelId="{A1073003-1240-4575-BE6B-23D78C4C7D3E}">
      <dgm:prSet phldrT="[Texto]"/>
      <dgm:spPr/>
      <dgm:t>
        <a:bodyPr/>
        <a:lstStyle/>
        <a:p>
          <a:r>
            <a:rPr lang="es-PA" dirty="0"/>
            <a:t>Línea de Producción</a:t>
          </a:r>
        </a:p>
      </dgm:t>
    </dgm:pt>
    <dgm:pt modelId="{D45D9C12-8DFE-4A88-9965-7939264A862F}" type="parTrans" cxnId="{B52EBF0E-D309-46D1-B707-4A086DE50F29}">
      <dgm:prSet/>
      <dgm:spPr/>
      <dgm:t>
        <a:bodyPr/>
        <a:lstStyle/>
        <a:p>
          <a:endParaRPr lang="es-PA"/>
        </a:p>
      </dgm:t>
    </dgm:pt>
    <dgm:pt modelId="{ECD31E17-96F8-4727-BE66-C0D0B95D6D77}" type="sibTrans" cxnId="{B52EBF0E-D309-46D1-B707-4A086DE50F29}">
      <dgm:prSet/>
      <dgm:spPr/>
      <dgm:t>
        <a:bodyPr/>
        <a:lstStyle/>
        <a:p>
          <a:endParaRPr lang="es-PA"/>
        </a:p>
      </dgm:t>
    </dgm:pt>
    <dgm:pt modelId="{B02E7C84-FDE5-4809-9CFA-33C0C99DCD66}">
      <dgm:prSet phldrT="[Texto]"/>
      <dgm:spPr/>
      <dgm:t>
        <a:bodyPr/>
        <a:lstStyle/>
        <a:p>
          <a:r>
            <a:rPr lang="es-PA" dirty="0"/>
            <a:t>Ingeniero</a:t>
          </a:r>
        </a:p>
      </dgm:t>
    </dgm:pt>
    <dgm:pt modelId="{3BF25C51-28E2-4F51-911D-3643F5AAF59C}" type="parTrans" cxnId="{1E6D2594-0BA7-409D-926F-3CFD7C84ED99}">
      <dgm:prSet/>
      <dgm:spPr/>
      <dgm:t>
        <a:bodyPr/>
        <a:lstStyle/>
        <a:p>
          <a:endParaRPr lang="es-PA"/>
        </a:p>
      </dgm:t>
    </dgm:pt>
    <dgm:pt modelId="{DE4C9C11-5256-494B-A89F-6BFDBB980BDA}" type="sibTrans" cxnId="{1E6D2594-0BA7-409D-926F-3CFD7C84ED99}">
      <dgm:prSet/>
      <dgm:spPr/>
      <dgm:t>
        <a:bodyPr/>
        <a:lstStyle/>
        <a:p>
          <a:endParaRPr lang="es-PA"/>
        </a:p>
      </dgm:t>
    </dgm:pt>
    <dgm:pt modelId="{61D14891-3CFE-4EAF-8CE0-106F038FDF01}">
      <dgm:prSet phldrT="[Texto]"/>
      <dgm:spPr/>
      <dgm:t>
        <a:bodyPr/>
        <a:lstStyle/>
        <a:p>
          <a:r>
            <a:rPr lang="es-PA" dirty="0"/>
            <a:t>Venta</a:t>
          </a:r>
        </a:p>
      </dgm:t>
    </dgm:pt>
    <dgm:pt modelId="{1F14F54C-B6ED-4A1F-AE55-348EC75ACF52}" type="parTrans" cxnId="{A63449E9-E978-4EA5-B599-44D702FD49B6}">
      <dgm:prSet/>
      <dgm:spPr/>
      <dgm:t>
        <a:bodyPr/>
        <a:lstStyle/>
        <a:p>
          <a:endParaRPr lang="es-PA"/>
        </a:p>
      </dgm:t>
    </dgm:pt>
    <dgm:pt modelId="{B5DDB18E-CED7-40FE-8B5F-ED5B345E459E}" type="sibTrans" cxnId="{A63449E9-E978-4EA5-B599-44D702FD49B6}">
      <dgm:prSet/>
      <dgm:spPr/>
      <dgm:t>
        <a:bodyPr/>
        <a:lstStyle/>
        <a:p>
          <a:endParaRPr lang="es-PA"/>
        </a:p>
      </dgm:t>
    </dgm:pt>
    <dgm:pt modelId="{C9DC60A5-6CE5-4461-A23B-ADC03FC2D71A}">
      <dgm:prSet phldrT="[Texto]"/>
      <dgm:spPr/>
      <dgm:t>
        <a:bodyPr/>
        <a:lstStyle/>
        <a:p>
          <a:r>
            <a:rPr lang="es-PA" dirty="0"/>
            <a:t>Mercadotecnia</a:t>
          </a:r>
        </a:p>
      </dgm:t>
    </dgm:pt>
    <dgm:pt modelId="{9CA70966-A6B0-41EA-9DDE-D460ED2013E0}" type="parTrans" cxnId="{FC656D00-5B7F-414E-B201-6B4CE3A56686}">
      <dgm:prSet/>
      <dgm:spPr/>
      <dgm:t>
        <a:bodyPr/>
        <a:lstStyle/>
        <a:p>
          <a:endParaRPr lang="es-PA"/>
        </a:p>
      </dgm:t>
    </dgm:pt>
    <dgm:pt modelId="{B69C7E8A-4E3F-4F52-B342-D38464BE53CB}" type="sibTrans" cxnId="{FC656D00-5B7F-414E-B201-6B4CE3A56686}">
      <dgm:prSet/>
      <dgm:spPr/>
      <dgm:t>
        <a:bodyPr/>
        <a:lstStyle/>
        <a:p>
          <a:endParaRPr lang="es-PA"/>
        </a:p>
      </dgm:t>
    </dgm:pt>
    <dgm:pt modelId="{282AE17D-AC77-4255-9937-A8A095F7D321}">
      <dgm:prSet phldrT="[Texto]"/>
      <dgm:spPr/>
      <dgm:t>
        <a:bodyPr/>
        <a:lstStyle/>
        <a:p>
          <a:r>
            <a:rPr lang="es-PA" dirty="0"/>
            <a:t>Personal</a:t>
          </a:r>
        </a:p>
      </dgm:t>
    </dgm:pt>
    <dgm:pt modelId="{A2F34CAE-F27B-4093-993A-C1F1A49404ED}" type="parTrans" cxnId="{EE80933F-53A4-469E-B840-7CCCF16AD7C5}">
      <dgm:prSet/>
      <dgm:spPr/>
      <dgm:t>
        <a:bodyPr/>
        <a:lstStyle/>
        <a:p>
          <a:endParaRPr lang="es-PA"/>
        </a:p>
      </dgm:t>
    </dgm:pt>
    <dgm:pt modelId="{D9E4F9B9-A3DA-4FEF-A9AD-E3C8EC10F58B}" type="sibTrans" cxnId="{EE80933F-53A4-469E-B840-7CCCF16AD7C5}">
      <dgm:prSet/>
      <dgm:spPr/>
      <dgm:t>
        <a:bodyPr/>
        <a:lstStyle/>
        <a:p>
          <a:endParaRPr lang="es-PA"/>
        </a:p>
      </dgm:t>
    </dgm:pt>
    <dgm:pt modelId="{BAB9CD1B-1933-475C-972A-04B562F2A3C9}">
      <dgm:prSet phldrT="[Texto]"/>
      <dgm:spPr/>
      <dgm:t>
        <a:bodyPr/>
        <a:lstStyle/>
        <a:p>
          <a:r>
            <a:rPr lang="es-PA" dirty="0"/>
            <a:t>Administrador</a:t>
          </a:r>
        </a:p>
      </dgm:t>
    </dgm:pt>
    <dgm:pt modelId="{9BFD5013-34EE-41EE-8393-CE3C60A1C778}" type="parTrans" cxnId="{09E6456A-46CF-42EE-9434-8B148A88683C}">
      <dgm:prSet/>
      <dgm:spPr/>
      <dgm:t>
        <a:bodyPr/>
        <a:lstStyle/>
        <a:p>
          <a:endParaRPr lang="es-PA"/>
        </a:p>
      </dgm:t>
    </dgm:pt>
    <dgm:pt modelId="{C2ACED02-7DD7-4657-A656-A871DBD32FEB}" type="sibTrans" cxnId="{09E6456A-46CF-42EE-9434-8B148A88683C}">
      <dgm:prSet/>
      <dgm:spPr/>
      <dgm:t>
        <a:bodyPr/>
        <a:lstStyle/>
        <a:p>
          <a:endParaRPr lang="es-PA"/>
        </a:p>
      </dgm:t>
    </dgm:pt>
    <dgm:pt modelId="{02592ECC-343D-4FE6-917B-BF7BD2499CAC}">
      <dgm:prSet phldrT="[Texto]"/>
      <dgm:spPr/>
      <dgm:t>
        <a:bodyPr/>
        <a:lstStyle/>
        <a:p>
          <a:r>
            <a:rPr lang="es-PA" dirty="0"/>
            <a:t>Etc.</a:t>
          </a:r>
        </a:p>
      </dgm:t>
    </dgm:pt>
    <dgm:pt modelId="{03BCBAAD-CDAC-4CA0-BB07-05F94FBC166D}" type="parTrans" cxnId="{F31AC1F3-1868-4C12-A2A9-420785E8556C}">
      <dgm:prSet/>
      <dgm:spPr/>
      <dgm:t>
        <a:bodyPr/>
        <a:lstStyle/>
        <a:p>
          <a:endParaRPr lang="es-PA"/>
        </a:p>
      </dgm:t>
    </dgm:pt>
    <dgm:pt modelId="{BB80AE84-F23D-452F-9ECE-1A401C2B1560}" type="sibTrans" cxnId="{F31AC1F3-1868-4C12-A2A9-420785E8556C}">
      <dgm:prSet/>
      <dgm:spPr/>
      <dgm:t>
        <a:bodyPr/>
        <a:lstStyle/>
        <a:p>
          <a:endParaRPr lang="es-PA"/>
        </a:p>
      </dgm:t>
    </dgm:pt>
    <dgm:pt modelId="{0FBC96C1-BF4A-4517-8146-D765B1D62B43}" type="pres">
      <dgm:prSet presAssocID="{D69C3E35-D1A0-44E9-8166-254D798F9206}" presName="Name0" presStyleCnt="0">
        <dgm:presLayoutVars>
          <dgm:chPref val="3"/>
          <dgm:dir/>
          <dgm:animLvl val="lvl"/>
          <dgm:resizeHandles/>
        </dgm:presLayoutVars>
      </dgm:prSet>
      <dgm:spPr/>
    </dgm:pt>
    <dgm:pt modelId="{DBC1F21C-D207-41B3-8F76-78D64909E31C}" type="pres">
      <dgm:prSet presAssocID="{BB3123ED-41AE-47A2-9E0C-AE29515759B3}" presName="horFlow" presStyleCnt="0"/>
      <dgm:spPr/>
    </dgm:pt>
    <dgm:pt modelId="{A905DBB6-23D8-47AC-93F7-39FBF15A8FAE}" type="pres">
      <dgm:prSet presAssocID="{BB3123ED-41AE-47A2-9E0C-AE29515759B3}" presName="bigChev" presStyleLbl="node1" presStyleIdx="0" presStyleCnt="5"/>
      <dgm:spPr/>
    </dgm:pt>
    <dgm:pt modelId="{0EB980A7-8FBC-489A-9061-817286A4D0A5}" type="pres">
      <dgm:prSet presAssocID="{4A5F46F4-4E77-4CA6-92E6-54CFB7B26BF4}" presName="parTrans" presStyleCnt="0"/>
      <dgm:spPr/>
    </dgm:pt>
    <dgm:pt modelId="{BEDE80B7-6F42-4743-9612-1E9B6DB3A00C}" type="pres">
      <dgm:prSet presAssocID="{C4AF8D57-1570-4895-8EF0-A2858185EA27}" presName="node" presStyleLbl="alignAccFollowNode1" presStyleIdx="0" presStyleCnt="4">
        <dgm:presLayoutVars>
          <dgm:bulletEnabled val="1"/>
        </dgm:presLayoutVars>
      </dgm:prSet>
      <dgm:spPr/>
    </dgm:pt>
    <dgm:pt modelId="{1F0BBE74-4887-49F7-B63F-BE9323CB397E}" type="pres">
      <dgm:prSet presAssocID="{BB3123ED-41AE-47A2-9E0C-AE29515759B3}" presName="vSp" presStyleCnt="0"/>
      <dgm:spPr/>
    </dgm:pt>
    <dgm:pt modelId="{E4D4317F-4BF5-40B1-BA50-A2D667D86CE2}" type="pres">
      <dgm:prSet presAssocID="{A1073003-1240-4575-BE6B-23D78C4C7D3E}" presName="horFlow" presStyleCnt="0"/>
      <dgm:spPr/>
    </dgm:pt>
    <dgm:pt modelId="{F68E12A7-F344-4643-808F-9621A419BE5D}" type="pres">
      <dgm:prSet presAssocID="{A1073003-1240-4575-BE6B-23D78C4C7D3E}" presName="bigChev" presStyleLbl="node1" presStyleIdx="1" presStyleCnt="5"/>
      <dgm:spPr/>
    </dgm:pt>
    <dgm:pt modelId="{39040883-56D2-4B64-B1B0-6A06610C3C1C}" type="pres">
      <dgm:prSet presAssocID="{3BF25C51-28E2-4F51-911D-3643F5AAF59C}" presName="parTrans" presStyleCnt="0"/>
      <dgm:spPr/>
    </dgm:pt>
    <dgm:pt modelId="{9F38FB57-B29E-4A3C-9DC5-61BA0A886A61}" type="pres">
      <dgm:prSet presAssocID="{B02E7C84-FDE5-4809-9CFA-33C0C99DCD66}" presName="node" presStyleLbl="alignAccFollowNode1" presStyleIdx="1" presStyleCnt="4">
        <dgm:presLayoutVars>
          <dgm:bulletEnabled val="1"/>
        </dgm:presLayoutVars>
      </dgm:prSet>
      <dgm:spPr/>
    </dgm:pt>
    <dgm:pt modelId="{E752085A-AF01-4E54-9098-03650343C6E5}" type="pres">
      <dgm:prSet presAssocID="{A1073003-1240-4575-BE6B-23D78C4C7D3E}" presName="vSp" presStyleCnt="0"/>
      <dgm:spPr/>
    </dgm:pt>
    <dgm:pt modelId="{0F2208C7-0CF8-4405-9ADF-C9EDC1C1A2FE}" type="pres">
      <dgm:prSet presAssocID="{61D14891-3CFE-4EAF-8CE0-106F038FDF01}" presName="horFlow" presStyleCnt="0"/>
      <dgm:spPr/>
    </dgm:pt>
    <dgm:pt modelId="{7300C52C-7A11-40DA-83E0-4D3040FB2A7B}" type="pres">
      <dgm:prSet presAssocID="{61D14891-3CFE-4EAF-8CE0-106F038FDF01}" presName="bigChev" presStyleLbl="node1" presStyleIdx="2" presStyleCnt="5"/>
      <dgm:spPr/>
    </dgm:pt>
    <dgm:pt modelId="{6769735E-95E8-404E-8353-9BC176431801}" type="pres">
      <dgm:prSet presAssocID="{9CA70966-A6B0-41EA-9DDE-D460ED2013E0}" presName="parTrans" presStyleCnt="0"/>
      <dgm:spPr/>
    </dgm:pt>
    <dgm:pt modelId="{A1E8CB90-0F3D-4062-BD6B-A4C5CECE6BEB}" type="pres">
      <dgm:prSet presAssocID="{C9DC60A5-6CE5-4461-A23B-ADC03FC2D71A}" presName="node" presStyleLbl="alignAccFollowNode1" presStyleIdx="2" presStyleCnt="4">
        <dgm:presLayoutVars>
          <dgm:bulletEnabled val="1"/>
        </dgm:presLayoutVars>
      </dgm:prSet>
      <dgm:spPr/>
    </dgm:pt>
    <dgm:pt modelId="{69BD0C34-5307-48CB-9F3C-32BF6D7F6B1E}" type="pres">
      <dgm:prSet presAssocID="{61D14891-3CFE-4EAF-8CE0-106F038FDF01}" presName="vSp" presStyleCnt="0"/>
      <dgm:spPr/>
    </dgm:pt>
    <dgm:pt modelId="{558C6E5D-D8CA-4848-9BF9-2675186CBACA}" type="pres">
      <dgm:prSet presAssocID="{282AE17D-AC77-4255-9937-A8A095F7D321}" presName="horFlow" presStyleCnt="0"/>
      <dgm:spPr/>
    </dgm:pt>
    <dgm:pt modelId="{76FB7FB9-30C5-4744-8C89-AD71593A948B}" type="pres">
      <dgm:prSet presAssocID="{282AE17D-AC77-4255-9937-A8A095F7D321}" presName="bigChev" presStyleLbl="node1" presStyleIdx="3" presStyleCnt="5"/>
      <dgm:spPr/>
    </dgm:pt>
    <dgm:pt modelId="{241A4CA1-A87D-4AF0-808B-158C0A008342}" type="pres">
      <dgm:prSet presAssocID="{9BFD5013-34EE-41EE-8393-CE3C60A1C778}" presName="parTrans" presStyleCnt="0"/>
      <dgm:spPr/>
    </dgm:pt>
    <dgm:pt modelId="{84227AF0-F513-4314-AA3F-21DF5B35B4D6}" type="pres">
      <dgm:prSet presAssocID="{BAB9CD1B-1933-475C-972A-04B562F2A3C9}" presName="node" presStyleLbl="alignAccFollowNode1" presStyleIdx="3" presStyleCnt="4">
        <dgm:presLayoutVars>
          <dgm:bulletEnabled val="1"/>
        </dgm:presLayoutVars>
      </dgm:prSet>
      <dgm:spPr/>
    </dgm:pt>
    <dgm:pt modelId="{4A23F9A6-9EF9-4ACE-B20A-93915D31A4E6}" type="pres">
      <dgm:prSet presAssocID="{282AE17D-AC77-4255-9937-A8A095F7D321}" presName="vSp" presStyleCnt="0"/>
      <dgm:spPr/>
    </dgm:pt>
    <dgm:pt modelId="{6029D6B8-EA26-4ABE-9A55-FE3EBDD8DE46}" type="pres">
      <dgm:prSet presAssocID="{02592ECC-343D-4FE6-917B-BF7BD2499CAC}" presName="horFlow" presStyleCnt="0"/>
      <dgm:spPr/>
    </dgm:pt>
    <dgm:pt modelId="{BC5C0930-9F0B-4700-9FEC-8087B2BF0552}" type="pres">
      <dgm:prSet presAssocID="{02592ECC-343D-4FE6-917B-BF7BD2499CAC}" presName="bigChev" presStyleLbl="node1" presStyleIdx="4" presStyleCnt="5"/>
      <dgm:spPr/>
    </dgm:pt>
  </dgm:ptLst>
  <dgm:cxnLst>
    <dgm:cxn modelId="{FC656D00-5B7F-414E-B201-6B4CE3A56686}" srcId="{61D14891-3CFE-4EAF-8CE0-106F038FDF01}" destId="{C9DC60A5-6CE5-4461-A23B-ADC03FC2D71A}" srcOrd="0" destOrd="0" parTransId="{9CA70966-A6B0-41EA-9DDE-D460ED2013E0}" sibTransId="{B69C7E8A-4E3F-4F52-B342-D38464BE53CB}"/>
    <dgm:cxn modelId="{5CA38100-B130-4FFD-9EAE-1AF7301595A2}" type="presOf" srcId="{C4AF8D57-1570-4895-8EF0-A2858185EA27}" destId="{BEDE80B7-6F42-4743-9612-1E9B6DB3A00C}" srcOrd="0" destOrd="0" presId="urn:microsoft.com/office/officeart/2005/8/layout/lProcess3"/>
    <dgm:cxn modelId="{B52EBF0E-D309-46D1-B707-4A086DE50F29}" srcId="{D69C3E35-D1A0-44E9-8166-254D798F9206}" destId="{A1073003-1240-4575-BE6B-23D78C4C7D3E}" srcOrd="1" destOrd="0" parTransId="{D45D9C12-8DFE-4A88-9965-7939264A862F}" sibTransId="{ECD31E17-96F8-4727-BE66-C0D0B95D6D77}"/>
    <dgm:cxn modelId="{8DCB880F-6182-4F6D-9FC0-04D0EE6E63CD}" type="presOf" srcId="{BB3123ED-41AE-47A2-9E0C-AE29515759B3}" destId="{A905DBB6-23D8-47AC-93F7-39FBF15A8FAE}" srcOrd="0" destOrd="0" presId="urn:microsoft.com/office/officeart/2005/8/layout/lProcess3"/>
    <dgm:cxn modelId="{BA475F19-AAD9-4A42-B8FC-72C4FCDEEFF1}" type="presOf" srcId="{B02E7C84-FDE5-4809-9CFA-33C0C99DCD66}" destId="{9F38FB57-B29E-4A3C-9DC5-61BA0A886A61}" srcOrd="0" destOrd="0" presId="urn:microsoft.com/office/officeart/2005/8/layout/lProcess3"/>
    <dgm:cxn modelId="{0125FB1E-DC91-4287-90AC-F59FDA4F8BD8}" srcId="{D69C3E35-D1A0-44E9-8166-254D798F9206}" destId="{BB3123ED-41AE-47A2-9E0C-AE29515759B3}" srcOrd="0" destOrd="0" parTransId="{0D772FC7-41E7-4A1C-9159-585E090F7F67}" sibTransId="{A8EE3441-3338-4185-AA1A-708E0EDC1148}"/>
    <dgm:cxn modelId="{EE80933F-53A4-469E-B840-7CCCF16AD7C5}" srcId="{D69C3E35-D1A0-44E9-8166-254D798F9206}" destId="{282AE17D-AC77-4255-9937-A8A095F7D321}" srcOrd="3" destOrd="0" parTransId="{A2F34CAE-F27B-4093-993A-C1F1A49404ED}" sibTransId="{D9E4F9B9-A3DA-4FEF-A9AD-E3C8EC10F58B}"/>
    <dgm:cxn modelId="{7B197566-4EF2-4D67-A2C7-654722D3778E}" type="presOf" srcId="{A1073003-1240-4575-BE6B-23D78C4C7D3E}" destId="{F68E12A7-F344-4643-808F-9621A419BE5D}" srcOrd="0" destOrd="0" presId="urn:microsoft.com/office/officeart/2005/8/layout/lProcess3"/>
    <dgm:cxn modelId="{09E6456A-46CF-42EE-9434-8B148A88683C}" srcId="{282AE17D-AC77-4255-9937-A8A095F7D321}" destId="{BAB9CD1B-1933-475C-972A-04B562F2A3C9}" srcOrd="0" destOrd="0" parTransId="{9BFD5013-34EE-41EE-8393-CE3C60A1C778}" sibTransId="{C2ACED02-7DD7-4657-A656-A871DBD32FEB}"/>
    <dgm:cxn modelId="{757B7584-9100-48A2-A4C8-F3D809F40D03}" type="presOf" srcId="{02592ECC-343D-4FE6-917B-BF7BD2499CAC}" destId="{BC5C0930-9F0B-4700-9FEC-8087B2BF0552}" srcOrd="0" destOrd="0" presId="urn:microsoft.com/office/officeart/2005/8/layout/lProcess3"/>
    <dgm:cxn modelId="{26B84791-F747-43EB-AF79-61822B9F9435}" type="presOf" srcId="{282AE17D-AC77-4255-9937-A8A095F7D321}" destId="{76FB7FB9-30C5-4744-8C89-AD71593A948B}" srcOrd="0" destOrd="0" presId="urn:microsoft.com/office/officeart/2005/8/layout/lProcess3"/>
    <dgm:cxn modelId="{1E6D2594-0BA7-409D-926F-3CFD7C84ED99}" srcId="{A1073003-1240-4575-BE6B-23D78C4C7D3E}" destId="{B02E7C84-FDE5-4809-9CFA-33C0C99DCD66}" srcOrd="0" destOrd="0" parTransId="{3BF25C51-28E2-4F51-911D-3643F5AAF59C}" sibTransId="{DE4C9C11-5256-494B-A89F-6BFDBB980BDA}"/>
    <dgm:cxn modelId="{C6FB37A1-8526-4EC3-AE41-2525290150AE}" srcId="{BB3123ED-41AE-47A2-9E0C-AE29515759B3}" destId="{C4AF8D57-1570-4895-8EF0-A2858185EA27}" srcOrd="0" destOrd="0" parTransId="{4A5F46F4-4E77-4CA6-92E6-54CFB7B26BF4}" sibTransId="{A5526FA9-09CF-440F-901F-B2249D7B5919}"/>
    <dgm:cxn modelId="{7E60DFAA-D629-4ADC-AAE1-8F6306481C0E}" type="presOf" srcId="{BAB9CD1B-1933-475C-972A-04B562F2A3C9}" destId="{84227AF0-F513-4314-AA3F-21DF5B35B4D6}" srcOrd="0" destOrd="0" presId="urn:microsoft.com/office/officeart/2005/8/layout/lProcess3"/>
    <dgm:cxn modelId="{C11534E5-2D56-4941-BF4B-94BF93E26499}" type="presOf" srcId="{61D14891-3CFE-4EAF-8CE0-106F038FDF01}" destId="{7300C52C-7A11-40DA-83E0-4D3040FB2A7B}" srcOrd="0" destOrd="0" presId="urn:microsoft.com/office/officeart/2005/8/layout/lProcess3"/>
    <dgm:cxn modelId="{7C61F4E5-010C-4905-9BC8-C5B223C53BAC}" type="presOf" srcId="{D69C3E35-D1A0-44E9-8166-254D798F9206}" destId="{0FBC96C1-BF4A-4517-8146-D765B1D62B43}" srcOrd="0" destOrd="0" presId="urn:microsoft.com/office/officeart/2005/8/layout/lProcess3"/>
    <dgm:cxn modelId="{A63449E9-E978-4EA5-B599-44D702FD49B6}" srcId="{D69C3E35-D1A0-44E9-8166-254D798F9206}" destId="{61D14891-3CFE-4EAF-8CE0-106F038FDF01}" srcOrd="2" destOrd="0" parTransId="{1F14F54C-B6ED-4A1F-AE55-348EC75ACF52}" sibTransId="{B5DDB18E-CED7-40FE-8B5F-ED5B345E459E}"/>
    <dgm:cxn modelId="{7D9579E9-BF26-4212-B8B5-0EE4F6D37310}" type="presOf" srcId="{C9DC60A5-6CE5-4461-A23B-ADC03FC2D71A}" destId="{A1E8CB90-0F3D-4062-BD6B-A4C5CECE6BEB}" srcOrd="0" destOrd="0" presId="urn:microsoft.com/office/officeart/2005/8/layout/lProcess3"/>
    <dgm:cxn modelId="{F31AC1F3-1868-4C12-A2A9-420785E8556C}" srcId="{D69C3E35-D1A0-44E9-8166-254D798F9206}" destId="{02592ECC-343D-4FE6-917B-BF7BD2499CAC}" srcOrd="4" destOrd="0" parTransId="{03BCBAAD-CDAC-4CA0-BB07-05F94FBC166D}" sibTransId="{BB80AE84-F23D-452F-9ECE-1A401C2B1560}"/>
    <dgm:cxn modelId="{D830A6A5-3A67-4BC6-9754-7A0292CDCB25}" type="presParOf" srcId="{0FBC96C1-BF4A-4517-8146-D765B1D62B43}" destId="{DBC1F21C-D207-41B3-8F76-78D64909E31C}" srcOrd="0" destOrd="0" presId="urn:microsoft.com/office/officeart/2005/8/layout/lProcess3"/>
    <dgm:cxn modelId="{05A56CDB-B5A8-4F54-A4A0-662230AB0ED5}" type="presParOf" srcId="{DBC1F21C-D207-41B3-8F76-78D64909E31C}" destId="{A905DBB6-23D8-47AC-93F7-39FBF15A8FAE}" srcOrd="0" destOrd="0" presId="urn:microsoft.com/office/officeart/2005/8/layout/lProcess3"/>
    <dgm:cxn modelId="{E0CC320F-3BE7-4818-B76F-67F036BF4F1D}" type="presParOf" srcId="{DBC1F21C-D207-41B3-8F76-78D64909E31C}" destId="{0EB980A7-8FBC-489A-9061-817286A4D0A5}" srcOrd="1" destOrd="0" presId="urn:microsoft.com/office/officeart/2005/8/layout/lProcess3"/>
    <dgm:cxn modelId="{781F7D11-6848-4036-A990-99C368E1BFFC}" type="presParOf" srcId="{DBC1F21C-D207-41B3-8F76-78D64909E31C}" destId="{BEDE80B7-6F42-4743-9612-1E9B6DB3A00C}" srcOrd="2" destOrd="0" presId="urn:microsoft.com/office/officeart/2005/8/layout/lProcess3"/>
    <dgm:cxn modelId="{AB8E0AB8-6657-4721-AB7B-D5A41E76EADA}" type="presParOf" srcId="{0FBC96C1-BF4A-4517-8146-D765B1D62B43}" destId="{1F0BBE74-4887-49F7-B63F-BE9323CB397E}" srcOrd="1" destOrd="0" presId="urn:microsoft.com/office/officeart/2005/8/layout/lProcess3"/>
    <dgm:cxn modelId="{1BCC80B3-AE5C-4C6D-B47D-459CEFCAE1AE}" type="presParOf" srcId="{0FBC96C1-BF4A-4517-8146-D765B1D62B43}" destId="{E4D4317F-4BF5-40B1-BA50-A2D667D86CE2}" srcOrd="2" destOrd="0" presId="urn:microsoft.com/office/officeart/2005/8/layout/lProcess3"/>
    <dgm:cxn modelId="{435E7354-1E53-4A8C-AEAC-6BB356304D4B}" type="presParOf" srcId="{E4D4317F-4BF5-40B1-BA50-A2D667D86CE2}" destId="{F68E12A7-F344-4643-808F-9621A419BE5D}" srcOrd="0" destOrd="0" presId="urn:microsoft.com/office/officeart/2005/8/layout/lProcess3"/>
    <dgm:cxn modelId="{B8A44643-8BB9-40D0-A6FC-2C51E0A56051}" type="presParOf" srcId="{E4D4317F-4BF5-40B1-BA50-A2D667D86CE2}" destId="{39040883-56D2-4B64-B1B0-6A06610C3C1C}" srcOrd="1" destOrd="0" presId="urn:microsoft.com/office/officeart/2005/8/layout/lProcess3"/>
    <dgm:cxn modelId="{68338639-273C-49B9-AFB1-71E10A712F59}" type="presParOf" srcId="{E4D4317F-4BF5-40B1-BA50-A2D667D86CE2}" destId="{9F38FB57-B29E-4A3C-9DC5-61BA0A886A61}" srcOrd="2" destOrd="0" presId="urn:microsoft.com/office/officeart/2005/8/layout/lProcess3"/>
    <dgm:cxn modelId="{773D7B1D-7D47-4C5E-AEFB-25B769BBA825}" type="presParOf" srcId="{0FBC96C1-BF4A-4517-8146-D765B1D62B43}" destId="{E752085A-AF01-4E54-9098-03650343C6E5}" srcOrd="3" destOrd="0" presId="urn:microsoft.com/office/officeart/2005/8/layout/lProcess3"/>
    <dgm:cxn modelId="{7BCFCB4F-16C6-46D2-8814-CC72E896476E}" type="presParOf" srcId="{0FBC96C1-BF4A-4517-8146-D765B1D62B43}" destId="{0F2208C7-0CF8-4405-9ADF-C9EDC1C1A2FE}" srcOrd="4" destOrd="0" presId="urn:microsoft.com/office/officeart/2005/8/layout/lProcess3"/>
    <dgm:cxn modelId="{7D52717E-828C-4195-90A6-A703D7FF85C0}" type="presParOf" srcId="{0F2208C7-0CF8-4405-9ADF-C9EDC1C1A2FE}" destId="{7300C52C-7A11-40DA-83E0-4D3040FB2A7B}" srcOrd="0" destOrd="0" presId="urn:microsoft.com/office/officeart/2005/8/layout/lProcess3"/>
    <dgm:cxn modelId="{6E976DB2-85FF-484D-BDE0-5E34EB1F67DA}" type="presParOf" srcId="{0F2208C7-0CF8-4405-9ADF-C9EDC1C1A2FE}" destId="{6769735E-95E8-404E-8353-9BC176431801}" srcOrd="1" destOrd="0" presId="urn:microsoft.com/office/officeart/2005/8/layout/lProcess3"/>
    <dgm:cxn modelId="{45FD59AF-BF09-4E19-B537-408DF9936F38}" type="presParOf" srcId="{0F2208C7-0CF8-4405-9ADF-C9EDC1C1A2FE}" destId="{A1E8CB90-0F3D-4062-BD6B-A4C5CECE6BEB}" srcOrd="2" destOrd="0" presId="urn:microsoft.com/office/officeart/2005/8/layout/lProcess3"/>
    <dgm:cxn modelId="{F2F4DBB5-287E-4B7B-98E2-40F63F97115F}" type="presParOf" srcId="{0FBC96C1-BF4A-4517-8146-D765B1D62B43}" destId="{69BD0C34-5307-48CB-9F3C-32BF6D7F6B1E}" srcOrd="5" destOrd="0" presId="urn:microsoft.com/office/officeart/2005/8/layout/lProcess3"/>
    <dgm:cxn modelId="{3F6F6D27-6522-4F06-B62B-98438F619625}" type="presParOf" srcId="{0FBC96C1-BF4A-4517-8146-D765B1D62B43}" destId="{558C6E5D-D8CA-4848-9BF9-2675186CBACA}" srcOrd="6" destOrd="0" presId="urn:microsoft.com/office/officeart/2005/8/layout/lProcess3"/>
    <dgm:cxn modelId="{4CAB8B70-2CBD-42F3-A98D-ECAB38F228A2}" type="presParOf" srcId="{558C6E5D-D8CA-4848-9BF9-2675186CBACA}" destId="{76FB7FB9-30C5-4744-8C89-AD71593A948B}" srcOrd="0" destOrd="0" presId="urn:microsoft.com/office/officeart/2005/8/layout/lProcess3"/>
    <dgm:cxn modelId="{1FA9527F-C624-4DEE-AE8F-5EF9C764CEBB}" type="presParOf" srcId="{558C6E5D-D8CA-4848-9BF9-2675186CBACA}" destId="{241A4CA1-A87D-4AF0-808B-158C0A008342}" srcOrd="1" destOrd="0" presId="urn:microsoft.com/office/officeart/2005/8/layout/lProcess3"/>
    <dgm:cxn modelId="{3BF04FEF-7BD5-4268-B1D9-4E339BEA8BD3}" type="presParOf" srcId="{558C6E5D-D8CA-4848-9BF9-2675186CBACA}" destId="{84227AF0-F513-4314-AA3F-21DF5B35B4D6}" srcOrd="2" destOrd="0" presId="urn:microsoft.com/office/officeart/2005/8/layout/lProcess3"/>
    <dgm:cxn modelId="{EBC6A586-FA44-4146-8BD4-190E1768562F}" type="presParOf" srcId="{0FBC96C1-BF4A-4517-8146-D765B1D62B43}" destId="{4A23F9A6-9EF9-4ACE-B20A-93915D31A4E6}" srcOrd="7" destOrd="0" presId="urn:microsoft.com/office/officeart/2005/8/layout/lProcess3"/>
    <dgm:cxn modelId="{19FB0483-9EA0-471D-BCCA-55457F95CD72}" type="presParOf" srcId="{0FBC96C1-BF4A-4517-8146-D765B1D62B43}" destId="{6029D6B8-EA26-4ABE-9A55-FE3EBDD8DE46}" srcOrd="8" destOrd="0" presId="urn:microsoft.com/office/officeart/2005/8/layout/lProcess3"/>
    <dgm:cxn modelId="{7C9C4913-5D5B-4AE8-8EB8-E698B7B79780}" type="presParOf" srcId="{6029D6B8-EA26-4ABE-9A55-FE3EBDD8DE46}" destId="{BC5C0930-9F0B-4700-9FEC-8087B2BF0552}"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DBB6-23D8-47AC-93F7-39FBF15A8FAE}">
      <dsp:nvSpPr>
        <dsp:cNvPr id="0" name=""/>
        <dsp:cNvSpPr/>
      </dsp:nvSpPr>
      <dsp:spPr>
        <a:xfrm>
          <a:off x="663520" y="1403"/>
          <a:ext cx="1520328" cy="60813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PA" sz="1300" kern="1200" dirty="0"/>
            <a:t>Contabilidad</a:t>
          </a:r>
        </a:p>
      </dsp:txBody>
      <dsp:txXfrm>
        <a:off x="967586" y="1403"/>
        <a:ext cx="912197" cy="608131"/>
      </dsp:txXfrm>
    </dsp:sp>
    <dsp:sp modelId="{BEDE80B7-6F42-4743-9612-1E9B6DB3A00C}">
      <dsp:nvSpPr>
        <dsp:cNvPr id="0" name=""/>
        <dsp:cNvSpPr/>
      </dsp:nvSpPr>
      <dsp:spPr>
        <a:xfrm>
          <a:off x="1986206" y="53094"/>
          <a:ext cx="1261872" cy="50474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s-PA" sz="900" kern="1200" dirty="0"/>
            <a:t>Contador</a:t>
          </a:r>
        </a:p>
      </dsp:txBody>
      <dsp:txXfrm>
        <a:off x="2238581" y="53094"/>
        <a:ext cx="757123" cy="504749"/>
      </dsp:txXfrm>
    </dsp:sp>
    <dsp:sp modelId="{F68E12A7-F344-4643-808F-9621A419BE5D}">
      <dsp:nvSpPr>
        <dsp:cNvPr id="0" name=""/>
        <dsp:cNvSpPr/>
      </dsp:nvSpPr>
      <dsp:spPr>
        <a:xfrm>
          <a:off x="663520" y="694673"/>
          <a:ext cx="1520328" cy="60813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PA" sz="1300" kern="1200" dirty="0"/>
            <a:t>Línea de Producción</a:t>
          </a:r>
        </a:p>
      </dsp:txBody>
      <dsp:txXfrm>
        <a:off x="967586" y="694673"/>
        <a:ext cx="912197" cy="608131"/>
      </dsp:txXfrm>
    </dsp:sp>
    <dsp:sp modelId="{9F38FB57-B29E-4A3C-9DC5-61BA0A886A61}">
      <dsp:nvSpPr>
        <dsp:cNvPr id="0" name=""/>
        <dsp:cNvSpPr/>
      </dsp:nvSpPr>
      <dsp:spPr>
        <a:xfrm>
          <a:off x="1986206" y="746364"/>
          <a:ext cx="1261872" cy="50474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s-PA" sz="900" kern="1200" dirty="0"/>
            <a:t>Ingeniero</a:t>
          </a:r>
        </a:p>
      </dsp:txBody>
      <dsp:txXfrm>
        <a:off x="2238581" y="746364"/>
        <a:ext cx="757123" cy="504749"/>
      </dsp:txXfrm>
    </dsp:sp>
    <dsp:sp modelId="{7300C52C-7A11-40DA-83E0-4D3040FB2A7B}">
      <dsp:nvSpPr>
        <dsp:cNvPr id="0" name=""/>
        <dsp:cNvSpPr/>
      </dsp:nvSpPr>
      <dsp:spPr>
        <a:xfrm>
          <a:off x="663520" y="1387943"/>
          <a:ext cx="1520328" cy="60813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PA" sz="1300" kern="1200" dirty="0"/>
            <a:t>Venta</a:t>
          </a:r>
        </a:p>
      </dsp:txBody>
      <dsp:txXfrm>
        <a:off x="967586" y="1387943"/>
        <a:ext cx="912197" cy="608131"/>
      </dsp:txXfrm>
    </dsp:sp>
    <dsp:sp modelId="{A1E8CB90-0F3D-4062-BD6B-A4C5CECE6BEB}">
      <dsp:nvSpPr>
        <dsp:cNvPr id="0" name=""/>
        <dsp:cNvSpPr/>
      </dsp:nvSpPr>
      <dsp:spPr>
        <a:xfrm>
          <a:off x="1986206" y="1439634"/>
          <a:ext cx="1261872" cy="50474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s-PA" sz="900" kern="1200" dirty="0"/>
            <a:t>Mercadotecnia</a:t>
          </a:r>
        </a:p>
      </dsp:txBody>
      <dsp:txXfrm>
        <a:off x="2238581" y="1439634"/>
        <a:ext cx="757123" cy="504749"/>
      </dsp:txXfrm>
    </dsp:sp>
    <dsp:sp modelId="{76FB7FB9-30C5-4744-8C89-AD71593A948B}">
      <dsp:nvSpPr>
        <dsp:cNvPr id="0" name=""/>
        <dsp:cNvSpPr/>
      </dsp:nvSpPr>
      <dsp:spPr>
        <a:xfrm>
          <a:off x="663520" y="2081213"/>
          <a:ext cx="1520328" cy="60813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PA" sz="1300" kern="1200" dirty="0"/>
            <a:t>Personal</a:t>
          </a:r>
        </a:p>
      </dsp:txBody>
      <dsp:txXfrm>
        <a:off x="967586" y="2081213"/>
        <a:ext cx="912197" cy="608131"/>
      </dsp:txXfrm>
    </dsp:sp>
    <dsp:sp modelId="{84227AF0-F513-4314-AA3F-21DF5B35B4D6}">
      <dsp:nvSpPr>
        <dsp:cNvPr id="0" name=""/>
        <dsp:cNvSpPr/>
      </dsp:nvSpPr>
      <dsp:spPr>
        <a:xfrm>
          <a:off x="1986206" y="2132904"/>
          <a:ext cx="1261872" cy="50474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s-PA" sz="900" kern="1200" dirty="0"/>
            <a:t>Administrador</a:t>
          </a:r>
        </a:p>
      </dsp:txBody>
      <dsp:txXfrm>
        <a:off x="2238581" y="2132904"/>
        <a:ext cx="757123" cy="504749"/>
      </dsp:txXfrm>
    </dsp:sp>
    <dsp:sp modelId="{BC5C0930-9F0B-4700-9FEC-8087B2BF0552}">
      <dsp:nvSpPr>
        <dsp:cNvPr id="0" name=""/>
        <dsp:cNvSpPr/>
      </dsp:nvSpPr>
      <dsp:spPr>
        <a:xfrm>
          <a:off x="663520" y="2774483"/>
          <a:ext cx="1520328" cy="60813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PA" sz="1300" kern="1200" dirty="0"/>
            <a:t>Etc.</a:t>
          </a:r>
        </a:p>
      </dsp:txBody>
      <dsp:txXfrm>
        <a:off x="967586" y="2774483"/>
        <a:ext cx="912197" cy="60813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A"/>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300C47-B22A-423E-B0BA-1E0491BDCFE8}" type="datetimeFigureOut">
              <a:rPr lang="es-PA" smtClean="0"/>
              <a:t>03/28/2022</a:t>
            </a:fld>
            <a:endParaRPr lang="es-PA"/>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A"/>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A"/>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5ECDC-E4F0-4F83-9C96-24BD7C937134}" type="slidenum">
              <a:rPr lang="es-PA" smtClean="0"/>
              <a:t>‹Nº›</a:t>
            </a:fld>
            <a:endParaRPr lang="es-PA"/>
          </a:p>
        </p:txBody>
      </p:sp>
    </p:spTree>
    <p:extLst>
      <p:ext uri="{BB962C8B-B14F-4D97-AF65-F5344CB8AC3E}">
        <p14:creationId xmlns:p14="http://schemas.microsoft.com/office/powerpoint/2010/main" val="163229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915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06531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349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63590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451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04674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553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33773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017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71934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120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84681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222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38986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325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78082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734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61905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939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25320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041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57007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246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A">
              <a:latin typeface="Times New Roman" pitchFamily="18" charset="0"/>
            </a:endParaRPr>
          </a:p>
        </p:txBody>
      </p:sp>
    </p:spTree>
    <p:extLst>
      <p:ext uri="{BB962C8B-B14F-4D97-AF65-F5344CB8AC3E}">
        <p14:creationId xmlns:p14="http://schemas.microsoft.com/office/powerpoint/2010/main" val="141464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BF95D2E-156A-4626-99BA-E14EAF540340}" type="datetimeFigureOut">
              <a:rPr lang="es-PA" smtClean="0"/>
              <a:t>03/28/2022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BF95D2E-156A-4626-99BA-E14EAF540340}" type="datetimeFigureOut">
              <a:rPr lang="es-PA" smtClean="0"/>
              <a:t>03/28/2022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F95D2E-156A-4626-99BA-E14EAF540340}" type="datetimeFigureOut">
              <a:rPr lang="es-PA" smtClean="0"/>
              <a:t>03/28/2022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9B418108-494C-4251-9EB4-2A1588AC477E}" type="slidenum">
              <a:rPr lang="es-PA" smtClean="0"/>
              <a:t>‹Nº›</a:t>
            </a:fld>
            <a:endParaRPr lang="es-PA"/>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BF95D2E-156A-4626-99BA-E14EAF540340}" type="datetimeFigureOut">
              <a:rPr lang="es-PA" smtClean="0"/>
              <a:t>03/28/2022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9B418108-494C-4251-9EB4-2A1588AC477E}" type="slidenum">
              <a:rPr lang="es-PA" smtClean="0"/>
              <a:t>‹Nº›</a:t>
            </a:fld>
            <a:endParaRPr lang="es-PA"/>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F95D2E-156A-4626-99BA-E14EAF540340}" type="datetimeFigureOut">
              <a:rPr lang="es-PA" smtClean="0"/>
              <a:t>03/28/2022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1BF95D2E-156A-4626-99BA-E14EAF540340}" type="datetimeFigureOut">
              <a:rPr lang="es-PA" smtClean="0"/>
              <a:t>03/28/2022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9B418108-494C-4251-9EB4-2A1588AC477E}" type="slidenum">
              <a:rPr lang="es-PA" smtClean="0"/>
              <a:t>‹Nº›</a:t>
            </a:fld>
            <a:endParaRPr lang="es-PA"/>
          </a:p>
        </p:txBody>
      </p:sp>
      <p:sp>
        <p:nvSpPr>
          <p:cNvPr id="9" name="Content Placeholder 8"/>
          <p:cNvSpPr>
            <a:spLocks noGrp="1"/>
          </p:cNvSpPr>
          <p:nvPr>
            <p:ph sz="quarter" idx="13"/>
          </p:nvPr>
        </p:nvSpPr>
        <p:spPr>
          <a:xfrm>
            <a:off x="676655"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F95D2E-156A-4626-99BA-E14EAF540340}" type="datetimeFigureOut">
              <a:rPr lang="es-PA" smtClean="0"/>
              <a:t>03/28/2022</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BF95D2E-156A-4626-99BA-E14EAF540340}" type="datetimeFigureOut">
              <a:rPr lang="es-PA" smtClean="0"/>
              <a:t>03/28/2022</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BF95D2E-156A-4626-99BA-E14EAF540340}" type="datetimeFigureOut">
              <a:rPr lang="es-PA" smtClean="0"/>
              <a:t>03/28/2022</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9B418108-494C-4251-9EB4-2A1588AC477E}" type="slidenum">
              <a:rPr lang="es-PA" smtClean="0"/>
              <a:t>‹Nº›</a:t>
            </a:fld>
            <a:endParaRPr lang="es-P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BF95D2E-156A-4626-99BA-E14EAF540340}" type="datetimeFigureOut">
              <a:rPr lang="es-PA" smtClean="0"/>
              <a:t>03/28/2022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9B418108-494C-4251-9EB4-2A1588AC477E}" type="slidenum">
              <a:rPr lang="es-PA" smtClean="0"/>
              <a:t>‹Nº›</a:t>
            </a:fld>
            <a:endParaRPr lang="es-PA"/>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F95D2E-156A-4626-99BA-E14EAF540340}" type="datetimeFigureOut">
              <a:rPr lang="es-PA" smtClean="0"/>
              <a:t>03/28/2022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9B418108-494C-4251-9EB4-2A1588AC477E}" type="slidenum">
              <a:rPr lang="es-PA" smtClean="0"/>
              <a:t>‹Nº›</a:t>
            </a:fld>
            <a:endParaRPr lang="es-PA"/>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BF95D2E-156A-4626-99BA-E14EAF540340}" type="datetimeFigureOut">
              <a:rPr lang="es-PA" smtClean="0"/>
              <a:t>03/28/2022</a:t>
            </a:fld>
            <a:endParaRPr lang="es-PA"/>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PA"/>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B418108-494C-4251-9EB4-2A1588AC477E}" type="slidenum">
              <a:rPr lang="es-PA" smtClean="0"/>
              <a:t>‹Nº›</a:t>
            </a:fld>
            <a:endParaRPr lang="es-PA"/>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PA" b="1" dirty="0">
                <a:solidFill>
                  <a:schemeClr val="tx1"/>
                </a:solidFill>
                <a:latin typeface="Arial" pitchFamily="34" charset="0"/>
                <a:cs typeface="Arial" pitchFamily="34" charset="0"/>
              </a:rPr>
              <a:t>Sistemas, Elementos, Taxonomías y Dinámica de los sistemas</a:t>
            </a:r>
          </a:p>
        </p:txBody>
      </p:sp>
    </p:spTree>
    <p:extLst>
      <p:ext uri="{BB962C8B-B14F-4D97-AF65-F5344CB8AC3E}">
        <p14:creationId xmlns:p14="http://schemas.microsoft.com/office/powerpoint/2010/main" val="173566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72067" y="1916832"/>
            <a:ext cx="7408333" cy="4209331"/>
          </a:xfrm>
        </p:spPr>
        <p:txBody>
          <a:bodyPr>
            <a:normAutofit lnSpcReduction="10000"/>
          </a:bodyPr>
          <a:lstStyle/>
          <a:p>
            <a:pPr algn="just"/>
            <a:r>
              <a:rPr lang="es-PA" dirty="0">
                <a:solidFill>
                  <a:schemeClr val="tx1"/>
                </a:solidFill>
                <a:latin typeface="Arial" pitchFamily="34" charset="0"/>
                <a:cs typeface="Arial" pitchFamily="34" charset="0"/>
              </a:rPr>
              <a:t>No es un punto de vista</a:t>
            </a:r>
          </a:p>
          <a:p>
            <a:pPr algn="just"/>
            <a:r>
              <a:rPr lang="es-PA" dirty="0">
                <a:solidFill>
                  <a:schemeClr val="tx1"/>
                </a:solidFill>
                <a:latin typeface="Arial" pitchFamily="34" charset="0"/>
                <a:cs typeface="Arial" pitchFamily="34" charset="0"/>
              </a:rPr>
              <a:t>No  es un método de análisis disciplinario</a:t>
            </a:r>
          </a:p>
          <a:p>
            <a:pPr lvl="1" algn="just"/>
            <a:r>
              <a:rPr lang="es-PA" dirty="0">
                <a:solidFill>
                  <a:schemeClr val="tx1"/>
                </a:solidFill>
                <a:latin typeface="Arial" pitchFamily="34" charset="0"/>
                <a:cs typeface="Arial" pitchFamily="34" charset="0"/>
              </a:rPr>
              <a:t>El análisis  no se limita al de una disciplina, como por ejemplo factores legales.</a:t>
            </a:r>
          </a:p>
          <a:p>
            <a:pPr algn="just"/>
            <a:r>
              <a:rPr lang="es-PA" dirty="0">
                <a:solidFill>
                  <a:schemeClr val="tx1"/>
                </a:solidFill>
                <a:latin typeface="Arial" pitchFamily="34" charset="0"/>
                <a:cs typeface="Arial" pitchFamily="34" charset="0"/>
              </a:rPr>
              <a:t>No funciona por actividades, sino por objetivos</a:t>
            </a:r>
          </a:p>
          <a:p>
            <a:pPr lvl="1" algn="just"/>
            <a:r>
              <a:rPr lang="es-PA" dirty="0">
                <a:solidFill>
                  <a:schemeClr val="tx1"/>
                </a:solidFill>
                <a:latin typeface="Arial" pitchFamily="34" charset="0"/>
                <a:cs typeface="Arial" pitchFamily="34" charset="0"/>
              </a:rPr>
              <a:t>La orientación y metodología tiende a diseñarse  de acuerdo al objetivo del sistema, limitado por el ambiente y los recursos.</a:t>
            </a:r>
          </a:p>
          <a:p>
            <a:pPr algn="just"/>
            <a:r>
              <a:rPr lang="es-PA" dirty="0">
                <a:solidFill>
                  <a:schemeClr val="tx1"/>
                </a:solidFill>
                <a:latin typeface="Arial" pitchFamily="34" charset="0"/>
                <a:cs typeface="Arial" pitchFamily="34" charset="0"/>
              </a:rPr>
              <a:t>Al hablar de objetivos no implica el uso de un programa rígido de actividades.</a:t>
            </a:r>
          </a:p>
          <a:p>
            <a:pPr lvl="1" algn="just"/>
            <a:r>
              <a:rPr lang="es-PA" dirty="0">
                <a:solidFill>
                  <a:schemeClr val="tx1"/>
                </a:solidFill>
                <a:latin typeface="Arial" pitchFamily="34" charset="0"/>
                <a:cs typeface="Arial" pitchFamily="34" charset="0"/>
              </a:rPr>
              <a:t>Aplicación de una metodología o estrategia general</a:t>
            </a:r>
          </a:p>
          <a:p>
            <a:pPr marL="301943" lvl="1" indent="0" algn="just">
              <a:buNone/>
            </a:pPr>
            <a:endParaRPr lang="es-PA" dirty="0">
              <a:solidFill>
                <a:schemeClr val="tx1"/>
              </a:solidFill>
            </a:endParaRPr>
          </a:p>
        </p:txBody>
      </p:sp>
      <p:sp>
        <p:nvSpPr>
          <p:cNvPr id="2" name="1 Título"/>
          <p:cNvSpPr>
            <a:spLocks noGrp="1"/>
          </p:cNvSpPr>
          <p:nvPr>
            <p:ph type="title"/>
          </p:nvPr>
        </p:nvSpPr>
        <p:spPr/>
        <p:txBody>
          <a:bodyPr/>
          <a:lstStyle/>
          <a:p>
            <a:r>
              <a:rPr lang="es-PA" b="1" dirty="0">
                <a:solidFill>
                  <a:schemeClr val="tx1"/>
                </a:solidFill>
                <a:latin typeface="Arial" pitchFamily="34" charset="0"/>
                <a:cs typeface="Arial" pitchFamily="34" charset="0"/>
              </a:rPr>
              <a:t>Pensamiento Sistémico</a:t>
            </a:r>
          </a:p>
        </p:txBody>
      </p:sp>
    </p:spTree>
    <p:extLst>
      <p:ext uri="{BB962C8B-B14F-4D97-AF65-F5344CB8AC3E}">
        <p14:creationId xmlns:p14="http://schemas.microsoft.com/office/powerpoint/2010/main" val="267605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2" name="86 Grupo"/>
          <p:cNvGrpSpPr>
            <a:grpSpLocks/>
          </p:cNvGrpSpPr>
          <p:nvPr/>
        </p:nvGrpSpPr>
        <p:grpSpPr bwMode="auto">
          <a:xfrm>
            <a:off x="3995738" y="1360488"/>
            <a:ext cx="4897437" cy="4248150"/>
            <a:chOff x="3995936" y="1052736"/>
            <a:chExt cx="4896544" cy="4248472"/>
          </a:xfrm>
        </p:grpSpPr>
        <p:sp>
          <p:nvSpPr>
            <p:cNvPr id="83" name="82 Rectángulo redondeado"/>
            <p:cNvSpPr/>
            <p:nvPr/>
          </p:nvSpPr>
          <p:spPr bwMode="auto">
            <a:xfrm>
              <a:off x="3995936" y="1052736"/>
              <a:ext cx="4896544" cy="374519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Font typeface="Times New Roman" pitchFamily="16" charset="0"/>
                <a:buNone/>
                <a:defRPr/>
              </a:pPr>
              <a:endParaRPr lang="es-PA">
                <a:solidFill>
                  <a:schemeClr val="bg1"/>
                </a:solidFill>
              </a:endParaRPr>
            </a:p>
          </p:txBody>
        </p:sp>
        <p:sp>
          <p:nvSpPr>
            <p:cNvPr id="10" name="9 Rectángulo"/>
            <p:cNvSpPr/>
            <p:nvPr/>
          </p:nvSpPr>
          <p:spPr bwMode="auto">
            <a:xfrm>
              <a:off x="4643518" y="1268652"/>
              <a:ext cx="1584036" cy="36038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Contabilidad</a:t>
              </a:r>
            </a:p>
          </p:txBody>
        </p:sp>
        <p:sp>
          <p:nvSpPr>
            <p:cNvPr id="18" name="17 Rectángulo"/>
            <p:cNvSpPr/>
            <p:nvPr/>
          </p:nvSpPr>
          <p:spPr bwMode="auto">
            <a:xfrm>
              <a:off x="4643518" y="2132318"/>
              <a:ext cx="1584036" cy="649336"/>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Línea de</a:t>
              </a:r>
            </a:p>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Producción</a:t>
              </a:r>
            </a:p>
          </p:txBody>
        </p:sp>
        <p:sp>
          <p:nvSpPr>
            <p:cNvPr id="27" name="26 Rectángulo"/>
            <p:cNvSpPr/>
            <p:nvPr/>
          </p:nvSpPr>
          <p:spPr bwMode="auto">
            <a:xfrm>
              <a:off x="6876723" y="1268652"/>
              <a:ext cx="1584036" cy="36038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Personal</a:t>
              </a:r>
            </a:p>
          </p:txBody>
        </p:sp>
        <p:sp>
          <p:nvSpPr>
            <p:cNvPr id="28" name="27 Rectángulo"/>
            <p:cNvSpPr/>
            <p:nvPr/>
          </p:nvSpPr>
          <p:spPr bwMode="auto">
            <a:xfrm>
              <a:off x="4643518" y="4148596"/>
              <a:ext cx="1584036" cy="36038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Promoción</a:t>
              </a:r>
            </a:p>
          </p:txBody>
        </p:sp>
        <p:sp>
          <p:nvSpPr>
            <p:cNvPr id="29" name="28 Rectángulo"/>
            <p:cNvSpPr/>
            <p:nvPr/>
          </p:nvSpPr>
          <p:spPr bwMode="auto">
            <a:xfrm>
              <a:off x="6803711" y="2276791"/>
              <a:ext cx="1728473" cy="36039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Presupuestos</a:t>
              </a:r>
            </a:p>
          </p:txBody>
        </p:sp>
        <p:sp>
          <p:nvSpPr>
            <p:cNvPr id="30" name="29 Rectángulo"/>
            <p:cNvSpPr/>
            <p:nvPr/>
          </p:nvSpPr>
          <p:spPr bwMode="auto">
            <a:xfrm>
              <a:off x="6803711" y="3213487"/>
              <a:ext cx="1728473" cy="358802"/>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Planeación</a:t>
              </a:r>
            </a:p>
          </p:txBody>
        </p:sp>
        <p:sp>
          <p:nvSpPr>
            <p:cNvPr id="31" name="30 Rectángulo"/>
            <p:cNvSpPr/>
            <p:nvPr/>
          </p:nvSpPr>
          <p:spPr bwMode="auto">
            <a:xfrm>
              <a:off x="6803711" y="4148596"/>
              <a:ext cx="1728473" cy="36038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Etc.</a:t>
              </a:r>
            </a:p>
          </p:txBody>
        </p:sp>
        <p:cxnSp>
          <p:nvCxnSpPr>
            <p:cNvPr id="33" name="32 Conector recto de flecha"/>
            <p:cNvCxnSpPr>
              <a:stCxn id="10" idx="3"/>
              <a:endCxn id="27" idx="1"/>
            </p:cNvCxnSpPr>
            <p:nvPr/>
          </p:nvCxnSpPr>
          <p:spPr bwMode="auto">
            <a:xfrm>
              <a:off x="6227554" y="1448053"/>
              <a:ext cx="649169" cy="0"/>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11 Conector recto de flecha"/>
            <p:cNvCxnSpPr>
              <a:stCxn id="10" idx="2"/>
              <a:endCxn id="18" idx="0"/>
            </p:cNvCxnSpPr>
            <p:nvPr/>
          </p:nvCxnSpPr>
          <p:spPr bwMode="auto">
            <a:xfrm>
              <a:off x="5435535" y="1629042"/>
              <a:ext cx="0" cy="503276"/>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35 Conector recto de flecha"/>
            <p:cNvCxnSpPr>
              <a:stCxn id="27" idx="1"/>
              <a:endCxn id="18" idx="3"/>
            </p:cNvCxnSpPr>
            <p:nvPr/>
          </p:nvCxnSpPr>
          <p:spPr bwMode="auto">
            <a:xfrm flipH="1">
              <a:off x="6227554" y="1448053"/>
              <a:ext cx="649169" cy="1008139"/>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36 Conector recto de flecha"/>
            <p:cNvCxnSpPr>
              <a:stCxn id="27" idx="2"/>
              <a:endCxn id="29" idx="0"/>
            </p:cNvCxnSpPr>
            <p:nvPr/>
          </p:nvCxnSpPr>
          <p:spPr bwMode="auto">
            <a:xfrm>
              <a:off x="7668741" y="1629042"/>
              <a:ext cx="0" cy="647749"/>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a:stCxn id="30" idx="1"/>
              <a:endCxn id="46" idx="3"/>
            </p:cNvCxnSpPr>
            <p:nvPr/>
          </p:nvCxnSpPr>
          <p:spPr bwMode="auto">
            <a:xfrm flipH="1">
              <a:off x="6227554" y="3392888"/>
              <a:ext cx="576157" cy="0"/>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38 Conector recto de flecha"/>
            <p:cNvCxnSpPr>
              <a:stCxn id="29" idx="1"/>
              <a:endCxn id="18" idx="3"/>
            </p:cNvCxnSpPr>
            <p:nvPr/>
          </p:nvCxnSpPr>
          <p:spPr bwMode="auto">
            <a:xfrm flipH="1">
              <a:off x="6227554" y="2456192"/>
              <a:ext cx="576157" cy="0"/>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10" idx="3"/>
              <a:endCxn id="29" idx="1"/>
            </p:cNvCxnSpPr>
            <p:nvPr/>
          </p:nvCxnSpPr>
          <p:spPr bwMode="auto">
            <a:xfrm>
              <a:off x="6227554" y="1448053"/>
              <a:ext cx="576157" cy="1008139"/>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a:stCxn id="18" idx="2"/>
              <a:endCxn id="46" idx="0"/>
            </p:cNvCxnSpPr>
            <p:nvPr/>
          </p:nvCxnSpPr>
          <p:spPr bwMode="auto">
            <a:xfrm>
              <a:off x="5435535" y="2781654"/>
              <a:ext cx="0" cy="431833"/>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sp>
          <p:nvSpPr>
            <p:cNvPr id="46" name="45 Rectángulo"/>
            <p:cNvSpPr/>
            <p:nvPr/>
          </p:nvSpPr>
          <p:spPr bwMode="auto">
            <a:xfrm>
              <a:off x="4643518" y="3213487"/>
              <a:ext cx="1584036" cy="358802"/>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buFont typeface="Times New Roman" pitchFamily="16" charset="0"/>
                <a:buNone/>
                <a:defRPr/>
              </a:pPr>
              <a:r>
                <a:rPr lang="es-PA" dirty="0">
                  <a:solidFill>
                    <a:schemeClr val="bg1"/>
                  </a:solidFill>
                  <a:effectLst>
                    <a:outerShdw blurRad="50800" dist="38100" dir="2700000" algn="tl" rotWithShape="0">
                      <a:prstClr val="black">
                        <a:alpha val="40000"/>
                      </a:prstClr>
                    </a:outerShdw>
                    <a:reflection blurRad="6350" stA="55000" endA="300" endPos="45500" dir="5400000" sy="-100000" algn="bl" rotWithShape="0"/>
                  </a:effectLst>
                </a:rPr>
                <a:t>Ventas</a:t>
              </a:r>
            </a:p>
          </p:txBody>
        </p:sp>
        <p:cxnSp>
          <p:nvCxnSpPr>
            <p:cNvPr id="60" name="59 Conector recto de flecha"/>
            <p:cNvCxnSpPr>
              <a:stCxn id="29" idx="1"/>
              <a:endCxn id="46" idx="3"/>
            </p:cNvCxnSpPr>
            <p:nvPr/>
          </p:nvCxnSpPr>
          <p:spPr bwMode="auto">
            <a:xfrm flipH="1">
              <a:off x="6227554" y="2456192"/>
              <a:ext cx="576157" cy="936696"/>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60 Conector recto de flecha"/>
            <p:cNvCxnSpPr>
              <a:stCxn id="46" idx="2"/>
              <a:endCxn id="28" idx="0"/>
            </p:cNvCxnSpPr>
            <p:nvPr/>
          </p:nvCxnSpPr>
          <p:spPr bwMode="auto">
            <a:xfrm>
              <a:off x="5435535" y="3572289"/>
              <a:ext cx="0" cy="576307"/>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62" name="61 Conector recto de flecha"/>
            <p:cNvCxnSpPr>
              <a:stCxn id="30" idx="1"/>
              <a:endCxn id="28" idx="3"/>
            </p:cNvCxnSpPr>
            <p:nvPr/>
          </p:nvCxnSpPr>
          <p:spPr bwMode="auto">
            <a:xfrm flipH="1">
              <a:off x="6227554" y="3392888"/>
              <a:ext cx="576157" cy="936696"/>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63" name="62 Conector recto de flecha"/>
            <p:cNvCxnSpPr>
              <a:stCxn id="30" idx="1"/>
              <a:endCxn id="18" idx="3"/>
            </p:cNvCxnSpPr>
            <p:nvPr/>
          </p:nvCxnSpPr>
          <p:spPr bwMode="auto">
            <a:xfrm flipH="1" flipV="1">
              <a:off x="6227554" y="2456192"/>
              <a:ext cx="576157" cy="936696"/>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79 Conector recto de flecha"/>
            <p:cNvCxnSpPr>
              <a:stCxn id="29" idx="2"/>
              <a:endCxn id="30" idx="0"/>
            </p:cNvCxnSpPr>
            <p:nvPr/>
          </p:nvCxnSpPr>
          <p:spPr bwMode="auto">
            <a:xfrm>
              <a:off x="7668741" y="2637181"/>
              <a:ext cx="0" cy="576306"/>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sp>
          <p:nvSpPr>
            <p:cNvPr id="22559" name="83 CuadroTexto"/>
            <p:cNvSpPr txBox="1">
              <a:spLocks noChangeArrowheads="1"/>
            </p:cNvSpPr>
            <p:nvPr/>
          </p:nvSpPr>
          <p:spPr bwMode="auto">
            <a:xfrm>
              <a:off x="5292080" y="4931876"/>
              <a:ext cx="2448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A">
                  <a:solidFill>
                    <a:schemeClr val="tx1"/>
                  </a:solidFill>
                </a:rPr>
                <a:t>Enfoque de Sistemas</a:t>
              </a:r>
            </a:p>
          </p:txBody>
        </p:sp>
      </p:grpSp>
      <p:grpSp>
        <p:nvGrpSpPr>
          <p:cNvPr id="22533" name="88 Grupo"/>
          <p:cNvGrpSpPr>
            <a:grpSpLocks/>
          </p:cNvGrpSpPr>
          <p:nvPr/>
        </p:nvGrpSpPr>
        <p:grpSpPr bwMode="auto">
          <a:xfrm>
            <a:off x="84138" y="1673225"/>
            <a:ext cx="3911600" cy="3897313"/>
            <a:chOff x="-108520" y="1268760"/>
            <a:chExt cx="3912096" cy="3897724"/>
          </a:xfrm>
        </p:grpSpPr>
        <p:graphicFrame>
          <p:nvGraphicFramePr>
            <p:cNvPr id="86" name="85 Diagrama"/>
            <p:cNvGraphicFramePr/>
            <p:nvPr/>
          </p:nvGraphicFramePr>
          <p:xfrm>
            <a:off x="-108520" y="1268760"/>
            <a:ext cx="3912096"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36" name="87 CuadroTexto"/>
            <p:cNvSpPr txBox="1">
              <a:spLocks noChangeArrowheads="1"/>
            </p:cNvSpPr>
            <p:nvPr/>
          </p:nvSpPr>
          <p:spPr bwMode="auto">
            <a:xfrm>
              <a:off x="683568" y="4797152"/>
              <a:ext cx="2448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PA" dirty="0">
                  <a:solidFill>
                    <a:schemeClr val="tx1"/>
                  </a:solidFill>
                </a:rPr>
                <a:t>Enfoque  Clásico</a:t>
              </a:r>
            </a:p>
          </p:txBody>
        </p:sp>
      </p:grpSp>
      <p:sp>
        <p:nvSpPr>
          <p:cNvPr id="2" name="1 Título"/>
          <p:cNvSpPr>
            <a:spLocks noGrp="1"/>
          </p:cNvSpPr>
          <p:nvPr>
            <p:ph type="title"/>
          </p:nvPr>
        </p:nvSpPr>
        <p:spPr/>
        <p:txBody>
          <a:bodyPr>
            <a:normAutofit/>
          </a:bodyPr>
          <a:lstStyle/>
          <a:p>
            <a:pPr marL="342900" indent="-341313">
              <a:lnSpc>
                <a:spcPct val="150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s-PA" dirty="0">
                <a:solidFill>
                  <a:schemeClr val="tx1"/>
                </a:solidFill>
                <a:effectLst>
                  <a:outerShdw blurRad="38100" dist="38100" dir="2700000" algn="tl">
                    <a:srgbClr val="000000">
                      <a:alpha val="43137"/>
                    </a:srgbClr>
                  </a:outerShdw>
                </a:effectLst>
              </a:rPr>
              <a:t>Ejemplo Enfoque de sistemas</a:t>
            </a:r>
          </a:p>
        </p:txBody>
      </p:sp>
    </p:spTree>
    <p:extLst>
      <p:ext uri="{BB962C8B-B14F-4D97-AF65-F5344CB8AC3E}">
        <p14:creationId xmlns:p14="http://schemas.microsoft.com/office/powerpoint/2010/main" val="42816531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38618" y="1628800"/>
            <a:ext cx="835342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ClrTx/>
              <a:buFontTx/>
              <a:buNone/>
            </a:pPr>
            <a:r>
              <a:rPr lang="es-ES" sz="2800" dirty="0">
                <a:solidFill>
                  <a:schemeClr val="tx1"/>
                </a:solidFill>
              </a:rPr>
              <a:t>Es una metodología de uso generalizado para modelar y estudiar el comportamiento de cualquier clase de sistemas y su comportamiento a través del tiempo con tal de que tenga características de existencias de retardos y ciclos de realimentación.</a:t>
            </a:r>
          </a:p>
          <a:p>
            <a:pPr algn="just" eaLnBrk="1" hangingPunct="1">
              <a:lnSpc>
                <a:spcPct val="90000"/>
              </a:lnSpc>
              <a:spcBef>
                <a:spcPts val="700"/>
              </a:spcBef>
              <a:buClrTx/>
              <a:buFontTx/>
              <a:buNone/>
            </a:pPr>
            <a:r>
              <a:rPr lang="es-ES" sz="2800" dirty="0">
                <a:solidFill>
                  <a:schemeClr val="tx1"/>
                </a:solidFill>
              </a:rPr>
              <a:t> </a:t>
            </a:r>
          </a:p>
          <a:p>
            <a:pPr algn="just" eaLnBrk="1" hangingPunct="1">
              <a:lnSpc>
                <a:spcPct val="90000"/>
              </a:lnSpc>
              <a:spcBef>
                <a:spcPts val="700"/>
              </a:spcBef>
              <a:buClrTx/>
              <a:buFontTx/>
              <a:buNone/>
            </a:pPr>
            <a:r>
              <a:rPr lang="es-ES" sz="2800" dirty="0">
                <a:solidFill>
                  <a:schemeClr val="tx1"/>
                </a:solidFill>
              </a:rPr>
              <a:t>Estudia las características de realimentación de la información en la actividad industrial con el fin de demostrar como la estructura organizativa, la amplificación  (de políticas) y la demoras (en las decisiones y acciones) interactúan e influyen en el éxito de la empresa.</a:t>
            </a:r>
          </a:p>
        </p:txBody>
      </p:sp>
      <p:sp>
        <p:nvSpPr>
          <p:cNvPr id="2" name="1 Título"/>
          <p:cNvSpPr>
            <a:spLocks noGrp="1"/>
          </p:cNvSpPr>
          <p:nvPr>
            <p:ph type="title"/>
          </p:nvPr>
        </p:nvSpPr>
        <p:spPr>
          <a:xfrm>
            <a:off x="395536" y="376072"/>
            <a:ext cx="8229600" cy="964696"/>
          </a:xfrm>
        </p:spPr>
        <p:txBody>
          <a:bodyPr>
            <a:normAutofit fontScale="90000"/>
          </a:bodyPr>
          <a:lstStyle/>
          <a:p>
            <a:r>
              <a:rPr lang="es-PA" sz="3200" b="1" dirty="0">
                <a:solidFill>
                  <a:schemeClr val="tx1"/>
                </a:solidFill>
                <a:latin typeface="Arial" pitchFamily="34" charset="0"/>
                <a:cs typeface="Arial" pitchFamily="34" charset="0"/>
              </a:rPr>
              <a:t>La Dinámica de Sistemas y sus Contribuciones</a:t>
            </a:r>
          </a:p>
        </p:txBody>
      </p:sp>
    </p:spTree>
    <p:extLst>
      <p:ext uri="{BB962C8B-B14F-4D97-AF65-F5344CB8AC3E}">
        <p14:creationId xmlns:p14="http://schemas.microsoft.com/office/powerpoint/2010/main" val="2837265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39750" y="2420888"/>
            <a:ext cx="83534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ClrTx/>
              <a:buFontTx/>
              <a:buNone/>
            </a:pPr>
            <a:r>
              <a:rPr lang="es-ES" sz="2800" dirty="0">
                <a:solidFill>
                  <a:schemeClr val="tx1"/>
                </a:solidFill>
              </a:rPr>
              <a:t>Es un método en el cual se combinan el análisis y la síntesis, suministrando un ejemplo concreto de la metodología sistémica. </a:t>
            </a:r>
          </a:p>
          <a:p>
            <a:pPr algn="just" eaLnBrk="1" hangingPunct="1">
              <a:lnSpc>
                <a:spcPct val="90000"/>
              </a:lnSpc>
              <a:spcBef>
                <a:spcPts val="700"/>
              </a:spcBef>
              <a:buClrTx/>
              <a:buFontTx/>
              <a:buNone/>
            </a:pPr>
            <a:endParaRPr lang="es-ES" sz="2800" dirty="0">
              <a:solidFill>
                <a:schemeClr val="tx1"/>
              </a:solidFill>
            </a:endParaRPr>
          </a:p>
          <a:p>
            <a:pPr algn="just" eaLnBrk="1" hangingPunct="1">
              <a:lnSpc>
                <a:spcPct val="90000"/>
              </a:lnSpc>
              <a:spcBef>
                <a:spcPts val="700"/>
              </a:spcBef>
              <a:buClrTx/>
              <a:buFontTx/>
              <a:buNone/>
            </a:pPr>
            <a:r>
              <a:rPr lang="es-ES" sz="2800" dirty="0">
                <a:solidFill>
                  <a:schemeClr val="tx1"/>
                </a:solidFill>
              </a:rPr>
              <a:t>La dinámica de sistemas suministra un lenguaje que permite expresar las relaciones que se producen en el seno de un sistema, y explicar como se genera su comportamiento.</a:t>
            </a:r>
          </a:p>
        </p:txBody>
      </p:sp>
      <p:sp>
        <p:nvSpPr>
          <p:cNvPr id="2" name="1 Título"/>
          <p:cNvSpPr>
            <a:spLocks noGrp="1"/>
          </p:cNvSpPr>
          <p:nvPr>
            <p:ph type="title"/>
          </p:nvPr>
        </p:nvSpPr>
        <p:spPr/>
        <p:txBody>
          <a:bodyPr/>
          <a:lstStyle/>
          <a:p>
            <a:r>
              <a:rPr lang="es-PA" b="1" dirty="0">
                <a:solidFill>
                  <a:schemeClr val="tx1"/>
                </a:solidFill>
                <a:latin typeface="Arial" pitchFamily="34" charset="0"/>
                <a:cs typeface="Arial" pitchFamily="34" charset="0"/>
              </a:rPr>
              <a:t>La Dinámica de Sistemas</a:t>
            </a:r>
          </a:p>
        </p:txBody>
      </p:sp>
    </p:spTree>
    <p:extLst>
      <p:ext uri="{BB962C8B-B14F-4D97-AF65-F5344CB8AC3E}">
        <p14:creationId xmlns:p14="http://schemas.microsoft.com/office/powerpoint/2010/main" val="7391226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1556792"/>
            <a:ext cx="80010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ClrTx/>
              <a:buFontTx/>
              <a:buNone/>
            </a:pPr>
            <a:r>
              <a:rPr lang="es-ES" sz="2800" dirty="0">
                <a:solidFill>
                  <a:schemeClr val="tx1"/>
                </a:solidFill>
              </a:rPr>
              <a:t>La dinámica de sistemas usa conceptos del campo del control realimentado para organizar información en un modelo de simulación por ordenador. </a:t>
            </a:r>
          </a:p>
          <a:p>
            <a:pPr algn="just" eaLnBrk="1" hangingPunct="1">
              <a:lnSpc>
                <a:spcPct val="90000"/>
              </a:lnSpc>
              <a:spcBef>
                <a:spcPts val="700"/>
              </a:spcBef>
              <a:buClrTx/>
              <a:buFontTx/>
              <a:buNone/>
            </a:pPr>
            <a:r>
              <a:rPr lang="es-ES" sz="2800" dirty="0">
                <a:solidFill>
                  <a:schemeClr val="tx1"/>
                </a:solidFill>
              </a:rPr>
              <a:t>Un computador ejecuta los papeles de los individuos en el mundo real. </a:t>
            </a:r>
          </a:p>
          <a:p>
            <a:pPr algn="just" eaLnBrk="1" hangingPunct="1">
              <a:lnSpc>
                <a:spcPct val="90000"/>
              </a:lnSpc>
              <a:spcBef>
                <a:spcPts val="700"/>
              </a:spcBef>
              <a:buClrTx/>
              <a:buFontTx/>
              <a:buNone/>
            </a:pPr>
            <a:endParaRPr lang="es-ES" sz="2800" dirty="0">
              <a:solidFill>
                <a:schemeClr val="tx1"/>
              </a:solidFill>
            </a:endParaRPr>
          </a:p>
          <a:p>
            <a:pPr algn="just" eaLnBrk="1" hangingPunct="1">
              <a:lnSpc>
                <a:spcPct val="90000"/>
              </a:lnSpc>
              <a:spcBef>
                <a:spcPts val="700"/>
              </a:spcBef>
              <a:buClrTx/>
              <a:buFontTx/>
              <a:buNone/>
            </a:pPr>
            <a:r>
              <a:rPr lang="es-ES" sz="2800" dirty="0">
                <a:solidFill>
                  <a:schemeClr val="tx1"/>
                </a:solidFill>
              </a:rPr>
              <a:t>La simulación resultante revela implicaciones del comportamiento del sistema representado por el modelo.</a:t>
            </a:r>
          </a:p>
        </p:txBody>
      </p:sp>
      <p:sp>
        <p:nvSpPr>
          <p:cNvPr id="2" name="1 Título"/>
          <p:cNvSpPr>
            <a:spLocks noGrp="1"/>
          </p:cNvSpPr>
          <p:nvPr>
            <p:ph type="title"/>
          </p:nvPr>
        </p:nvSpPr>
        <p:spPr/>
        <p:txBody>
          <a:bodyPr/>
          <a:lstStyle/>
          <a:p>
            <a:r>
              <a:rPr lang="es-PA" b="1" dirty="0">
                <a:solidFill>
                  <a:schemeClr val="tx1"/>
                </a:solidFill>
                <a:latin typeface="Arial" pitchFamily="34" charset="0"/>
                <a:cs typeface="Arial" pitchFamily="34" charset="0"/>
              </a:rPr>
              <a:t>La Dinámica de Sistemas</a:t>
            </a:r>
          </a:p>
        </p:txBody>
      </p:sp>
    </p:spTree>
    <p:extLst>
      <p:ext uri="{BB962C8B-B14F-4D97-AF65-F5344CB8AC3E}">
        <p14:creationId xmlns:p14="http://schemas.microsoft.com/office/powerpoint/2010/main" val="182288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43345" y="1916832"/>
            <a:ext cx="8458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marL="457200" indent="-457200" algn="just" eaLnBrk="1" hangingPunct="1">
              <a:lnSpc>
                <a:spcPct val="90000"/>
              </a:lnSpc>
              <a:spcBef>
                <a:spcPts val="700"/>
              </a:spcBef>
              <a:buFont typeface="Arial" pitchFamily="34" charset="0"/>
              <a:buChar char="•"/>
            </a:pPr>
            <a:r>
              <a:rPr lang="es-MX" sz="2800" dirty="0">
                <a:solidFill>
                  <a:schemeClr val="tx1"/>
                </a:solidFill>
              </a:rPr>
              <a:t>Ambos estudian la misma clase de sistemas,</a:t>
            </a:r>
          </a:p>
          <a:p>
            <a:pPr algn="just" eaLnBrk="1" hangingPunct="1">
              <a:lnSpc>
                <a:spcPct val="90000"/>
              </a:lnSpc>
              <a:spcBef>
                <a:spcPts val="700"/>
              </a:spcBef>
              <a:buFont typeface="Arial" charset="0"/>
              <a:buChar char="•"/>
            </a:pPr>
            <a:r>
              <a:rPr lang="es-MX" sz="2800" dirty="0">
                <a:solidFill>
                  <a:schemeClr val="tx1"/>
                </a:solidFill>
              </a:rPr>
              <a:t>Desde la misma perspectiva; </a:t>
            </a:r>
          </a:p>
          <a:p>
            <a:pPr algn="just" eaLnBrk="1" hangingPunct="1">
              <a:lnSpc>
                <a:spcPct val="90000"/>
              </a:lnSpc>
              <a:spcBef>
                <a:spcPts val="350"/>
              </a:spcBef>
              <a:buClrTx/>
              <a:buFontTx/>
              <a:buNone/>
            </a:pPr>
            <a:endParaRPr lang="es-MX" sz="1400" dirty="0">
              <a:solidFill>
                <a:schemeClr val="tx1"/>
              </a:solidFill>
            </a:endParaRPr>
          </a:p>
          <a:p>
            <a:pPr algn="just" eaLnBrk="1" hangingPunct="1">
              <a:lnSpc>
                <a:spcPct val="90000"/>
              </a:lnSpc>
              <a:spcBef>
                <a:spcPts val="700"/>
              </a:spcBef>
              <a:buClrTx/>
              <a:buFontTx/>
              <a:buNone/>
            </a:pPr>
            <a:r>
              <a:rPr lang="es-MX" sz="2800" dirty="0">
                <a:solidFill>
                  <a:schemeClr val="tx1"/>
                </a:solidFill>
              </a:rPr>
              <a:t>Sin embargo el Pensamiento Sistémico solo llega hasta la construcción de los Círculos Causales y nubes de pensamiento. </a:t>
            </a:r>
          </a:p>
          <a:p>
            <a:pPr algn="just" eaLnBrk="1" hangingPunct="1">
              <a:lnSpc>
                <a:spcPct val="90000"/>
              </a:lnSpc>
              <a:spcBef>
                <a:spcPts val="400"/>
              </a:spcBef>
              <a:buClrTx/>
              <a:buFontTx/>
              <a:buNone/>
            </a:pPr>
            <a:endParaRPr lang="es-MX" sz="1600" dirty="0">
              <a:solidFill>
                <a:schemeClr val="tx1"/>
              </a:solidFill>
            </a:endParaRPr>
          </a:p>
          <a:p>
            <a:pPr algn="just" eaLnBrk="1" hangingPunct="1">
              <a:lnSpc>
                <a:spcPct val="90000"/>
              </a:lnSpc>
              <a:spcBef>
                <a:spcPts val="700"/>
              </a:spcBef>
              <a:buClrTx/>
              <a:buFontTx/>
              <a:buNone/>
            </a:pPr>
            <a:r>
              <a:rPr lang="es-MX" sz="2800" dirty="0">
                <a:solidFill>
                  <a:schemeClr val="tx1"/>
                </a:solidFill>
              </a:rPr>
              <a:t>La Dinámica de Sistemas, continua con la construcción y prueba de un modelo de simulación por computadora, permitiendo la posterior prueba de políticas alternativas en el modelo.   </a:t>
            </a:r>
          </a:p>
        </p:txBody>
      </p:sp>
      <p:sp>
        <p:nvSpPr>
          <p:cNvPr id="2" name="1 Título"/>
          <p:cNvSpPr>
            <a:spLocks noGrp="1"/>
          </p:cNvSpPr>
          <p:nvPr>
            <p:ph type="title"/>
          </p:nvPr>
        </p:nvSpPr>
        <p:spPr/>
        <p:txBody>
          <a:bodyPr>
            <a:normAutofit/>
          </a:bodyPr>
          <a:lstStyle/>
          <a:p>
            <a:r>
              <a:rPr lang="es-MX" sz="3600" b="1" dirty="0">
                <a:solidFill>
                  <a:srgbClr val="000000"/>
                </a:solidFill>
                <a:latin typeface="Arial" pitchFamily="34" charset="0"/>
                <a:cs typeface="Arial" pitchFamily="34" charset="0"/>
              </a:rPr>
              <a:t>Relación de la </a:t>
            </a:r>
            <a:r>
              <a:rPr lang="es-MX" sz="3600" b="1" dirty="0">
                <a:solidFill>
                  <a:schemeClr val="tx1"/>
                </a:solidFill>
                <a:latin typeface="Arial" pitchFamily="34" charset="0"/>
                <a:cs typeface="Arial" pitchFamily="34" charset="0"/>
              </a:rPr>
              <a:t>Dinámica de Sistemas con el Pensamiento Sistémico</a:t>
            </a:r>
            <a:endParaRPr lang="es-PA" sz="3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098268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71055" y="1628800"/>
            <a:ext cx="84582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ClrTx/>
              <a:buFontTx/>
              <a:buNone/>
            </a:pPr>
            <a:r>
              <a:rPr lang="es-MX" sz="2800" dirty="0">
                <a:solidFill>
                  <a:schemeClr val="tx1"/>
                </a:solidFill>
              </a:rPr>
              <a:t>La dinámica de Sistemas permite la comprensión de los problemas desde una óptica de sistema: un conjunto de elementos que se relacionan entre sí de manera tal que un cambio en uno de ellos modifica al conjunto. </a:t>
            </a:r>
          </a:p>
          <a:p>
            <a:pPr algn="just" eaLnBrk="1" hangingPunct="1">
              <a:lnSpc>
                <a:spcPct val="90000"/>
              </a:lnSpc>
              <a:spcBef>
                <a:spcPts val="700"/>
              </a:spcBef>
              <a:buClrTx/>
              <a:buFontTx/>
              <a:buNone/>
            </a:pPr>
            <a:endParaRPr lang="es-MX" sz="2800" dirty="0">
              <a:solidFill>
                <a:schemeClr val="tx1"/>
              </a:solidFill>
            </a:endParaRPr>
          </a:p>
          <a:p>
            <a:pPr algn="just" eaLnBrk="1" hangingPunct="1">
              <a:lnSpc>
                <a:spcPct val="90000"/>
              </a:lnSpc>
              <a:spcBef>
                <a:spcPts val="700"/>
              </a:spcBef>
              <a:buClrTx/>
              <a:buFontTx/>
              <a:buNone/>
            </a:pPr>
            <a:r>
              <a:rPr lang="es-MX" sz="2800" dirty="0">
                <a:solidFill>
                  <a:schemeClr val="tx1"/>
                </a:solidFill>
              </a:rPr>
              <a:t>Este enfoque permite una visión muy clara y realista, donde se pueden analizar las complejas relaciones entre los elementos que configuran la estructura que provoca el comportamiento que deseamos modificar.</a:t>
            </a:r>
          </a:p>
        </p:txBody>
      </p:sp>
      <p:sp>
        <p:nvSpPr>
          <p:cNvPr id="2" name="1 Título"/>
          <p:cNvSpPr>
            <a:spLocks noGrp="1"/>
          </p:cNvSpPr>
          <p:nvPr>
            <p:ph type="title"/>
          </p:nvPr>
        </p:nvSpPr>
        <p:spPr/>
        <p:txBody>
          <a:bodyPr>
            <a:normAutofit/>
          </a:bodyPr>
          <a:lstStyle/>
          <a:p>
            <a:r>
              <a:rPr lang="es-PA" sz="3600" b="1" dirty="0">
                <a:solidFill>
                  <a:schemeClr val="tx1"/>
                </a:solidFill>
                <a:latin typeface="Arial" pitchFamily="34" charset="0"/>
                <a:cs typeface="Arial" pitchFamily="34" charset="0"/>
              </a:rPr>
              <a:t>La Dinámica de Sistemas</a:t>
            </a:r>
          </a:p>
        </p:txBody>
      </p:sp>
    </p:spTree>
    <p:extLst>
      <p:ext uri="{BB962C8B-B14F-4D97-AF65-F5344CB8AC3E}">
        <p14:creationId xmlns:p14="http://schemas.microsoft.com/office/powerpoint/2010/main" val="7878314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1556792"/>
            <a:ext cx="8458200" cy="569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ClrTx/>
              <a:buFontTx/>
              <a:buNone/>
            </a:pPr>
            <a:r>
              <a:rPr lang="es-MX" sz="2800" dirty="0">
                <a:solidFill>
                  <a:schemeClr val="tx1"/>
                </a:solidFill>
              </a:rPr>
              <a:t>Es importante observar que el comportamiento de un sistema no viene definido tanto por sus parámetros coyunturales, como por la estructura interna del mismo. </a:t>
            </a:r>
          </a:p>
          <a:p>
            <a:pPr algn="just" eaLnBrk="1" hangingPunct="1">
              <a:lnSpc>
                <a:spcPct val="90000"/>
              </a:lnSpc>
              <a:spcBef>
                <a:spcPts val="700"/>
              </a:spcBef>
              <a:buClrTx/>
              <a:buFontTx/>
              <a:buNone/>
            </a:pPr>
            <a:endParaRPr lang="es-MX" sz="2800" dirty="0">
              <a:solidFill>
                <a:schemeClr val="tx1"/>
              </a:solidFill>
            </a:endParaRPr>
          </a:p>
          <a:p>
            <a:pPr algn="just" eaLnBrk="1" hangingPunct="1">
              <a:lnSpc>
                <a:spcPct val="90000"/>
              </a:lnSpc>
              <a:spcBef>
                <a:spcPts val="700"/>
              </a:spcBef>
              <a:buClrTx/>
              <a:buFontTx/>
              <a:buNone/>
            </a:pPr>
            <a:r>
              <a:rPr lang="es-MX" sz="2800" dirty="0">
                <a:solidFill>
                  <a:schemeClr val="tx1"/>
                </a:solidFill>
              </a:rPr>
              <a:t>Esta estructura está formada tanto por las características de los elementos (muy difíciles de modificar) como por las relaciones entre ellos. </a:t>
            </a:r>
          </a:p>
          <a:p>
            <a:pPr algn="just" eaLnBrk="1" hangingPunct="1">
              <a:lnSpc>
                <a:spcPct val="90000"/>
              </a:lnSpc>
              <a:spcBef>
                <a:spcPts val="700"/>
              </a:spcBef>
              <a:buClrTx/>
              <a:buFontTx/>
              <a:buNone/>
            </a:pPr>
            <a:endParaRPr lang="es-MX" sz="2800" dirty="0">
              <a:solidFill>
                <a:schemeClr val="tx1"/>
              </a:solidFill>
            </a:endParaRPr>
          </a:p>
          <a:p>
            <a:pPr algn="just" eaLnBrk="1" hangingPunct="1">
              <a:lnSpc>
                <a:spcPct val="90000"/>
              </a:lnSpc>
              <a:spcBef>
                <a:spcPts val="700"/>
              </a:spcBef>
              <a:buClrTx/>
              <a:buFontTx/>
              <a:buNone/>
            </a:pPr>
            <a:r>
              <a:rPr lang="es-MX" sz="2800" dirty="0">
                <a:solidFill>
                  <a:schemeClr val="tx1"/>
                </a:solidFill>
              </a:rPr>
              <a:t>Las simulaciones más eficientes son aquellas que se basan en un cambio entre los elementos, y no tanto en la modificación de los elementos mismos.  </a:t>
            </a:r>
          </a:p>
        </p:txBody>
      </p:sp>
      <p:sp>
        <p:nvSpPr>
          <p:cNvPr id="2" name="1 Título"/>
          <p:cNvSpPr>
            <a:spLocks noGrp="1"/>
          </p:cNvSpPr>
          <p:nvPr>
            <p:ph type="title"/>
          </p:nvPr>
        </p:nvSpPr>
        <p:spPr/>
        <p:txBody>
          <a:bodyPr>
            <a:normAutofit/>
          </a:bodyPr>
          <a:lstStyle/>
          <a:p>
            <a:r>
              <a:rPr lang="es-PA" sz="3600" b="1" dirty="0">
                <a:solidFill>
                  <a:schemeClr val="tx1"/>
                </a:solidFill>
                <a:latin typeface="Arial" pitchFamily="34" charset="0"/>
                <a:cs typeface="Arial" pitchFamily="34" charset="0"/>
              </a:rPr>
              <a:t>La Dinámica de Sistemas</a:t>
            </a:r>
          </a:p>
        </p:txBody>
      </p:sp>
    </p:spTree>
    <p:extLst>
      <p:ext uri="{BB962C8B-B14F-4D97-AF65-F5344CB8AC3E}">
        <p14:creationId xmlns:p14="http://schemas.microsoft.com/office/powerpoint/2010/main" val="32372288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Rectángulo"/>
          <p:cNvSpPr>
            <a:spLocks noChangeArrowheads="1"/>
          </p:cNvSpPr>
          <p:nvPr/>
        </p:nvSpPr>
        <p:spPr bwMode="auto">
          <a:xfrm>
            <a:off x="539552" y="867089"/>
            <a:ext cx="8208963"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s-PA" sz="2400" dirty="0">
              <a:solidFill>
                <a:schemeClr val="tx1"/>
              </a:solidFill>
            </a:endParaRPr>
          </a:p>
          <a:p>
            <a:pPr marL="342900" indent="-342900" algn="just">
              <a:buFont typeface="Arial" pitchFamily="34" charset="0"/>
              <a:buChar char="•"/>
            </a:pPr>
            <a:r>
              <a:rPr lang="es-PA" sz="2400" dirty="0">
                <a:solidFill>
                  <a:schemeClr val="tx1"/>
                </a:solidFill>
              </a:rPr>
              <a:t>Un área en la que se han desarrollado importantes aplicaciones es la de los sistemas ecológicos y medioambientales, en donde se han estudiado, tanto problemas de dinámica de poblaciones, como de difusión de la contaminación. </a:t>
            </a:r>
          </a:p>
          <a:p>
            <a:pPr marL="342900" indent="-342900" algn="just">
              <a:buFont typeface="Arial" pitchFamily="34" charset="0"/>
              <a:buChar char="•"/>
            </a:pPr>
            <a:endParaRPr lang="es-PA" sz="2400" dirty="0"/>
          </a:p>
          <a:p>
            <a:pPr marL="342900" indent="-342900" algn="just">
              <a:buFont typeface="Arial" pitchFamily="34" charset="0"/>
              <a:buChar char="•"/>
            </a:pPr>
            <a:r>
              <a:rPr lang="es-PA" sz="2400" dirty="0">
                <a:solidFill>
                  <a:schemeClr val="tx1"/>
                </a:solidFill>
              </a:rPr>
              <a:t>Otro campo interesante de aplicaciones es el que suministran los sistemas energéticos, en donde se ha empleado para definir estrategias de empleo de los recursos energéticos. </a:t>
            </a:r>
          </a:p>
          <a:p>
            <a:pPr marL="342900" indent="-342900" algn="just">
              <a:buFont typeface="Arial" pitchFamily="34" charset="0"/>
              <a:buChar char="•"/>
            </a:pPr>
            <a:endParaRPr lang="es-PA" sz="2400" dirty="0">
              <a:solidFill>
                <a:schemeClr val="tx1"/>
              </a:solidFill>
            </a:endParaRPr>
          </a:p>
          <a:p>
            <a:pPr marL="342900" indent="-342900" algn="just">
              <a:buFont typeface="Arial" pitchFamily="34" charset="0"/>
              <a:buChar char="•"/>
            </a:pPr>
            <a:r>
              <a:rPr lang="es-PA" sz="2400" dirty="0">
                <a:solidFill>
                  <a:schemeClr val="tx1"/>
                </a:solidFill>
              </a:rPr>
              <a:t>Se ha empleado también para problemas de defensa, simulando problemas logísticos de evolución de tropas y otros problemas análogos.</a:t>
            </a:r>
          </a:p>
          <a:p>
            <a:pPr algn="just"/>
            <a:endParaRPr lang="es-PA" sz="2400" dirty="0">
              <a:solidFill>
                <a:schemeClr val="tx1"/>
              </a:solidFill>
            </a:endParaRPr>
          </a:p>
        </p:txBody>
      </p:sp>
      <p:sp>
        <p:nvSpPr>
          <p:cNvPr id="2" name="1 Título"/>
          <p:cNvSpPr>
            <a:spLocks noGrp="1"/>
          </p:cNvSpPr>
          <p:nvPr>
            <p:ph type="title"/>
          </p:nvPr>
        </p:nvSpPr>
        <p:spPr>
          <a:xfrm>
            <a:off x="457200" y="338328"/>
            <a:ext cx="8229600" cy="930432"/>
          </a:xfrm>
        </p:spPr>
        <p:txBody>
          <a:bodyPr>
            <a:normAutofit fontScale="90000"/>
          </a:bodyPr>
          <a:lstStyle/>
          <a:p>
            <a:r>
              <a:rPr lang="es-PA" sz="3600" b="1" dirty="0">
                <a:solidFill>
                  <a:schemeClr val="tx1"/>
                </a:solidFill>
                <a:latin typeface="Arial" pitchFamily="34" charset="0"/>
                <a:cs typeface="Arial" pitchFamily="34" charset="0"/>
              </a:rPr>
              <a:t>Aplicación de la Dinámica de Sistemas</a:t>
            </a:r>
          </a:p>
        </p:txBody>
      </p:sp>
    </p:spTree>
    <p:extLst>
      <p:ext uri="{BB962C8B-B14F-4D97-AF65-F5344CB8AC3E}">
        <p14:creationId xmlns:p14="http://schemas.microsoft.com/office/powerpoint/2010/main" val="116698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792E0-C0B1-4331-9267-1A6E1515C09E}"/>
              </a:ext>
            </a:extLst>
          </p:cNvPr>
          <p:cNvSpPr>
            <a:spLocks noGrp="1"/>
          </p:cNvSpPr>
          <p:nvPr>
            <p:ph type="title"/>
          </p:nvPr>
        </p:nvSpPr>
        <p:spPr>
          <a:xfrm>
            <a:off x="611560" y="692696"/>
            <a:ext cx="8229600" cy="1252728"/>
          </a:xfrm>
        </p:spPr>
        <p:txBody>
          <a:bodyPr>
            <a:normAutofit fontScale="90000"/>
          </a:bodyPr>
          <a:lstStyle/>
          <a:p>
            <a:r>
              <a:rPr lang="es-PA" b="1" dirty="0">
                <a:solidFill>
                  <a:schemeClr val="tx1"/>
                </a:solidFill>
              </a:rPr>
              <a:t>PRÁCTICA</a:t>
            </a:r>
            <a:br>
              <a:rPr lang="es-PA" b="1" dirty="0">
                <a:solidFill>
                  <a:schemeClr val="tx1"/>
                </a:solidFill>
              </a:rPr>
            </a:br>
            <a:r>
              <a:rPr lang="es-PA" b="1" dirty="0">
                <a:solidFill>
                  <a:schemeClr val="tx1"/>
                </a:solidFill>
              </a:rPr>
              <a:t>Seleccionar dos sistemas y completar sus propiedades</a:t>
            </a:r>
          </a:p>
        </p:txBody>
      </p:sp>
      <p:graphicFrame>
        <p:nvGraphicFramePr>
          <p:cNvPr id="3" name="Tabla 3">
            <a:extLst>
              <a:ext uri="{FF2B5EF4-FFF2-40B4-BE49-F238E27FC236}">
                <a16:creationId xmlns:a16="http://schemas.microsoft.com/office/drawing/2014/main" id="{073E1FE1-07A3-40BF-BACF-6CB5618B6A32}"/>
              </a:ext>
            </a:extLst>
          </p:cNvPr>
          <p:cNvGraphicFramePr>
            <a:graphicFrameLocks noGrp="1"/>
          </p:cNvGraphicFramePr>
          <p:nvPr>
            <p:extLst>
              <p:ext uri="{D42A27DB-BD31-4B8C-83A1-F6EECF244321}">
                <p14:modId xmlns:p14="http://schemas.microsoft.com/office/powerpoint/2010/main" val="2952840334"/>
              </p:ext>
            </p:extLst>
          </p:nvPr>
        </p:nvGraphicFramePr>
        <p:xfrm>
          <a:off x="1547664" y="2924944"/>
          <a:ext cx="6768752" cy="3024336"/>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4096479296"/>
                    </a:ext>
                  </a:extLst>
                </a:gridCol>
                <a:gridCol w="1692188">
                  <a:extLst>
                    <a:ext uri="{9D8B030D-6E8A-4147-A177-3AD203B41FA5}">
                      <a16:colId xmlns:a16="http://schemas.microsoft.com/office/drawing/2014/main" val="4133023031"/>
                    </a:ext>
                  </a:extLst>
                </a:gridCol>
                <a:gridCol w="1692188">
                  <a:extLst>
                    <a:ext uri="{9D8B030D-6E8A-4147-A177-3AD203B41FA5}">
                      <a16:colId xmlns:a16="http://schemas.microsoft.com/office/drawing/2014/main" val="3561762026"/>
                    </a:ext>
                  </a:extLst>
                </a:gridCol>
                <a:gridCol w="1692188">
                  <a:extLst>
                    <a:ext uri="{9D8B030D-6E8A-4147-A177-3AD203B41FA5}">
                      <a16:colId xmlns:a16="http://schemas.microsoft.com/office/drawing/2014/main" val="1097548414"/>
                    </a:ext>
                  </a:extLst>
                </a:gridCol>
              </a:tblGrid>
              <a:tr h="1008112">
                <a:tc>
                  <a:txBody>
                    <a:bodyPr/>
                    <a:lstStyle/>
                    <a:p>
                      <a:pPr algn="ctr"/>
                      <a:r>
                        <a:rPr lang="es-PA" dirty="0"/>
                        <a:t>Sistema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dirty="0"/>
                        <a:t>Entidades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dirty="0"/>
                        <a:t>Atributos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dirty="0"/>
                        <a:t>Actividades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9790831"/>
                  </a:ext>
                </a:extLst>
              </a:tr>
              <a:tr h="1008112">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775223"/>
                  </a:ext>
                </a:extLst>
              </a:tr>
              <a:tr h="1008112">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2936724"/>
                  </a:ext>
                </a:extLst>
              </a:tr>
            </a:tbl>
          </a:graphicData>
        </a:graphic>
      </p:graphicFrame>
    </p:spTree>
    <p:extLst>
      <p:ext uri="{BB962C8B-B14F-4D97-AF65-F5344CB8AC3E}">
        <p14:creationId xmlns:p14="http://schemas.microsoft.com/office/powerpoint/2010/main" val="132775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1" y="1700808"/>
            <a:ext cx="7668840" cy="4425355"/>
          </a:xfrm>
        </p:spPr>
        <p:txBody>
          <a:bodyPr>
            <a:normAutofit fontScale="85000" lnSpcReduction="20000"/>
          </a:bodyPr>
          <a:lstStyle/>
          <a:p>
            <a:pPr algn="just">
              <a:lnSpc>
                <a:spcPct val="80000"/>
              </a:lnSpc>
              <a:spcBef>
                <a:spcPts val="500"/>
              </a:spcBef>
            </a:pPr>
            <a:r>
              <a:rPr lang="es-ES" dirty="0">
                <a:solidFill>
                  <a:schemeClr val="tx1"/>
                </a:solidFill>
                <a:latin typeface="Arial Black" pitchFamily="34" charset="0"/>
              </a:rPr>
              <a:t>Conjunto de reglas o principios sobre una materia racionalmente enlazados entre sí.</a:t>
            </a:r>
          </a:p>
          <a:p>
            <a:pPr algn="just">
              <a:lnSpc>
                <a:spcPct val="80000"/>
              </a:lnSpc>
              <a:spcBef>
                <a:spcPts val="500"/>
              </a:spcBef>
            </a:pPr>
            <a:endParaRPr lang="es-ES" dirty="0">
              <a:solidFill>
                <a:schemeClr val="tx1"/>
              </a:solidFill>
              <a:latin typeface="Arial Black" pitchFamily="34" charset="0"/>
            </a:endParaRPr>
          </a:p>
          <a:p>
            <a:pPr algn="just">
              <a:lnSpc>
                <a:spcPct val="80000"/>
              </a:lnSpc>
              <a:spcBef>
                <a:spcPts val="500"/>
              </a:spcBef>
            </a:pPr>
            <a:r>
              <a:rPr lang="es-ES" dirty="0">
                <a:solidFill>
                  <a:schemeClr val="tx1"/>
                </a:solidFill>
                <a:latin typeface="Arial Black" pitchFamily="34" charset="0"/>
              </a:rPr>
              <a:t>Conjunto de cosas que relacionadas entre sí ordenadamente contribuyen a determinado objeto.</a:t>
            </a:r>
          </a:p>
          <a:p>
            <a:pPr algn="just">
              <a:lnSpc>
                <a:spcPct val="80000"/>
              </a:lnSpc>
              <a:spcBef>
                <a:spcPts val="500"/>
              </a:spcBef>
            </a:pPr>
            <a:endParaRPr lang="es-ES" dirty="0">
              <a:solidFill>
                <a:schemeClr val="tx1"/>
              </a:solidFill>
              <a:latin typeface="Arial Black" pitchFamily="34" charset="0"/>
            </a:endParaRPr>
          </a:p>
          <a:p>
            <a:pPr algn="just">
              <a:lnSpc>
                <a:spcPct val="80000"/>
              </a:lnSpc>
              <a:spcBef>
                <a:spcPts val="500"/>
              </a:spcBef>
            </a:pPr>
            <a:r>
              <a:rPr lang="es-ES" dirty="0">
                <a:solidFill>
                  <a:schemeClr val="tx1"/>
                </a:solidFill>
                <a:latin typeface="Arial Black" pitchFamily="34" charset="0"/>
              </a:rPr>
              <a:t>Conjunto de órganos que intervienen en alguna de las principales funciones vegetativas. Sistema nervioso.</a:t>
            </a:r>
          </a:p>
          <a:p>
            <a:pPr algn="just">
              <a:lnSpc>
                <a:spcPct val="80000"/>
              </a:lnSpc>
              <a:spcBef>
                <a:spcPts val="500"/>
              </a:spcBef>
            </a:pPr>
            <a:endParaRPr lang="es-ES" dirty="0">
              <a:solidFill>
                <a:schemeClr val="tx1"/>
              </a:solidFill>
              <a:latin typeface="Arial Black" pitchFamily="34" charset="0"/>
            </a:endParaRPr>
          </a:p>
          <a:p>
            <a:pPr algn="just">
              <a:lnSpc>
                <a:spcPct val="80000"/>
              </a:lnSpc>
              <a:spcBef>
                <a:spcPts val="500"/>
              </a:spcBef>
            </a:pPr>
            <a:r>
              <a:rPr lang="es-ES" dirty="0">
                <a:solidFill>
                  <a:schemeClr val="tx1"/>
                </a:solidFill>
                <a:latin typeface="Arial Black" pitchFamily="34" charset="0"/>
              </a:rPr>
              <a:t>Conjunto estructurado de unidades relacionadas entre sí que se definen por oposición; ej., la lengua o los distintos componentes de la descripción lingüística.</a:t>
            </a:r>
          </a:p>
          <a:p>
            <a:pPr algn="just">
              <a:lnSpc>
                <a:spcPct val="80000"/>
              </a:lnSpc>
              <a:spcBef>
                <a:spcPts val="500"/>
              </a:spcBef>
            </a:pPr>
            <a:endParaRPr lang="es-ES" dirty="0">
              <a:solidFill>
                <a:schemeClr val="tx1"/>
              </a:solidFill>
              <a:latin typeface="Arial Black" pitchFamily="34" charset="0"/>
            </a:endParaRPr>
          </a:p>
          <a:p>
            <a:pPr algn="just">
              <a:lnSpc>
                <a:spcPct val="80000"/>
              </a:lnSpc>
              <a:spcBef>
                <a:spcPts val="500"/>
              </a:spcBef>
            </a:pPr>
            <a:r>
              <a:rPr lang="es-ES" b="1" dirty="0">
                <a:solidFill>
                  <a:schemeClr val="tx1"/>
                </a:solidFill>
                <a:latin typeface="Arial Black" pitchFamily="34" charset="0"/>
              </a:rPr>
              <a:t>Sistema es una combinación de elementos o componentes interrelacionados, y relacionados con el entorno, que actúan juntos para lograr un cierto objetivo. </a:t>
            </a:r>
          </a:p>
          <a:p>
            <a:pPr marL="0" indent="0" algn="just">
              <a:lnSpc>
                <a:spcPct val="80000"/>
              </a:lnSpc>
              <a:spcBef>
                <a:spcPts val="500"/>
              </a:spcBef>
              <a:buNone/>
            </a:pPr>
            <a:endParaRPr lang="es-ES" dirty="0">
              <a:solidFill>
                <a:schemeClr val="tx1"/>
              </a:solidFill>
            </a:endParaRPr>
          </a:p>
          <a:p>
            <a:pPr>
              <a:lnSpc>
                <a:spcPct val="80000"/>
              </a:lnSpc>
              <a:spcBef>
                <a:spcPts val="350"/>
              </a:spcBef>
              <a:buClrTx/>
              <a:buNone/>
            </a:pPr>
            <a:endParaRPr lang="es-ES" sz="1600" baseline="30000" dirty="0">
              <a:solidFill>
                <a:srgbClr val="000000"/>
              </a:solidFill>
            </a:endParaRPr>
          </a:p>
          <a:p>
            <a:endParaRPr lang="es-PA" dirty="0"/>
          </a:p>
        </p:txBody>
      </p:sp>
      <p:sp>
        <p:nvSpPr>
          <p:cNvPr id="3" name="2 Título"/>
          <p:cNvSpPr>
            <a:spLocks noGrp="1"/>
          </p:cNvSpPr>
          <p:nvPr>
            <p:ph type="title"/>
          </p:nvPr>
        </p:nvSpPr>
        <p:spPr/>
        <p:txBody>
          <a:bodyPr>
            <a:normAutofit/>
          </a:bodyPr>
          <a:lstStyle/>
          <a:p>
            <a:r>
              <a:rPr lang="es-PA" sz="3600" b="1" dirty="0">
                <a:solidFill>
                  <a:schemeClr val="tx1"/>
                </a:solidFill>
                <a:latin typeface="Arial" pitchFamily="34" charset="0"/>
                <a:cs typeface="Arial" pitchFamily="34" charset="0"/>
              </a:rPr>
              <a:t>Qué es un Sistema</a:t>
            </a:r>
          </a:p>
        </p:txBody>
      </p:sp>
    </p:spTree>
    <p:extLst>
      <p:ext uri="{BB962C8B-B14F-4D97-AF65-F5344CB8AC3E}">
        <p14:creationId xmlns:p14="http://schemas.microsoft.com/office/powerpoint/2010/main" val="75230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556792"/>
            <a:ext cx="8424935" cy="4896544"/>
          </a:xfrm>
        </p:spPr>
        <p:txBody>
          <a:bodyPr>
            <a:normAutofit fontScale="85000" lnSpcReduction="10000"/>
          </a:bodyPr>
          <a:lstStyle/>
          <a:p>
            <a:pPr algn="just">
              <a:spcBef>
                <a:spcPts val="500"/>
              </a:spcBef>
              <a:buFont typeface="Arial" charset="0"/>
              <a:buChar char="•"/>
            </a:pPr>
            <a:r>
              <a:rPr lang="es-ES" dirty="0">
                <a:solidFill>
                  <a:srgbClr val="000000"/>
                </a:solidFill>
                <a:latin typeface="Arial" pitchFamily="34" charset="0"/>
                <a:cs typeface="Arial" pitchFamily="34" charset="0"/>
              </a:rPr>
              <a:t>Un sistema puede ser físico (una computadora, un televisor, un humano) o puede ser abstracto (un software, sistema social, económico).</a:t>
            </a:r>
          </a:p>
          <a:p>
            <a:pPr algn="just">
              <a:spcBef>
                <a:spcPts val="500"/>
              </a:spcBef>
              <a:buFont typeface="Arial" charset="0"/>
              <a:buChar char="•"/>
            </a:pPr>
            <a:r>
              <a:rPr lang="es-ES" dirty="0">
                <a:solidFill>
                  <a:srgbClr val="000000"/>
                </a:solidFill>
                <a:latin typeface="Arial" pitchFamily="34" charset="0"/>
                <a:cs typeface="Arial" pitchFamily="34" charset="0"/>
              </a:rPr>
              <a:t>Cada sistema existe dentro de otro más grande, por lo tanto un sistema puede estar formado por subsistemas, y a la vez puede ser parte de un supersistema.</a:t>
            </a:r>
          </a:p>
          <a:p>
            <a:pPr algn="just">
              <a:spcBef>
                <a:spcPts val="500"/>
              </a:spcBef>
              <a:buFont typeface="Arial" charset="0"/>
              <a:buChar char="•"/>
            </a:pPr>
            <a:r>
              <a:rPr lang="es-ES" dirty="0">
                <a:solidFill>
                  <a:srgbClr val="000000"/>
                </a:solidFill>
                <a:latin typeface="Arial" pitchFamily="34" charset="0"/>
                <a:cs typeface="Arial" pitchFamily="34" charset="0"/>
              </a:rPr>
              <a:t>Los sistemas tienen límites o fronteras, que los diferencian del ambiente. Ese límite puede ser físico o conceptual. Si hay algún intercambio entre el sistema y el ambiente a través de ese límite, el sistema es abierto, de lo contrario, el sistema es cerrado.</a:t>
            </a:r>
          </a:p>
          <a:p>
            <a:pPr algn="just">
              <a:spcBef>
                <a:spcPts val="500"/>
              </a:spcBef>
              <a:buFont typeface="Arial" charset="0"/>
              <a:buChar char="•"/>
            </a:pPr>
            <a:r>
              <a:rPr lang="es-ES" dirty="0">
                <a:solidFill>
                  <a:srgbClr val="000000"/>
                </a:solidFill>
                <a:latin typeface="Arial" pitchFamily="34" charset="0"/>
                <a:cs typeface="Arial" pitchFamily="34" charset="0"/>
              </a:rPr>
              <a:t>El ambiente es el medio en externo que envuelve física o conceptualmente a un sistema. El sistema tiene interacción con el ambiente, del cual recibe entradas y al cual se le devuelven salidas. El ambiente también puede ser una amenaza para el sistema.</a:t>
            </a:r>
          </a:p>
          <a:p>
            <a:pPr algn="just">
              <a:spcBef>
                <a:spcPts val="500"/>
              </a:spcBef>
              <a:buFont typeface="Arial" charset="0"/>
              <a:buChar char="•"/>
            </a:pPr>
            <a:r>
              <a:rPr lang="es-ES" dirty="0">
                <a:solidFill>
                  <a:srgbClr val="000000"/>
                </a:solidFill>
                <a:latin typeface="Arial" pitchFamily="34" charset="0"/>
                <a:cs typeface="Arial" pitchFamily="34" charset="0"/>
              </a:rPr>
              <a:t>Un grupo de elementos no constituye un sistema si no hay una relación e interacción, que de la idea de un "todo" con un propósito.</a:t>
            </a:r>
            <a:endParaRPr lang="es-PA" dirty="0">
              <a:latin typeface="Arial" pitchFamily="34" charset="0"/>
              <a:cs typeface="Arial" pitchFamily="34" charset="0"/>
            </a:endParaRPr>
          </a:p>
        </p:txBody>
      </p:sp>
      <p:sp>
        <p:nvSpPr>
          <p:cNvPr id="3" name="2 Título"/>
          <p:cNvSpPr>
            <a:spLocks noGrp="1"/>
          </p:cNvSpPr>
          <p:nvPr>
            <p:ph type="title"/>
          </p:nvPr>
        </p:nvSpPr>
        <p:spPr/>
        <p:txBody>
          <a:bodyPr/>
          <a:lstStyle/>
          <a:p>
            <a:r>
              <a:rPr lang="es-PA" dirty="0">
                <a:solidFill>
                  <a:schemeClr val="tx1"/>
                </a:solidFill>
              </a:rPr>
              <a:t>Características de un Sistema</a:t>
            </a:r>
          </a:p>
        </p:txBody>
      </p:sp>
    </p:spTree>
    <p:extLst>
      <p:ext uri="{BB962C8B-B14F-4D97-AF65-F5344CB8AC3E}">
        <p14:creationId xmlns:p14="http://schemas.microsoft.com/office/powerpoint/2010/main" val="164392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533400" y="757238"/>
            <a:ext cx="8407400" cy="561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1pPr>
            <a:lvl2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2pPr>
            <a:lvl3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3pPr>
            <a:lvl4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4pPr>
            <a:lvl5pPr eaLnBrk="0" hangingPunc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chemeClr val="bg1"/>
                </a:solidFill>
                <a:latin typeface="Arial" charset="0"/>
                <a:ea typeface="DejaVu Sans" charset="0"/>
                <a:cs typeface="DejaVu Sans" charset="0"/>
              </a:defRPr>
            </a:lvl9pPr>
          </a:lstStyle>
          <a:p>
            <a:pPr algn="just" eaLnBrk="1" hangingPunct="1">
              <a:lnSpc>
                <a:spcPct val="90000"/>
              </a:lnSpc>
              <a:spcBef>
                <a:spcPts val="600"/>
              </a:spcBef>
              <a:buFont typeface="Arial" charset="0"/>
              <a:buChar char="•"/>
            </a:pPr>
            <a:r>
              <a:rPr lang="es-ES" sz="2400" b="1" dirty="0">
                <a:solidFill>
                  <a:srgbClr val="000000"/>
                </a:solidFill>
              </a:rPr>
              <a:t>  Entidad: </a:t>
            </a:r>
            <a:r>
              <a:rPr lang="es-ES" sz="2400" dirty="0">
                <a:solidFill>
                  <a:srgbClr val="000000"/>
                </a:solidFill>
              </a:rPr>
              <a:t>Son objetos únicos que ejecutan alguna función o proceso, además de ser los elementos de interés en el estudio. Pueden ser físicas o abstractas.</a:t>
            </a:r>
          </a:p>
          <a:p>
            <a:pPr algn="just" eaLnBrk="1" hangingPunct="1">
              <a:lnSpc>
                <a:spcPct val="90000"/>
              </a:lnSpc>
              <a:spcBef>
                <a:spcPts val="600"/>
              </a:spcBef>
              <a:buFont typeface="Arial" charset="0"/>
              <a:buNone/>
            </a:pPr>
            <a:endParaRPr lang="es-ES" sz="2400" b="1" dirty="0">
              <a:solidFill>
                <a:srgbClr val="000000"/>
              </a:solidFill>
            </a:endParaRPr>
          </a:p>
          <a:p>
            <a:pPr algn="just" eaLnBrk="1" hangingPunct="1">
              <a:lnSpc>
                <a:spcPct val="90000"/>
              </a:lnSpc>
              <a:spcBef>
                <a:spcPts val="600"/>
              </a:spcBef>
              <a:buFont typeface="Arial" charset="0"/>
              <a:buChar char="•"/>
            </a:pPr>
            <a:r>
              <a:rPr lang="es-ES" sz="2400" b="1" dirty="0">
                <a:solidFill>
                  <a:srgbClr val="000000"/>
                </a:solidFill>
              </a:rPr>
              <a:t>  Atributo:</a:t>
            </a:r>
            <a:r>
              <a:rPr lang="es-ES" sz="2400" dirty="0">
                <a:solidFill>
                  <a:srgbClr val="000000"/>
                </a:solidFill>
              </a:rPr>
              <a:t> Son manifestaciones apreciables, con propiedades a través de las cuales describimos a las entidades.</a:t>
            </a:r>
          </a:p>
          <a:p>
            <a:pPr algn="just" eaLnBrk="1" hangingPunct="1">
              <a:lnSpc>
                <a:spcPct val="90000"/>
              </a:lnSpc>
              <a:spcBef>
                <a:spcPts val="600"/>
              </a:spcBef>
              <a:buFont typeface="Arial" charset="0"/>
              <a:buNone/>
            </a:pPr>
            <a:endParaRPr lang="es-ES" sz="2400" b="1" dirty="0">
              <a:solidFill>
                <a:srgbClr val="000000"/>
              </a:solidFill>
            </a:endParaRPr>
          </a:p>
          <a:p>
            <a:pPr algn="just" eaLnBrk="1" hangingPunct="1">
              <a:lnSpc>
                <a:spcPct val="90000"/>
              </a:lnSpc>
              <a:spcBef>
                <a:spcPts val="600"/>
              </a:spcBef>
              <a:buFont typeface="Arial" charset="0"/>
              <a:buChar char="•"/>
            </a:pPr>
            <a:r>
              <a:rPr lang="es-ES" sz="2400" b="1" dirty="0">
                <a:solidFill>
                  <a:srgbClr val="000000"/>
                </a:solidFill>
              </a:rPr>
              <a:t>  Relaciones:</a:t>
            </a:r>
            <a:r>
              <a:rPr lang="es-ES" sz="2400" dirty="0">
                <a:solidFill>
                  <a:srgbClr val="000000"/>
                </a:solidFill>
              </a:rPr>
              <a:t> Son los enlaces o vínculos entre las entidades que componen el sistema. </a:t>
            </a:r>
          </a:p>
          <a:p>
            <a:pPr algn="just" eaLnBrk="1" hangingPunct="1">
              <a:lnSpc>
                <a:spcPct val="90000"/>
              </a:lnSpc>
              <a:spcBef>
                <a:spcPts val="600"/>
              </a:spcBef>
              <a:buFont typeface="Arial" charset="0"/>
              <a:buNone/>
            </a:pPr>
            <a:endParaRPr lang="es-ES" sz="2400" b="1" dirty="0">
              <a:solidFill>
                <a:srgbClr val="000000"/>
              </a:solidFill>
            </a:endParaRPr>
          </a:p>
          <a:p>
            <a:pPr algn="just" eaLnBrk="1" hangingPunct="1">
              <a:lnSpc>
                <a:spcPct val="90000"/>
              </a:lnSpc>
              <a:spcBef>
                <a:spcPts val="600"/>
              </a:spcBef>
              <a:buFont typeface="Arial" charset="0"/>
              <a:buChar char="•"/>
            </a:pPr>
            <a:r>
              <a:rPr lang="es-ES" sz="2400" b="1" dirty="0">
                <a:solidFill>
                  <a:srgbClr val="000000"/>
                </a:solidFill>
              </a:rPr>
              <a:t>  Actividades (</a:t>
            </a:r>
            <a:r>
              <a:rPr lang="es-ES" sz="2400" b="1" i="1" dirty="0">
                <a:solidFill>
                  <a:srgbClr val="000000"/>
                </a:solidFill>
              </a:rPr>
              <a:t>Procesos</a:t>
            </a:r>
            <a:r>
              <a:rPr lang="es-ES" sz="2400" b="1" dirty="0">
                <a:solidFill>
                  <a:srgbClr val="000000"/>
                </a:solidFill>
              </a:rPr>
              <a:t>):</a:t>
            </a:r>
            <a:r>
              <a:rPr lang="es-ES" sz="2400" dirty="0">
                <a:solidFill>
                  <a:srgbClr val="000000"/>
                </a:solidFill>
              </a:rPr>
              <a:t> Toda actividad o proceso que cause cambios en el sistema. Si los procesos ocurren dentro del sistema, son actividades endógenas y las que ocurren fuera del sistema y lo afectan son actividades exógenas.</a:t>
            </a:r>
          </a:p>
        </p:txBody>
      </p:sp>
      <p:sp>
        <p:nvSpPr>
          <p:cNvPr id="14339" name="Text Box 2"/>
          <p:cNvSpPr txBox="1">
            <a:spLocks noChangeArrowheads="1"/>
          </p:cNvSpPr>
          <p:nvPr/>
        </p:nvSpPr>
        <p:spPr bwMode="auto">
          <a:xfrm>
            <a:off x="406400" y="-76200"/>
            <a:ext cx="86868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9pPr>
          </a:lstStyle>
          <a:p>
            <a:pPr algn="ctr" eaLnBrk="1" hangingPunct="1">
              <a:buClrTx/>
              <a:buFontTx/>
              <a:buNone/>
            </a:pPr>
            <a:r>
              <a:rPr lang="es-PA" sz="2400" b="1" dirty="0">
                <a:solidFill>
                  <a:srgbClr val="000000"/>
                </a:solidFill>
              </a:rPr>
              <a:t>Elementos de Sistemas</a:t>
            </a:r>
          </a:p>
        </p:txBody>
      </p:sp>
    </p:spTree>
    <p:extLst>
      <p:ext uri="{BB962C8B-B14F-4D97-AF65-F5344CB8AC3E}">
        <p14:creationId xmlns:p14="http://schemas.microsoft.com/office/powerpoint/2010/main" val="26542226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622300" y="731838"/>
            <a:ext cx="8255000" cy="58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5600" indent="-355600" eaLnBrk="0" hangingPunc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1pPr>
            <a:lvl2pPr marL="1377950" indent="-577850" eaLnBrk="0" hangingPunc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2pPr>
            <a:lvl3pPr eaLnBrk="0" hangingPunc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3pPr>
            <a:lvl4pPr eaLnBrk="0" hangingPunc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4pPr>
            <a:lvl5pPr eaLnBrk="0" hangingPunc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25513" algn="l"/>
                <a:tab pos="1839913" algn="l"/>
                <a:tab pos="2754313" algn="l"/>
                <a:tab pos="3668713" algn="l"/>
                <a:tab pos="4583113" algn="l"/>
                <a:tab pos="5497513" algn="l"/>
                <a:tab pos="6411913" algn="l"/>
                <a:tab pos="7326313" algn="l"/>
                <a:tab pos="8240713" algn="l"/>
                <a:tab pos="9155113" algn="l"/>
                <a:tab pos="10069513" algn="l"/>
              </a:tabLst>
              <a:defRPr>
                <a:solidFill>
                  <a:schemeClr val="bg1"/>
                </a:solidFill>
                <a:latin typeface="Arial" charset="0"/>
                <a:ea typeface="DejaVu Sans" charset="0"/>
                <a:cs typeface="DejaVu Sans" charset="0"/>
              </a:defRPr>
            </a:lvl9pPr>
          </a:lstStyle>
          <a:p>
            <a:pPr algn="just" eaLnBrk="1" hangingPunct="1">
              <a:lnSpc>
                <a:spcPct val="70000"/>
              </a:lnSpc>
              <a:spcBef>
                <a:spcPts val="600"/>
              </a:spcBef>
              <a:buFont typeface="Arial" charset="0"/>
              <a:buChar char="•"/>
            </a:pPr>
            <a:r>
              <a:rPr lang="es-ES" sz="2400" b="1" dirty="0">
                <a:solidFill>
                  <a:srgbClr val="000000"/>
                </a:solidFill>
              </a:rPr>
              <a:t>Ambiente:</a:t>
            </a:r>
            <a:r>
              <a:rPr lang="es-ES" sz="2400" dirty="0">
                <a:solidFill>
                  <a:srgbClr val="000000"/>
                </a:solidFill>
              </a:rPr>
              <a:t> Es el conjunto de sistemas externos que interactúan con el sistema de tal forma que los cambios que se producen en estos sistemas afectan el comportamiento del sistema. La separación que hay entre el sistema y el ambiente, se denomina frontera.</a:t>
            </a:r>
          </a:p>
          <a:p>
            <a:pPr algn="just" eaLnBrk="1" hangingPunct="1">
              <a:lnSpc>
                <a:spcPct val="70000"/>
              </a:lnSpc>
              <a:spcBef>
                <a:spcPts val="600"/>
              </a:spcBef>
              <a:buClrTx/>
              <a:buFontTx/>
              <a:buNone/>
            </a:pPr>
            <a:r>
              <a:rPr lang="es-ES" sz="2400" dirty="0">
                <a:solidFill>
                  <a:srgbClr val="000000"/>
                </a:solidFill>
              </a:rPr>
              <a:t> </a:t>
            </a:r>
          </a:p>
          <a:p>
            <a:pPr algn="just" eaLnBrk="1" hangingPunct="1">
              <a:lnSpc>
                <a:spcPct val="70000"/>
              </a:lnSpc>
              <a:spcBef>
                <a:spcPts val="600"/>
              </a:spcBef>
              <a:buFont typeface="Arial" charset="0"/>
              <a:buChar char="•"/>
            </a:pPr>
            <a:r>
              <a:rPr lang="es-ES" sz="2400" b="1" dirty="0">
                <a:solidFill>
                  <a:srgbClr val="000000"/>
                </a:solidFill>
              </a:rPr>
              <a:t>Estado (</a:t>
            </a:r>
            <a:r>
              <a:rPr lang="es-ES" sz="2400" b="1" i="1" dirty="0">
                <a:solidFill>
                  <a:srgbClr val="000000"/>
                </a:solidFill>
              </a:rPr>
              <a:t>Escenario</a:t>
            </a:r>
            <a:r>
              <a:rPr lang="es-ES" sz="2400" b="1" dirty="0">
                <a:solidFill>
                  <a:srgbClr val="000000"/>
                </a:solidFill>
              </a:rPr>
              <a:t>):</a:t>
            </a:r>
            <a:r>
              <a:rPr lang="es-ES" sz="2400" dirty="0">
                <a:solidFill>
                  <a:srgbClr val="000000"/>
                </a:solidFill>
              </a:rPr>
              <a:t> Es la descripción de las condiciones que prevalecen en un momento dado en los diferentes componentes de un sistema. </a:t>
            </a:r>
          </a:p>
          <a:p>
            <a:pPr algn="just" eaLnBrk="1" hangingPunct="1">
              <a:lnSpc>
                <a:spcPct val="70000"/>
              </a:lnSpc>
              <a:spcBef>
                <a:spcPts val="600"/>
              </a:spcBef>
              <a:buFont typeface="Arial" charset="0"/>
              <a:buNone/>
            </a:pPr>
            <a:endParaRPr lang="es-ES" sz="2400" b="1" dirty="0">
              <a:solidFill>
                <a:srgbClr val="000000"/>
              </a:solidFill>
            </a:endParaRPr>
          </a:p>
          <a:p>
            <a:pPr algn="just" eaLnBrk="1" hangingPunct="1">
              <a:lnSpc>
                <a:spcPct val="70000"/>
              </a:lnSpc>
              <a:spcBef>
                <a:spcPts val="600"/>
              </a:spcBef>
              <a:buFont typeface="Arial" charset="0"/>
              <a:buChar char="•"/>
            </a:pPr>
            <a:r>
              <a:rPr lang="es-ES" sz="2400" b="1" dirty="0">
                <a:solidFill>
                  <a:srgbClr val="000000"/>
                </a:solidFill>
              </a:rPr>
              <a:t>Cambios:</a:t>
            </a:r>
            <a:r>
              <a:rPr lang="es-ES" sz="2400" dirty="0">
                <a:solidFill>
                  <a:srgbClr val="000000"/>
                </a:solidFill>
              </a:rPr>
              <a:t> Son los pasos de un estado hacia otro estado y pueden ser de tres clases:</a:t>
            </a:r>
          </a:p>
          <a:p>
            <a:pPr lvl="1" algn="just" eaLnBrk="1" hangingPunct="1">
              <a:lnSpc>
                <a:spcPct val="70000"/>
              </a:lnSpc>
              <a:spcBef>
                <a:spcPts val="500"/>
              </a:spcBef>
              <a:buFont typeface="Arial" charset="0"/>
              <a:buChar char="–"/>
            </a:pPr>
            <a:r>
              <a:rPr lang="es-ES" sz="2000" b="1" dirty="0">
                <a:solidFill>
                  <a:srgbClr val="000000"/>
                </a:solidFill>
              </a:rPr>
              <a:t>Reactivo:</a:t>
            </a:r>
            <a:r>
              <a:rPr lang="es-ES" sz="2000" dirty="0">
                <a:solidFill>
                  <a:srgbClr val="000000"/>
                </a:solidFill>
              </a:rPr>
              <a:t> Un evento causado por otro.</a:t>
            </a:r>
          </a:p>
          <a:p>
            <a:pPr lvl="1" algn="just" eaLnBrk="1" hangingPunct="1">
              <a:lnSpc>
                <a:spcPct val="70000"/>
              </a:lnSpc>
              <a:spcBef>
                <a:spcPts val="500"/>
              </a:spcBef>
              <a:buFont typeface="Arial" charset="0"/>
              <a:buChar char="–"/>
            </a:pPr>
            <a:r>
              <a:rPr lang="es-ES" sz="2000" b="1" dirty="0">
                <a:solidFill>
                  <a:srgbClr val="000000"/>
                </a:solidFill>
              </a:rPr>
              <a:t>De respuesta:</a:t>
            </a:r>
            <a:r>
              <a:rPr lang="es-ES" sz="2000" dirty="0">
                <a:solidFill>
                  <a:srgbClr val="000000"/>
                </a:solidFill>
              </a:rPr>
              <a:t> Un evento puede crear una causa, pero la cual no es suficiente para provocar un efecto.</a:t>
            </a:r>
          </a:p>
          <a:p>
            <a:pPr lvl="1" algn="just" eaLnBrk="1" hangingPunct="1">
              <a:lnSpc>
                <a:spcPct val="70000"/>
              </a:lnSpc>
              <a:spcBef>
                <a:spcPts val="500"/>
              </a:spcBef>
              <a:buFont typeface="Arial" charset="0"/>
              <a:buChar char="–"/>
            </a:pPr>
            <a:r>
              <a:rPr lang="es-ES" sz="2000" b="1" dirty="0">
                <a:solidFill>
                  <a:srgbClr val="000000"/>
                </a:solidFill>
              </a:rPr>
              <a:t>Autónomos:</a:t>
            </a:r>
            <a:r>
              <a:rPr lang="es-ES" sz="2000" dirty="0">
                <a:solidFill>
                  <a:srgbClr val="000000"/>
                </a:solidFill>
              </a:rPr>
              <a:t> Eventos determinados por si mismos.</a:t>
            </a:r>
          </a:p>
          <a:p>
            <a:pPr lvl="1" algn="just" eaLnBrk="1" hangingPunct="1">
              <a:lnSpc>
                <a:spcPct val="70000"/>
              </a:lnSpc>
              <a:spcBef>
                <a:spcPts val="500"/>
              </a:spcBef>
              <a:buFont typeface="Arial" charset="0"/>
              <a:buNone/>
            </a:pPr>
            <a:endParaRPr lang="es-ES" sz="2000" b="1" dirty="0">
              <a:solidFill>
                <a:srgbClr val="000000"/>
              </a:solidFill>
            </a:endParaRPr>
          </a:p>
          <a:p>
            <a:pPr algn="just" eaLnBrk="1" hangingPunct="1">
              <a:lnSpc>
                <a:spcPct val="70000"/>
              </a:lnSpc>
              <a:spcBef>
                <a:spcPts val="600"/>
              </a:spcBef>
              <a:buFont typeface="Arial" charset="0"/>
              <a:buChar char="•"/>
            </a:pPr>
            <a:r>
              <a:rPr lang="es-ES" sz="2400" b="1" dirty="0">
                <a:solidFill>
                  <a:srgbClr val="000000"/>
                </a:solidFill>
              </a:rPr>
              <a:t>Unidad de Tiempo:</a:t>
            </a:r>
            <a:r>
              <a:rPr lang="es-ES" sz="2400" dirty="0">
                <a:solidFill>
                  <a:srgbClr val="000000"/>
                </a:solidFill>
              </a:rPr>
              <a:t> Se utiliza como medida del funcionamiento del sistema y se aplica globalmente y a través de toda la ejecución del sistema.</a:t>
            </a:r>
          </a:p>
        </p:txBody>
      </p:sp>
      <p:sp>
        <p:nvSpPr>
          <p:cNvPr id="15363" name="Text Box 2"/>
          <p:cNvSpPr txBox="1">
            <a:spLocks noChangeArrowheads="1"/>
          </p:cNvSpPr>
          <p:nvPr/>
        </p:nvSpPr>
        <p:spPr bwMode="auto">
          <a:xfrm>
            <a:off x="406400" y="116632"/>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ejaVu Sans" charset="0"/>
                <a:cs typeface="DejaVu Sans" charset="0"/>
              </a:defRPr>
            </a:lvl9pPr>
          </a:lstStyle>
          <a:p>
            <a:pPr algn="ctr" eaLnBrk="1" hangingPunct="1">
              <a:buClrTx/>
              <a:buFontTx/>
              <a:buNone/>
            </a:pPr>
            <a:r>
              <a:rPr lang="es-PA" sz="3200" b="1" dirty="0">
                <a:solidFill>
                  <a:srgbClr val="000000"/>
                </a:solidFill>
              </a:rPr>
              <a:t>Elementos de Sistemas</a:t>
            </a:r>
          </a:p>
        </p:txBody>
      </p:sp>
    </p:spTree>
    <p:extLst>
      <p:ext uri="{BB962C8B-B14F-4D97-AF65-F5344CB8AC3E}">
        <p14:creationId xmlns:p14="http://schemas.microsoft.com/office/powerpoint/2010/main" val="31147202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Group 1"/>
          <p:cNvGraphicFramePr>
            <a:graphicFrameLocks noGrp="1"/>
          </p:cNvGraphicFramePr>
          <p:nvPr>
            <p:extLst>
              <p:ext uri="{D42A27DB-BD31-4B8C-83A1-F6EECF244321}">
                <p14:modId xmlns:p14="http://schemas.microsoft.com/office/powerpoint/2010/main" val="3481968428"/>
              </p:ext>
            </p:extLst>
          </p:nvPr>
        </p:nvGraphicFramePr>
        <p:xfrm>
          <a:off x="478880" y="1988840"/>
          <a:ext cx="8231188" cy="4644230"/>
        </p:xfrm>
        <a:graphic>
          <a:graphicData uri="http://schemas.openxmlformats.org/drawingml/2006/table">
            <a:tbl>
              <a:tblPr/>
              <a:tblGrid>
                <a:gridCol w="2590800">
                  <a:extLst>
                    <a:ext uri="{9D8B030D-6E8A-4147-A177-3AD203B41FA5}">
                      <a16:colId xmlns:a16="http://schemas.microsoft.com/office/drawing/2014/main" val="20000"/>
                    </a:ext>
                  </a:extLst>
                </a:gridCol>
                <a:gridCol w="282098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35736">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600" b="1" i="0" u="none" strike="noStrike" cap="none" normalizeH="0" baseline="0" dirty="0">
                          <a:ln>
                            <a:noFill/>
                          </a:ln>
                          <a:solidFill>
                            <a:srgbClr val="000000"/>
                          </a:solidFill>
                          <a:effectLst/>
                          <a:latin typeface="Arial Narrow" pitchFamily="32" charset="0"/>
                          <a:cs typeface="Times New Roman" pitchFamily="16" charset="0"/>
                        </a:rPr>
                        <a:t>Entidad </a:t>
                      </a:r>
                    </a:p>
                  </a:txBody>
                  <a:tcPr marL="90000" marR="90000" marT="56627" marB="46799"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600" b="1" i="0" u="none" strike="noStrike" cap="none" normalizeH="0" baseline="0">
                          <a:ln>
                            <a:noFill/>
                          </a:ln>
                          <a:solidFill>
                            <a:srgbClr val="000000"/>
                          </a:solidFill>
                          <a:effectLst/>
                          <a:latin typeface="Arial Narrow" pitchFamily="32" charset="0"/>
                          <a:cs typeface="Times New Roman" pitchFamily="16" charset="0"/>
                        </a:rPr>
                        <a:t>Atributos</a:t>
                      </a:r>
                    </a:p>
                  </a:txBody>
                  <a:tcPr marL="90000" marR="90000" marT="56627" marB="46799"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600" b="1" i="0" u="none" strike="noStrike" cap="none" normalizeH="0" baseline="0">
                          <a:ln>
                            <a:noFill/>
                          </a:ln>
                          <a:solidFill>
                            <a:srgbClr val="000000"/>
                          </a:solidFill>
                          <a:effectLst/>
                          <a:latin typeface="Arial Narrow" pitchFamily="32" charset="0"/>
                          <a:cs typeface="Times New Roman" pitchFamily="16" charset="0"/>
                        </a:rPr>
                        <a:t>Actividad</a:t>
                      </a:r>
                    </a:p>
                  </a:txBody>
                  <a:tcPr marL="90000" marR="90000" marT="56627" marB="46799"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922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 Departamento de fabricación de piezas y partes</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Tipo de piezas o partes</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Fabricar pieza</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375">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Departamento de ensamblaje</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Número de piezas de cada producto</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Unir las piezas que forman el producto</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375">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Departamento de compras</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Número de partes de un departamento</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Mantener el suministro de materia prima</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922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Departamento de despacho</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Facturación</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Enviar productos terminados</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7519924"/>
                  </a:ext>
                </a:extLst>
              </a:tr>
              <a:tr h="90922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Departamento de control de producción.</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Cantidad de cada orden</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Recibir órdenes de los clientes y asignar trabajos a otros departamentos</a:t>
                      </a:r>
                    </a:p>
                  </a:txBody>
                  <a:tcPr marL="90000" marR="90000" marT="55870" marB="46799"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2 Título"/>
          <p:cNvSpPr>
            <a:spLocks noGrp="1"/>
          </p:cNvSpPr>
          <p:nvPr>
            <p:ph type="title"/>
          </p:nvPr>
        </p:nvSpPr>
        <p:spPr>
          <a:xfrm>
            <a:off x="467544" y="404664"/>
            <a:ext cx="8229600" cy="1252728"/>
          </a:xfrm>
        </p:spPr>
        <p:txBody>
          <a:bodyPr>
            <a:noAutofit/>
          </a:bodyPr>
          <a:lstStyle/>
          <a:p>
            <a:pPr algn="just"/>
            <a:br>
              <a:rPr lang="es-ES" sz="3200" b="1" dirty="0">
                <a:solidFill>
                  <a:srgbClr val="000000"/>
                </a:solidFill>
                <a:latin typeface="Arial" pitchFamily="34" charset="0"/>
                <a:cs typeface="Arial" pitchFamily="34" charset="0"/>
              </a:rPr>
            </a:br>
            <a:r>
              <a:rPr lang="es-ES" sz="2800" b="1" u="sng" dirty="0">
                <a:solidFill>
                  <a:srgbClr val="000000"/>
                </a:solidFill>
                <a:latin typeface="Arial" pitchFamily="34" charset="0"/>
                <a:cs typeface="Arial" pitchFamily="34" charset="0"/>
              </a:rPr>
              <a:t>Ejemplo de Descripción de Sistema</a:t>
            </a:r>
            <a:br>
              <a:rPr lang="es-ES" sz="3200" b="1" dirty="0">
                <a:solidFill>
                  <a:srgbClr val="000000"/>
                </a:solidFill>
                <a:latin typeface="Arial" pitchFamily="34" charset="0"/>
                <a:cs typeface="Arial" pitchFamily="34" charset="0"/>
              </a:rPr>
            </a:br>
            <a:r>
              <a:rPr lang="es-ES" sz="2800" b="1" dirty="0">
                <a:solidFill>
                  <a:srgbClr val="000000"/>
                </a:solidFill>
                <a:latin typeface="Arial" pitchFamily="34" charset="0"/>
                <a:cs typeface="Arial" pitchFamily="34" charset="0"/>
              </a:rPr>
              <a:t>**Sistema de producción y embalaje de dispositivos (Proceso de fabricación</a:t>
            </a:r>
            <a:r>
              <a:rPr lang="es-ES" sz="3200" b="1" dirty="0">
                <a:solidFill>
                  <a:srgbClr val="000000"/>
                </a:solidFill>
              </a:rPr>
              <a:t>)**</a:t>
            </a:r>
            <a:br>
              <a:rPr lang="es-ES" sz="3600" b="1" dirty="0">
                <a:solidFill>
                  <a:srgbClr val="000000"/>
                </a:solidFill>
              </a:rPr>
            </a:br>
            <a:endParaRPr lang="es-PA" sz="3600" dirty="0"/>
          </a:p>
        </p:txBody>
      </p:sp>
    </p:spTree>
    <p:extLst>
      <p:ext uri="{BB962C8B-B14F-4D97-AF65-F5344CB8AC3E}">
        <p14:creationId xmlns:p14="http://schemas.microsoft.com/office/powerpoint/2010/main" val="293682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3" name="Group 1"/>
          <p:cNvGraphicFramePr>
            <a:graphicFrameLocks noGrp="1"/>
          </p:cNvGraphicFramePr>
          <p:nvPr>
            <p:extLst>
              <p:ext uri="{D42A27DB-BD31-4B8C-83A1-F6EECF244321}">
                <p14:modId xmlns:p14="http://schemas.microsoft.com/office/powerpoint/2010/main" val="3060894347"/>
              </p:ext>
            </p:extLst>
          </p:nvPr>
        </p:nvGraphicFramePr>
        <p:xfrm>
          <a:off x="432692" y="1340768"/>
          <a:ext cx="8459788" cy="5358194"/>
        </p:xfrm>
        <a:graphic>
          <a:graphicData uri="http://schemas.openxmlformats.org/drawingml/2006/table">
            <a:tbl>
              <a:tblPr/>
              <a:tblGrid>
                <a:gridCol w="1524000">
                  <a:extLst>
                    <a:ext uri="{9D8B030D-6E8A-4147-A177-3AD203B41FA5}">
                      <a16:colId xmlns:a16="http://schemas.microsoft.com/office/drawing/2014/main" val="20000"/>
                    </a:ext>
                  </a:extLst>
                </a:gridCol>
                <a:gridCol w="3430588">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400" b="0" i="0" u="none" strike="noStrike" cap="none" normalizeH="0" baseline="0" dirty="0">
                          <a:ln>
                            <a:noFill/>
                          </a:ln>
                          <a:solidFill>
                            <a:srgbClr val="000000"/>
                          </a:solidFill>
                          <a:effectLst/>
                          <a:latin typeface="Arial Narrow" pitchFamily="32" charset="0"/>
                          <a:cs typeface="Times New Roman" pitchFamily="16" charset="0"/>
                        </a:rPr>
                        <a:t>Entidad</a:t>
                      </a:r>
                    </a:p>
                  </a:txBody>
                  <a:tcPr marL="90000" marR="90000" marT="55871"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400" b="0" i="0" u="none" strike="noStrike" cap="none" normalizeH="0" baseline="0">
                          <a:ln>
                            <a:noFill/>
                          </a:ln>
                          <a:solidFill>
                            <a:srgbClr val="000000"/>
                          </a:solidFill>
                          <a:effectLst/>
                          <a:latin typeface="Arial Narrow" pitchFamily="32" charset="0"/>
                          <a:cs typeface="Times New Roman" pitchFamily="16" charset="0"/>
                        </a:rPr>
                        <a:t>Atributos</a:t>
                      </a:r>
                    </a:p>
                  </a:txBody>
                  <a:tcPr marL="90000" marR="90000" marT="55871"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400" b="0" i="0" u="none" strike="noStrike" cap="none" normalizeH="0" baseline="0">
                          <a:ln>
                            <a:noFill/>
                          </a:ln>
                          <a:solidFill>
                            <a:srgbClr val="000000"/>
                          </a:solidFill>
                          <a:effectLst/>
                          <a:latin typeface="Arial Narrow" pitchFamily="32" charset="0"/>
                          <a:cs typeface="Times New Roman" pitchFamily="16" charset="0"/>
                        </a:rPr>
                        <a:t>Actividades</a:t>
                      </a:r>
                    </a:p>
                  </a:txBody>
                  <a:tcPr marL="90000" marR="90000" marT="55871"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2400" b="0" i="0" u="none" strike="noStrike" cap="none" normalizeH="0" baseline="0" dirty="0">
                          <a:ln>
                            <a:noFill/>
                          </a:ln>
                          <a:solidFill>
                            <a:srgbClr val="000000"/>
                          </a:solidFill>
                          <a:effectLst/>
                          <a:latin typeface="Arial Narrow" pitchFamily="32" charset="0"/>
                          <a:cs typeface="Times New Roman" pitchFamily="16" charset="0"/>
                        </a:rPr>
                        <a:t>Estado</a:t>
                      </a:r>
                    </a:p>
                  </a:txBody>
                  <a:tcPr marL="90000" marR="90000" marT="55871"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224">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Vehículo</a:t>
                      </a:r>
                      <a:endParaRPr kumimoji="0" lang="es-ES" sz="1800" b="0" i="0" u="none" strike="noStrike" cap="none" normalizeH="0" baseline="0" dirty="0">
                        <a:ln>
                          <a:noFill/>
                        </a:ln>
                        <a:solidFill>
                          <a:srgbClr val="000000"/>
                        </a:solidFill>
                        <a:effectLst/>
                        <a:latin typeface="Arial Narrow" pitchFamily="32" charset="0"/>
                        <a:cs typeface="Times New Roman" pitchFamily="16" charset="0"/>
                      </a:endParaRP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Cantidad de pasajeros</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Tamaño</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Tipo de transporte</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(particular, comercial, colectivo).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Trasportar personas, animales y objetos</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Movimiento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Detenido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Dañado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2156">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Peatones</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Tipo de peatón (niño, estudiante, etc.), Nacionalidad, Rasgos físicos, edad.</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Cruzar la calle</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Cruzando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Esperando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a:ln>
                            <a:noFill/>
                          </a:ln>
                          <a:solidFill>
                            <a:srgbClr val="000000"/>
                          </a:solidFill>
                          <a:effectLst/>
                          <a:latin typeface="Arial Narrow" pitchFamily="32" charset="0"/>
                          <a:cs typeface="Times New Roman" pitchFamily="16" charset="0"/>
                        </a:rPr>
                        <a:t>Accidentado </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89612">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Semáforo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Cantidad en la intersección</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Color</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Tamaño</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Tipo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Controlar la circulación de vehículos</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Controlar la circulación de los peatones.</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Evita accidentes</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Verde, </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Amarillo,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Rojo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Dañado</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Apagado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89612">
                <a:tc>
                  <a:txBody>
                    <a:bodyPr/>
                    <a:lstStyle/>
                    <a:p>
                      <a:pPr marL="342900" marR="0" lvl="0" indent="-341313" algn="l" defTabSz="449263" rtl="0" eaLnBrk="1" fontAlgn="base" latinLnBrk="0" hangingPunct="1">
                        <a:lnSpc>
                          <a:spcPct val="98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Señalización</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Color</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Tamaño</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Indican la dirección por donde deben pasar los vehículos.</a:t>
                      </a:r>
                    </a:p>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Indican las regiones</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Borrosas</a:t>
                      </a:r>
                    </a:p>
                    <a:p>
                      <a:pPr marL="342900" marR="0" lvl="0" indent="-341313" algn="l" defTabSz="449263" rtl="0" eaLnBrk="1" fontAlgn="base" latinLnBrk="0" hangingPunct="1">
                        <a:lnSpc>
                          <a:spcPct val="97000"/>
                        </a:lnSpc>
                        <a:spcBef>
                          <a:spcPct val="0"/>
                        </a:spcBef>
                        <a:spcAft>
                          <a:spcPct val="0"/>
                        </a:spcAft>
                        <a:buClrTx/>
                        <a:buSzPct val="10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s-ES" sz="1800" b="0" i="0" u="none" strike="noStrike" cap="none" normalizeH="0" baseline="0" dirty="0">
                          <a:ln>
                            <a:noFill/>
                          </a:ln>
                          <a:solidFill>
                            <a:srgbClr val="000000"/>
                          </a:solidFill>
                          <a:effectLst/>
                          <a:latin typeface="Arial Narrow" pitchFamily="32" charset="0"/>
                          <a:cs typeface="Times New Roman" pitchFamily="16" charset="0"/>
                        </a:rPr>
                        <a:t>Claras</a:t>
                      </a:r>
                    </a:p>
                  </a:txBody>
                  <a:tcPr marL="90000" marR="90000" marT="5436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212629"/>
                  </a:ext>
                </a:extLst>
              </a:tr>
            </a:tbl>
          </a:graphicData>
        </a:graphic>
      </p:graphicFrame>
      <p:sp>
        <p:nvSpPr>
          <p:cNvPr id="2" name="Diagrama de flujo: proceso alternativo 1">
            <a:extLst>
              <a:ext uri="{FF2B5EF4-FFF2-40B4-BE49-F238E27FC236}">
                <a16:creationId xmlns:a16="http://schemas.microsoft.com/office/drawing/2014/main" id="{F6749E5F-9B0A-4BDB-828F-BCE35D25432D}"/>
              </a:ext>
            </a:extLst>
          </p:cNvPr>
          <p:cNvSpPr/>
          <p:nvPr/>
        </p:nvSpPr>
        <p:spPr>
          <a:xfrm>
            <a:off x="342106" y="303054"/>
            <a:ext cx="8459788" cy="8936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2400" dirty="0">
                <a:ln w="0"/>
                <a:solidFill>
                  <a:schemeClr val="tx1"/>
                </a:solidFill>
                <a:effectLst>
                  <a:outerShdw blurRad="38100" dist="19050" dir="2700000" algn="tl" rotWithShape="0">
                    <a:schemeClr val="dk1">
                      <a:alpha val="40000"/>
                    </a:schemeClr>
                  </a:outerShdw>
                </a:effectLst>
              </a:rPr>
              <a:t>Sistema de Señalización de una intersección</a:t>
            </a:r>
          </a:p>
          <a:p>
            <a:pPr algn="ctr"/>
            <a:r>
              <a:rPr lang="es-PA" dirty="0">
                <a:ln w="0"/>
                <a:solidFill>
                  <a:schemeClr val="tx1"/>
                </a:solidFill>
                <a:effectLst>
                  <a:outerShdw blurRad="38100" dist="19050" dir="2700000" algn="tl" rotWithShape="0">
                    <a:schemeClr val="dk1">
                      <a:alpha val="40000"/>
                    </a:schemeClr>
                  </a:outerShdw>
                </a:effectLst>
              </a:rPr>
              <a:t>Se presentan las características más importantes de una intersección</a:t>
            </a:r>
          </a:p>
        </p:txBody>
      </p:sp>
    </p:spTree>
    <p:extLst>
      <p:ext uri="{BB962C8B-B14F-4D97-AF65-F5344CB8AC3E}">
        <p14:creationId xmlns:p14="http://schemas.microsoft.com/office/powerpoint/2010/main" val="5755157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52AE5-F3E0-45E4-9D22-3F766BC9C068}"/>
              </a:ext>
            </a:extLst>
          </p:cNvPr>
          <p:cNvSpPr>
            <a:spLocks noGrp="1"/>
          </p:cNvSpPr>
          <p:nvPr>
            <p:ph type="title"/>
          </p:nvPr>
        </p:nvSpPr>
        <p:spPr/>
        <p:txBody>
          <a:bodyPr>
            <a:noAutofit/>
          </a:bodyPr>
          <a:lstStyle/>
          <a:p>
            <a:r>
              <a:rPr lang="es-PA" sz="3600" b="1" dirty="0">
                <a:solidFill>
                  <a:schemeClr val="tx1"/>
                </a:solidFill>
              </a:rPr>
              <a:t>Ejemplo de Sistemas y </a:t>
            </a:r>
            <a:r>
              <a:rPr lang="es-PA" sz="3600" b="1" dirty="0">
                <a:solidFill>
                  <a:schemeClr val="tx1"/>
                </a:solidFill>
                <a:latin typeface="Arial" panose="020B0604020202020204" pitchFamily="34" charset="0"/>
                <a:cs typeface="Arial" panose="020B0604020202020204" pitchFamily="34" charset="0"/>
              </a:rPr>
              <a:t>sus</a:t>
            </a:r>
            <a:r>
              <a:rPr lang="es-PA" sz="3600" b="1" dirty="0">
                <a:solidFill>
                  <a:schemeClr val="tx1"/>
                </a:solidFill>
              </a:rPr>
              <a:t> Propiedades</a:t>
            </a:r>
          </a:p>
        </p:txBody>
      </p:sp>
      <p:graphicFrame>
        <p:nvGraphicFramePr>
          <p:cNvPr id="3" name="Tabla 3">
            <a:extLst>
              <a:ext uri="{FF2B5EF4-FFF2-40B4-BE49-F238E27FC236}">
                <a16:creationId xmlns:a16="http://schemas.microsoft.com/office/drawing/2014/main" id="{59C27229-12C9-42E9-89C0-983A1337289C}"/>
              </a:ext>
            </a:extLst>
          </p:cNvPr>
          <p:cNvGraphicFramePr>
            <a:graphicFrameLocks noGrp="1"/>
          </p:cNvGraphicFramePr>
          <p:nvPr>
            <p:extLst>
              <p:ext uri="{D42A27DB-BD31-4B8C-83A1-F6EECF244321}">
                <p14:modId xmlns:p14="http://schemas.microsoft.com/office/powerpoint/2010/main" val="3473704511"/>
              </p:ext>
            </p:extLst>
          </p:nvPr>
        </p:nvGraphicFramePr>
        <p:xfrm>
          <a:off x="621904" y="1844824"/>
          <a:ext cx="8064896" cy="4407225"/>
        </p:xfrm>
        <a:graphic>
          <a:graphicData uri="http://schemas.openxmlformats.org/drawingml/2006/table">
            <a:tbl>
              <a:tblPr firstRow="1" bandRow="1">
                <a:tableStyleId>{69012ECD-51FC-41F1-AA8D-1B2483CD663E}</a:tableStyleId>
              </a:tblPr>
              <a:tblGrid>
                <a:gridCol w="2016224">
                  <a:extLst>
                    <a:ext uri="{9D8B030D-6E8A-4147-A177-3AD203B41FA5}">
                      <a16:colId xmlns:a16="http://schemas.microsoft.com/office/drawing/2014/main" val="4016775463"/>
                    </a:ext>
                  </a:extLst>
                </a:gridCol>
                <a:gridCol w="2016224">
                  <a:extLst>
                    <a:ext uri="{9D8B030D-6E8A-4147-A177-3AD203B41FA5}">
                      <a16:colId xmlns:a16="http://schemas.microsoft.com/office/drawing/2014/main" val="2786847872"/>
                    </a:ext>
                  </a:extLst>
                </a:gridCol>
                <a:gridCol w="2016224">
                  <a:extLst>
                    <a:ext uri="{9D8B030D-6E8A-4147-A177-3AD203B41FA5}">
                      <a16:colId xmlns:a16="http://schemas.microsoft.com/office/drawing/2014/main" val="794507540"/>
                    </a:ext>
                  </a:extLst>
                </a:gridCol>
                <a:gridCol w="2016224">
                  <a:extLst>
                    <a:ext uri="{9D8B030D-6E8A-4147-A177-3AD203B41FA5}">
                      <a16:colId xmlns:a16="http://schemas.microsoft.com/office/drawing/2014/main" val="965034009"/>
                    </a:ext>
                  </a:extLst>
                </a:gridCol>
              </a:tblGrid>
              <a:tr h="871545">
                <a:tc>
                  <a:txBody>
                    <a:bodyPr/>
                    <a:lstStyle/>
                    <a:p>
                      <a:pPr algn="ctr"/>
                      <a:r>
                        <a:rPr lang="es-PA" sz="2400" dirty="0"/>
                        <a:t>SISTEMA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PA" sz="2400" dirty="0"/>
                        <a:t>ENTIDADES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PA" sz="2400" dirty="0"/>
                        <a:t>ATRIBUTOS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PA" sz="2400" dirty="0"/>
                        <a:t>ACTIVIDADES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720375"/>
                  </a:ext>
                </a:extLst>
              </a:tr>
              <a:tr h="484192">
                <a:tc>
                  <a:txBody>
                    <a:bodyPr/>
                    <a:lstStyle/>
                    <a:p>
                      <a:pPr algn="ctr"/>
                      <a:r>
                        <a:rPr lang="es-PA" sz="1600" dirty="0">
                          <a:latin typeface="Arial" panose="020B0604020202020204" pitchFamily="34" charset="0"/>
                          <a:cs typeface="Arial" panose="020B0604020202020204" pitchFamily="34" charset="0"/>
                        </a:rPr>
                        <a:t>Tráfico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Carros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Semáforos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Conductor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Velocidad</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Distancia</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Edad, habilidad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PA" sz="1600" dirty="0">
                          <a:latin typeface="Arial" panose="020B0604020202020204" pitchFamily="34" charset="0"/>
                          <a:cs typeface="Arial" panose="020B0604020202020204" pitchFamily="34" charset="0"/>
                        </a:rPr>
                        <a:t>Manejo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029794"/>
                  </a:ext>
                </a:extLst>
              </a:tr>
              <a:tr h="667028">
                <a:tc>
                  <a:txBody>
                    <a:bodyPr/>
                    <a:lstStyle/>
                    <a:p>
                      <a:pPr algn="ctr"/>
                      <a:r>
                        <a:rPr lang="es-PA" sz="1600" dirty="0">
                          <a:latin typeface="Arial" panose="020B0604020202020204" pitchFamily="34" charset="0"/>
                          <a:cs typeface="Arial" panose="020B0604020202020204" pitchFamily="34" charset="0"/>
                        </a:rPr>
                        <a:t>Banco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Clientes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Cajeros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Saldos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Estados de Créditos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Depositar</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Retirar</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Atender clientes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596205"/>
                  </a:ext>
                </a:extLst>
              </a:tr>
              <a:tr h="484192">
                <a:tc>
                  <a:txBody>
                    <a:bodyPr/>
                    <a:lstStyle/>
                    <a:p>
                      <a:pPr algn="ctr"/>
                      <a:r>
                        <a:rPr lang="es-PA" sz="1600" dirty="0">
                          <a:latin typeface="Arial" panose="020B0604020202020204" pitchFamily="34" charset="0"/>
                          <a:cs typeface="Arial" panose="020B0604020202020204" pitchFamily="34" charset="0"/>
                        </a:rPr>
                        <a:t>Comunicaciones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Mensajes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Largos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Prioridad</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Cantidad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Transmitir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867734"/>
                  </a:ext>
                </a:extLst>
              </a:tr>
              <a:tr h="484192">
                <a:tc>
                  <a:txBody>
                    <a:bodyPr/>
                    <a:lstStyle/>
                    <a:p>
                      <a:pPr algn="ctr"/>
                      <a:r>
                        <a:rPr lang="es-PA" sz="1600" dirty="0">
                          <a:latin typeface="Arial" panose="020B0604020202020204" pitchFamily="34" charset="0"/>
                          <a:cs typeface="Arial" panose="020B0604020202020204" pitchFamily="34" charset="0"/>
                        </a:rPr>
                        <a:t>Supermercado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Clientes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Carritos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Cajeros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Lista de compras</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Tamaño</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Cuantos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Pagar</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Formar fila</a:t>
                      </a:r>
                    </a:p>
                    <a:p>
                      <a:pPr marL="285750" indent="-285750" algn="l">
                        <a:buFont typeface="Arial" panose="020B0604020202020204" pitchFamily="34" charset="0"/>
                        <a:buChar char="•"/>
                      </a:pPr>
                      <a:r>
                        <a:rPr lang="es-PA" sz="1600" dirty="0">
                          <a:latin typeface="Arial" panose="020B0604020202020204" pitchFamily="34" charset="0"/>
                          <a:cs typeface="Arial" panose="020B0604020202020204" pitchFamily="34" charset="0"/>
                        </a:rPr>
                        <a:t>Tomar artículos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71974"/>
                  </a:ext>
                </a:extLst>
              </a:tr>
            </a:tbl>
          </a:graphicData>
        </a:graphic>
      </p:graphicFrame>
    </p:spTree>
    <p:extLst>
      <p:ext uri="{BB962C8B-B14F-4D97-AF65-F5344CB8AC3E}">
        <p14:creationId xmlns:p14="http://schemas.microsoft.com/office/powerpoint/2010/main" val="294346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23528" y="908720"/>
            <a:ext cx="8458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DejaVu Sans" charset="0"/>
                <a:cs typeface="DejaVu Sans" charset="0"/>
              </a:defRPr>
            </a:lvl9pPr>
          </a:lstStyle>
          <a:p>
            <a:pPr algn="just" eaLnBrk="1" hangingPunct="1">
              <a:lnSpc>
                <a:spcPct val="90000"/>
              </a:lnSpc>
              <a:spcBef>
                <a:spcPts val="700"/>
              </a:spcBef>
              <a:buFont typeface="Arial" charset="0"/>
              <a:buChar char="•"/>
            </a:pPr>
            <a:r>
              <a:rPr lang="es-ES" sz="2600" b="1" dirty="0">
                <a:solidFill>
                  <a:srgbClr val="000000"/>
                </a:solidFill>
              </a:rPr>
              <a:t>Sistemas Continuos:</a:t>
            </a:r>
            <a:r>
              <a:rPr lang="es-ES" sz="2600" dirty="0">
                <a:solidFill>
                  <a:srgbClr val="000000"/>
                </a:solidFill>
              </a:rPr>
              <a:t> Si las actividades ocurren continuamente. (Sistema de Tráfico de una autopista)</a:t>
            </a:r>
          </a:p>
          <a:p>
            <a:pPr algn="just" eaLnBrk="1" hangingPunct="1">
              <a:lnSpc>
                <a:spcPct val="90000"/>
              </a:lnSpc>
              <a:spcBef>
                <a:spcPts val="700"/>
              </a:spcBef>
              <a:buFont typeface="Arial" charset="0"/>
              <a:buChar char="•"/>
            </a:pPr>
            <a:r>
              <a:rPr lang="es-ES" sz="2600" b="1" dirty="0">
                <a:solidFill>
                  <a:srgbClr val="000000"/>
                </a:solidFill>
              </a:rPr>
              <a:t>Sistemas Discretos:</a:t>
            </a:r>
            <a:r>
              <a:rPr lang="es-ES" sz="2600" dirty="0">
                <a:solidFill>
                  <a:srgbClr val="000000"/>
                </a:solidFill>
              </a:rPr>
              <a:t> Si las actividades ocurren en puntos específicos en el tiempo. (sala de maternidad)</a:t>
            </a:r>
          </a:p>
          <a:p>
            <a:pPr algn="just" eaLnBrk="1" hangingPunct="1">
              <a:lnSpc>
                <a:spcPct val="90000"/>
              </a:lnSpc>
              <a:spcBef>
                <a:spcPts val="700"/>
              </a:spcBef>
              <a:buFont typeface="Arial" charset="0"/>
              <a:buChar char="•"/>
            </a:pPr>
            <a:r>
              <a:rPr lang="es-ES" sz="2600" b="1" dirty="0">
                <a:solidFill>
                  <a:srgbClr val="000000"/>
                </a:solidFill>
              </a:rPr>
              <a:t>Sistemas Determinísticos:</a:t>
            </a:r>
            <a:r>
              <a:rPr lang="es-ES" sz="2600" dirty="0">
                <a:solidFill>
                  <a:srgbClr val="000000"/>
                </a:solidFill>
              </a:rPr>
              <a:t> El nuevo estado del sistema depende del estado y actividad anterior. (Sistema de freno)</a:t>
            </a:r>
          </a:p>
          <a:p>
            <a:pPr algn="just" eaLnBrk="1" hangingPunct="1">
              <a:lnSpc>
                <a:spcPct val="90000"/>
              </a:lnSpc>
              <a:spcBef>
                <a:spcPts val="700"/>
              </a:spcBef>
              <a:buFont typeface="Arial" charset="0"/>
              <a:buChar char="•"/>
            </a:pPr>
            <a:r>
              <a:rPr lang="es-ES" sz="2600" b="1" dirty="0">
                <a:solidFill>
                  <a:srgbClr val="000000"/>
                </a:solidFill>
              </a:rPr>
              <a:t>Sistemas Estocásticos:</a:t>
            </a:r>
            <a:r>
              <a:rPr lang="es-ES" sz="2600" dirty="0">
                <a:solidFill>
                  <a:srgbClr val="000000"/>
                </a:solidFill>
              </a:rPr>
              <a:t> El nuevo estado o salida del sistema es aleatoria. Cuando existe una dificultad para describir una actividad. (Girar una ruleta)</a:t>
            </a:r>
          </a:p>
          <a:p>
            <a:pPr algn="just" eaLnBrk="1" hangingPunct="1">
              <a:lnSpc>
                <a:spcPct val="90000"/>
              </a:lnSpc>
              <a:spcBef>
                <a:spcPts val="700"/>
              </a:spcBef>
              <a:buFont typeface="Arial" charset="0"/>
              <a:buChar char="•"/>
            </a:pPr>
            <a:r>
              <a:rPr lang="es-ES" sz="2600" b="1" dirty="0">
                <a:solidFill>
                  <a:srgbClr val="000000"/>
                </a:solidFill>
              </a:rPr>
              <a:t>Sistemas Abiertos:</a:t>
            </a:r>
            <a:r>
              <a:rPr lang="es-ES" sz="2600" dirty="0">
                <a:solidFill>
                  <a:srgbClr val="000000"/>
                </a:solidFill>
              </a:rPr>
              <a:t> Los cambios de estado se deben a actividades internas y externas. </a:t>
            </a:r>
          </a:p>
          <a:p>
            <a:pPr algn="just" eaLnBrk="1" hangingPunct="1">
              <a:lnSpc>
                <a:spcPct val="90000"/>
              </a:lnSpc>
              <a:spcBef>
                <a:spcPts val="700"/>
              </a:spcBef>
              <a:buFont typeface="Arial" charset="0"/>
              <a:buChar char="•"/>
            </a:pPr>
            <a:r>
              <a:rPr lang="es-ES" sz="2600" b="1" dirty="0">
                <a:solidFill>
                  <a:srgbClr val="000000"/>
                </a:solidFill>
              </a:rPr>
              <a:t>Sistemas Cerrado:</a:t>
            </a:r>
            <a:r>
              <a:rPr lang="es-ES" sz="2600" dirty="0">
                <a:solidFill>
                  <a:srgbClr val="000000"/>
                </a:solidFill>
              </a:rPr>
              <a:t> Los cambios de estado se deben solamente a actividades internas.(reloj)</a:t>
            </a:r>
          </a:p>
          <a:p>
            <a:pPr algn="just" eaLnBrk="1" hangingPunct="1">
              <a:lnSpc>
                <a:spcPct val="90000"/>
              </a:lnSpc>
              <a:spcBef>
                <a:spcPts val="700"/>
              </a:spcBef>
              <a:buFont typeface="Arial" charset="0"/>
              <a:buNone/>
            </a:pPr>
            <a:endParaRPr lang="es-ES" sz="2600" dirty="0">
              <a:solidFill>
                <a:srgbClr val="000000"/>
              </a:solidFill>
            </a:endParaRPr>
          </a:p>
        </p:txBody>
      </p:sp>
      <p:sp>
        <p:nvSpPr>
          <p:cNvPr id="2" name="1 Título"/>
          <p:cNvSpPr>
            <a:spLocks noGrp="1"/>
          </p:cNvSpPr>
          <p:nvPr>
            <p:ph type="title"/>
          </p:nvPr>
        </p:nvSpPr>
        <p:spPr>
          <a:xfrm>
            <a:off x="474820" y="116632"/>
            <a:ext cx="8229600" cy="898360"/>
          </a:xfrm>
        </p:spPr>
        <p:txBody>
          <a:bodyPr/>
          <a:lstStyle/>
          <a:p>
            <a:r>
              <a:rPr lang="es-PA" b="1" dirty="0">
                <a:solidFill>
                  <a:schemeClr val="tx1"/>
                </a:solidFill>
                <a:latin typeface="Arial" pitchFamily="34" charset="0"/>
                <a:cs typeface="Arial" pitchFamily="34" charset="0"/>
              </a:rPr>
              <a:t>Taxonomía de los Sistemas</a:t>
            </a:r>
          </a:p>
        </p:txBody>
      </p:sp>
    </p:spTree>
    <p:extLst>
      <p:ext uri="{BB962C8B-B14F-4D97-AF65-F5344CB8AC3E}">
        <p14:creationId xmlns:p14="http://schemas.microsoft.com/office/powerpoint/2010/main" val="10702272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8B7F6354CC06C41B85C84215624081D" ma:contentTypeVersion="2" ma:contentTypeDescription="Crear nuevo documento." ma:contentTypeScope="" ma:versionID="d2f97c391f6526a3687c9fbf24a966d4">
  <xsd:schema xmlns:xsd="http://www.w3.org/2001/XMLSchema" xmlns:xs="http://www.w3.org/2001/XMLSchema" xmlns:p="http://schemas.microsoft.com/office/2006/metadata/properties" xmlns:ns2="cc84cced-98ff-4cd9-913d-2a40833014ec" targetNamespace="http://schemas.microsoft.com/office/2006/metadata/properties" ma:root="true" ma:fieldsID="daf9d848bbbf798d6eb932996e382ecb" ns2:_="">
    <xsd:import namespace="cc84cced-98ff-4cd9-913d-2a40833014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4cced-98ff-4cd9-913d-2a40833014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6503CF-B1A1-4B66-84A1-E0B53DDF2E7D}"/>
</file>

<file path=customXml/itemProps2.xml><?xml version="1.0" encoding="utf-8"?>
<ds:datastoreItem xmlns:ds="http://schemas.openxmlformats.org/officeDocument/2006/customXml" ds:itemID="{98FAD73D-5A10-4134-88DC-754A9E30691A}"/>
</file>

<file path=customXml/itemProps3.xml><?xml version="1.0" encoding="utf-8"?>
<ds:datastoreItem xmlns:ds="http://schemas.openxmlformats.org/officeDocument/2006/customXml" ds:itemID="{E78F3CEA-9396-48B0-B88C-DACAD0CA340F}"/>
</file>

<file path=docProps/app.xml><?xml version="1.0" encoding="utf-8"?>
<Properties xmlns="http://schemas.openxmlformats.org/officeDocument/2006/extended-properties" xmlns:vt="http://schemas.openxmlformats.org/officeDocument/2006/docPropsVTypes">
  <Template>Waveform</Template>
  <TotalTime>335</TotalTime>
  <Words>1597</Words>
  <Application>Microsoft Office PowerPoint</Application>
  <PresentationFormat>Presentación en pantalla (4:3)</PresentationFormat>
  <Paragraphs>212</Paragraphs>
  <Slides>19</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Arial Black</vt:lpstr>
      <vt:lpstr>Arial Narrow</vt:lpstr>
      <vt:lpstr>Calibri</vt:lpstr>
      <vt:lpstr>Candara</vt:lpstr>
      <vt:lpstr>Symbol</vt:lpstr>
      <vt:lpstr>Times New Roman</vt:lpstr>
      <vt:lpstr>Forma de onda</vt:lpstr>
      <vt:lpstr>Sistemas, Elementos, Taxonomías y Dinámica de los sistemas</vt:lpstr>
      <vt:lpstr>Qué es un Sistema</vt:lpstr>
      <vt:lpstr>Características de un Sistema</vt:lpstr>
      <vt:lpstr>Presentación de PowerPoint</vt:lpstr>
      <vt:lpstr>Presentación de PowerPoint</vt:lpstr>
      <vt:lpstr> Ejemplo de Descripción de Sistema **Sistema de producción y embalaje de dispositivos (Proceso de fabricación)** </vt:lpstr>
      <vt:lpstr>Presentación de PowerPoint</vt:lpstr>
      <vt:lpstr>Ejemplo de Sistemas y sus Propiedades</vt:lpstr>
      <vt:lpstr>Taxonomía de los Sistemas</vt:lpstr>
      <vt:lpstr>Pensamiento Sistémico</vt:lpstr>
      <vt:lpstr>Ejemplo Enfoque de sistemas</vt:lpstr>
      <vt:lpstr>La Dinámica de Sistemas y sus Contribuciones</vt:lpstr>
      <vt:lpstr>La Dinámica de Sistemas</vt:lpstr>
      <vt:lpstr>La Dinámica de Sistemas</vt:lpstr>
      <vt:lpstr>Relación de la Dinámica de Sistemas con el Pensamiento Sistémico</vt:lpstr>
      <vt:lpstr>La Dinámica de Sistemas</vt:lpstr>
      <vt:lpstr>La Dinámica de Sistemas</vt:lpstr>
      <vt:lpstr>Aplicación de la Dinámica de Sistemas</vt:lpstr>
      <vt:lpstr>PRÁCTICA Seleccionar dos sistemas y completar sus propiedades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Nini Carillo</dc:creator>
  <cp:lastModifiedBy>Juan Rojas</cp:lastModifiedBy>
  <cp:revision>14</cp:revision>
  <dcterms:created xsi:type="dcterms:W3CDTF">2016-04-01T05:05:12Z</dcterms:created>
  <dcterms:modified xsi:type="dcterms:W3CDTF">2022-03-29T02:03:30Z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0x01010048B7F6354CC06C41B85C84215624081D</vt:lpwstr>
  </property>
</Properties>
</file>