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4" d="100"/>
          <a:sy n="64"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E9A1B16-49B1-4AC0-9EC3-2018FE5D9266}" type="datetimeFigureOut">
              <a:rPr lang="es-PA" smtClean="0"/>
              <a:t>05/16/2022</a:t>
            </a:fld>
            <a:endParaRPr lang="es-PA"/>
          </a:p>
        </p:txBody>
      </p:sp>
      <p:sp>
        <p:nvSpPr>
          <p:cNvPr id="5" name="Footer Placeholder 4"/>
          <p:cNvSpPr>
            <a:spLocks noGrp="1"/>
          </p:cNvSpPr>
          <p:nvPr>
            <p:ph type="ftr" sz="quarter" idx="11"/>
          </p:nvPr>
        </p:nvSpPr>
        <p:spPr>
          <a:xfrm>
            <a:off x="2416500" y="329307"/>
            <a:ext cx="4973915" cy="309201"/>
          </a:xfrm>
        </p:spPr>
        <p:txBody>
          <a:bodyPr/>
          <a:lstStyle/>
          <a:p>
            <a:endParaRPr lang="es-PA"/>
          </a:p>
        </p:txBody>
      </p:sp>
      <p:sp>
        <p:nvSpPr>
          <p:cNvPr id="6" name="Slide Number Placeholder 5"/>
          <p:cNvSpPr>
            <a:spLocks noGrp="1"/>
          </p:cNvSpPr>
          <p:nvPr>
            <p:ph type="sldNum" sz="quarter" idx="12"/>
          </p:nvPr>
        </p:nvSpPr>
        <p:spPr>
          <a:xfrm>
            <a:off x="1437664" y="798973"/>
            <a:ext cx="811019" cy="503578"/>
          </a:xfrm>
        </p:spPr>
        <p:txBody>
          <a:bodyPr/>
          <a:lstStyle/>
          <a:p>
            <a:fld id="{F28819AE-C75D-4E12-9963-4486515D1F94}" type="slidenum">
              <a:rPr lang="es-PA" smtClean="0"/>
              <a:t>‹Nº›</a:t>
            </a:fld>
            <a:endParaRPr lang="es-P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067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9A1B16-49B1-4AC0-9EC3-2018FE5D9266}" type="datetimeFigureOut">
              <a:rPr lang="es-PA" smtClean="0"/>
              <a:t>05/16/2022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F28819AE-C75D-4E12-9963-4486515D1F94}" type="slidenum">
              <a:rPr lang="es-PA" smtClean="0"/>
              <a:t>‹Nº›</a:t>
            </a:fld>
            <a:endParaRPr lang="es-P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457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9A1B16-49B1-4AC0-9EC3-2018FE5D9266}" type="datetimeFigureOut">
              <a:rPr lang="es-PA" smtClean="0"/>
              <a:t>05/16/2022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F28819AE-C75D-4E12-9963-4486515D1F94}" type="slidenum">
              <a:rPr lang="es-PA" smtClean="0"/>
              <a:t>‹Nº›</a:t>
            </a:fld>
            <a:endParaRPr lang="es-P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745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9A1B16-49B1-4AC0-9EC3-2018FE5D9266}" type="datetimeFigureOut">
              <a:rPr lang="es-PA" smtClean="0"/>
              <a:t>05/16/2022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F28819AE-C75D-4E12-9963-4486515D1F94}" type="slidenum">
              <a:rPr lang="es-PA" smtClean="0"/>
              <a:t>‹Nº›</a:t>
            </a:fld>
            <a:endParaRPr lang="es-P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39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E9A1B16-49B1-4AC0-9EC3-2018FE5D9266}" type="datetimeFigureOut">
              <a:rPr lang="es-PA" smtClean="0"/>
              <a:t>05/16/2022</a:t>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F28819AE-C75D-4E12-9963-4486515D1F94}" type="slidenum">
              <a:rPr lang="es-PA" smtClean="0"/>
              <a:t>‹Nº›</a:t>
            </a:fld>
            <a:endParaRPr lang="es-P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903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E9A1B16-49B1-4AC0-9EC3-2018FE5D9266}" type="datetimeFigureOut">
              <a:rPr lang="es-PA" smtClean="0"/>
              <a:t>05/16/2022</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F28819AE-C75D-4E12-9963-4486515D1F94}" type="slidenum">
              <a:rPr lang="es-PA" smtClean="0"/>
              <a:t>‹Nº›</a:t>
            </a:fld>
            <a:endParaRPr lang="es-P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151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E9A1B16-49B1-4AC0-9EC3-2018FE5D9266}" type="datetimeFigureOut">
              <a:rPr lang="es-PA" smtClean="0"/>
              <a:t>05/16/2022</a:t>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F28819AE-C75D-4E12-9963-4486515D1F94}" type="slidenum">
              <a:rPr lang="es-PA" smtClean="0"/>
              <a:t>‹Nº›</a:t>
            </a:fld>
            <a:endParaRPr lang="es-P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6504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E9A1B16-49B1-4AC0-9EC3-2018FE5D9266}" type="datetimeFigureOut">
              <a:rPr lang="es-PA" smtClean="0"/>
              <a:t>05/16/2022</a:t>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F28819AE-C75D-4E12-9963-4486515D1F94}" type="slidenum">
              <a:rPr lang="es-PA" smtClean="0"/>
              <a:t>‹Nº›</a:t>
            </a:fld>
            <a:endParaRPr lang="es-P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160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A1B16-49B1-4AC0-9EC3-2018FE5D9266}" type="datetimeFigureOut">
              <a:rPr lang="es-PA" smtClean="0"/>
              <a:t>05/16/2022</a:t>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F28819AE-C75D-4E12-9963-4486515D1F94}" type="slidenum">
              <a:rPr lang="es-PA" smtClean="0"/>
              <a:t>‹Nº›</a:t>
            </a:fld>
            <a:endParaRPr lang="es-PA"/>
          </a:p>
        </p:txBody>
      </p:sp>
    </p:spTree>
    <p:extLst>
      <p:ext uri="{BB962C8B-B14F-4D97-AF65-F5344CB8AC3E}">
        <p14:creationId xmlns:p14="http://schemas.microsoft.com/office/powerpoint/2010/main" val="208026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E9A1B16-49B1-4AC0-9EC3-2018FE5D9266}" type="datetimeFigureOut">
              <a:rPr lang="es-PA" smtClean="0"/>
              <a:t>05/16/2022</a:t>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F28819AE-C75D-4E12-9963-4486515D1F94}" type="slidenum">
              <a:rPr lang="es-PA" smtClean="0"/>
              <a:t>‹Nº›</a:t>
            </a:fld>
            <a:endParaRPr lang="es-P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535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E9A1B16-49B1-4AC0-9EC3-2018FE5D9266}" type="datetimeFigureOut">
              <a:rPr lang="es-PA" smtClean="0"/>
              <a:t>05/16/2022</a:t>
            </a:fld>
            <a:endParaRPr lang="es-PA"/>
          </a:p>
        </p:txBody>
      </p:sp>
      <p:sp>
        <p:nvSpPr>
          <p:cNvPr id="6" name="Footer Placeholder 5"/>
          <p:cNvSpPr>
            <a:spLocks noGrp="1"/>
          </p:cNvSpPr>
          <p:nvPr>
            <p:ph type="ftr" sz="quarter" idx="11"/>
          </p:nvPr>
        </p:nvSpPr>
        <p:spPr>
          <a:xfrm>
            <a:off x="1447382" y="318640"/>
            <a:ext cx="5541004" cy="320931"/>
          </a:xfrm>
        </p:spPr>
        <p:txBody>
          <a:bodyPr/>
          <a:lstStyle/>
          <a:p>
            <a:endParaRPr lang="es-PA"/>
          </a:p>
        </p:txBody>
      </p:sp>
      <p:sp>
        <p:nvSpPr>
          <p:cNvPr id="7" name="Slide Number Placeholder 6"/>
          <p:cNvSpPr>
            <a:spLocks noGrp="1"/>
          </p:cNvSpPr>
          <p:nvPr>
            <p:ph type="sldNum" sz="quarter" idx="12"/>
          </p:nvPr>
        </p:nvSpPr>
        <p:spPr/>
        <p:txBody>
          <a:bodyPr/>
          <a:lstStyle/>
          <a:p>
            <a:fld id="{F28819AE-C75D-4E12-9963-4486515D1F94}" type="slidenum">
              <a:rPr lang="es-PA" smtClean="0"/>
              <a:t>‹Nº›</a:t>
            </a:fld>
            <a:endParaRPr lang="es-P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21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E9A1B16-49B1-4AC0-9EC3-2018FE5D9266}" type="datetimeFigureOut">
              <a:rPr lang="es-PA" smtClean="0"/>
              <a:t>05/16/2022</a:t>
            </a:fld>
            <a:endParaRPr lang="es-P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P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28819AE-C75D-4E12-9963-4486515D1F94}" type="slidenum">
              <a:rPr lang="es-PA" smtClean="0"/>
              <a:t>‹Nº›</a:t>
            </a:fld>
            <a:endParaRPr lang="es-P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297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E98AB-6946-4ACE-829E-9ED37B8E90C3}"/>
              </a:ext>
            </a:extLst>
          </p:cNvPr>
          <p:cNvSpPr>
            <a:spLocks noGrp="1"/>
          </p:cNvSpPr>
          <p:nvPr>
            <p:ph type="ctrTitle"/>
          </p:nvPr>
        </p:nvSpPr>
        <p:spPr/>
        <p:txBody>
          <a:bodyPr/>
          <a:lstStyle/>
          <a:p>
            <a:pPr algn="ctr"/>
            <a:r>
              <a:rPr lang="es-PA" dirty="0"/>
              <a:t>VENSIM</a:t>
            </a:r>
          </a:p>
        </p:txBody>
      </p:sp>
      <p:sp>
        <p:nvSpPr>
          <p:cNvPr id="3" name="Subtítulo 2">
            <a:extLst>
              <a:ext uri="{FF2B5EF4-FFF2-40B4-BE49-F238E27FC236}">
                <a16:creationId xmlns:a16="http://schemas.microsoft.com/office/drawing/2014/main" id="{8FFA962F-4643-45B2-910F-231738B699C0}"/>
              </a:ext>
            </a:extLst>
          </p:cNvPr>
          <p:cNvSpPr>
            <a:spLocks noGrp="1"/>
          </p:cNvSpPr>
          <p:nvPr>
            <p:ph type="subTitle" idx="1"/>
          </p:nvPr>
        </p:nvSpPr>
        <p:spPr/>
        <p:txBody>
          <a:bodyPr/>
          <a:lstStyle/>
          <a:p>
            <a:endParaRPr lang="es-PA"/>
          </a:p>
        </p:txBody>
      </p:sp>
    </p:spTree>
    <p:extLst>
      <p:ext uri="{BB962C8B-B14F-4D97-AF65-F5344CB8AC3E}">
        <p14:creationId xmlns:p14="http://schemas.microsoft.com/office/powerpoint/2010/main" val="217683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rama de flujo: proceso alternativo 1">
            <a:extLst>
              <a:ext uri="{FF2B5EF4-FFF2-40B4-BE49-F238E27FC236}">
                <a16:creationId xmlns:a16="http://schemas.microsoft.com/office/drawing/2014/main" id="{3E2C8ADC-A63A-4507-9BF9-659524D8327E}"/>
              </a:ext>
            </a:extLst>
          </p:cNvPr>
          <p:cNvSpPr/>
          <p:nvPr/>
        </p:nvSpPr>
        <p:spPr>
          <a:xfrm>
            <a:off x="2228850" y="2754630"/>
            <a:ext cx="8561070" cy="2366010"/>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A" sz="2000" dirty="0"/>
              <a:t>Es una herramienta que permite la creación de modelos de simulación para conceptualizar, documentos, simular, analizar y optimizar modelos de Dinámica de Sistemas.</a:t>
            </a:r>
          </a:p>
          <a:p>
            <a:pPr algn="just"/>
            <a:endParaRPr lang="es-PA" sz="2000" dirty="0"/>
          </a:p>
          <a:p>
            <a:pPr algn="just"/>
            <a:r>
              <a:rPr lang="es-PA" sz="2000" dirty="0"/>
              <a:t>Proporciona una forma simple y flexible de crear modelos de simulación, sea con diagramas causales o con diagramas de flujos</a:t>
            </a:r>
          </a:p>
        </p:txBody>
      </p:sp>
      <p:sp>
        <p:nvSpPr>
          <p:cNvPr id="3" name="Título 2">
            <a:extLst>
              <a:ext uri="{FF2B5EF4-FFF2-40B4-BE49-F238E27FC236}">
                <a16:creationId xmlns:a16="http://schemas.microsoft.com/office/drawing/2014/main" id="{99C4E347-B3DC-47A6-9656-D4B2D8168E2D}"/>
              </a:ext>
            </a:extLst>
          </p:cNvPr>
          <p:cNvSpPr>
            <a:spLocks noGrp="1"/>
          </p:cNvSpPr>
          <p:nvPr>
            <p:ph type="title"/>
          </p:nvPr>
        </p:nvSpPr>
        <p:spPr/>
        <p:txBody>
          <a:bodyPr/>
          <a:lstStyle/>
          <a:p>
            <a:pPr algn="ctr"/>
            <a:r>
              <a:rPr lang="es-PA" dirty="0"/>
              <a:t>Qué es vensim</a:t>
            </a:r>
          </a:p>
        </p:txBody>
      </p:sp>
    </p:spTree>
    <p:extLst>
      <p:ext uri="{BB962C8B-B14F-4D97-AF65-F5344CB8AC3E}">
        <p14:creationId xmlns:p14="http://schemas.microsoft.com/office/powerpoint/2010/main" val="370347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cursos de Vensim en español - PDF Free Download">
            <a:extLst>
              <a:ext uri="{FF2B5EF4-FFF2-40B4-BE49-F238E27FC236}">
                <a16:creationId xmlns:a16="http://schemas.microsoft.com/office/drawing/2014/main" id="{76029ED3-1666-450F-8FC5-C0389A817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7830"/>
            <a:ext cx="9022666" cy="5422870"/>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cxnSp>
        <p:nvCxnSpPr>
          <p:cNvPr id="5" name="Conector recto de flecha 4">
            <a:extLst>
              <a:ext uri="{FF2B5EF4-FFF2-40B4-BE49-F238E27FC236}">
                <a16:creationId xmlns:a16="http://schemas.microsoft.com/office/drawing/2014/main" id="{24B4FCDA-F81A-7E20-452D-22D861D9A400}"/>
              </a:ext>
            </a:extLst>
          </p:cNvPr>
          <p:cNvCxnSpPr>
            <a:cxnSpLocks/>
          </p:cNvCxnSpPr>
          <p:nvPr/>
        </p:nvCxnSpPr>
        <p:spPr>
          <a:xfrm flipH="1">
            <a:off x="7135318" y="1242309"/>
            <a:ext cx="1319134" cy="10961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Bocadillo: ovalado 6">
            <a:extLst>
              <a:ext uri="{FF2B5EF4-FFF2-40B4-BE49-F238E27FC236}">
                <a16:creationId xmlns:a16="http://schemas.microsoft.com/office/drawing/2014/main" id="{C50300F6-A054-4E5F-FEC2-FEB75A8E402E}"/>
              </a:ext>
            </a:extLst>
          </p:cNvPr>
          <p:cNvSpPr/>
          <p:nvPr/>
        </p:nvSpPr>
        <p:spPr>
          <a:xfrm>
            <a:off x="8139659" y="103056"/>
            <a:ext cx="1439056" cy="113925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a:t>Variable caja o de estado</a:t>
            </a:r>
          </a:p>
        </p:txBody>
      </p:sp>
      <p:sp>
        <p:nvSpPr>
          <p:cNvPr id="11" name="Bocadillo: ovalado 10">
            <a:extLst>
              <a:ext uri="{FF2B5EF4-FFF2-40B4-BE49-F238E27FC236}">
                <a16:creationId xmlns:a16="http://schemas.microsoft.com/office/drawing/2014/main" id="{7F87EC6C-70A1-F036-8F62-03A3C98FF549}"/>
              </a:ext>
            </a:extLst>
          </p:cNvPr>
          <p:cNvSpPr/>
          <p:nvPr/>
        </p:nvSpPr>
        <p:spPr>
          <a:xfrm>
            <a:off x="389744" y="306360"/>
            <a:ext cx="1439056" cy="113925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a:t>Variable de flujo</a:t>
            </a:r>
          </a:p>
        </p:txBody>
      </p:sp>
      <p:cxnSp>
        <p:nvCxnSpPr>
          <p:cNvPr id="12" name="Conector recto de flecha 11">
            <a:extLst>
              <a:ext uri="{FF2B5EF4-FFF2-40B4-BE49-F238E27FC236}">
                <a16:creationId xmlns:a16="http://schemas.microsoft.com/office/drawing/2014/main" id="{36DBC328-8E9C-E3F4-C60E-7E633FB0A355}"/>
              </a:ext>
            </a:extLst>
          </p:cNvPr>
          <p:cNvCxnSpPr>
            <a:cxnSpLocks/>
          </p:cNvCxnSpPr>
          <p:nvPr/>
        </p:nvCxnSpPr>
        <p:spPr>
          <a:xfrm>
            <a:off x="1633928" y="1124261"/>
            <a:ext cx="2484000" cy="154800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Bocadillo: ovalado 14">
            <a:extLst>
              <a:ext uri="{FF2B5EF4-FFF2-40B4-BE49-F238E27FC236}">
                <a16:creationId xmlns:a16="http://schemas.microsoft.com/office/drawing/2014/main" id="{05B5D903-0DFB-6206-22BC-5EEFBFF23E8E}"/>
              </a:ext>
            </a:extLst>
          </p:cNvPr>
          <p:cNvSpPr/>
          <p:nvPr/>
        </p:nvSpPr>
        <p:spPr>
          <a:xfrm>
            <a:off x="0" y="2338466"/>
            <a:ext cx="1828800" cy="113925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a:t>Variables</a:t>
            </a:r>
          </a:p>
          <a:p>
            <a:pPr algn="ctr"/>
            <a:r>
              <a:rPr lang="es-PA" dirty="0"/>
              <a:t>auxiliares</a:t>
            </a:r>
          </a:p>
        </p:txBody>
      </p:sp>
      <p:cxnSp>
        <p:nvCxnSpPr>
          <p:cNvPr id="16" name="Conector recto de flecha 15">
            <a:extLst>
              <a:ext uri="{FF2B5EF4-FFF2-40B4-BE49-F238E27FC236}">
                <a16:creationId xmlns:a16="http://schemas.microsoft.com/office/drawing/2014/main" id="{7D448297-47A2-DD2E-05F6-A2CFD39BB80C}"/>
              </a:ext>
            </a:extLst>
          </p:cNvPr>
          <p:cNvCxnSpPr/>
          <p:nvPr/>
        </p:nvCxnSpPr>
        <p:spPr>
          <a:xfrm>
            <a:off x="1633928" y="3057993"/>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203D5DCB-D3B7-1817-4698-B746AFAE3F40}"/>
              </a:ext>
            </a:extLst>
          </p:cNvPr>
          <p:cNvCxnSpPr/>
          <p:nvPr/>
        </p:nvCxnSpPr>
        <p:spPr>
          <a:xfrm>
            <a:off x="1633928" y="3177740"/>
            <a:ext cx="1828800" cy="3747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5236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cs: Vensim">
            <a:extLst>
              <a:ext uri="{FF2B5EF4-FFF2-40B4-BE49-F238E27FC236}">
                <a16:creationId xmlns:a16="http://schemas.microsoft.com/office/drawing/2014/main" id="{E22806F8-B8C8-4739-9A70-B65655AC9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709" y="664767"/>
            <a:ext cx="8097715" cy="4973136"/>
          </a:xfrm>
          <a:prstGeom prst="rect">
            <a:avLst/>
          </a:prstGeom>
          <a:noFill/>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64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85F4B-3D2A-4397-B65E-6A5366047F49}"/>
              </a:ext>
            </a:extLst>
          </p:cNvPr>
          <p:cNvSpPr>
            <a:spLocks noGrp="1"/>
          </p:cNvSpPr>
          <p:nvPr>
            <p:ph type="title"/>
          </p:nvPr>
        </p:nvSpPr>
        <p:spPr/>
        <p:txBody>
          <a:bodyPr/>
          <a:lstStyle/>
          <a:p>
            <a:r>
              <a:rPr lang="es-PA" dirty="0"/>
              <a:t>ejemplo</a:t>
            </a:r>
          </a:p>
        </p:txBody>
      </p:sp>
      <p:sp>
        <p:nvSpPr>
          <p:cNvPr id="3" name="Diagrama de flujo: proceso alternativo 2">
            <a:extLst>
              <a:ext uri="{FF2B5EF4-FFF2-40B4-BE49-F238E27FC236}">
                <a16:creationId xmlns:a16="http://schemas.microsoft.com/office/drawing/2014/main" id="{2ABB7C7E-9B95-4F95-A076-BC90E0FA5BB8}"/>
              </a:ext>
            </a:extLst>
          </p:cNvPr>
          <p:cNvSpPr/>
          <p:nvPr/>
        </p:nvSpPr>
        <p:spPr>
          <a:xfrm>
            <a:off x="905017" y="2110882"/>
            <a:ext cx="4444905" cy="2636236"/>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A" sz="2000" dirty="0"/>
              <a:t>Se desea simular la evolución de la población en una determina provincia durante los próximos 10 años, inicialmente la población está formada por 2500 individuos. La tasa de natalidad es de un 6% y la esperanza de vida es de 58 años.</a:t>
            </a:r>
          </a:p>
        </p:txBody>
      </p:sp>
      <mc:AlternateContent xmlns:mc="http://schemas.openxmlformats.org/markup-compatibility/2006">
        <mc:Choice xmlns:a14="http://schemas.microsoft.com/office/drawing/2010/main" Requires="a14">
          <p:sp>
            <p:nvSpPr>
              <p:cNvPr id="4" name="Diagrama de flujo: proceso alternativo 3">
                <a:extLst>
                  <a:ext uri="{FF2B5EF4-FFF2-40B4-BE49-F238E27FC236}">
                    <a16:creationId xmlns:a16="http://schemas.microsoft.com/office/drawing/2014/main" id="{04876950-F487-44A9-890E-D6BA530DA59F}"/>
                  </a:ext>
                </a:extLst>
              </p:cNvPr>
              <p:cNvSpPr/>
              <p:nvPr/>
            </p:nvSpPr>
            <p:spPr>
              <a:xfrm>
                <a:off x="6096000" y="2110882"/>
                <a:ext cx="5845791" cy="3279984"/>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A" sz="2000" dirty="0"/>
                  <a:t>Las ecuaciones que definen el modelo son las siguientes:</a:t>
                </a:r>
              </a:p>
              <a:p>
                <a:pPr marL="457200" indent="-457200" algn="just">
                  <a:buAutoNum type="arabicPeriod"/>
                </a:pPr>
                <a14:m>
                  <m:oMath xmlns:m="http://schemas.openxmlformats.org/officeDocument/2006/math">
                    <m:f>
                      <m:fPr>
                        <m:ctrlPr>
                          <a:rPr lang="es-PA" sz="2000" i="1" smtClean="0">
                            <a:latin typeface="Cambria Math" panose="02040503050406030204" pitchFamily="18" charset="0"/>
                          </a:rPr>
                        </m:ctrlPr>
                      </m:fPr>
                      <m:num>
                        <m:r>
                          <a:rPr lang="es-PA" sz="2000" b="0" i="1" smtClean="0">
                            <a:latin typeface="Cambria Math" panose="02040503050406030204" pitchFamily="18" charset="0"/>
                          </a:rPr>
                          <m:t>𝑑𝑃𝑜𝑏</m:t>
                        </m:r>
                        <m:d>
                          <m:dPr>
                            <m:ctrlPr>
                              <a:rPr lang="es-PA" sz="2000" b="0" i="1" smtClean="0">
                                <a:latin typeface="Cambria Math" panose="02040503050406030204" pitchFamily="18" charset="0"/>
                              </a:rPr>
                            </m:ctrlPr>
                          </m:dPr>
                          <m:e>
                            <m:r>
                              <a:rPr lang="es-PA" sz="2000" b="0" i="1" smtClean="0">
                                <a:latin typeface="Cambria Math" panose="02040503050406030204" pitchFamily="18" charset="0"/>
                              </a:rPr>
                              <m:t>𝑡</m:t>
                            </m:r>
                          </m:e>
                        </m:d>
                      </m:num>
                      <m:den>
                        <m:r>
                          <a:rPr lang="es-PA" sz="2000" b="0" i="1" smtClean="0">
                            <a:latin typeface="Cambria Math" panose="02040503050406030204" pitchFamily="18" charset="0"/>
                          </a:rPr>
                          <m:t>𝑑𝑡</m:t>
                        </m:r>
                      </m:den>
                    </m:f>
                    <m:r>
                      <a:rPr lang="es-PA" sz="2000" b="0" i="1" smtClean="0">
                        <a:latin typeface="Cambria Math" panose="02040503050406030204" pitchFamily="18" charset="0"/>
                      </a:rPr>
                      <m:t>=</m:t>
                    </m:r>
                    <m:r>
                      <a:rPr lang="es-PA" sz="2000" b="0" i="1" smtClean="0">
                        <a:latin typeface="Cambria Math" panose="02040503050406030204" pitchFamily="18" charset="0"/>
                      </a:rPr>
                      <m:t>𝑁𝑎𝑐𝑖𝑚𝑖𝑒𝑛𝑡𝑜𝑠</m:t>
                    </m:r>
                    <m:r>
                      <a:rPr lang="es-PA" sz="2000" b="0" i="1" smtClean="0">
                        <a:latin typeface="Cambria Math" panose="02040503050406030204" pitchFamily="18" charset="0"/>
                      </a:rPr>
                      <m:t> </m:t>
                    </m:r>
                    <m:d>
                      <m:dPr>
                        <m:ctrlPr>
                          <a:rPr lang="es-PA" sz="2000" b="0" i="1" smtClean="0">
                            <a:latin typeface="Cambria Math" panose="02040503050406030204" pitchFamily="18" charset="0"/>
                          </a:rPr>
                        </m:ctrlPr>
                      </m:dPr>
                      <m:e>
                        <m:r>
                          <a:rPr lang="es-PA" sz="2000" b="0" i="1" smtClean="0">
                            <a:latin typeface="Cambria Math" panose="02040503050406030204" pitchFamily="18" charset="0"/>
                          </a:rPr>
                          <m:t>𝑡</m:t>
                        </m:r>
                      </m:e>
                    </m:d>
                    <m:r>
                      <a:rPr lang="es-PA" sz="2000" b="0" i="1" smtClean="0">
                        <a:latin typeface="Cambria Math" panose="02040503050406030204" pitchFamily="18" charset="0"/>
                      </a:rPr>
                      <m:t>−</m:t>
                    </m:r>
                    <m:r>
                      <a:rPr lang="es-PA" sz="2000" b="0" i="1" smtClean="0">
                        <a:latin typeface="Cambria Math" panose="02040503050406030204" pitchFamily="18" charset="0"/>
                      </a:rPr>
                      <m:t>𝑀𝑢𝑒𝑟𝑡𝑒𝑠</m:t>
                    </m:r>
                    <m:r>
                      <a:rPr lang="es-PA" sz="2000" b="0" i="1" smtClean="0">
                        <a:latin typeface="Cambria Math" panose="02040503050406030204" pitchFamily="18" charset="0"/>
                      </a:rPr>
                      <m:t>(</m:t>
                    </m:r>
                    <m:r>
                      <a:rPr lang="es-PA" sz="2000" b="0" i="1" smtClean="0">
                        <a:latin typeface="Cambria Math" panose="02040503050406030204" pitchFamily="18" charset="0"/>
                      </a:rPr>
                      <m:t>𝑡</m:t>
                    </m:r>
                    <m:r>
                      <a:rPr lang="es-PA" sz="2000" b="0" i="1" smtClean="0">
                        <a:latin typeface="Cambria Math" panose="02040503050406030204" pitchFamily="18" charset="0"/>
                      </a:rPr>
                      <m:t>)</m:t>
                    </m:r>
                  </m:oMath>
                </a14:m>
                <a:endParaRPr lang="es-PA" sz="2000" dirty="0"/>
              </a:p>
              <a:p>
                <a:pPr marL="457200" indent="-457200" algn="just">
                  <a:buAutoNum type="arabicPeriod"/>
                </a:pPr>
                <a:r>
                  <a:rPr lang="es-PA" sz="2000" dirty="0"/>
                  <a:t>Nacimientos(t)= TN*Población(t)</a:t>
                </a:r>
              </a:p>
              <a:p>
                <a:pPr marL="457200" indent="-457200" algn="just">
                  <a:buAutoNum type="arabicPeriod"/>
                </a:pPr>
                <a:r>
                  <a:rPr lang="es-PA" sz="2000" dirty="0"/>
                  <a:t>Muertes(t)= Población(t)/esperanza de vida</a:t>
                </a:r>
              </a:p>
            </p:txBody>
          </p:sp>
        </mc:Choice>
        <mc:Fallback>
          <p:sp>
            <p:nvSpPr>
              <p:cNvPr id="4" name="Diagrama de flujo: proceso alternativo 3">
                <a:extLst>
                  <a:ext uri="{FF2B5EF4-FFF2-40B4-BE49-F238E27FC236}">
                    <a16:creationId xmlns:a16="http://schemas.microsoft.com/office/drawing/2014/main" id="{04876950-F487-44A9-890E-D6BA530DA59F}"/>
                  </a:ext>
                </a:extLst>
              </p:cNvPr>
              <p:cNvSpPr>
                <a:spLocks noRot="1" noChangeAspect="1" noMove="1" noResize="1" noEditPoints="1" noAdjustHandles="1" noChangeArrowheads="1" noChangeShapeType="1" noTextEdit="1"/>
              </p:cNvSpPr>
              <p:nvPr/>
            </p:nvSpPr>
            <p:spPr>
              <a:xfrm>
                <a:off x="6096000" y="2110882"/>
                <a:ext cx="5845791" cy="3279984"/>
              </a:xfrm>
              <a:prstGeom prst="flowChartAlternateProcess">
                <a:avLst/>
              </a:prstGeom>
              <a:blipFill>
                <a:blip r:embed="rId2"/>
                <a:stretch>
                  <a:fillRect/>
                </a:stretch>
              </a:blipFill>
            </p:spPr>
            <p:txBody>
              <a:bodyPr/>
              <a:lstStyle/>
              <a:p>
                <a:r>
                  <a:rPr lang="es-PA">
                    <a:noFill/>
                  </a:rPr>
                  <a:t> </a:t>
                </a:r>
              </a:p>
            </p:txBody>
          </p:sp>
        </mc:Fallback>
      </mc:AlternateContent>
    </p:spTree>
    <p:extLst>
      <p:ext uri="{BB962C8B-B14F-4D97-AF65-F5344CB8AC3E}">
        <p14:creationId xmlns:p14="http://schemas.microsoft.com/office/powerpoint/2010/main" val="357040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D72BCF4-7D6B-41F4-8EE0-4DA4C25FA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589" y="600502"/>
            <a:ext cx="8499127" cy="5075389"/>
          </a:xfrm>
          <a:prstGeom prst="rect">
            <a:avLst/>
          </a:prstGeom>
          <a:scene3d>
            <a:camera prst="orthographicFront"/>
            <a:lightRig rig="threePt" dir="t"/>
          </a:scene3d>
          <a:sp3d>
            <a:bevelT/>
          </a:sp3d>
        </p:spPr>
      </p:pic>
    </p:spTree>
    <p:extLst>
      <p:ext uri="{BB962C8B-B14F-4D97-AF65-F5344CB8AC3E}">
        <p14:creationId xmlns:p14="http://schemas.microsoft.com/office/powerpoint/2010/main" val="2312017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8A7B3-95BD-4F7C-A6DB-EE8709F8F98B}"/>
              </a:ext>
            </a:extLst>
          </p:cNvPr>
          <p:cNvSpPr>
            <a:spLocks noGrp="1"/>
          </p:cNvSpPr>
          <p:nvPr>
            <p:ph type="title"/>
          </p:nvPr>
        </p:nvSpPr>
        <p:spPr/>
        <p:txBody>
          <a:bodyPr/>
          <a:lstStyle/>
          <a:p>
            <a:r>
              <a:rPr lang="es-PA" dirty="0"/>
              <a:t>Ejemplo</a:t>
            </a:r>
          </a:p>
        </p:txBody>
      </p:sp>
      <p:sp>
        <p:nvSpPr>
          <p:cNvPr id="3" name="Diagrama de flujo: proceso alternativo 2">
            <a:extLst>
              <a:ext uri="{FF2B5EF4-FFF2-40B4-BE49-F238E27FC236}">
                <a16:creationId xmlns:a16="http://schemas.microsoft.com/office/drawing/2014/main" id="{53A825D2-5F01-40B9-A12E-F3B5EB4C28D6}"/>
              </a:ext>
            </a:extLst>
          </p:cNvPr>
          <p:cNvSpPr/>
          <p:nvPr/>
        </p:nvSpPr>
        <p:spPr>
          <a:xfrm>
            <a:off x="905017" y="2110882"/>
            <a:ext cx="4444905" cy="2636236"/>
          </a:xfrm>
          <a:prstGeom prst="flowChartAlternate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A" sz="2000" dirty="0"/>
              <a:t>Se desea simular la evolución de la población estudiantil de la universidad, durante los próximos 8 años. La población inicial de la universidad es de 750 estudiantes al año. La tasa de ingreso es del 5%. El tiempo promedio para graduarse es de 6 años</a:t>
            </a:r>
          </a:p>
        </p:txBody>
      </p:sp>
    </p:spTree>
    <p:extLst>
      <p:ext uri="{BB962C8B-B14F-4D97-AF65-F5344CB8AC3E}">
        <p14:creationId xmlns:p14="http://schemas.microsoft.com/office/powerpoint/2010/main" val="3540608989"/>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8B7F6354CC06C41B85C84215624081D" ma:contentTypeVersion="2" ma:contentTypeDescription="Crear nuevo documento." ma:contentTypeScope="" ma:versionID="d2f97c391f6526a3687c9fbf24a966d4">
  <xsd:schema xmlns:xsd="http://www.w3.org/2001/XMLSchema" xmlns:xs="http://www.w3.org/2001/XMLSchema" xmlns:p="http://schemas.microsoft.com/office/2006/metadata/properties" xmlns:ns2="cc84cced-98ff-4cd9-913d-2a40833014ec" targetNamespace="http://schemas.microsoft.com/office/2006/metadata/properties" ma:root="true" ma:fieldsID="daf9d848bbbf798d6eb932996e382ecb" ns2:_="">
    <xsd:import namespace="cc84cced-98ff-4cd9-913d-2a40833014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84cced-98ff-4cd9-913d-2a40833014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7BE483-A088-411B-96B5-A189699EAFB1}"/>
</file>

<file path=customXml/itemProps2.xml><?xml version="1.0" encoding="utf-8"?>
<ds:datastoreItem xmlns:ds="http://schemas.openxmlformats.org/officeDocument/2006/customXml" ds:itemID="{1E7AB3AF-E88F-4E2C-95EE-68640B4037C1}"/>
</file>

<file path=customXml/itemProps3.xml><?xml version="1.0" encoding="utf-8"?>
<ds:datastoreItem xmlns:ds="http://schemas.openxmlformats.org/officeDocument/2006/customXml" ds:itemID="{F33CE979-7471-4A7C-B091-E867B187B0A9}"/>
</file>

<file path=docProps/app.xml><?xml version="1.0" encoding="utf-8"?>
<Properties xmlns="http://schemas.openxmlformats.org/officeDocument/2006/extended-properties" xmlns:vt="http://schemas.openxmlformats.org/officeDocument/2006/docPropsVTypes">
  <Template>Gallery</Template>
  <TotalTime>163</TotalTime>
  <Words>199</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Cambria Math</vt:lpstr>
      <vt:lpstr>Gill Sans MT</vt:lpstr>
      <vt:lpstr>Galería</vt:lpstr>
      <vt:lpstr>VENSIM</vt:lpstr>
      <vt:lpstr>Qué es vensim</vt:lpstr>
      <vt:lpstr>Presentación de PowerPoint</vt:lpstr>
      <vt:lpstr>Presentación de PowerPoint</vt:lpstr>
      <vt:lpstr>ejemplo</vt:lpstr>
      <vt:lpstr>Presentación de PowerPoint</vt:lpstr>
      <vt:lpstr>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VENSIM</dc:title>
  <dc:creator>Juan Rojas</dc:creator>
  <cp:lastModifiedBy>Juan Rojas</cp:lastModifiedBy>
  <cp:revision>7</cp:revision>
  <dcterms:created xsi:type="dcterms:W3CDTF">2021-05-18T02:34:23Z</dcterms:created>
  <dcterms:modified xsi:type="dcterms:W3CDTF">2022-05-17T03:40:30Z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0x01010048B7F6354CC06C41B85C84215624081D</vt:lpwstr>
  </property>
</Properties>
</file>