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orben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rbe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6112" y="8519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94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Concepto de Arquitectura de Negocio</a:t>
            </a:r>
            <a:br>
              <a:rPr lang="es-419" sz="1620"/>
            </a:br>
            <a:br>
              <a:rPr lang="es-419" sz="1620"/>
            </a:br>
            <a:endParaRPr sz="162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s-419" sz="2240">
                <a:latin typeface="Corben"/>
                <a:ea typeface="Corben"/>
                <a:cs typeface="Corben"/>
                <a:sym typeface="Corben"/>
              </a:rPr>
              <a:t>Roles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s-419" sz="2240">
                <a:latin typeface="Corben"/>
                <a:ea typeface="Corben"/>
                <a:cs typeface="Corben"/>
                <a:sym typeface="Corben"/>
              </a:rPr>
              <a:t>Desempeño del Negocio </a:t>
            </a:r>
            <a:br>
              <a:rPr lang="es-419" sz="2240">
                <a:latin typeface="Corben"/>
                <a:ea typeface="Corben"/>
                <a:cs typeface="Corben"/>
                <a:sym typeface="Corben"/>
              </a:rPr>
            </a:br>
            <a:r>
              <a:rPr lang="es-419" sz="2240">
                <a:latin typeface="Corben"/>
                <a:ea typeface="Corben"/>
                <a:cs typeface="Corben"/>
                <a:sym typeface="Corben"/>
              </a:rPr>
              <a:t>Stakeholders (Partes Interesadas)</a:t>
            </a:r>
            <a:br>
              <a:rPr lang="es-419" sz="2240">
                <a:latin typeface="Corben"/>
                <a:ea typeface="Corben"/>
                <a:cs typeface="Corben"/>
                <a:sym typeface="Corben"/>
              </a:rPr>
            </a:br>
            <a:r>
              <a:rPr lang="es-419" sz="2240">
                <a:latin typeface="Corben"/>
                <a:ea typeface="Corben"/>
                <a:cs typeface="Corben"/>
                <a:sym typeface="Corben"/>
              </a:rPr>
              <a:t>Procesos de Negocio</a:t>
            </a:r>
            <a:br>
              <a:rPr lang="es-419" sz="2240">
                <a:latin typeface="Corben"/>
                <a:ea typeface="Corben"/>
                <a:cs typeface="Corben"/>
                <a:sym typeface="Corben"/>
              </a:rPr>
            </a:br>
            <a:r>
              <a:rPr lang="es-419" sz="2240">
                <a:latin typeface="Corben"/>
                <a:ea typeface="Corben"/>
                <a:cs typeface="Corben"/>
                <a:sym typeface="Corben"/>
              </a:rPr>
              <a:t>Reglas de Negocio</a:t>
            </a:r>
            <a:endParaRPr sz="2240"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darwinbiz.com/wp-content/uploads/2015/11/business-efficiency.jpg"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98" y="612536"/>
            <a:ext cx="11785602" cy="486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203198" y="5668332"/>
            <a:ext cx="118668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  <a:t>Secuencia de tareas que se realizan en cierto orden por sistemas o humanos para conseguir un objetivo de negocio</a:t>
            </a:r>
            <a:endParaRPr sz="2400">
              <a:solidFill>
                <a:srgbClr val="21212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0" y="-35895"/>
            <a:ext cx="1068023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Procesos de Negocio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203198" y="5668332"/>
            <a:ext cx="118668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  <a:t>Secuencia de tareas que se realizan en cierto orden por sistemas o humanos para conseguir un objetivo de negocio</a:t>
            </a:r>
            <a:endParaRPr sz="2400">
              <a:solidFill>
                <a:srgbClr val="21212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0" y="-35895"/>
            <a:ext cx="1068023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Procesos de Negocio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73" y="1249251"/>
            <a:ext cx="5369748" cy="3577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etis93.edu.mx/especialidades/Logistica/img/log.jpg" id="165" name="Google Shape;1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3693" y="1403798"/>
            <a:ext cx="4563862" cy="342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369195" y="1727589"/>
            <a:ext cx="503993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</a:br>
            <a:r>
              <a:rPr lang="es-419" sz="24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  <a:t>Una regla de negocio es una regla que define o restringe algún aspecto del negocio y siempre se resuelve a verdadero o falso. Las reglas de negocio están destinadas a afirmar la estructura del negocio o para controlar o influir en el comportamiento del negocio.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094705" y="144409"/>
            <a:ext cx="95228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Reglas de Negocio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793" y="1727589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1094705" y="144409"/>
            <a:ext cx="95228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Reglas de Negocio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74" y="2025137"/>
            <a:ext cx="6468054" cy="364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1620">
            <a:off x="7116517" y="2487768"/>
            <a:ext cx="4495934" cy="276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DE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75591" y="2286691"/>
            <a:ext cx="4727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Rockwell"/>
              <a:buNone/>
            </a:pP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Business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R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o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l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e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s</a:t>
            </a:r>
            <a:endParaRPr b="1" sz="6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420482" y="2679552"/>
            <a:ext cx="84521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Porqué se debe considerar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en una materia de BI? </a:t>
            </a:r>
            <a:endParaRPr sz="48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DE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75591" y="2286691"/>
            <a:ext cx="4727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Rockwell"/>
              <a:buNone/>
            </a:pP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Business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R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o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l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e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s</a:t>
            </a:r>
            <a:endParaRPr b="1" sz="6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962519" y="979540"/>
            <a:ext cx="1075725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Las </a:t>
            </a:r>
            <a:r>
              <a:rPr b="1" lang="es-419" sz="36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funciones empresariales </a:t>
            </a: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son </a:t>
            </a:r>
            <a:endParaRPr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responsabilidades empresariales </a:t>
            </a:r>
            <a:endParaRPr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que claramente no deben ser asumidas </a:t>
            </a:r>
            <a:endParaRPr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por o delegadas a TI.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Comprender las </a:t>
            </a:r>
            <a:r>
              <a:rPr b="1" lang="es-419" sz="36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necesidades del negocio </a:t>
            </a:r>
            <a:endParaRPr b="1"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y los </a:t>
            </a:r>
            <a:r>
              <a:rPr b="1" lang="es-419" sz="36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procesos de la empresa </a:t>
            </a: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son un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conocimiento imprescindible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para un Proyecto de BI. </a:t>
            </a:r>
            <a:endParaRPr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DE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75591" y="2286691"/>
            <a:ext cx="4727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Rockwell"/>
              <a:buNone/>
            </a:pP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Business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R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o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l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e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s</a:t>
            </a:r>
            <a:endParaRPr b="1" sz="6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194339" y="2286691"/>
            <a:ext cx="1075725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32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Cual cree usted que son los Roles críticos del negocio que deben participar en un proyecto de BI?</a:t>
            </a:r>
            <a:endParaRPr sz="32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DE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75591" y="2286691"/>
            <a:ext cx="4727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Rockwell"/>
              <a:buNone/>
            </a:pP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Business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R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o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l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e</a:t>
            </a:r>
            <a:br>
              <a:rPr b="1" lang="es-419" sz="6600">
                <a:latin typeface="Rockwell"/>
                <a:ea typeface="Rockwell"/>
                <a:cs typeface="Rockwell"/>
                <a:sym typeface="Rockwell"/>
              </a:rPr>
            </a:br>
            <a:r>
              <a:rPr b="1" lang="es-419" sz="6600">
                <a:latin typeface="Rockwell"/>
                <a:ea typeface="Rockwell"/>
                <a:cs typeface="Rockwell"/>
                <a:sym typeface="Rockwell"/>
              </a:rPr>
              <a:t>s</a:t>
            </a:r>
            <a:endParaRPr b="1" sz="6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800181" y="1170427"/>
            <a:ext cx="8128000" cy="54186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524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Char char="•"/>
            </a:pPr>
            <a:r>
              <a:rPr b="0" i="0" lang="es-419" sz="2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Sponsor</a:t>
            </a:r>
            <a:endParaRPr b="0" i="0" sz="24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Char char="•"/>
            </a:pPr>
            <a:r>
              <a:rPr b="0" i="0" lang="es-419" sz="2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Business Subject Expert</a:t>
            </a:r>
            <a:endParaRPr b="0" i="0" sz="24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Char char="•"/>
            </a:pPr>
            <a:r>
              <a:rPr b="0" i="0" lang="es-419" sz="2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End User</a:t>
            </a:r>
            <a:endParaRPr b="0" i="0" sz="24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Char char="•"/>
            </a:pPr>
            <a:r>
              <a:rPr b="0" i="0" lang="es-419" sz="2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Data Owner</a:t>
            </a:r>
            <a:endParaRPr b="0" i="0" sz="24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Char char="•"/>
            </a:pPr>
            <a:r>
              <a:rPr b="0" i="0" lang="es-419" sz="2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Data Steward</a:t>
            </a:r>
            <a:endParaRPr b="0" i="0" sz="24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3304" y="1275739"/>
            <a:ext cx="2132452" cy="1421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eknownyourdreamz.com/images/money/money-08.png"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751" y="725509"/>
            <a:ext cx="2743021" cy="182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06" y="2554190"/>
            <a:ext cx="1867950" cy="16669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owner" id="113" name="Google Shape;11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9447" y="3973336"/>
            <a:ext cx="3004355" cy="225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stewardship" id="114" name="Google Shape;11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33281" y="4893643"/>
            <a:ext cx="4857750" cy="16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87148" y="2697372"/>
            <a:ext cx="1892266" cy="160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4D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772820" y="2458872"/>
            <a:ext cx="1018894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tiene que ver BI  con 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DESEMPEÑO </a:t>
            </a:r>
            <a:r>
              <a:rPr b="1" lang="es-419" sz="4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del Negocio?</a:t>
            </a:r>
            <a:endParaRPr b="1" sz="4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42346" y="1391905"/>
            <a:ext cx="243805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b="1" sz="8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214648" y="74743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¿Cómo obtener más valor en la compañía?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330557" y="1361909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¿La compañía tiene la organización adecuada para atender los requerimientos regulatorios y del mercado?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096000" y="5769102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¿Cuáles son los riesgos claves que enfrenta la compañía? – ¿y se están administrando efectivamente?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194737" y="577079"/>
            <a:ext cx="6096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28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¿Cómo saber si la compañía ha atendido completamente sus requerimientos de cumplimiento regulatorio?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30557" y="3462357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¿Cómo se puede reducir el gasto en Tecnologías de Información (IT)?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902816" y="3680922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40404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¿Cómo se emplea menos tiempo extrayendo y reportando información?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14648" y="5259463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¿Cómo se pueden identificar las áreas de información en las cuales invertir?</a:t>
            </a:r>
            <a:endParaRPr b="0" i="0" sz="2400">
              <a:solidFill>
                <a:srgbClr val="40404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5379075" y="2723694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404041"/>
                </a:solidFill>
                <a:latin typeface="Corben"/>
                <a:ea typeface="Corben"/>
                <a:cs typeface="Corben"/>
                <a:sym typeface="Corben"/>
              </a:rPr>
              <a:t>¿La función financiera soporta las operaciones de la compañía?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DEAF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674357" y="188437"/>
            <a:ext cx="68432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Stakeholders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0" y="2875002"/>
            <a:ext cx="6096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  <a:t>Los inversores incluyen a aquellos individuos que proporcionan tiempo, dinero, experiencia y otras formas de apoyo a un programa. Los inversores esperan un retorno en su inversión. </a:t>
            </a:r>
            <a:endParaRPr sz="24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649996" y="2875002"/>
            <a:ext cx="57071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  <a:t>Los clientes incluyen aquellas personas que dependen de los resultados del programa de BI, directa o indirectamente</a:t>
            </a:r>
            <a:endParaRPr sz="24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80570" y="1403437"/>
            <a:ext cx="110308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3600">
                <a:solidFill>
                  <a:srgbClr val="212121"/>
                </a:solidFill>
                <a:latin typeface="Corben"/>
                <a:ea typeface="Corben"/>
                <a:cs typeface="Corben"/>
                <a:sym typeface="Corben"/>
              </a:rPr>
              <a:t>Las partes interesadas pueden clasificarse como inversores o como clientes. 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12824" y="5201141"/>
            <a:ext cx="46703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Inversores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7521648" y="5201142"/>
            <a:ext cx="46703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Clientes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DEAF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2848528" y="215902"/>
            <a:ext cx="68432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Stakeholders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302" y="1642393"/>
            <a:ext cx="6315736" cy="463303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