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950075" cy="9236075"/>
  <p:defaultTextStyle>
    <a:defPPr>
      <a:defRPr lang="es-PA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EAE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780B743-9560-4973-96E6-17ACE4FC43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FFC891-05B2-4871-873C-251AB170C6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F132F92-13B7-46FC-B207-9612C0250FC3}" type="datetimeFigureOut">
              <a:rPr lang="es-PA"/>
              <a:pPr>
                <a:defRPr/>
              </a:pPr>
              <a:t>07/31/2019</a:t>
            </a:fld>
            <a:endParaRPr lang="es-PA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72C7FE9B-CF5D-4421-B02F-2F0F596A90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A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F0797AA3-DB98-4707-8796-08FF5EF75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A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40A18B-5E04-41E0-9552-8EC0EC52D8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13B5DF-10EC-44EE-A117-6ED1D2311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9057F44-9066-4628-9F4D-94A2E06E53BD}" type="slidenum">
              <a:rPr lang="es-PA"/>
              <a:pPr>
                <a:defRPr/>
              </a:pPr>
              <a:t>‹Nº›</a:t>
            </a:fld>
            <a:endParaRPr lang="es-P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Marcador de imagen de diapositiva 1">
            <a:extLst>
              <a:ext uri="{FF2B5EF4-FFF2-40B4-BE49-F238E27FC236}">
                <a16:creationId xmlns:a16="http://schemas.microsoft.com/office/drawing/2014/main" id="{DF9B7547-FA94-454C-B9C7-AB2197762B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Marcador de notas 2">
            <a:extLst>
              <a:ext uri="{FF2B5EF4-FFF2-40B4-BE49-F238E27FC236}">
                <a16:creationId xmlns:a16="http://schemas.microsoft.com/office/drawing/2014/main" id="{F3C3CBAA-B8F4-4EAA-A621-48AE7E0363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419" altLang="es-419"/>
          </a:p>
        </p:txBody>
      </p:sp>
      <p:sp>
        <p:nvSpPr>
          <p:cNvPr id="4100" name="Marcador de número de diapositiva 3">
            <a:extLst>
              <a:ext uri="{FF2B5EF4-FFF2-40B4-BE49-F238E27FC236}">
                <a16:creationId xmlns:a16="http://schemas.microsoft.com/office/drawing/2014/main" id="{9322AFC6-D50C-4441-AF45-04817B4C1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E2F982-81E4-47A9-982C-FBA5E75023ED}" type="slidenum">
              <a:rPr lang="es-PA" altLang="es-419" smtClean="0"/>
              <a:pPr/>
              <a:t>1</a:t>
            </a:fld>
            <a:endParaRPr lang="es-PA" altLang="es-419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68174C-C23B-444F-8A95-FBBB1D552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9ABA76-7022-4076-AB17-261D57D279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50FC23-F51B-4A0E-B8D8-48ABAC83EF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CB106-3ED1-4FC3-B472-A08BF45AFF55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230688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FBA5C1-8569-457A-8328-500A990D44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C4DF50-1D5F-48A3-A780-50479CA9FE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3DE3DC-0ACC-4318-B8B8-B39DADBDBA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05920-0DB8-4AB6-B030-037730E84CA1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140510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981FD8-9EFC-4407-AD96-EF4249A827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F8817A-FF3E-4C40-B812-F6DCB35EE0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1DE1AF-2EAE-4A33-8045-3A1DA9226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B28D4-A334-4BB7-934D-B18C19FBAD14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342797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3936A3-4D20-406B-B881-7F8A947895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1DF94E-737A-4D49-981C-8AE8C566C0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EA7493-1A47-4AEE-B1DC-2ED8B590B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38F8F-12DA-4A22-ABA5-E004C345A405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125694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AA3747-6393-4225-94FE-B4AA8A070B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694358-A0D0-43DB-9ACE-E42F94764E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602378-4B06-4D81-8E9B-A8FEE18C4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F59D6-7106-41E5-9E10-EDE1D4773FEA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316897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D1D7C-85ED-4CDC-937C-52590F2504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3CC2B-9203-4805-8BEB-73E6A519D9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A78B85-88C2-402C-A0AC-21F4612E3A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D5F7-4CB5-4CD8-B4CC-CA4CCDB535CE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392325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23194E-BDDA-4C5C-BEC0-5BF795279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D3A45CC-22B2-43F6-A435-2A7668610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E10E3A8-8C51-45DD-A227-593898C93F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9B0F6-697C-41B1-A08E-26BAA1736B7C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347088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448531C-47DB-4E5F-A3FE-ABA2EB9687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439E10-3896-449B-875D-76D6BE0F91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83782BF-23A1-46AE-B2A8-EC1B68E3A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D6565-6544-41A4-B2B7-73817BA6F435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18321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28C6260-7482-486F-952F-91E074CA0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9A086B-2225-4D34-970C-B1AED6E6A8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05B7F86-1B09-46FD-A456-94A98911D3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9824F-8627-42E4-BD99-5AE6C7BA7D03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362204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82A47-46F9-4B8D-938E-6D6E09079F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258F3-8E83-419B-BE5A-9789D55B06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9C506-4167-4921-A1F6-4DD2D05F4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DCA08-004B-41DE-A91B-F05A87B9EAEF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4470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54E25-D332-46EA-9037-1B3FA30FC1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18ACDE-AC81-4810-A652-EBEC802579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6285F-40DA-435E-A28A-603B9A88AA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57F16-CF67-4028-B8D9-3AFB69EA1F1D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  <p:extLst>
      <p:ext uri="{BB962C8B-B14F-4D97-AF65-F5344CB8AC3E}">
        <p14:creationId xmlns:p14="http://schemas.microsoft.com/office/powerpoint/2010/main" val="380422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A36A301-E49F-4FF5-9D2B-8BD3CE589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PA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1CE89D-57A0-429F-86E0-E30C696C5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A" altLang="en-US"/>
              <a:t>Haga clic para modificar el estilo de texto del patrón</a:t>
            </a:r>
          </a:p>
          <a:p>
            <a:pPr lvl="1"/>
            <a:r>
              <a:rPr lang="es-PA" altLang="en-US"/>
              <a:t>Segundo nivel</a:t>
            </a:r>
          </a:p>
          <a:p>
            <a:pPr lvl="2"/>
            <a:r>
              <a:rPr lang="es-PA" altLang="en-US"/>
              <a:t>Tercer nivel</a:t>
            </a:r>
          </a:p>
          <a:p>
            <a:pPr lvl="3"/>
            <a:r>
              <a:rPr lang="es-PA" altLang="en-US"/>
              <a:t>Cuarto nivel</a:t>
            </a:r>
          </a:p>
          <a:p>
            <a:pPr lvl="4"/>
            <a:r>
              <a:rPr lang="es-PA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2241F2C-AB57-48B3-88E5-310C00B8DD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0F7BAAC-0142-4C7F-83E6-0765645833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PA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1FC609-0F72-4ADB-88C2-6565ECCFB0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7D31BA6-9613-498E-8FB5-A1868F56E952}" type="slidenum">
              <a:rPr lang="es-PA" altLang="en-US"/>
              <a:pPr>
                <a:defRPr/>
              </a:pPr>
              <a:t>‹Nº›</a:t>
            </a:fld>
            <a:endParaRPr lang="es-P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106239CD-FADD-4C40-9DFE-FD366AFF2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307138"/>
              </p:ext>
            </p:extLst>
          </p:nvPr>
        </p:nvGraphicFramePr>
        <p:xfrm>
          <a:off x="1571625" y="692150"/>
          <a:ext cx="5111750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Imagen de mapa de bits" r:id="rId4" imgW="1419048" imgH="1561905" progId="Paint.Picture">
                  <p:embed/>
                </p:oleObj>
              </mc:Choice>
              <mc:Fallback>
                <p:oleObj name="Imagen de mapa de bits" r:id="rId4" imgW="1419048" imgH="156190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07" t="-3075" r="4004" b="12112"/>
                      <a:stretch>
                        <a:fillRect/>
                      </a:stretch>
                    </p:blipFill>
                    <p:spPr bwMode="auto">
                      <a:xfrm>
                        <a:off x="1571625" y="692150"/>
                        <a:ext cx="5111750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5">
            <a:extLst>
              <a:ext uri="{FF2B5EF4-FFF2-40B4-BE49-F238E27FC236}">
                <a16:creationId xmlns:a16="http://schemas.microsoft.com/office/drawing/2014/main" id="{7DA25EFF-3008-4728-A937-19E35142E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961" y="2967524"/>
            <a:ext cx="2460625" cy="10772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Toma de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Decisiones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Negocios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Políticas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Estado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basadas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Datos</a:t>
            </a:r>
            <a:endParaRPr lang="en-US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76" name="Line 6">
            <a:extLst>
              <a:ext uri="{FF2B5EF4-FFF2-40B4-BE49-F238E27FC236}">
                <a16:creationId xmlns:a16="http://schemas.microsoft.com/office/drawing/2014/main" id="{40F75937-F111-452D-B087-972A64C43B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1675" y="3548063"/>
            <a:ext cx="901700" cy="1000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078" name="Text Box 11">
            <a:extLst>
              <a:ext uri="{FF2B5EF4-FFF2-40B4-BE49-F238E27FC236}">
                <a16:creationId xmlns:a16="http://schemas.microsoft.com/office/drawing/2014/main" id="{D2D32B58-2A5A-4789-A708-904D16ECB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16338"/>
            <a:ext cx="2376488" cy="7386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Herramientas</a:t>
            </a:r>
            <a:r>
              <a:rPr lang="en-US" alt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alt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creación</a:t>
            </a:r>
            <a:r>
              <a:rPr lang="en-US" alt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ETL (</a:t>
            </a:r>
            <a:r>
              <a:rPr lang="en-US" alt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PowerBI</a:t>
            </a:r>
            <a:r>
              <a:rPr lang="en-US" alt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Tabula, Open Refine</a:t>
            </a:r>
          </a:p>
        </p:txBody>
      </p:sp>
      <p:sp>
        <p:nvSpPr>
          <p:cNvPr id="3080" name="Line 15">
            <a:extLst>
              <a:ext uri="{FF2B5EF4-FFF2-40B4-BE49-F238E27FC236}">
                <a16:creationId xmlns:a16="http://schemas.microsoft.com/office/drawing/2014/main" id="{8365561F-4690-4E6F-8081-32C0133E6F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4005263"/>
            <a:ext cx="9350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081" name="Text Box 19">
            <a:extLst>
              <a:ext uri="{FF2B5EF4-FFF2-40B4-BE49-F238E27FC236}">
                <a16:creationId xmlns:a16="http://schemas.microsoft.com/office/drawing/2014/main" id="{E6E94E96-9C54-4C26-AE2E-A448D9A6C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3" y="1106488"/>
            <a:ext cx="2078037" cy="10772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Implementación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Reportes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Empresariales</a:t>
            </a:r>
            <a:endParaRPr lang="en-US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82" name="Line 20">
            <a:extLst>
              <a:ext uri="{FF2B5EF4-FFF2-40B4-BE49-F238E27FC236}">
                <a16:creationId xmlns:a16="http://schemas.microsoft.com/office/drawing/2014/main" id="{6159A396-910A-499B-8B59-B5A4210C5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5588" y="1687513"/>
            <a:ext cx="935037" cy="4635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083" name="Text Box 21">
            <a:extLst>
              <a:ext uri="{FF2B5EF4-FFF2-40B4-BE49-F238E27FC236}">
                <a16:creationId xmlns:a16="http://schemas.microsoft.com/office/drawing/2014/main" id="{8245DE74-64BD-406F-9FA9-DE6CF4776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00" y="189578"/>
            <a:ext cx="79283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Árbol Cognoscitivo de la Inteligencia de Negocios | Johel Batista</a:t>
            </a:r>
            <a:endParaRPr lang="es-PA" altLang="en-US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84" name="Text Box 23">
            <a:extLst>
              <a:ext uri="{FF2B5EF4-FFF2-40B4-BE49-F238E27FC236}">
                <a16:creationId xmlns:a16="http://schemas.microsoft.com/office/drawing/2014/main" id="{14FC24EB-E4E0-42A6-BAD9-5364B5775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954" y="6056313"/>
            <a:ext cx="8066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Raíces</a:t>
            </a:r>
            <a:endParaRPr lang="es-PA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85" name="Text Box 24">
            <a:extLst>
              <a:ext uri="{FF2B5EF4-FFF2-40B4-BE49-F238E27FC236}">
                <a16:creationId xmlns:a16="http://schemas.microsoft.com/office/drawing/2014/main" id="{60746319-0C61-45D1-880E-590235AE4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688" y="3675064"/>
            <a:ext cx="8402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Tronco</a:t>
            </a:r>
            <a:endParaRPr lang="es-PA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86" name="Text Box 25">
            <a:extLst>
              <a:ext uri="{FF2B5EF4-FFF2-40B4-BE49-F238E27FC236}">
                <a16:creationId xmlns:a16="http://schemas.microsoft.com/office/drawing/2014/main" id="{3D4DEF11-47B3-4E78-A586-13CE7E53F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711" y="730036"/>
            <a:ext cx="14112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 Ramas</a:t>
            </a:r>
            <a:endParaRPr lang="es-PA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87" name="Text Box 26">
            <a:extLst>
              <a:ext uri="{FF2B5EF4-FFF2-40B4-BE49-F238E27FC236}">
                <a16:creationId xmlns:a16="http://schemas.microsoft.com/office/drawing/2014/main" id="{0EE7ECDC-D7C5-4E9E-AA1A-88381C7A0E0D}"/>
              </a:ext>
            </a:extLst>
          </p:cNvPr>
          <p:cNvSpPr txBox="1">
            <a:spLocks noChangeArrowheads="1"/>
          </p:cNvSpPr>
          <p:nvPr/>
        </p:nvSpPr>
        <p:spPr bwMode="auto">
          <a:xfrm rot="20558140">
            <a:off x="5989082" y="3202182"/>
            <a:ext cx="7244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Frutos</a:t>
            </a:r>
            <a:endParaRPr lang="es-PA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8" name="Text Box 19">
            <a:extLst>
              <a:ext uri="{FF2B5EF4-FFF2-40B4-BE49-F238E27FC236}">
                <a16:creationId xmlns:a16="http://schemas.microsoft.com/office/drawing/2014/main" id="{87BDA863-9F97-4EDF-81CD-4B9D43164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652" y="1320273"/>
            <a:ext cx="2376488" cy="584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Mining, Data Science</a:t>
            </a:r>
          </a:p>
        </p:txBody>
      </p:sp>
      <p:sp>
        <p:nvSpPr>
          <p:cNvPr id="3089" name="Line 20">
            <a:extLst>
              <a:ext uri="{FF2B5EF4-FFF2-40B4-BE49-F238E27FC236}">
                <a16:creationId xmlns:a16="http://schemas.microsoft.com/office/drawing/2014/main" id="{6DBC5E04-93A8-4D4D-B9B0-2B0C60CCC4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36787" y="1534799"/>
            <a:ext cx="973138" cy="3317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090" name="Text Box 19">
            <a:extLst>
              <a:ext uri="{FF2B5EF4-FFF2-40B4-BE49-F238E27FC236}">
                <a16:creationId xmlns:a16="http://schemas.microsoft.com/office/drawing/2014/main" id="{2A2EBF84-6C94-4E10-92A1-5FFAAE7EC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41" y="2628900"/>
            <a:ext cx="2007586" cy="7386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/>
              <a:t>Eficiencia</a:t>
            </a:r>
            <a:r>
              <a:rPr lang="en-US" altLang="en-US" sz="1400" b="1" dirty="0"/>
              <a:t> y </a:t>
            </a:r>
            <a:r>
              <a:rPr lang="en-US" altLang="en-US" sz="1400" b="1" dirty="0" err="1"/>
              <a:t>Eficacia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en</a:t>
            </a:r>
            <a:r>
              <a:rPr lang="en-US" altLang="en-US" sz="1400" b="1" dirty="0"/>
              <a:t> los </a:t>
            </a:r>
            <a:r>
              <a:rPr lang="en-US" altLang="en-US" sz="1400" b="1" dirty="0" err="1"/>
              <a:t>Procesos</a:t>
            </a:r>
            <a:r>
              <a:rPr lang="en-US" altLang="en-US" sz="1400" b="1" dirty="0"/>
              <a:t> gracias a la Data</a:t>
            </a:r>
          </a:p>
        </p:txBody>
      </p:sp>
      <p:sp>
        <p:nvSpPr>
          <p:cNvPr id="3091" name="Line 20">
            <a:extLst>
              <a:ext uri="{FF2B5EF4-FFF2-40B4-BE49-F238E27FC236}">
                <a16:creationId xmlns:a16="http://schemas.microsoft.com/office/drawing/2014/main" id="{7B82619D-9D99-46FC-8323-51166EB9B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890838"/>
            <a:ext cx="884237" cy="4667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092" name="Text Box 26">
            <a:extLst>
              <a:ext uri="{FF2B5EF4-FFF2-40B4-BE49-F238E27FC236}">
                <a16:creationId xmlns:a16="http://schemas.microsoft.com/office/drawing/2014/main" id="{D3A79286-562A-41A1-AE65-BFD62B52A233}"/>
              </a:ext>
            </a:extLst>
          </p:cNvPr>
          <p:cNvSpPr txBox="1">
            <a:spLocks noChangeArrowheads="1"/>
          </p:cNvSpPr>
          <p:nvPr/>
        </p:nvSpPr>
        <p:spPr bwMode="auto">
          <a:xfrm rot="1553567">
            <a:off x="2209332" y="3086034"/>
            <a:ext cx="7777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Frutos</a:t>
            </a:r>
            <a:endParaRPr lang="es-PA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93" name="Text Box 25">
            <a:extLst>
              <a:ext uri="{FF2B5EF4-FFF2-40B4-BE49-F238E27FC236}">
                <a16:creationId xmlns:a16="http://schemas.microsoft.com/office/drawing/2014/main" id="{0C866927-A629-46F7-AFE9-B88AA5B98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731" y="2097806"/>
            <a:ext cx="14112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400" b="1" dirty="0"/>
              <a:t>Las Ramas</a:t>
            </a:r>
            <a:endParaRPr lang="es-PA" altLang="en-US" sz="1400" b="1" dirty="0"/>
          </a:p>
        </p:txBody>
      </p:sp>
      <p:sp>
        <p:nvSpPr>
          <p:cNvPr id="3095" name="Freeform 14">
            <a:extLst>
              <a:ext uri="{FF2B5EF4-FFF2-40B4-BE49-F238E27FC236}">
                <a16:creationId xmlns:a16="http://schemas.microsoft.com/office/drawing/2014/main" id="{4E883C34-F51C-4A5A-B49A-C86BF05BA542}"/>
              </a:ext>
            </a:extLst>
          </p:cNvPr>
          <p:cNvSpPr>
            <a:spLocks/>
          </p:cNvSpPr>
          <p:nvPr/>
        </p:nvSpPr>
        <p:spPr bwMode="auto">
          <a:xfrm rot="3477065">
            <a:off x="3591713" y="5630832"/>
            <a:ext cx="931862" cy="569913"/>
          </a:xfrm>
          <a:custGeom>
            <a:avLst/>
            <a:gdLst>
              <a:gd name="T0" fmla="*/ 0 w 350"/>
              <a:gd name="T1" fmla="*/ 2147483646 h 113"/>
              <a:gd name="T2" fmla="*/ 2147483646 w 350"/>
              <a:gd name="T3" fmla="*/ 2147483646 h 113"/>
              <a:gd name="T4" fmla="*/ 2147483646 w 350"/>
              <a:gd name="T5" fmla="*/ 0 h 113"/>
              <a:gd name="T6" fmla="*/ 2147483646 w 350"/>
              <a:gd name="T7" fmla="*/ 0 h 1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0" h="113">
                <a:moveTo>
                  <a:pt x="0" y="113"/>
                </a:moveTo>
                <a:cubicBezTo>
                  <a:pt x="14" y="91"/>
                  <a:pt x="29" y="35"/>
                  <a:pt x="51" y="21"/>
                </a:cubicBezTo>
                <a:cubicBezTo>
                  <a:pt x="70" y="9"/>
                  <a:pt x="113" y="0"/>
                  <a:pt x="113" y="0"/>
                </a:cubicBezTo>
                <a:cubicBezTo>
                  <a:pt x="197" y="12"/>
                  <a:pt x="262" y="0"/>
                  <a:pt x="350" y="0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096" name="Text Box 10">
            <a:extLst>
              <a:ext uri="{FF2B5EF4-FFF2-40B4-BE49-F238E27FC236}">
                <a16:creationId xmlns:a16="http://schemas.microsoft.com/office/drawing/2014/main" id="{EA63128B-2135-478B-B180-46CE18B08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5932488"/>
            <a:ext cx="2376487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Matemáticas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Discretas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Bases de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Datos</a:t>
            </a:r>
            <a:endParaRPr lang="en-US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97" name="Text Box 24">
            <a:extLst>
              <a:ext uri="{FF2B5EF4-FFF2-40B4-BE49-F238E27FC236}">
                <a16:creationId xmlns:a16="http://schemas.microsoft.com/office/drawing/2014/main" id="{275A71EA-E468-4654-8BDE-D0A2F48A4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555" y="3865563"/>
            <a:ext cx="8402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Tronco</a:t>
            </a:r>
            <a:endParaRPr lang="es-PA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98" name="Line 15">
            <a:extLst>
              <a:ext uri="{FF2B5EF4-FFF2-40B4-BE49-F238E27FC236}">
                <a16:creationId xmlns:a16="http://schemas.microsoft.com/office/drawing/2014/main" id="{FD3DE16D-0E35-4815-A3A9-44A064298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038" y="4173538"/>
            <a:ext cx="1593850" cy="793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3099" name="Text Box 11">
            <a:extLst>
              <a:ext uri="{FF2B5EF4-FFF2-40B4-BE49-F238E27FC236}">
                <a16:creationId xmlns:a16="http://schemas.microsoft.com/office/drawing/2014/main" id="{40DF069C-6D27-4DE9-945E-93272FFC4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338" y="4154488"/>
            <a:ext cx="2376487" cy="584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Ciclo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del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Análisis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alt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Datos</a:t>
            </a:r>
            <a:endParaRPr lang="en-US" alt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09CB1E6-4CBD-4494-9DE4-AA8EE4BC40CA}"/>
              </a:ext>
            </a:extLst>
          </p:cNvPr>
          <p:cNvSpPr txBox="1"/>
          <p:nvPr/>
        </p:nvSpPr>
        <p:spPr>
          <a:xfrm>
            <a:off x="225021" y="5928410"/>
            <a:ext cx="41309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A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pesar de ser la segunda versión con el mismo árbol, es porque me mantengo fiel a los principios planteados originalmente, que considero resumen ambos cursos de BI, de la manera más clara posible.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114</Words>
  <Application>Microsoft Office PowerPoint</Application>
  <PresentationFormat>Presentación en pantalla (4:3)</PresentationFormat>
  <Paragraphs>17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Diseño predeterminado</vt:lpstr>
      <vt:lpstr>Imagen de mapa de bits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ALeong</dc:creator>
  <cp:lastModifiedBy>Johel Batista</cp:lastModifiedBy>
  <cp:revision>19</cp:revision>
  <cp:lastPrinted>2017-08-15T23:10:47Z</cp:lastPrinted>
  <dcterms:created xsi:type="dcterms:W3CDTF">2003-07-14T17:37:35Z</dcterms:created>
  <dcterms:modified xsi:type="dcterms:W3CDTF">2019-07-31T08:29:24Z</dcterms:modified>
</cp:coreProperties>
</file>