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9" r:id="rId6"/>
    <p:sldId id="308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126" y="15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98" y="786055"/>
            <a:ext cx="10711542" cy="2843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Análisis</a:t>
            </a:r>
            <a:r>
              <a:rPr lang="en-US" sz="5400" spc="400" dirty="0">
                <a:solidFill>
                  <a:schemeClr val="bg1"/>
                </a:solidFill>
                <a:latin typeface="Montserrat" pitchFamily="2" charset="0"/>
              </a:rPr>
              <a:t> de la </a:t>
            </a:r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Situación</a:t>
            </a:r>
            <a:r>
              <a:rPr lang="en-US" sz="5400" spc="400" dirty="0">
                <a:solidFill>
                  <a:schemeClr val="bg1"/>
                </a:solidFill>
                <a:latin typeface="Montserrat" pitchFamily="2" charset="0"/>
              </a:rPr>
              <a:t> de </a:t>
            </a:r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Salud</a:t>
            </a:r>
            <a:r>
              <a:rPr lang="en-US" sz="5400" spc="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n-US" sz="5400" spc="400" dirty="0">
                <a:solidFill>
                  <a:schemeClr val="bg1"/>
                </a:solidFill>
                <a:latin typeface="Montserrat" pitchFamily="2" charset="0"/>
              </a:rPr>
              <a:t> Panamá 2018 | </a:t>
            </a:r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Aspectos</a:t>
            </a:r>
            <a:r>
              <a:rPr lang="en-US" sz="5400" spc="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5400" spc="400" dirty="0" err="1">
                <a:solidFill>
                  <a:schemeClr val="bg1"/>
                </a:solidFill>
                <a:latin typeface="Montserrat" pitchFamily="2" charset="0"/>
              </a:rPr>
              <a:t>Relevantes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572" y="5436325"/>
            <a:ext cx="6518656" cy="11978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pitchFamily="2" charset="0"/>
              </a:rPr>
              <a:t>Johel </a:t>
            </a:r>
            <a:r>
              <a:rPr lang="en-US" sz="3000" b="1" dirty="0" err="1">
                <a:solidFill>
                  <a:schemeClr val="bg1"/>
                </a:solidFill>
                <a:latin typeface="Montserrat" pitchFamily="2" charset="0"/>
              </a:rPr>
              <a:t>Heraclio</a:t>
            </a:r>
            <a:r>
              <a:rPr lang="en-US" sz="3000" b="1" dirty="0">
                <a:solidFill>
                  <a:schemeClr val="bg1"/>
                </a:solidFill>
                <a:latin typeface="Montserrat" pitchFamily="2" charset="0"/>
              </a:rPr>
              <a:t> Batista Cárdenas</a:t>
            </a:r>
          </a:p>
          <a:p>
            <a:r>
              <a:rPr lang="en-US" sz="3000" b="1" i="1" dirty="0">
                <a:latin typeface="Montserrat" pitchFamily="2" charset="0"/>
              </a:rPr>
              <a:t>8-914-587 | 1IF-251</a:t>
            </a:r>
            <a:endParaRPr lang="en-US" sz="3000" b="1" i="1" dirty="0">
              <a:solidFill>
                <a:schemeClr val="bg1"/>
              </a:solidFill>
              <a:latin typeface="Montserrat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825"/>
            <a:ext cx="9144000" cy="2012349"/>
          </a:xfrm>
        </p:spPr>
        <p:txBody>
          <a:bodyPr>
            <a:normAutofit/>
          </a:bodyPr>
          <a:lstStyle/>
          <a:p>
            <a:r>
              <a:rPr lang="es-PA" spc="400" dirty="0">
                <a:latin typeface="Montserrat" pitchFamily="2" charset="0"/>
              </a:rPr>
              <a:t>Insatisfacción del Usuario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1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423025"/>
            <a:ext cx="9172730" cy="1179576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Montserrat" pitchFamily="2" charset="0"/>
              </a:rPr>
              <a:t>Insatisfacción</a:t>
            </a:r>
            <a:r>
              <a:rPr lang="en-US" sz="4000" b="1" dirty="0">
                <a:latin typeface="Montserrat" pitchFamily="2" charset="0"/>
              </a:rPr>
              <a:t> del </a:t>
            </a:r>
            <a:r>
              <a:rPr lang="en-US" sz="4000" b="1" dirty="0" err="1">
                <a:latin typeface="Montserrat" pitchFamily="2" charset="0"/>
              </a:rPr>
              <a:t>Usuario</a:t>
            </a:r>
            <a:endParaRPr lang="en-US" sz="4000" b="1" dirty="0">
              <a:latin typeface="Montserrat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7" y="1816874"/>
            <a:ext cx="6407226" cy="4405506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200" dirty="0">
                <a:latin typeface="Montserrat" pitchFamily="2" charset="0"/>
              </a:rPr>
              <a:t>Al </a:t>
            </a:r>
            <a:r>
              <a:rPr lang="en-US" sz="7200" dirty="0" err="1">
                <a:latin typeface="Montserrat" pitchFamily="2" charset="0"/>
              </a:rPr>
              <a:t>contar</a:t>
            </a:r>
            <a:r>
              <a:rPr lang="en-US" sz="7200" dirty="0">
                <a:latin typeface="Montserrat" pitchFamily="2" charset="0"/>
              </a:rPr>
              <a:t> con la </a:t>
            </a:r>
            <a:r>
              <a:rPr lang="en-US" sz="7200" dirty="0" err="1">
                <a:latin typeface="Montserrat" pitchFamily="2" charset="0"/>
              </a:rPr>
              <a:t>dualidad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dentro</a:t>
            </a:r>
            <a:r>
              <a:rPr lang="en-US" sz="7200" dirty="0">
                <a:latin typeface="Montserrat" pitchFamily="2" charset="0"/>
              </a:rPr>
              <a:t> del Sistema de </a:t>
            </a:r>
            <a:r>
              <a:rPr lang="en-US" sz="7200" dirty="0" err="1">
                <a:latin typeface="Montserrat" pitchFamily="2" charset="0"/>
              </a:rPr>
              <a:t>Salud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panameño</a:t>
            </a:r>
            <a:r>
              <a:rPr lang="en-US" sz="7200" dirty="0">
                <a:latin typeface="Montserrat" pitchFamily="2" charset="0"/>
              </a:rPr>
              <a:t>, del MINSA y la CSS; </a:t>
            </a:r>
            <a:r>
              <a:rPr lang="en-US" sz="7200" dirty="0" err="1">
                <a:latin typeface="Montserrat" pitchFamily="2" charset="0"/>
              </a:rPr>
              <a:t>siendo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esta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última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una</a:t>
            </a:r>
            <a:r>
              <a:rPr lang="en-US" sz="7200" dirty="0">
                <a:latin typeface="Montserrat" pitchFamily="2" charset="0"/>
              </a:rPr>
              <a:t> de las principals </a:t>
            </a:r>
            <a:r>
              <a:rPr lang="en-US" sz="7200" dirty="0" err="1">
                <a:latin typeface="Montserrat" pitchFamily="2" charset="0"/>
              </a:rPr>
              <a:t>erogaciones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impositivas</a:t>
            </a:r>
            <a:r>
              <a:rPr lang="en-US" sz="7200" dirty="0">
                <a:latin typeface="Montserrat" pitchFamily="2" charset="0"/>
              </a:rPr>
              <a:t> que hay con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9.75% del </a:t>
            </a:r>
            <a:r>
              <a:rPr lang="en-US" sz="7200" dirty="0" err="1">
                <a:latin typeface="Montserrat" pitchFamily="2" charset="0"/>
              </a:rPr>
              <a:t>salario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mensual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cualquier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trabajador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Panamá,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pacientes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esperan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una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atención</a:t>
            </a:r>
            <a:r>
              <a:rPr lang="en-US" sz="7200" dirty="0">
                <a:latin typeface="Montserrat" pitchFamily="2" charset="0"/>
              </a:rPr>
              <a:t> que </a:t>
            </a:r>
            <a:r>
              <a:rPr lang="en-US" sz="7200" dirty="0" err="1">
                <a:latin typeface="Montserrat" pitchFamily="2" charset="0"/>
              </a:rPr>
              <a:t>cumpla</a:t>
            </a:r>
            <a:r>
              <a:rPr lang="en-US" sz="7200" dirty="0">
                <a:latin typeface="Montserrat" pitchFamily="2" charset="0"/>
              </a:rPr>
              <a:t> con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más</a:t>
            </a:r>
            <a:r>
              <a:rPr lang="en-US" sz="7200" dirty="0">
                <a:latin typeface="Montserrat" pitchFamily="2" charset="0"/>
              </a:rPr>
              <a:t> altos </a:t>
            </a:r>
            <a:r>
              <a:rPr lang="en-US" sz="7200" dirty="0" err="1">
                <a:latin typeface="Montserrat" pitchFamily="2" charset="0"/>
              </a:rPr>
              <a:t>estándares</a:t>
            </a:r>
            <a:r>
              <a:rPr lang="en-US" sz="7200" dirty="0">
                <a:latin typeface="Montserrat" pitchFamily="2" charset="0"/>
              </a:rPr>
              <a:t> y no </a:t>
            </a:r>
            <a:r>
              <a:rPr lang="en-US" sz="7200" dirty="0" err="1">
                <a:latin typeface="Montserrat" pitchFamily="2" charset="0"/>
              </a:rPr>
              <a:t>haya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escasez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insumos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básicos</a:t>
            </a:r>
            <a:r>
              <a:rPr lang="en-US" sz="7200" dirty="0">
                <a:latin typeface="Montserrat" pitchFamily="2" charset="0"/>
              </a:rPr>
              <a:t>.</a:t>
            </a:r>
          </a:p>
          <a:p>
            <a:pPr algn="just"/>
            <a:endParaRPr lang="en-US" sz="7200" dirty="0">
              <a:latin typeface="Montserrat" pitchFamily="2" charset="0"/>
            </a:endParaRPr>
          </a:p>
          <a:p>
            <a:pPr algn="just"/>
            <a:r>
              <a:rPr lang="en-US" sz="7200" dirty="0">
                <a:latin typeface="Montserrat" pitchFamily="2" charset="0"/>
              </a:rPr>
              <a:t>Sin embargo, la </a:t>
            </a:r>
            <a:r>
              <a:rPr lang="en-US" sz="7200" dirty="0" err="1">
                <a:latin typeface="Montserrat" pitchFamily="2" charset="0"/>
              </a:rPr>
              <a:t>realidad</a:t>
            </a:r>
            <a:r>
              <a:rPr lang="en-US" sz="7200" dirty="0">
                <a:latin typeface="Montserrat" pitchFamily="2" charset="0"/>
              </a:rPr>
              <a:t> es que </a:t>
            </a:r>
            <a:r>
              <a:rPr lang="en-US" sz="7200" dirty="0" err="1">
                <a:latin typeface="Montserrat" pitchFamily="2" charset="0"/>
              </a:rPr>
              <a:t>constantemente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vemos</a:t>
            </a:r>
            <a:r>
              <a:rPr lang="en-US" sz="7200" dirty="0">
                <a:latin typeface="Montserrat" pitchFamily="2" charset="0"/>
              </a:rPr>
              <a:t> la </a:t>
            </a:r>
            <a:r>
              <a:rPr lang="en-US" sz="7200" dirty="0" err="1">
                <a:latin typeface="Montserrat" pitchFamily="2" charset="0"/>
              </a:rPr>
              <a:t>falta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insumos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médicos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dentro</a:t>
            </a:r>
            <a:r>
              <a:rPr lang="en-US" sz="7200" dirty="0">
                <a:latin typeface="Montserrat" pitchFamily="2" charset="0"/>
              </a:rPr>
              <a:t> de las </a:t>
            </a:r>
            <a:r>
              <a:rPr lang="en-US" sz="7200" dirty="0" err="1">
                <a:latin typeface="Montserrat" pitchFamily="2" charset="0"/>
              </a:rPr>
              <a:t>instalaciones</a:t>
            </a:r>
            <a:r>
              <a:rPr lang="en-US" sz="7200" dirty="0">
                <a:latin typeface="Montserrat" pitchFamily="2" charset="0"/>
              </a:rPr>
              <a:t> de la CSS y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MINSA, que </a:t>
            </a:r>
            <a:r>
              <a:rPr lang="en-US" sz="7200" dirty="0" err="1">
                <a:latin typeface="Montserrat" pitchFamily="2" charset="0"/>
              </a:rPr>
              <a:t>adicionado</a:t>
            </a:r>
            <a:r>
              <a:rPr lang="en-US" sz="7200" dirty="0">
                <a:latin typeface="Montserrat" pitchFamily="2" charset="0"/>
              </a:rPr>
              <a:t> al </a:t>
            </a:r>
            <a:r>
              <a:rPr lang="en-US" sz="7200" dirty="0" err="1">
                <a:latin typeface="Montserrat" pitchFamily="2" charset="0"/>
              </a:rPr>
              <a:t>trato</a:t>
            </a:r>
            <a:r>
              <a:rPr lang="en-US" sz="7200" dirty="0">
                <a:latin typeface="Montserrat" pitchFamily="2" charset="0"/>
              </a:rPr>
              <a:t> que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muchas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ocasiones</a:t>
            </a:r>
            <a:r>
              <a:rPr lang="en-US" sz="7200" dirty="0">
                <a:latin typeface="Montserrat" pitchFamily="2" charset="0"/>
              </a:rPr>
              <a:t> no es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major </a:t>
            </a:r>
            <a:r>
              <a:rPr lang="en-US" sz="7200" dirty="0" err="1">
                <a:latin typeface="Montserrat" pitchFamily="2" charset="0"/>
              </a:rPr>
              <a:t>por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parte</a:t>
            </a:r>
            <a:r>
              <a:rPr lang="en-US" sz="7200" dirty="0">
                <a:latin typeface="Montserrat" pitchFamily="2" charset="0"/>
              </a:rPr>
              <a:t> del personal de </a:t>
            </a:r>
            <a:r>
              <a:rPr lang="en-US" sz="7200" dirty="0" err="1">
                <a:latin typeface="Montserrat" pitchFamily="2" charset="0"/>
              </a:rPr>
              <a:t>salud</a:t>
            </a:r>
            <a:r>
              <a:rPr lang="en-US" sz="7200" dirty="0">
                <a:latin typeface="Montserrat" pitchFamily="2" charset="0"/>
              </a:rPr>
              <a:t>,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usuarios</a:t>
            </a:r>
            <a:r>
              <a:rPr lang="en-US" sz="7200" dirty="0">
                <a:latin typeface="Montserrat" pitchFamily="2" charset="0"/>
              </a:rPr>
              <a:t> se </a:t>
            </a:r>
            <a:r>
              <a:rPr lang="en-US" sz="7200" dirty="0" err="1">
                <a:latin typeface="Montserrat" pitchFamily="2" charset="0"/>
              </a:rPr>
              <a:t>sienten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altamente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insatisfechos</a:t>
            </a:r>
            <a:r>
              <a:rPr lang="en-US" sz="7200" dirty="0">
                <a:latin typeface="Montserrat" pitchFamily="2" charset="0"/>
              </a:rPr>
              <a:t>, </a:t>
            </a:r>
            <a:r>
              <a:rPr lang="en-US" sz="7200" dirty="0" err="1">
                <a:latin typeface="Montserrat" pitchFamily="2" charset="0"/>
              </a:rPr>
              <a:t>llegando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muchos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casos</a:t>
            </a:r>
            <a:r>
              <a:rPr lang="en-US" sz="7200" dirty="0">
                <a:latin typeface="Montserrat" pitchFamily="2" charset="0"/>
              </a:rPr>
              <a:t> a </a:t>
            </a:r>
            <a:r>
              <a:rPr lang="en-US" sz="7200" dirty="0" err="1">
                <a:latin typeface="Montserrat" pitchFamily="2" charset="0"/>
              </a:rPr>
              <a:t>negarse</a:t>
            </a:r>
            <a:r>
              <a:rPr lang="en-US" sz="7200" dirty="0">
                <a:latin typeface="Montserrat" pitchFamily="2" charset="0"/>
              </a:rPr>
              <a:t> a </a:t>
            </a:r>
            <a:r>
              <a:rPr lang="en-US" sz="7200" dirty="0" err="1">
                <a:latin typeface="Montserrat" pitchFamily="2" charset="0"/>
              </a:rPr>
              <a:t>pagar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impuestos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requeridos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por</a:t>
            </a:r>
            <a:r>
              <a:rPr lang="en-US" sz="7200" dirty="0">
                <a:latin typeface="Montserrat" pitchFamily="2" charset="0"/>
              </a:rPr>
              <a:t> ley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materia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salud</a:t>
            </a:r>
            <a:r>
              <a:rPr lang="en-US" sz="7200" dirty="0">
                <a:latin typeface="Montserrat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A" dirty="0"/>
              <a:t>04/09/2023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Placeholder 7" descr="A picture containing indoor, ceiling, hospital room, cluttered&#10;&#10;Description automatically generated">
            <a:extLst>
              <a:ext uri="{FF2B5EF4-FFF2-40B4-BE49-F238E27FC236}">
                <a16:creationId xmlns:a16="http://schemas.microsoft.com/office/drawing/2014/main" id="{5B7ED12E-6115-6357-2D34-66BF3FEE19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41" r="16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23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/>
          <a:lstStyle/>
          <a:p>
            <a:r>
              <a:rPr lang="en-US" b="1" cap="all" spc="400" dirty="0" err="1">
                <a:solidFill>
                  <a:schemeClr val="bg1"/>
                </a:solidFill>
                <a:latin typeface="Montserrat" pitchFamily="2" charset="0"/>
              </a:rPr>
              <a:t>Contexto</a:t>
            </a:r>
            <a:r>
              <a:rPr lang="en-US" b="1" cap="all" spc="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b="1" cap="all" spc="400" dirty="0" err="1">
                <a:solidFill>
                  <a:schemeClr val="bg1"/>
                </a:solidFill>
                <a:latin typeface="Montserrat" pitchFamily="2" charset="0"/>
              </a:rPr>
              <a:t>Panameño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51870"/>
            <a:ext cx="7312301" cy="1179576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Contexto</a:t>
            </a:r>
            <a:r>
              <a:rPr lang="en-US" sz="5400" b="1" dirty="0"/>
              <a:t> </a:t>
            </a:r>
            <a:r>
              <a:rPr lang="en-US" sz="5400" b="1" dirty="0" err="1"/>
              <a:t>Panameño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2123028"/>
            <a:ext cx="6567805" cy="4415884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Montserrat" pitchFamily="2" charset="0"/>
              </a:rPr>
              <a:t>El Sistema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de la República de Panamá </a:t>
            </a:r>
            <a:r>
              <a:rPr lang="en-US" sz="1900" dirty="0" err="1">
                <a:latin typeface="Montserrat" pitchFamily="2" charset="0"/>
              </a:rPr>
              <a:t>cuenta</a:t>
            </a:r>
            <a:r>
              <a:rPr lang="en-US" sz="1900" dirty="0">
                <a:latin typeface="Montserrat" pitchFamily="2" charset="0"/>
              </a:rPr>
              <a:t> con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dualidad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prestación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servicios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la que </a:t>
            </a:r>
            <a:r>
              <a:rPr lang="en-US" sz="1900" dirty="0" err="1">
                <a:latin typeface="Montserrat" pitchFamily="2" charset="0"/>
              </a:rPr>
              <a:t>encontramos</a:t>
            </a:r>
            <a:r>
              <a:rPr lang="en-US" sz="1900" dirty="0">
                <a:latin typeface="Montserrat" pitchFamily="2" charset="0"/>
              </a:rPr>
              <a:t> un alto </a:t>
            </a:r>
            <a:r>
              <a:rPr lang="en-US" sz="1900" dirty="0" err="1">
                <a:latin typeface="Montserrat" pitchFamily="2" charset="0"/>
              </a:rPr>
              <a:t>nivel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complejidad</a:t>
            </a:r>
            <a:r>
              <a:rPr lang="en-US" sz="1900" dirty="0">
                <a:latin typeface="Montserrat" pitchFamily="2" charset="0"/>
              </a:rPr>
              <a:t> administrative y </a:t>
            </a:r>
            <a:r>
              <a:rPr lang="en-US" sz="1900" dirty="0" err="1">
                <a:latin typeface="Montserrat" pitchFamily="2" charset="0"/>
              </a:rPr>
              <a:t>redundancia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procesos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algn="just"/>
            <a:endParaRPr lang="en-US" sz="1900" dirty="0">
              <a:latin typeface="Montserrat" pitchFamily="2" charset="0"/>
            </a:endParaRPr>
          </a:p>
          <a:p>
            <a:pPr algn="just"/>
            <a:r>
              <a:rPr lang="en-US" sz="1900" dirty="0" err="1">
                <a:latin typeface="Montserrat" pitchFamily="2" charset="0"/>
              </a:rPr>
              <a:t>Esto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debido</a:t>
            </a:r>
            <a:r>
              <a:rPr lang="en-US" sz="1900" dirty="0">
                <a:latin typeface="Montserrat" pitchFamily="2" charset="0"/>
              </a:rPr>
              <a:t> a que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Ministerio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(MINSA) y la </a:t>
            </a:r>
            <a:r>
              <a:rPr lang="en-US" sz="1900" dirty="0" err="1">
                <a:latin typeface="Montserrat" pitchFamily="2" charset="0"/>
              </a:rPr>
              <a:t>Caja</a:t>
            </a:r>
            <a:r>
              <a:rPr lang="en-US" sz="1900" dirty="0">
                <a:latin typeface="Montserrat" pitchFamily="2" charset="0"/>
              </a:rPr>
              <a:t> del Seguro Social (CSS), ambos </a:t>
            </a:r>
            <a:r>
              <a:rPr lang="en-US" sz="1900" dirty="0" err="1">
                <a:latin typeface="Montserrat" pitchFamily="2" charset="0"/>
              </a:rPr>
              <a:t>prestan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servicios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públicos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compiten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dentro</a:t>
            </a:r>
            <a:r>
              <a:rPr lang="en-US" sz="1900" dirty="0">
                <a:latin typeface="Montserrat" pitchFamily="2" charset="0"/>
              </a:rPr>
              <a:t> del </a:t>
            </a:r>
            <a:r>
              <a:rPr lang="en-US" sz="1900" dirty="0" err="1">
                <a:latin typeface="Montserrat" pitchFamily="2" charset="0"/>
              </a:rPr>
              <a:t>mismo</a:t>
            </a:r>
            <a:r>
              <a:rPr lang="en-US" sz="1900" dirty="0">
                <a:latin typeface="Montserrat" pitchFamily="2" charset="0"/>
              </a:rPr>
              <a:t> mercado para la </a:t>
            </a:r>
            <a:r>
              <a:rPr lang="en-US" sz="1900" dirty="0" err="1">
                <a:latin typeface="Montserrat" pitchFamily="2" charset="0"/>
              </a:rPr>
              <a:t>adquisición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insumos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médicos</a:t>
            </a:r>
            <a:r>
              <a:rPr lang="en-US" sz="1900" dirty="0">
                <a:latin typeface="Montserrat" pitchFamily="2" charset="0"/>
              </a:rPr>
              <a:t> que son </a:t>
            </a:r>
            <a:r>
              <a:rPr lang="en-US" sz="1900" dirty="0" err="1">
                <a:latin typeface="Montserrat" pitchFamily="2" charset="0"/>
              </a:rPr>
              <a:t>requeridos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parte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pacientes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A" dirty="0"/>
              <a:t>04/09/2023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40A82E97-F7F7-DD51-399C-0D8F5BD34A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202" r="25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825"/>
            <a:ext cx="9144000" cy="2012349"/>
          </a:xfrm>
        </p:spPr>
        <p:txBody>
          <a:bodyPr>
            <a:normAutofit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Montserrat" pitchFamily="2" charset="0"/>
              </a:rPr>
              <a:t>Desarrollo de </a:t>
            </a:r>
            <a:r>
              <a:rPr lang="en-US" b="1" cap="all" spc="400" dirty="0" err="1">
                <a:solidFill>
                  <a:schemeClr val="bg1"/>
                </a:solidFill>
                <a:latin typeface="Montserrat" pitchFamily="2" charset="0"/>
              </a:rPr>
              <a:t>Prioridades</a:t>
            </a:r>
            <a:r>
              <a:rPr lang="en-US" b="1" cap="all" spc="400" dirty="0">
                <a:solidFill>
                  <a:schemeClr val="bg1"/>
                </a:solidFill>
                <a:latin typeface="Montserrat" pitchFamily="2" charset="0"/>
              </a:rPr>
              <a:t> País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76740"/>
            <a:ext cx="8548262" cy="117957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Montserrat" pitchFamily="2" charset="0"/>
              </a:rPr>
              <a:t>Desarrollo de </a:t>
            </a:r>
            <a:r>
              <a:rPr lang="en-US" sz="5400" b="1" dirty="0" err="1">
                <a:latin typeface="Montserrat" pitchFamily="2" charset="0"/>
              </a:rPr>
              <a:t>Prioridades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2207941"/>
            <a:ext cx="6567805" cy="396425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600" dirty="0">
                <a:latin typeface="Montserrat" pitchFamily="2" charset="0"/>
              </a:rPr>
              <a:t>La República de Panamá se </a:t>
            </a:r>
            <a:r>
              <a:rPr lang="en-US" sz="2600" dirty="0" err="1">
                <a:latin typeface="Montserrat" pitchFamily="2" charset="0"/>
              </a:rPr>
              <a:t>convierte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en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unos</a:t>
            </a:r>
            <a:r>
              <a:rPr lang="en-US" sz="2600" dirty="0">
                <a:latin typeface="Montserrat" pitchFamily="2" charset="0"/>
              </a:rPr>
              <a:t> de </a:t>
            </a:r>
            <a:r>
              <a:rPr lang="en-US" sz="2600" dirty="0" err="1">
                <a:latin typeface="Montserrat" pitchFamily="2" charset="0"/>
              </a:rPr>
              <a:t>los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países</a:t>
            </a:r>
            <a:r>
              <a:rPr lang="en-US" sz="2600" dirty="0">
                <a:latin typeface="Montserrat" pitchFamily="2" charset="0"/>
              </a:rPr>
              <a:t> que </a:t>
            </a:r>
            <a:r>
              <a:rPr lang="en-US" sz="2600" dirty="0" err="1">
                <a:latin typeface="Montserrat" pitchFamily="2" charset="0"/>
              </a:rPr>
              <a:t>tiene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una</a:t>
            </a:r>
            <a:r>
              <a:rPr lang="en-US" sz="2600" dirty="0">
                <a:latin typeface="Montserrat" pitchFamily="2" charset="0"/>
              </a:rPr>
              <a:t> de las inversions </a:t>
            </a:r>
            <a:r>
              <a:rPr lang="en-US" sz="2600" dirty="0" err="1">
                <a:latin typeface="Montserrat" pitchFamily="2" charset="0"/>
              </a:rPr>
              <a:t>más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bajas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en</a:t>
            </a:r>
            <a:r>
              <a:rPr lang="en-US" sz="2600" dirty="0">
                <a:latin typeface="Montserrat" pitchFamily="2" charset="0"/>
              </a:rPr>
              <a:t> I+D+I </a:t>
            </a:r>
            <a:r>
              <a:rPr lang="en-US" sz="2600" dirty="0" err="1">
                <a:latin typeface="Montserrat" pitchFamily="2" charset="0"/>
              </a:rPr>
              <a:t>dentro</a:t>
            </a:r>
            <a:r>
              <a:rPr lang="en-US" sz="2600" dirty="0">
                <a:latin typeface="Montserrat" pitchFamily="2" charset="0"/>
              </a:rPr>
              <a:t> de </a:t>
            </a:r>
            <a:r>
              <a:rPr lang="en-US" sz="2600" dirty="0" err="1">
                <a:latin typeface="Montserrat" pitchFamily="2" charset="0"/>
              </a:rPr>
              <a:t>toda</a:t>
            </a:r>
            <a:r>
              <a:rPr lang="en-US" sz="2600" dirty="0">
                <a:latin typeface="Montserrat" pitchFamily="2" charset="0"/>
              </a:rPr>
              <a:t> la region, </a:t>
            </a:r>
            <a:r>
              <a:rPr lang="en-US" sz="2600" dirty="0" err="1">
                <a:latin typeface="Montserrat" pitchFamily="2" charset="0"/>
              </a:rPr>
              <a:t>ya</a:t>
            </a:r>
            <a:r>
              <a:rPr lang="en-US" sz="2600" dirty="0">
                <a:latin typeface="Montserrat" pitchFamily="2" charset="0"/>
              </a:rPr>
              <a:t> que </a:t>
            </a:r>
            <a:r>
              <a:rPr lang="en-US" sz="2600" dirty="0" err="1">
                <a:latin typeface="Montserrat" pitchFamily="2" charset="0"/>
              </a:rPr>
              <a:t>invierte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el</a:t>
            </a:r>
            <a:r>
              <a:rPr lang="en-US" sz="2600" dirty="0">
                <a:latin typeface="Montserrat" pitchFamily="2" charset="0"/>
              </a:rPr>
              <a:t> 0,61% de </a:t>
            </a:r>
            <a:r>
              <a:rPr lang="en-US" sz="2600" dirty="0" err="1">
                <a:latin typeface="Montserrat" pitchFamily="2" charset="0"/>
              </a:rPr>
              <a:t>su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Producto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Interno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Bruto</a:t>
            </a:r>
            <a:r>
              <a:rPr lang="en-US" sz="2600" dirty="0">
                <a:latin typeface="Montserrat" pitchFamily="2" charset="0"/>
              </a:rPr>
              <a:t> (PIB) para </a:t>
            </a:r>
            <a:r>
              <a:rPr lang="en-US" sz="2600" dirty="0" err="1">
                <a:latin typeface="Montserrat" pitchFamily="2" charset="0"/>
              </a:rPr>
              <a:t>el</a:t>
            </a:r>
            <a:r>
              <a:rPr lang="en-US" sz="2600" dirty="0">
                <a:latin typeface="Montserrat" pitchFamily="2" charset="0"/>
              </a:rPr>
              <a:t> Desarrollo de la </a:t>
            </a:r>
            <a:r>
              <a:rPr lang="en-US" sz="2600" dirty="0" err="1">
                <a:latin typeface="Montserrat" pitchFamily="2" charset="0"/>
              </a:rPr>
              <a:t>Ciencia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en</a:t>
            </a:r>
            <a:r>
              <a:rPr lang="en-US" sz="2600" dirty="0">
                <a:latin typeface="Montserrat" pitchFamily="2" charset="0"/>
              </a:rPr>
              <a:t> Panamá.</a:t>
            </a:r>
          </a:p>
          <a:p>
            <a:pPr algn="just"/>
            <a:endParaRPr lang="en-US" sz="2600" dirty="0">
              <a:latin typeface="Montserrat" pitchFamily="2" charset="0"/>
            </a:endParaRPr>
          </a:p>
          <a:p>
            <a:pPr algn="just"/>
            <a:r>
              <a:rPr lang="en-US" sz="2600" dirty="0" err="1">
                <a:latin typeface="Montserrat" pitchFamily="2" charset="0"/>
              </a:rPr>
              <a:t>Esto</a:t>
            </a:r>
            <a:r>
              <a:rPr lang="en-US" sz="2600" dirty="0">
                <a:latin typeface="Montserrat" pitchFamily="2" charset="0"/>
              </a:rPr>
              <a:t> causa un </a:t>
            </a:r>
            <a:r>
              <a:rPr lang="en-US" sz="2600" dirty="0" err="1">
                <a:latin typeface="Montserrat" pitchFamily="2" charset="0"/>
              </a:rPr>
              <a:t>aumento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en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los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costos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hacia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los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pacientes</a:t>
            </a:r>
            <a:r>
              <a:rPr lang="en-US" sz="2600" dirty="0">
                <a:latin typeface="Montserrat" pitchFamily="2" charset="0"/>
              </a:rPr>
              <a:t> y al </a:t>
            </a:r>
            <a:r>
              <a:rPr lang="en-US" sz="2600" dirty="0" err="1">
                <a:latin typeface="Montserrat" pitchFamily="2" charset="0"/>
              </a:rPr>
              <a:t>gobierno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panameño</a:t>
            </a:r>
            <a:r>
              <a:rPr lang="en-US" sz="2600" dirty="0">
                <a:latin typeface="Montserrat" pitchFamily="2" charset="0"/>
              </a:rPr>
              <a:t> para la </a:t>
            </a:r>
            <a:r>
              <a:rPr lang="en-US" sz="2600" dirty="0" err="1">
                <a:latin typeface="Montserrat" pitchFamily="2" charset="0"/>
              </a:rPr>
              <a:t>adquisición</a:t>
            </a:r>
            <a:r>
              <a:rPr lang="en-US" sz="2600" dirty="0">
                <a:latin typeface="Montserrat" pitchFamily="2" charset="0"/>
              </a:rPr>
              <a:t> de </a:t>
            </a:r>
            <a:r>
              <a:rPr lang="en-US" sz="2600" dirty="0" err="1">
                <a:latin typeface="Montserrat" pitchFamily="2" charset="0"/>
              </a:rPr>
              <a:t>insumos</a:t>
            </a:r>
            <a:r>
              <a:rPr lang="en-US" sz="2600" dirty="0">
                <a:latin typeface="Montserrat" pitchFamily="2" charset="0"/>
              </a:rPr>
              <a:t> que no son </a:t>
            </a:r>
            <a:r>
              <a:rPr lang="en-US" sz="2600" dirty="0" err="1">
                <a:latin typeface="Montserrat" pitchFamily="2" charset="0"/>
              </a:rPr>
              <a:t>fabricados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localmente</a:t>
            </a:r>
            <a:r>
              <a:rPr lang="en-US" sz="2600" dirty="0">
                <a:latin typeface="Montserrat" pitchFamily="2" charset="0"/>
              </a:rPr>
              <a:t>, </a:t>
            </a:r>
            <a:r>
              <a:rPr lang="en-US" sz="2600" dirty="0" err="1">
                <a:latin typeface="Montserrat" pitchFamily="2" charset="0"/>
              </a:rPr>
              <a:t>ya</a:t>
            </a:r>
            <a:r>
              <a:rPr lang="en-US" sz="2600" dirty="0">
                <a:latin typeface="Montserrat" pitchFamily="2" charset="0"/>
              </a:rPr>
              <a:t> que no se ha </a:t>
            </a:r>
            <a:r>
              <a:rPr lang="en-US" sz="2600" dirty="0" err="1">
                <a:latin typeface="Montserrat" pitchFamily="2" charset="0"/>
              </a:rPr>
              <a:t>hecho</a:t>
            </a:r>
            <a:r>
              <a:rPr lang="en-US" sz="2600" dirty="0">
                <a:latin typeface="Montserrat" pitchFamily="2" charset="0"/>
              </a:rPr>
              <a:t> la inversion </a:t>
            </a:r>
            <a:r>
              <a:rPr lang="en-US" sz="2600" dirty="0" err="1">
                <a:latin typeface="Montserrat" pitchFamily="2" charset="0"/>
              </a:rPr>
              <a:t>requerida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en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generar</a:t>
            </a:r>
            <a:r>
              <a:rPr lang="en-US" sz="2600" dirty="0">
                <a:latin typeface="Montserrat" pitchFamily="2" charset="0"/>
              </a:rPr>
              <a:t> la </a:t>
            </a:r>
            <a:r>
              <a:rPr lang="en-US" sz="2600" dirty="0" err="1">
                <a:latin typeface="Montserrat" pitchFamily="2" charset="0"/>
              </a:rPr>
              <a:t>capacidad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instalada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dentro</a:t>
            </a:r>
            <a:r>
              <a:rPr lang="en-US" sz="2600" dirty="0">
                <a:latin typeface="Montserrat" pitchFamily="2" charset="0"/>
              </a:rPr>
              <a:t> del </a:t>
            </a:r>
            <a:r>
              <a:rPr lang="en-US" sz="2600" dirty="0" err="1">
                <a:latin typeface="Montserrat" pitchFamily="2" charset="0"/>
              </a:rPr>
              <a:t>país</a:t>
            </a:r>
            <a:r>
              <a:rPr lang="en-US" sz="2600" dirty="0">
                <a:latin typeface="Montserrat" pitchFamily="2" charset="0"/>
              </a:rPr>
              <a:t> para que </a:t>
            </a:r>
            <a:r>
              <a:rPr lang="en-US" sz="2600" dirty="0" err="1">
                <a:latin typeface="Montserrat" pitchFamily="2" charset="0"/>
              </a:rPr>
              <a:t>dichas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áreas</a:t>
            </a:r>
            <a:r>
              <a:rPr lang="en-US" sz="2600" dirty="0">
                <a:latin typeface="Montserrat" pitchFamily="2" charset="0"/>
              </a:rPr>
              <a:t> se </a:t>
            </a:r>
            <a:r>
              <a:rPr lang="en-US" sz="2600" dirty="0" err="1">
                <a:latin typeface="Montserrat" pitchFamily="2" charset="0"/>
              </a:rPr>
              <a:t>puedan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desarrollar</a:t>
            </a:r>
            <a:r>
              <a:rPr lang="en-US" sz="2600" dirty="0">
                <a:latin typeface="Montserrat" pitchFamily="2" charset="0"/>
              </a:rPr>
              <a:t> y con </a:t>
            </a:r>
            <a:r>
              <a:rPr lang="en-US" sz="2600" dirty="0" err="1">
                <a:latin typeface="Montserrat" pitchFamily="2" charset="0"/>
              </a:rPr>
              <a:t>ello</a:t>
            </a:r>
            <a:r>
              <a:rPr lang="en-US" sz="2600" dirty="0">
                <a:latin typeface="Montserrat" pitchFamily="2" charset="0"/>
              </a:rPr>
              <a:t>, </a:t>
            </a:r>
            <a:r>
              <a:rPr lang="en-US" sz="2600" dirty="0" err="1">
                <a:latin typeface="Montserrat" pitchFamily="2" charset="0"/>
              </a:rPr>
              <a:t>generar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una</a:t>
            </a:r>
            <a:r>
              <a:rPr lang="en-US" sz="2600" dirty="0">
                <a:latin typeface="Montserrat" pitchFamily="2" charset="0"/>
              </a:rPr>
              <a:t> </a:t>
            </a:r>
            <a:r>
              <a:rPr lang="en-US" sz="2600" dirty="0" err="1">
                <a:latin typeface="Montserrat" pitchFamily="2" charset="0"/>
              </a:rPr>
              <a:t>disminución</a:t>
            </a:r>
            <a:r>
              <a:rPr lang="en-US" sz="2600" dirty="0">
                <a:latin typeface="Montserrat" pitchFamily="2" charset="0"/>
              </a:rPr>
              <a:t> del </a:t>
            </a:r>
            <a:r>
              <a:rPr lang="en-US" sz="2600" dirty="0" err="1">
                <a:latin typeface="Montserrat" pitchFamily="2" charset="0"/>
              </a:rPr>
              <a:t>costo</a:t>
            </a:r>
            <a:r>
              <a:rPr lang="en-US" sz="2600" dirty="0">
                <a:latin typeface="Montserrat" pitchFamily="2" charset="0"/>
              </a:rPr>
              <a:t> de la </a:t>
            </a:r>
            <a:r>
              <a:rPr lang="en-US" sz="2600" dirty="0" err="1">
                <a:latin typeface="Montserrat" pitchFamily="2" charset="0"/>
              </a:rPr>
              <a:t>prestación</a:t>
            </a:r>
            <a:r>
              <a:rPr lang="en-US" sz="2600" dirty="0">
                <a:latin typeface="Montserrat" pitchFamily="2" charset="0"/>
              </a:rPr>
              <a:t> del </a:t>
            </a:r>
            <a:r>
              <a:rPr lang="en-US" sz="2600" dirty="0" err="1">
                <a:latin typeface="Montserrat" pitchFamily="2" charset="0"/>
              </a:rPr>
              <a:t>servicio</a:t>
            </a:r>
            <a:r>
              <a:rPr lang="en-US" sz="2600" dirty="0">
                <a:latin typeface="Montserrat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A" dirty="0"/>
              <a:t>04/09/2023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 descr="A picture containing person&#10;&#10;Description automatically generated">
            <a:extLst>
              <a:ext uri="{FF2B5EF4-FFF2-40B4-BE49-F238E27FC236}">
                <a16:creationId xmlns:a16="http://schemas.microsoft.com/office/drawing/2014/main" id="{D76806A3-960A-8E12-A12E-40D52C9CAC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667" r="20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27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825"/>
            <a:ext cx="9144000" cy="2012349"/>
          </a:xfrm>
        </p:spPr>
        <p:txBody>
          <a:bodyPr>
            <a:normAutofit/>
          </a:bodyPr>
          <a:lstStyle/>
          <a:p>
            <a:r>
              <a:rPr lang="es-PA" spc="400" dirty="0">
                <a:latin typeface="Montserrat" pitchFamily="2" charset="0"/>
              </a:rPr>
              <a:t>D</a:t>
            </a:r>
            <a:r>
              <a:rPr lang="en-US" spc="400" dirty="0" err="1">
                <a:latin typeface="Montserrat" pitchFamily="2" charset="0"/>
              </a:rPr>
              <a:t>esplazamiento</a:t>
            </a:r>
            <a:r>
              <a:rPr lang="en-US" spc="400" dirty="0">
                <a:latin typeface="Montserrat" pitchFamily="2" charset="0"/>
              </a:rPr>
              <a:t> </a:t>
            </a:r>
            <a:r>
              <a:rPr lang="en-US" spc="400" dirty="0" err="1">
                <a:latin typeface="Montserrat" pitchFamily="2" charset="0"/>
              </a:rPr>
              <a:t>poblacional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7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423025"/>
            <a:ext cx="8137525" cy="1179576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Montserrat" pitchFamily="2" charset="0"/>
              </a:rPr>
              <a:t>Desplazamiento</a:t>
            </a:r>
            <a:r>
              <a:rPr lang="en-US" sz="4000" b="1" dirty="0">
                <a:latin typeface="Montserrat" pitchFamily="2" charset="0"/>
              </a:rPr>
              <a:t> </a:t>
            </a:r>
            <a:r>
              <a:rPr lang="en-US" sz="4000" b="1" dirty="0" err="1">
                <a:latin typeface="Montserrat" pitchFamily="2" charset="0"/>
              </a:rPr>
              <a:t>Poblacional</a:t>
            </a:r>
            <a:endParaRPr lang="en-US" sz="4000" b="1" dirty="0">
              <a:latin typeface="Montserrat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7" y="1816874"/>
            <a:ext cx="6552192" cy="4539476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200" dirty="0">
                <a:latin typeface="Montserrat" pitchFamily="2" charset="0"/>
              </a:rPr>
              <a:t>A lo largo del </a:t>
            </a:r>
            <a:r>
              <a:rPr lang="en-US" sz="7200" dirty="0" err="1">
                <a:latin typeface="Montserrat" pitchFamily="2" charset="0"/>
              </a:rPr>
              <a:t>tiempo</a:t>
            </a:r>
            <a:r>
              <a:rPr lang="en-US" sz="7200" dirty="0">
                <a:latin typeface="Montserrat" pitchFamily="2" charset="0"/>
              </a:rPr>
              <a:t>, se ha </a:t>
            </a:r>
            <a:r>
              <a:rPr lang="en-US" sz="7200" dirty="0" err="1">
                <a:latin typeface="Montserrat" pitchFamily="2" charset="0"/>
              </a:rPr>
              <a:t>observado</a:t>
            </a:r>
            <a:r>
              <a:rPr lang="en-US" sz="7200" dirty="0">
                <a:latin typeface="Montserrat" pitchFamily="2" charset="0"/>
              </a:rPr>
              <a:t> que product de la </a:t>
            </a:r>
            <a:r>
              <a:rPr lang="en-US" sz="7200" dirty="0" err="1">
                <a:latin typeface="Montserrat" pitchFamily="2" charset="0"/>
              </a:rPr>
              <a:t>centralización</a:t>
            </a:r>
            <a:r>
              <a:rPr lang="en-US" sz="7200" dirty="0">
                <a:latin typeface="Montserrat" pitchFamily="2" charset="0"/>
              </a:rPr>
              <a:t> del </a:t>
            </a:r>
            <a:r>
              <a:rPr lang="en-US" sz="7200" dirty="0" err="1">
                <a:latin typeface="Montserrat" pitchFamily="2" charset="0"/>
              </a:rPr>
              <a:t>país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la Ciudad Capital (Ciudad de Panamá), las personas del interior del </a:t>
            </a:r>
            <a:r>
              <a:rPr lang="en-US" sz="7200" dirty="0" err="1">
                <a:latin typeface="Montserrat" pitchFamily="2" charset="0"/>
              </a:rPr>
              <a:t>país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han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ido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emigrando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hacia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ella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busca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mejores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oportunidades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trabajo</a:t>
            </a:r>
            <a:r>
              <a:rPr lang="en-US" sz="7200" dirty="0">
                <a:latin typeface="Montserrat" pitchFamily="2" charset="0"/>
              </a:rPr>
              <a:t> y de </a:t>
            </a:r>
            <a:r>
              <a:rPr lang="en-US" sz="7200" dirty="0" err="1">
                <a:latin typeface="Montserrat" pitchFamily="2" charset="0"/>
              </a:rPr>
              <a:t>crecimiento</a:t>
            </a:r>
            <a:r>
              <a:rPr lang="en-US" sz="7200" dirty="0">
                <a:latin typeface="Montserrat" pitchFamily="2" charset="0"/>
              </a:rPr>
              <a:t> personal.</a:t>
            </a:r>
          </a:p>
          <a:p>
            <a:pPr algn="just"/>
            <a:endParaRPr lang="en-US" sz="7200" dirty="0">
              <a:latin typeface="Montserrat" pitchFamily="2" charset="0"/>
            </a:endParaRPr>
          </a:p>
          <a:p>
            <a:pPr algn="just"/>
            <a:r>
              <a:rPr lang="en-US" sz="7200" dirty="0" err="1">
                <a:latin typeface="Montserrat" pitchFamily="2" charset="0"/>
              </a:rPr>
              <a:t>Esto</a:t>
            </a:r>
            <a:r>
              <a:rPr lang="en-US" sz="7200" dirty="0">
                <a:latin typeface="Montserrat" pitchFamily="2" charset="0"/>
              </a:rPr>
              <a:t> ha </a:t>
            </a:r>
            <a:r>
              <a:rPr lang="en-US" sz="7200" dirty="0" err="1">
                <a:latin typeface="Montserrat" pitchFamily="2" charset="0"/>
              </a:rPr>
              <a:t>generado</a:t>
            </a:r>
            <a:r>
              <a:rPr lang="en-US" sz="7200" dirty="0">
                <a:latin typeface="Montserrat" pitchFamily="2" charset="0"/>
              </a:rPr>
              <a:t> un disbalance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mecanismos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predicción</a:t>
            </a:r>
            <a:r>
              <a:rPr lang="en-US" sz="7200" dirty="0">
                <a:latin typeface="Montserrat" pitchFamily="2" charset="0"/>
              </a:rPr>
              <a:t> y </a:t>
            </a:r>
            <a:r>
              <a:rPr lang="en-US" sz="7200" dirty="0" err="1">
                <a:latin typeface="Montserrat" pitchFamily="2" charset="0"/>
              </a:rPr>
              <a:t>ajuste</a:t>
            </a:r>
            <a:r>
              <a:rPr lang="en-US" sz="7200" dirty="0">
                <a:latin typeface="Montserrat" pitchFamily="2" charset="0"/>
              </a:rPr>
              <a:t> de la </a:t>
            </a:r>
            <a:r>
              <a:rPr lang="en-US" sz="7200" dirty="0" err="1">
                <a:latin typeface="Montserrat" pitchFamily="2" charset="0"/>
              </a:rPr>
              <a:t>prestación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los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servicios</a:t>
            </a:r>
            <a:r>
              <a:rPr lang="en-US" sz="7200" dirty="0">
                <a:latin typeface="Montserrat" pitchFamily="2" charset="0"/>
              </a:rPr>
              <a:t> medicos, </a:t>
            </a:r>
            <a:r>
              <a:rPr lang="en-US" sz="7200" dirty="0" err="1">
                <a:latin typeface="Montserrat" pitchFamily="2" charset="0"/>
              </a:rPr>
              <a:t>ya</a:t>
            </a:r>
            <a:r>
              <a:rPr lang="en-US" sz="7200" dirty="0">
                <a:latin typeface="Montserrat" pitchFamily="2" charset="0"/>
              </a:rPr>
              <a:t> que la </a:t>
            </a:r>
            <a:r>
              <a:rPr lang="en-US" sz="7200" dirty="0" err="1">
                <a:latin typeface="Montserrat" pitchFamily="2" charset="0"/>
              </a:rPr>
              <a:t>capacidad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instalada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la Ciudad de Panamá no </a:t>
            </a:r>
            <a:r>
              <a:rPr lang="en-US" sz="7200" dirty="0" err="1">
                <a:latin typeface="Montserrat" pitchFamily="2" charset="0"/>
              </a:rPr>
              <a:t>puede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satisfacer</a:t>
            </a:r>
            <a:r>
              <a:rPr lang="en-US" sz="7200" dirty="0">
                <a:latin typeface="Montserrat" pitchFamily="2" charset="0"/>
              </a:rPr>
              <a:t> la </a:t>
            </a:r>
            <a:r>
              <a:rPr lang="en-US" sz="7200" dirty="0" err="1">
                <a:latin typeface="Montserrat" pitchFamily="2" charset="0"/>
              </a:rPr>
              <a:t>demanda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debido</a:t>
            </a:r>
            <a:r>
              <a:rPr lang="en-US" sz="7200" dirty="0">
                <a:latin typeface="Montserrat" pitchFamily="2" charset="0"/>
              </a:rPr>
              <a:t> a la </a:t>
            </a:r>
            <a:r>
              <a:rPr lang="en-US" sz="7200" dirty="0" err="1">
                <a:latin typeface="Montserrat" pitchFamily="2" charset="0"/>
              </a:rPr>
              <a:t>migración</a:t>
            </a:r>
            <a:r>
              <a:rPr lang="en-US" sz="7200" dirty="0">
                <a:latin typeface="Montserrat" pitchFamily="2" charset="0"/>
              </a:rPr>
              <a:t> que se da, </a:t>
            </a:r>
            <a:r>
              <a:rPr lang="en-US" sz="7200" dirty="0" err="1">
                <a:latin typeface="Montserrat" pitchFamily="2" charset="0"/>
              </a:rPr>
              <a:t>por</a:t>
            </a:r>
            <a:r>
              <a:rPr lang="en-US" sz="7200" dirty="0">
                <a:latin typeface="Montserrat" pitchFamily="2" charset="0"/>
              </a:rPr>
              <a:t> lo que se ha </a:t>
            </a:r>
            <a:r>
              <a:rPr lang="en-US" sz="7200" dirty="0" err="1">
                <a:latin typeface="Montserrat" pitchFamily="2" charset="0"/>
              </a:rPr>
              <a:t>optado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por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Desarrollo de </a:t>
            </a:r>
            <a:r>
              <a:rPr lang="en-US" sz="7200" dirty="0" err="1">
                <a:latin typeface="Montserrat" pitchFamily="2" charset="0"/>
              </a:rPr>
              <a:t>Centros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Salud</a:t>
            </a:r>
            <a:r>
              <a:rPr lang="en-US" sz="7200" dirty="0">
                <a:latin typeface="Montserrat" pitchFamily="2" charset="0"/>
              </a:rPr>
              <a:t> u </a:t>
            </a:r>
            <a:r>
              <a:rPr lang="en-US" sz="7200" dirty="0" err="1">
                <a:latin typeface="Montserrat" pitchFamily="2" charset="0"/>
              </a:rPr>
              <a:t>Policlínicas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móviles</a:t>
            </a:r>
            <a:r>
              <a:rPr lang="en-US" sz="7200" dirty="0">
                <a:latin typeface="Montserrat" pitchFamily="2" charset="0"/>
              </a:rPr>
              <a:t> que </a:t>
            </a:r>
            <a:r>
              <a:rPr lang="en-US" sz="7200" dirty="0" err="1">
                <a:latin typeface="Montserrat" pitchFamily="2" charset="0"/>
              </a:rPr>
              <a:t>permitan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atender</a:t>
            </a:r>
            <a:r>
              <a:rPr lang="en-US" sz="7200" dirty="0">
                <a:latin typeface="Montserrat" pitchFamily="2" charset="0"/>
              </a:rPr>
              <a:t> a la población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lugares</a:t>
            </a:r>
            <a:r>
              <a:rPr lang="en-US" sz="7200" dirty="0">
                <a:latin typeface="Montserrat" pitchFamily="2" charset="0"/>
              </a:rPr>
              <a:t> del interior del </a:t>
            </a:r>
            <a:r>
              <a:rPr lang="en-US" sz="7200" dirty="0" err="1">
                <a:latin typeface="Montserrat" pitchFamily="2" charset="0"/>
              </a:rPr>
              <a:t>país</a:t>
            </a:r>
            <a:r>
              <a:rPr lang="en-US" sz="7200" dirty="0">
                <a:latin typeface="Montserrat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A" dirty="0"/>
              <a:t>04/09/2023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302CCE62-1CA3-424C-9EDB-D60900BBF1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202" r="25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4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825"/>
            <a:ext cx="9144000" cy="2012349"/>
          </a:xfrm>
        </p:spPr>
        <p:txBody>
          <a:bodyPr>
            <a:normAutofit fontScale="90000"/>
          </a:bodyPr>
          <a:lstStyle/>
          <a:p>
            <a:r>
              <a:rPr lang="es-PA" spc="400" dirty="0">
                <a:latin typeface="Montserrat" pitchFamily="2" charset="0"/>
              </a:rPr>
              <a:t>Alto nivel de Enfermedades Crónicas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4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423025"/>
            <a:ext cx="9172730" cy="1179576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Montserrat" pitchFamily="2" charset="0"/>
              </a:rPr>
              <a:t>Niveles</a:t>
            </a:r>
            <a:r>
              <a:rPr lang="en-US" sz="4000" b="1" dirty="0">
                <a:latin typeface="Montserrat" pitchFamily="2" charset="0"/>
              </a:rPr>
              <a:t> de </a:t>
            </a:r>
            <a:r>
              <a:rPr lang="en-US" sz="4000" b="1" dirty="0" err="1">
                <a:latin typeface="Montserrat" pitchFamily="2" charset="0"/>
              </a:rPr>
              <a:t>Enfermedades</a:t>
            </a:r>
            <a:r>
              <a:rPr lang="en-US" sz="4000" b="1" dirty="0">
                <a:latin typeface="Montserrat" pitchFamily="2" charset="0"/>
              </a:rPr>
              <a:t> </a:t>
            </a:r>
            <a:r>
              <a:rPr lang="en-US" sz="4000" b="1" dirty="0" err="1">
                <a:latin typeface="Montserrat" pitchFamily="2" charset="0"/>
              </a:rPr>
              <a:t>Crónicas</a:t>
            </a:r>
            <a:endParaRPr lang="en-US" sz="4000" b="1" dirty="0">
              <a:latin typeface="Montserrat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7" y="1816874"/>
            <a:ext cx="6136852" cy="378206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200" dirty="0">
                <a:latin typeface="Montserrat" pitchFamily="2" charset="0"/>
              </a:rPr>
              <a:t>La </a:t>
            </a:r>
            <a:r>
              <a:rPr lang="en-US" sz="7200" dirty="0" err="1">
                <a:latin typeface="Montserrat" pitchFamily="2" charset="0"/>
              </a:rPr>
              <a:t>alimentación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propia</a:t>
            </a:r>
            <a:r>
              <a:rPr lang="en-US" sz="7200" dirty="0">
                <a:latin typeface="Montserrat" pitchFamily="2" charset="0"/>
              </a:rPr>
              <a:t> de la </a:t>
            </a:r>
            <a:r>
              <a:rPr lang="en-US" sz="7200" dirty="0" err="1">
                <a:latin typeface="Montserrat" pitchFamily="2" charset="0"/>
              </a:rPr>
              <a:t>dieta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panameña</a:t>
            </a:r>
            <a:r>
              <a:rPr lang="en-US" sz="7200" dirty="0">
                <a:latin typeface="Montserrat" pitchFamily="2" charset="0"/>
              </a:rPr>
              <a:t>, que es </a:t>
            </a:r>
            <a:r>
              <a:rPr lang="en-US" sz="7200" dirty="0" err="1">
                <a:latin typeface="Montserrat" pitchFamily="2" charset="0"/>
              </a:rPr>
              <a:t>alta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grasa</a:t>
            </a:r>
            <a:r>
              <a:rPr lang="en-US" sz="7200" dirty="0">
                <a:latin typeface="Montserrat" pitchFamily="2" charset="0"/>
              </a:rPr>
              <a:t>, </a:t>
            </a:r>
            <a:r>
              <a:rPr lang="en-US" sz="7200" dirty="0" err="1">
                <a:latin typeface="Montserrat" pitchFamily="2" charset="0"/>
              </a:rPr>
              <a:t>especialmente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interior del </a:t>
            </a:r>
            <a:r>
              <a:rPr lang="en-US" sz="7200" dirty="0" err="1">
                <a:latin typeface="Montserrat" pitchFamily="2" charset="0"/>
              </a:rPr>
              <a:t>país</a:t>
            </a:r>
            <a:r>
              <a:rPr lang="en-US" sz="7200" dirty="0">
                <a:latin typeface="Montserrat" pitchFamily="2" charset="0"/>
              </a:rPr>
              <a:t>, es </a:t>
            </a:r>
            <a:r>
              <a:rPr lang="en-US" sz="7200" dirty="0" err="1">
                <a:latin typeface="Montserrat" pitchFamily="2" charset="0"/>
              </a:rPr>
              <a:t>capaz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causar</a:t>
            </a:r>
            <a:r>
              <a:rPr lang="en-US" sz="7200" dirty="0">
                <a:latin typeface="Montserrat" pitchFamily="2" charset="0"/>
              </a:rPr>
              <a:t> altos </a:t>
            </a:r>
            <a:r>
              <a:rPr lang="en-US" sz="7200" dirty="0" err="1">
                <a:latin typeface="Montserrat" pitchFamily="2" charset="0"/>
              </a:rPr>
              <a:t>niveles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Hiperlidemia</a:t>
            </a:r>
            <a:r>
              <a:rPr lang="en-US" sz="7200" dirty="0">
                <a:latin typeface="Montserrat" pitchFamily="2" charset="0"/>
              </a:rPr>
              <a:t> (</a:t>
            </a:r>
            <a:r>
              <a:rPr lang="en-US" sz="7200" dirty="0" err="1">
                <a:latin typeface="Montserrat" pitchFamily="2" charset="0"/>
              </a:rPr>
              <a:t>Grasa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la Sangre), la </a:t>
            </a:r>
            <a:r>
              <a:rPr lang="en-US" sz="7200" dirty="0" err="1">
                <a:latin typeface="Montserrat" pitchFamily="2" charset="0"/>
              </a:rPr>
              <a:t>cuál</a:t>
            </a:r>
            <a:r>
              <a:rPr lang="en-US" sz="7200" dirty="0">
                <a:latin typeface="Montserrat" pitchFamily="2" charset="0"/>
              </a:rPr>
              <a:t> es vista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un 36.25% de la población, </a:t>
            </a:r>
            <a:r>
              <a:rPr lang="en-US" sz="7200" dirty="0" err="1">
                <a:latin typeface="Montserrat" pitchFamily="2" charset="0"/>
              </a:rPr>
              <a:t>así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como</a:t>
            </a:r>
            <a:r>
              <a:rPr lang="en-US" sz="7200" dirty="0">
                <a:latin typeface="Montserrat" pitchFamily="2" charset="0"/>
              </a:rPr>
              <a:t> la </a:t>
            </a:r>
            <a:r>
              <a:rPr lang="en-US" sz="7200" dirty="0" err="1">
                <a:latin typeface="Montserrat" pitchFamily="2" charset="0"/>
              </a:rPr>
              <a:t>Hipertensión</a:t>
            </a:r>
            <a:r>
              <a:rPr lang="en-US" sz="7200" dirty="0">
                <a:latin typeface="Montserrat" pitchFamily="2" charset="0"/>
              </a:rPr>
              <a:t> y </a:t>
            </a:r>
            <a:r>
              <a:rPr lang="en-US" sz="7200" dirty="0" err="1">
                <a:latin typeface="Montserrat" pitchFamily="2" charset="0"/>
              </a:rPr>
              <a:t>Obsesidad</a:t>
            </a:r>
            <a:r>
              <a:rPr lang="en-US" sz="7200" dirty="0">
                <a:latin typeface="Montserrat" pitchFamily="2" charset="0"/>
              </a:rPr>
              <a:t>.</a:t>
            </a:r>
          </a:p>
          <a:p>
            <a:pPr algn="just"/>
            <a:endParaRPr lang="en-US" sz="7200" dirty="0">
              <a:latin typeface="Montserrat" pitchFamily="2" charset="0"/>
            </a:endParaRPr>
          </a:p>
          <a:p>
            <a:pPr algn="just"/>
            <a:r>
              <a:rPr lang="en-US" sz="7200" dirty="0">
                <a:latin typeface="Montserrat" pitchFamily="2" charset="0"/>
              </a:rPr>
              <a:t>Sin embargo, </a:t>
            </a:r>
            <a:r>
              <a:rPr lang="en-US" sz="7200" dirty="0" err="1">
                <a:latin typeface="Montserrat" pitchFamily="2" charset="0"/>
              </a:rPr>
              <a:t>más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preocupante</a:t>
            </a:r>
            <a:r>
              <a:rPr lang="en-US" sz="7200" dirty="0">
                <a:latin typeface="Montserrat" pitchFamily="2" charset="0"/>
              </a:rPr>
              <a:t> que </a:t>
            </a:r>
            <a:r>
              <a:rPr lang="en-US" sz="7200" dirty="0" err="1">
                <a:latin typeface="Montserrat" pitchFamily="2" charset="0"/>
              </a:rPr>
              <a:t>esto</a:t>
            </a:r>
            <a:r>
              <a:rPr lang="en-US" sz="7200" dirty="0">
                <a:latin typeface="Montserrat" pitchFamily="2" charset="0"/>
              </a:rPr>
              <a:t>, es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tema</a:t>
            </a:r>
            <a:r>
              <a:rPr lang="en-US" sz="7200" dirty="0">
                <a:latin typeface="Montserrat" pitchFamily="2" charset="0"/>
              </a:rPr>
              <a:t> de la Diabetes que </a:t>
            </a:r>
            <a:r>
              <a:rPr lang="en-US" sz="7200" dirty="0" err="1">
                <a:latin typeface="Montserrat" pitchFamily="2" charset="0"/>
              </a:rPr>
              <a:t>tiene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una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prevalencia</a:t>
            </a:r>
            <a:r>
              <a:rPr lang="en-US" sz="7200" dirty="0">
                <a:latin typeface="Montserrat" pitchFamily="2" charset="0"/>
              </a:rPr>
              <a:t> del 13.19%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la población </a:t>
            </a:r>
            <a:r>
              <a:rPr lang="en-US" sz="7200" dirty="0" err="1">
                <a:latin typeface="Montserrat" pitchFamily="2" charset="0"/>
              </a:rPr>
              <a:t>panameña</a:t>
            </a:r>
            <a:r>
              <a:rPr lang="en-US" sz="7200" dirty="0">
                <a:latin typeface="Montserrat" pitchFamily="2" charset="0"/>
              </a:rPr>
              <a:t>, </a:t>
            </a:r>
            <a:r>
              <a:rPr lang="en-US" sz="7200" dirty="0" err="1">
                <a:latin typeface="Montserrat" pitchFamily="2" charset="0"/>
              </a:rPr>
              <a:t>siendo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una</a:t>
            </a:r>
            <a:r>
              <a:rPr lang="en-US" sz="7200" dirty="0">
                <a:latin typeface="Montserrat" pitchFamily="2" charset="0"/>
              </a:rPr>
              <a:t> de las principals </a:t>
            </a:r>
            <a:r>
              <a:rPr lang="en-US" sz="7200" dirty="0" err="1">
                <a:latin typeface="Montserrat" pitchFamily="2" charset="0"/>
              </a:rPr>
              <a:t>causantes</a:t>
            </a:r>
            <a:r>
              <a:rPr lang="en-US" sz="7200" dirty="0">
                <a:latin typeface="Montserrat" pitchFamily="2" charset="0"/>
              </a:rPr>
              <a:t> de Muerte a </a:t>
            </a:r>
            <a:r>
              <a:rPr lang="en-US" sz="7200" dirty="0" err="1">
                <a:latin typeface="Montserrat" pitchFamily="2" charset="0"/>
              </a:rPr>
              <a:t>través</a:t>
            </a:r>
            <a:r>
              <a:rPr lang="en-US" sz="7200" dirty="0">
                <a:latin typeface="Montserrat" pitchFamily="2" charset="0"/>
              </a:rPr>
              <a:t> de sus </a:t>
            </a:r>
            <a:r>
              <a:rPr lang="en-US" sz="7200" dirty="0" err="1">
                <a:latin typeface="Montserrat" pitchFamily="2" charset="0"/>
              </a:rPr>
              <a:t>complicaciones</a:t>
            </a:r>
            <a:r>
              <a:rPr lang="en-US" sz="7200" dirty="0">
                <a:latin typeface="Montserrat" pitchFamily="2" charset="0"/>
              </a:rPr>
              <a:t> y </a:t>
            </a:r>
            <a:r>
              <a:rPr lang="en-US" sz="7200" dirty="0" err="1">
                <a:latin typeface="Montserrat" pitchFamily="2" charset="0"/>
              </a:rPr>
              <a:t>efectos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secundarios</a:t>
            </a:r>
            <a:r>
              <a:rPr lang="en-US" sz="7200" dirty="0">
                <a:latin typeface="Montserrat" pitchFamily="2" charset="0"/>
              </a:rPr>
              <a:t>, </a:t>
            </a:r>
            <a:r>
              <a:rPr lang="en-US" sz="7200" dirty="0" err="1">
                <a:latin typeface="Montserrat" pitchFamily="2" charset="0"/>
              </a:rPr>
              <a:t>generando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esta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manera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una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presión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hacia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el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sistema</a:t>
            </a:r>
            <a:r>
              <a:rPr lang="en-US" sz="7200" dirty="0">
                <a:latin typeface="Montserrat" pitchFamily="2" charset="0"/>
              </a:rPr>
              <a:t> de </a:t>
            </a:r>
            <a:r>
              <a:rPr lang="en-US" sz="7200" dirty="0" err="1">
                <a:latin typeface="Montserrat" pitchFamily="2" charset="0"/>
              </a:rPr>
              <a:t>salud</a:t>
            </a:r>
            <a:r>
              <a:rPr lang="en-US" sz="7200" dirty="0">
                <a:latin typeface="Montserrat" pitchFamily="2" charset="0"/>
              </a:rPr>
              <a:t> que es </a:t>
            </a:r>
            <a:r>
              <a:rPr lang="en-US" sz="7200" dirty="0" err="1">
                <a:latin typeface="Montserrat" pitchFamily="2" charset="0"/>
              </a:rPr>
              <a:t>insostenible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en</a:t>
            </a:r>
            <a:r>
              <a:rPr lang="en-US" sz="7200" dirty="0">
                <a:latin typeface="Montserrat" pitchFamily="2" charset="0"/>
              </a:rPr>
              <a:t> </a:t>
            </a:r>
            <a:r>
              <a:rPr lang="en-US" sz="7200" dirty="0" err="1">
                <a:latin typeface="Montserrat" pitchFamily="2" charset="0"/>
              </a:rPr>
              <a:t>función</a:t>
            </a:r>
            <a:r>
              <a:rPr lang="en-US" sz="7200" dirty="0">
                <a:latin typeface="Montserrat" pitchFamily="2" charset="0"/>
              </a:rPr>
              <a:t> del </a:t>
            </a:r>
            <a:r>
              <a:rPr lang="en-US" sz="7200" dirty="0" err="1">
                <a:latin typeface="Montserrat" pitchFamily="2" charset="0"/>
              </a:rPr>
              <a:t>tiempo</a:t>
            </a:r>
            <a:r>
              <a:rPr lang="en-US" sz="7200" dirty="0">
                <a:latin typeface="Montserrat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A" dirty="0"/>
              <a:t>04/09/2023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ECCC6EF0-8661-CE2C-E46F-72FFEE95B0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27" r="16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02844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{D1F1DEB5-C8C8-4C42-B276-66F2DDEAF55D}tf89338750_win32</Template>
  <TotalTime>24</TotalTime>
  <Words>625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</vt:lpstr>
      <vt:lpstr>Univers</vt:lpstr>
      <vt:lpstr>GradientUnivers</vt:lpstr>
      <vt:lpstr>Análisis de la Situación de Salud en Panamá 2018 | Aspectos Relevantes</vt:lpstr>
      <vt:lpstr>Contexto Panameño</vt:lpstr>
      <vt:lpstr>Contexto Panameño</vt:lpstr>
      <vt:lpstr>Desarrollo de Prioridades País</vt:lpstr>
      <vt:lpstr>Desarrollo de Prioridades</vt:lpstr>
      <vt:lpstr>Desplazamiento poblacional</vt:lpstr>
      <vt:lpstr>Desplazamiento Poblacional</vt:lpstr>
      <vt:lpstr>Alto nivel de Enfermedades Crónicas</vt:lpstr>
      <vt:lpstr>Niveles de Enfermedades Crónicas</vt:lpstr>
      <vt:lpstr>Insatisfacción del Usuario</vt:lpstr>
      <vt:lpstr>Insatisfacción del Usuario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Situación de Salud en Panamá 2018 | Aspectos Relevantes</dc:title>
  <dc:creator>JOHEL BATISTA</dc:creator>
  <cp:lastModifiedBy>JOHEL BATISTA</cp:lastModifiedBy>
  <cp:revision>1</cp:revision>
  <dcterms:created xsi:type="dcterms:W3CDTF">2023-04-09T21:40:14Z</dcterms:created>
  <dcterms:modified xsi:type="dcterms:W3CDTF">2023-04-09T22:04:24Z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