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6" autoAdjust="0"/>
    <p:restoredTop sz="84967" autoAdjust="0"/>
  </p:normalViewPr>
  <p:slideViewPr>
    <p:cSldViewPr snapToGrid="0">
      <p:cViewPr varScale="1">
        <p:scale>
          <a:sx n="92" d="100"/>
          <a:sy n="92" d="100"/>
        </p:scale>
        <p:origin x="102" y="15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6" y="651870"/>
            <a:ext cx="8399075" cy="1179576"/>
          </a:xfrm>
        </p:spPr>
        <p:txBody>
          <a:bodyPr>
            <a:noAutofit/>
          </a:bodyPr>
          <a:lstStyle/>
          <a:p>
            <a:r>
              <a:rPr lang="en-US" sz="3200" b="1" spc="400" dirty="0" err="1">
                <a:latin typeface="Montserrat" pitchFamily="2" charset="0"/>
              </a:rPr>
              <a:t>Hacia</a:t>
            </a:r>
            <a:r>
              <a:rPr lang="en-US" sz="3200" b="1" spc="400" dirty="0">
                <a:latin typeface="Montserrat" pitchFamily="2" charset="0"/>
              </a:rPr>
              <a:t> la </a:t>
            </a:r>
            <a:r>
              <a:rPr lang="en-US" sz="3200" b="1" spc="400" dirty="0" err="1">
                <a:latin typeface="Montserrat" pitchFamily="2" charset="0"/>
              </a:rPr>
              <a:t>Salud</a:t>
            </a:r>
            <a:r>
              <a:rPr lang="en-US" sz="3200" b="1" spc="400" dirty="0">
                <a:latin typeface="Montserrat" pitchFamily="2" charset="0"/>
              </a:rPr>
              <a:t> Universal </a:t>
            </a:r>
            <a:r>
              <a:rPr lang="en-US" sz="3200" b="1" spc="400" dirty="0" err="1">
                <a:latin typeface="Montserrat" pitchFamily="2" charset="0"/>
              </a:rPr>
              <a:t>en</a:t>
            </a:r>
            <a:r>
              <a:rPr lang="en-US" sz="3200" b="1" spc="400" dirty="0">
                <a:latin typeface="Montserrat" pitchFamily="2" charset="0"/>
              </a:rPr>
              <a:t> Panamá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986502"/>
            <a:ext cx="6854482" cy="4734972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La </a:t>
            </a:r>
            <a:r>
              <a:rPr lang="en-US" sz="1900" dirty="0" err="1">
                <a:latin typeface="Montserrat" pitchFamily="2" charset="0"/>
              </a:rPr>
              <a:t>Organización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Panamericana</a:t>
            </a:r>
            <a:r>
              <a:rPr lang="en-US" sz="1900" dirty="0">
                <a:latin typeface="Montserrat" pitchFamily="2" charset="0"/>
              </a:rPr>
              <a:t> de la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(OPMS), </a:t>
            </a:r>
            <a:r>
              <a:rPr lang="en-US" sz="1900" dirty="0" err="1">
                <a:latin typeface="Montserrat" pitchFamily="2" charset="0"/>
              </a:rPr>
              <a:t>plantea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necesidad</a:t>
            </a:r>
            <a:r>
              <a:rPr lang="en-US" sz="1900" dirty="0">
                <a:latin typeface="Montserrat" pitchFamily="2" charset="0"/>
              </a:rPr>
              <a:t> que </a:t>
            </a:r>
            <a:r>
              <a:rPr lang="en-US" sz="1900" dirty="0" err="1">
                <a:latin typeface="Montserrat" pitchFamily="2" charset="0"/>
              </a:rPr>
              <a:t>tiene</a:t>
            </a:r>
            <a:r>
              <a:rPr lang="en-US" sz="1900" dirty="0">
                <a:latin typeface="Montserrat" pitchFamily="2" charset="0"/>
              </a:rPr>
              <a:t> Panamá de </a:t>
            </a:r>
            <a:r>
              <a:rPr lang="en-US" sz="1900" dirty="0" err="1">
                <a:latin typeface="Montserrat" pitchFamily="2" charset="0"/>
              </a:rPr>
              <a:t>desarrollar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política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pública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la que se </a:t>
            </a:r>
            <a:r>
              <a:rPr lang="en-US" sz="1900" dirty="0" err="1">
                <a:latin typeface="Montserrat" pitchFamily="2" charset="0"/>
              </a:rPr>
              <a:t>implementen</a:t>
            </a:r>
            <a:r>
              <a:rPr lang="en-US" sz="1900" dirty="0">
                <a:latin typeface="Montserrat" pitchFamily="2" charset="0"/>
              </a:rPr>
              <a:t> las </a:t>
            </a:r>
            <a:r>
              <a:rPr lang="en-US" sz="1900" dirty="0" err="1">
                <a:latin typeface="Montserrat" pitchFamily="2" charset="0"/>
              </a:rPr>
              <a:t>Tecnologías</a:t>
            </a:r>
            <a:r>
              <a:rPr lang="en-US" sz="1900" dirty="0">
                <a:latin typeface="Montserrat" pitchFamily="2" charset="0"/>
              </a:rPr>
              <a:t> de la </a:t>
            </a:r>
            <a:r>
              <a:rPr lang="en-US" sz="1900" dirty="0" err="1">
                <a:latin typeface="Montserrat" pitchFamily="2" charset="0"/>
              </a:rPr>
              <a:t>Información</a:t>
            </a:r>
            <a:r>
              <a:rPr lang="en-US" sz="1900" dirty="0">
                <a:latin typeface="Montserrat" pitchFamily="2" charset="0"/>
              </a:rPr>
              <a:t> y la </a:t>
            </a:r>
            <a:r>
              <a:rPr lang="en-US" sz="1900" dirty="0" err="1">
                <a:latin typeface="Montserrat" pitchFamily="2" charset="0"/>
              </a:rPr>
              <a:t>Comunicación</a:t>
            </a:r>
            <a:r>
              <a:rPr lang="en-US" sz="1900" dirty="0">
                <a:latin typeface="Montserrat" pitchFamily="2" charset="0"/>
              </a:rPr>
              <a:t> (TIC’s)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los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procesos</a:t>
            </a:r>
            <a:r>
              <a:rPr lang="en-US" sz="1900" dirty="0">
                <a:latin typeface="Montserrat" pitchFamily="2" charset="0"/>
              </a:rPr>
              <a:t> de gestion de la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Se </a:t>
            </a:r>
            <a:r>
              <a:rPr lang="en-US" sz="1900" dirty="0" err="1">
                <a:latin typeface="Montserrat" pitchFamily="2" charset="0"/>
              </a:rPr>
              <a:t>desarrolló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Estrategia</a:t>
            </a:r>
            <a:r>
              <a:rPr lang="en-US" sz="1900" dirty="0">
                <a:latin typeface="Montserrat" pitchFamily="2" charset="0"/>
              </a:rPr>
              <a:t> Nacional de </a:t>
            </a:r>
            <a:r>
              <a:rPr lang="en-US" sz="1900" dirty="0" err="1">
                <a:latin typeface="Montserrat" pitchFamily="2" charset="0"/>
              </a:rPr>
              <a:t>eSalud</a:t>
            </a:r>
            <a:r>
              <a:rPr lang="en-US" sz="1900" dirty="0">
                <a:latin typeface="Montserrat" pitchFamily="2" charset="0"/>
              </a:rPr>
              <a:t> con 7 </a:t>
            </a:r>
            <a:r>
              <a:rPr lang="en-US" sz="1900" dirty="0" err="1">
                <a:latin typeface="Montserrat" pitchFamily="2" charset="0"/>
              </a:rPr>
              <a:t>ejes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estratégicos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que </a:t>
            </a:r>
            <a:r>
              <a:rPr lang="en-US" sz="1900" dirty="0" err="1">
                <a:latin typeface="Montserrat" pitchFamily="2" charset="0"/>
              </a:rPr>
              <a:t>resalta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principalmente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Gobernanza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Conducción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esta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así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como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Telesalud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como</a:t>
            </a:r>
            <a:r>
              <a:rPr lang="en-US" sz="1900" dirty="0">
                <a:latin typeface="Montserrat" pitchFamily="2" charset="0"/>
              </a:rPr>
              <a:t> un </a:t>
            </a:r>
            <a:r>
              <a:rPr lang="en-US" sz="1900" dirty="0" err="1">
                <a:latin typeface="Montserrat" pitchFamily="2" charset="0"/>
              </a:rPr>
              <a:t>instrumento</a:t>
            </a:r>
            <a:r>
              <a:rPr lang="en-US" sz="1900" dirty="0">
                <a:latin typeface="Montserrat" pitchFamily="2" charset="0"/>
              </a:rPr>
              <a:t> para </a:t>
            </a:r>
            <a:r>
              <a:rPr lang="en-US" sz="1900" dirty="0" err="1">
                <a:latin typeface="Montserrat" pitchFamily="2" charset="0"/>
              </a:rPr>
              <a:t>garantizar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cobertura</a:t>
            </a:r>
            <a:r>
              <a:rPr lang="en-US" sz="1900" dirty="0">
                <a:latin typeface="Montserrat" pitchFamily="2" charset="0"/>
              </a:rPr>
              <a:t> universal a </a:t>
            </a:r>
            <a:r>
              <a:rPr lang="en-US" sz="1900" dirty="0" err="1">
                <a:latin typeface="Montserrat" pitchFamily="2" charset="0"/>
              </a:rPr>
              <a:t>los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servicios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Se </a:t>
            </a:r>
            <a:r>
              <a:rPr lang="en-US" sz="1900" dirty="0" err="1">
                <a:latin typeface="Montserrat" pitchFamily="2" charset="0"/>
              </a:rPr>
              <a:t>recomendó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implementación</a:t>
            </a:r>
            <a:r>
              <a:rPr lang="en-US" sz="1900" dirty="0">
                <a:latin typeface="Montserrat" pitchFamily="2" charset="0"/>
              </a:rPr>
              <a:t> del </a:t>
            </a:r>
            <a:r>
              <a:rPr lang="en-US" sz="1900" dirty="0" err="1">
                <a:latin typeface="Montserrat" pitchFamily="2" charset="0"/>
              </a:rPr>
              <a:t>Expediente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Electrónico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como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parte</a:t>
            </a:r>
            <a:r>
              <a:rPr lang="en-US" sz="1900" dirty="0">
                <a:latin typeface="Montserrat" pitchFamily="2" charset="0"/>
              </a:rPr>
              <a:t> integral de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política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pública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materia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, que require del Desarrollo de </a:t>
            </a:r>
            <a:r>
              <a:rPr lang="en-US" sz="1900" dirty="0" err="1">
                <a:latin typeface="Montserrat" pitchFamily="2" charset="0"/>
              </a:rPr>
              <a:t>alianzas</a:t>
            </a:r>
            <a:r>
              <a:rPr lang="en-US" sz="1900" dirty="0">
                <a:latin typeface="Montserrat" pitchFamily="2" charset="0"/>
              </a:rPr>
              <a:t> Público-</a:t>
            </a:r>
            <a:r>
              <a:rPr lang="en-US" sz="1900" dirty="0" err="1">
                <a:latin typeface="Montserrat" pitchFamily="2" charset="0"/>
              </a:rPr>
              <a:t>Privadas</a:t>
            </a:r>
            <a:r>
              <a:rPr lang="en-US" sz="1900" dirty="0">
                <a:latin typeface="Montserrat" pitchFamily="2" charset="0"/>
              </a:rPr>
              <a:t> para </a:t>
            </a:r>
            <a:r>
              <a:rPr lang="en-US" sz="1900" dirty="0" err="1">
                <a:latin typeface="Montserrat" pitchFamily="2" charset="0"/>
              </a:rPr>
              <a:t>alcanzar</a:t>
            </a:r>
            <a:r>
              <a:rPr lang="en-US" sz="1900" dirty="0">
                <a:latin typeface="Montserrat" pitchFamily="2" charset="0"/>
              </a:rPr>
              <a:t> sus </a:t>
            </a:r>
            <a:r>
              <a:rPr lang="en-US" sz="1900" dirty="0" err="1">
                <a:latin typeface="Montserrat" pitchFamily="2" charset="0"/>
              </a:rPr>
              <a:t>máximos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niveles</a:t>
            </a:r>
            <a:r>
              <a:rPr lang="en-US" sz="1900" dirty="0">
                <a:latin typeface="Montserrat" pitchFamily="2" charset="0"/>
              </a:rPr>
              <a:t> de Desarrollo.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Con la </a:t>
            </a:r>
            <a:r>
              <a:rPr lang="en-US" sz="1900" dirty="0" err="1">
                <a:latin typeface="Montserrat" pitchFamily="2" charset="0"/>
              </a:rPr>
              <a:t>eSalud</a:t>
            </a:r>
            <a:r>
              <a:rPr lang="en-US" sz="1900" dirty="0">
                <a:latin typeface="Montserrat" pitchFamily="2" charset="0"/>
              </a:rPr>
              <a:t> se </a:t>
            </a:r>
            <a:r>
              <a:rPr lang="en-US" sz="1900" dirty="0" err="1">
                <a:latin typeface="Montserrat" pitchFamily="2" charset="0"/>
              </a:rPr>
              <a:t>está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mejorando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promoviendo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progresivamente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una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gobernanza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adecuada</a:t>
            </a:r>
            <a:r>
              <a:rPr lang="en-US" sz="1900" dirty="0">
                <a:latin typeface="Montserrat" pitchFamily="2" charset="0"/>
              </a:rPr>
              <a:t> a </a:t>
            </a:r>
            <a:r>
              <a:rPr lang="en-US" sz="1900" dirty="0" err="1">
                <a:latin typeface="Montserrat" pitchFamily="2" charset="0"/>
              </a:rPr>
              <a:t>todas</a:t>
            </a:r>
            <a:r>
              <a:rPr lang="en-US" sz="1900" dirty="0">
                <a:latin typeface="Montserrat" pitchFamily="2" charset="0"/>
              </a:rPr>
              <a:t> las TIC’s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generando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procesos</a:t>
            </a:r>
            <a:r>
              <a:rPr lang="en-US" sz="1900" dirty="0">
                <a:latin typeface="Montserrat" pitchFamily="2" charset="0"/>
              </a:rPr>
              <a:t> y </a:t>
            </a:r>
            <a:r>
              <a:rPr lang="en-US" sz="1900" dirty="0" err="1">
                <a:latin typeface="Montserrat" pitchFamily="2" charset="0"/>
              </a:rPr>
              <a:t>seguridad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los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pacientes</a:t>
            </a:r>
            <a:r>
              <a:rPr lang="en-US" sz="1900" dirty="0">
                <a:latin typeface="Montserrat" pitchFamily="2" charset="0"/>
              </a:rPr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2985" y="6356349"/>
            <a:ext cx="3462454" cy="365125"/>
          </a:xfrm>
        </p:spPr>
        <p:txBody>
          <a:bodyPr/>
          <a:lstStyle/>
          <a:p>
            <a:pPr algn="ctr"/>
            <a:r>
              <a:rPr lang="es-PA" dirty="0"/>
              <a:t>JOHEL Heraclio Batista Cárdenas</a:t>
            </a:r>
          </a:p>
          <a:p>
            <a:pPr algn="ctr"/>
            <a:r>
              <a:rPr lang="en-US" dirty="0"/>
              <a:t>8-914-587 | 1if-251</a:t>
            </a:r>
          </a:p>
        </p:txBody>
      </p:sp>
      <p:pic>
        <p:nvPicPr>
          <p:cNvPr id="16" name="Picture Placeholder 15" descr="A group of people sitting outside&#10;&#10;Description automatically generated with medium confidence">
            <a:extLst>
              <a:ext uri="{FF2B5EF4-FFF2-40B4-BE49-F238E27FC236}">
                <a16:creationId xmlns:a16="http://schemas.microsoft.com/office/drawing/2014/main" id="{4E395D65-AF75-9890-F3D0-8C6319FFAB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000" r="25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{D1F1DEB5-C8C8-4C42-B276-66F2DDEAF55D}tf89338750_win32</Template>
  <TotalTime>208</TotalTime>
  <Words>162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Univers</vt:lpstr>
      <vt:lpstr>GradientUnivers</vt:lpstr>
      <vt:lpstr>Hacia la Salud Universal en Panamá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Situación de Salud en Panamá 2018 | Aspectos Relevantes</dc:title>
  <dc:creator>JOHEL BATISTA</dc:creator>
  <cp:lastModifiedBy>JOHEL BATISTA</cp:lastModifiedBy>
  <cp:revision>5</cp:revision>
  <dcterms:created xsi:type="dcterms:W3CDTF">2023-04-09T21:40:14Z</dcterms:created>
  <dcterms:modified xsi:type="dcterms:W3CDTF">2023-04-10T01:32:35Z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