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6"/>
  </p:notesMasterIdLst>
  <p:sldIdLst>
    <p:sldId id="30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36" autoAdjust="0"/>
    <p:restoredTop sz="84967" autoAdjust="0"/>
  </p:normalViewPr>
  <p:slideViewPr>
    <p:cSldViewPr snapToGrid="0">
      <p:cViewPr varScale="1">
        <p:scale>
          <a:sx n="78" d="100"/>
          <a:sy n="78" d="100"/>
        </p:scale>
        <p:origin x="132" y="1734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8/10/relationships/authors" Target="authors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076" y="651870"/>
            <a:ext cx="7600407" cy="1179576"/>
          </a:xfrm>
        </p:spPr>
        <p:txBody>
          <a:bodyPr>
            <a:noAutofit/>
          </a:bodyPr>
          <a:lstStyle/>
          <a:p>
            <a:r>
              <a:rPr lang="en-US" sz="2400" b="1" spc="400" dirty="0">
                <a:latin typeface="Montserrat" pitchFamily="2" charset="0"/>
              </a:rPr>
              <a:t>La </a:t>
            </a:r>
            <a:r>
              <a:rPr lang="en-US" sz="2400" b="1" spc="400" dirty="0" err="1">
                <a:latin typeface="Montserrat" pitchFamily="2" charset="0"/>
              </a:rPr>
              <a:t>Salud</a:t>
            </a:r>
            <a:r>
              <a:rPr lang="en-US" sz="2400" b="1" spc="400" dirty="0">
                <a:latin typeface="Montserrat" pitchFamily="2" charset="0"/>
              </a:rPr>
              <a:t> del </a:t>
            </a:r>
            <a:r>
              <a:rPr lang="en-US" sz="2400" b="1" spc="400" dirty="0" err="1">
                <a:latin typeface="Montserrat" pitchFamily="2" charset="0"/>
              </a:rPr>
              <a:t>futuro</a:t>
            </a:r>
            <a:r>
              <a:rPr lang="en-US" sz="2400" b="1" spc="400" dirty="0">
                <a:latin typeface="Montserrat" pitchFamily="2" charset="0"/>
              </a:rPr>
              <a:t>: </a:t>
            </a:r>
            <a:r>
              <a:rPr lang="en-US" sz="2400" b="1" spc="400" dirty="0" err="1">
                <a:latin typeface="Montserrat" pitchFamily="2" charset="0"/>
              </a:rPr>
              <a:t>Innovación</a:t>
            </a:r>
            <a:r>
              <a:rPr lang="en-US" sz="2400" b="1" spc="400" dirty="0">
                <a:latin typeface="Montserrat" pitchFamily="2" charset="0"/>
              </a:rPr>
              <a:t> y </a:t>
            </a:r>
            <a:r>
              <a:rPr lang="en-US" sz="2400" b="1" spc="400" dirty="0" err="1">
                <a:latin typeface="Montserrat" pitchFamily="2" charset="0"/>
              </a:rPr>
              <a:t>Conectividad</a:t>
            </a:r>
            <a:r>
              <a:rPr lang="en-US" sz="2400" b="1" spc="400" dirty="0">
                <a:latin typeface="Montserrat" pitchFamily="2" charset="0"/>
              </a:rPr>
              <a:t> son la Clave del </a:t>
            </a:r>
            <a:r>
              <a:rPr lang="en-US" sz="2400" b="1" spc="400" dirty="0" err="1">
                <a:latin typeface="Montserrat" pitchFamily="2" charset="0"/>
              </a:rPr>
              <a:t>Éxito</a:t>
            </a:r>
            <a:endParaRPr lang="en-US" sz="24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075" y="2123028"/>
            <a:ext cx="6567805" cy="4415884"/>
          </a:xfrm>
        </p:spPr>
        <p:txBody>
          <a:bodyPr>
            <a:normAutofit lnSpcReduction="1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900" dirty="0">
                <a:latin typeface="Montserrat" pitchFamily="2" charset="0"/>
              </a:rPr>
              <a:t>La </a:t>
            </a:r>
            <a:r>
              <a:rPr lang="en-US" sz="1900" dirty="0" err="1">
                <a:latin typeface="Montserrat" pitchFamily="2" charset="0"/>
              </a:rPr>
              <a:t>empresa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privada</a:t>
            </a:r>
            <a:r>
              <a:rPr lang="en-US" sz="1900" dirty="0">
                <a:latin typeface="Montserrat" pitchFamily="2" charset="0"/>
              </a:rPr>
              <a:t> se ha </a:t>
            </a:r>
            <a:r>
              <a:rPr lang="en-US" sz="1900" dirty="0" err="1">
                <a:latin typeface="Montserrat" pitchFamily="2" charset="0"/>
              </a:rPr>
              <a:t>convertido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en</a:t>
            </a:r>
            <a:r>
              <a:rPr lang="en-US" sz="1900" dirty="0">
                <a:latin typeface="Montserrat" pitchFamily="2" charset="0"/>
              </a:rPr>
              <a:t> un gestor de la </a:t>
            </a:r>
            <a:r>
              <a:rPr lang="en-US" sz="1900" dirty="0" err="1">
                <a:latin typeface="Montserrat" pitchFamily="2" charset="0"/>
              </a:rPr>
              <a:t>innovación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en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el</a:t>
            </a:r>
            <a:r>
              <a:rPr lang="en-US" sz="1900" dirty="0">
                <a:latin typeface="Montserrat" pitchFamily="2" charset="0"/>
              </a:rPr>
              <a:t> Sistema de </a:t>
            </a:r>
            <a:r>
              <a:rPr lang="en-US" sz="1900" dirty="0" err="1">
                <a:latin typeface="Montserrat" pitchFamily="2" charset="0"/>
              </a:rPr>
              <a:t>Salud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Panameño</a:t>
            </a:r>
            <a:r>
              <a:rPr lang="en-US" sz="1900" dirty="0">
                <a:latin typeface="Montserrat" pitchFamily="2" charset="0"/>
              </a:rPr>
              <a:t>, </a:t>
            </a:r>
            <a:r>
              <a:rPr lang="en-US" sz="1900" dirty="0" err="1">
                <a:latin typeface="Montserrat" pitchFamily="2" charset="0"/>
              </a:rPr>
              <a:t>especialmente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empresas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como</a:t>
            </a:r>
            <a:r>
              <a:rPr lang="en-US" sz="1900" dirty="0">
                <a:latin typeface="Montserrat" pitchFamily="2" charset="0"/>
              </a:rPr>
              <a:t> Philips, que se </a:t>
            </a:r>
            <a:r>
              <a:rPr lang="en-US" sz="1900" dirty="0" err="1">
                <a:latin typeface="Montserrat" pitchFamily="2" charset="0"/>
              </a:rPr>
              <a:t>enfocan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en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el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desarrollo</a:t>
            </a:r>
            <a:r>
              <a:rPr lang="en-US" sz="1900" dirty="0">
                <a:latin typeface="Montserrat" pitchFamily="2" charset="0"/>
              </a:rPr>
              <a:t> de </a:t>
            </a:r>
            <a:r>
              <a:rPr lang="en-US" sz="1900" dirty="0" err="1">
                <a:latin typeface="Montserrat" pitchFamily="2" charset="0"/>
              </a:rPr>
              <a:t>herramientas</a:t>
            </a:r>
            <a:r>
              <a:rPr lang="en-US" sz="1900" dirty="0">
                <a:latin typeface="Montserrat" pitchFamily="2" charset="0"/>
              </a:rPr>
              <a:t> de </a:t>
            </a:r>
            <a:r>
              <a:rPr lang="en-US" sz="1900" dirty="0" err="1">
                <a:latin typeface="Montserrat" pitchFamily="2" charset="0"/>
              </a:rPr>
              <a:t>diagnóstico</a:t>
            </a:r>
            <a:r>
              <a:rPr lang="en-US" sz="1900" dirty="0">
                <a:latin typeface="Montserrat" pitchFamily="2" charset="0"/>
              </a:rPr>
              <a:t> y </a:t>
            </a:r>
            <a:r>
              <a:rPr lang="en-US" sz="1900" dirty="0" err="1">
                <a:latin typeface="Montserrat" pitchFamily="2" charset="0"/>
              </a:rPr>
              <a:t>prevención</a:t>
            </a:r>
            <a:r>
              <a:rPr lang="en-US" sz="1900" dirty="0">
                <a:latin typeface="Montserrat" pitchFamily="2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900" dirty="0">
                <a:latin typeface="Montserrat" pitchFamily="2" charset="0"/>
              </a:rPr>
              <a:t>La </a:t>
            </a:r>
            <a:r>
              <a:rPr lang="en-US" sz="1900" dirty="0" err="1">
                <a:latin typeface="Montserrat" pitchFamily="2" charset="0"/>
              </a:rPr>
              <a:t>telesalud</a:t>
            </a:r>
            <a:r>
              <a:rPr lang="en-US" sz="1900" dirty="0">
                <a:latin typeface="Montserrat" pitchFamily="2" charset="0"/>
              </a:rPr>
              <a:t> o </a:t>
            </a:r>
            <a:r>
              <a:rPr lang="en-US" sz="1900" dirty="0" err="1">
                <a:latin typeface="Montserrat" pitchFamily="2" charset="0"/>
              </a:rPr>
              <a:t>telemedicina</a:t>
            </a:r>
            <a:r>
              <a:rPr lang="en-US" sz="1900" dirty="0">
                <a:latin typeface="Montserrat" pitchFamily="2" charset="0"/>
              </a:rPr>
              <a:t> es </a:t>
            </a:r>
            <a:r>
              <a:rPr lang="en-US" sz="1900" dirty="0" err="1">
                <a:latin typeface="Montserrat" pitchFamily="2" charset="0"/>
              </a:rPr>
              <a:t>una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oportunidad</a:t>
            </a:r>
            <a:r>
              <a:rPr lang="en-US" sz="1900" dirty="0">
                <a:latin typeface="Montserrat" pitchFamily="2" charset="0"/>
              </a:rPr>
              <a:t> para que las </a:t>
            </a:r>
            <a:r>
              <a:rPr lang="en-US" sz="1900" dirty="0" err="1">
                <a:latin typeface="Montserrat" pitchFamily="2" charset="0"/>
              </a:rPr>
              <a:t>áreas</a:t>
            </a:r>
            <a:r>
              <a:rPr lang="en-US" sz="1900" dirty="0">
                <a:latin typeface="Montserrat" pitchFamily="2" charset="0"/>
              </a:rPr>
              <a:t> de </a:t>
            </a:r>
            <a:r>
              <a:rPr lang="en-US" sz="1900" dirty="0" err="1">
                <a:latin typeface="Montserrat" pitchFamily="2" charset="0"/>
              </a:rPr>
              <a:t>difícil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acceso</a:t>
            </a:r>
            <a:r>
              <a:rPr lang="en-US" sz="1900" dirty="0">
                <a:latin typeface="Montserrat" pitchFamily="2" charset="0"/>
              </a:rPr>
              <a:t>, </a:t>
            </a:r>
            <a:r>
              <a:rPr lang="en-US" sz="1900" dirty="0" err="1">
                <a:latin typeface="Montserrat" pitchFamily="2" charset="0"/>
              </a:rPr>
              <a:t>comarcales</a:t>
            </a:r>
            <a:r>
              <a:rPr lang="en-US" sz="1900" dirty="0">
                <a:latin typeface="Montserrat" pitchFamily="2" charset="0"/>
              </a:rPr>
              <a:t> o rurales </a:t>
            </a:r>
            <a:r>
              <a:rPr lang="en-US" sz="1900" dirty="0" err="1">
                <a:latin typeface="Montserrat" pitchFamily="2" charset="0"/>
              </a:rPr>
              <a:t>puedan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tener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acceso</a:t>
            </a:r>
            <a:r>
              <a:rPr lang="en-US" sz="1900" dirty="0">
                <a:latin typeface="Montserrat" pitchFamily="2" charset="0"/>
              </a:rPr>
              <a:t> a </a:t>
            </a:r>
            <a:r>
              <a:rPr lang="en-US" sz="1900" dirty="0" err="1">
                <a:latin typeface="Montserrat" pitchFamily="2" charset="0"/>
              </a:rPr>
              <a:t>servicios</a:t>
            </a:r>
            <a:r>
              <a:rPr lang="en-US" sz="1900" dirty="0">
                <a:latin typeface="Montserrat" pitchFamily="2" charset="0"/>
              </a:rPr>
              <a:t> medicos de </a:t>
            </a:r>
            <a:r>
              <a:rPr lang="en-US" sz="1900" dirty="0" err="1">
                <a:latin typeface="Montserrat" pitchFamily="2" charset="0"/>
              </a:rPr>
              <a:t>calidad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el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uso</a:t>
            </a:r>
            <a:r>
              <a:rPr lang="en-US" sz="1900" dirty="0">
                <a:latin typeface="Montserrat" pitchFamily="2" charset="0"/>
              </a:rPr>
              <a:t> de </a:t>
            </a:r>
            <a:r>
              <a:rPr lang="en-US" sz="1900" dirty="0" err="1">
                <a:latin typeface="Montserrat" pitchFamily="2" charset="0"/>
              </a:rPr>
              <a:t>dispositivos</a:t>
            </a:r>
            <a:r>
              <a:rPr lang="en-US" sz="1900" dirty="0">
                <a:latin typeface="Montserrat" pitchFamily="2" charset="0"/>
              </a:rPr>
              <a:t> de bajo </a:t>
            </a:r>
            <a:r>
              <a:rPr lang="en-US" sz="1900" dirty="0" err="1">
                <a:latin typeface="Montserrat" pitchFamily="2" charset="0"/>
              </a:rPr>
              <a:t>costo</a:t>
            </a:r>
            <a:r>
              <a:rPr lang="en-US" sz="1900" dirty="0">
                <a:latin typeface="Montserrat" pitchFamily="2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900" dirty="0">
                <a:latin typeface="Montserrat" pitchFamily="2" charset="0"/>
              </a:rPr>
              <a:t>El Internet de las </a:t>
            </a:r>
            <a:r>
              <a:rPr lang="en-US" sz="1900" dirty="0" err="1">
                <a:latin typeface="Montserrat" pitchFamily="2" charset="0"/>
              </a:rPr>
              <a:t>Cosas</a:t>
            </a:r>
            <a:r>
              <a:rPr lang="en-US" sz="1900" dirty="0">
                <a:latin typeface="Montserrat" pitchFamily="2" charset="0"/>
              </a:rPr>
              <a:t>, Big Data e </a:t>
            </a:r>
            <a:r>
              <a:rPr lang="en-US" sz="1900" dirty="0" err="1">
                <a:latin typeface="Montserrat" pitchFamily="2" charset="0"/>
              </a:rPr>
              <a:t>Inteligencia</a:t>
            </a:r>
            <a:r>
              <a:rPr lang="en-US" sz="1900" dirty="0">
                <a:latin typeface="Montserrat" pitchFamily="2" charset="0"/>
              </a:rPr>
              <a:t> Artificial se </a:t>
            </a:r>
            <a:r>
              <a:rPr lang="en-US" sz="1900" dirty="0" err="1">
                <a:latin typeface="Montserrat" pitchFamily="2" charset="0"/>
              </a:rPr>
              <a:t>convierten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en</a:t>
            </a:r>
            <a:r>
              <a:rPr lang="en-US" sz="1900" dirty="0">
                <a:latin typeface="Montserrat" pitchFamily="2" charset="0"/>
              </a:rPr>
              <a:t> la clave para la </a:t>
            </a:r>
            <a:r>
              <a:rPr lang="en-US" sz="1900" dirty="0" err="1">
                <a:latin typeface="Montserrat" pitchFamily="2" charset="0"/>
              </a:rPr>
              <a:t>predicción</a:t>
            </a:r>
            <a:r>
              <a:rPr lang="en-US" sz="1900" dirty="0">
                <a:latin typeface="Montserrat" pitchFamily="2" charset="0"/>
              </a:rPr>
              <a:t> de </a:t>
            </a:r>
            <a:r>
              <a:rPr lang="en-US" sz="1900" dirty="0" err="1">
                <a:latin typeface="Montserrat" pitchFamily="2" charset="0"/>
              </a:rPr>
              <a:t>posibles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enfermedades</a:t>
            </a:r>
            <a:r>
              <a:rPr lang="en-US" sz="1900" dirty="0">
                <a:latin typeface="Montserrat" pitchFamily="2" charset="0"/>
              </a:rPr>
              <a:t> que se </a:t>
            </a:r>
            <a:r>
              <a:rPr lang="en-US" sz="1900" dirty="0" err="1">
                <a:latin typeface="Montserrat" pitchFamily="2" charset="0"/>
              </a:rPr>
              <a:t>estén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desarrollando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dentro</a:t>
            </a:r>
            <a:r>
              <a:rPr lang="en-US" sz="1900" dirty="0">
                <a:latin typeface="Montserrat" pitchFamily="2" charset="0"/>
              </a:rPr>
              <a:t> de un </a:t>
            </a:r>
            <a:r>
              <a:rPr lang="en-US" sz="1900" dirty="0" err="1">
                <a:latin typeface="Montserrat" pitchFamily="2" charset="0"/>
              </a:rPr>
              <a:t>individuo</a:t>
            </a:r>
            <a:r>
              <a:rPr lang="en-US" sz="1900" dirty="0">
                <a:latin typeface="Montserrat" pitchFamily="2" charset="0"/>
              </a:rPr>
              <a:t> y con </a:t>
            </a:r>
            <a:r>
              <a:rPr lang="en-US" sz="1900" dirty="0" err="1">
                <a:latin typeface="Montserrat" pitchFamily="2" charset="0"/>
              </a:rPr>
              <a:t>ello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poder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intervenirlas</a:t>
            </a:r>
            <a:r>
              <a:rPr lang="en-US" sz="1900" dirty="0">
                <a:latin typeface="Montserrat" pitchFamily="2" charset="0"/>
              </a:rPr>
              <a:t> de </a:t>
            </a:r>
            <a:r>
              <a:rPr lang="en-US" sz="1900" dirty="0" err="1">
                <a:latin typeface="Montserrat" pitchFamily="2" charset="0"/>
              </a:rPr>
              <a:t>manera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temprana</a:t>
            </a:r>
            <a:r>
              <a:rPr lang="en-US" sz="1900" dirty="0">
                <a:latin typeface="Montserrat" pitchFamily="2" charset="0"/>
              </a:rPr>
              <a:t>.</a:t>
            </a:r>
          </a:p>
          <a:p>
            <a:pPr algn="just"/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52985" y="6356349"/>
            <a:ext cx="3462454" cy="365125"/>
          </a:xfrm>
        </p:spPr>
        <p:txBody>
          <a:bodyPr/>
          <a:lstStyle/>
          <a:p>
            <a:pPr algn="ctr"/>
            <a:r>
              <a:rPr lang="es-PA" dirty="0"/>
              <a:t>JOHEL Heraclio Batista Cárdenas</a:t>
            </a:r>
          </a:p>
          <a:p>
            <a:pPr algn="ctr"/>
            <a:r>
              <a:rPr lang="en-US" dirty="0"/>
              <a:t>8-914-587 | 1if-251</a:t>
            </a:r>
          </a:p>
        </p:txBody>
      </p:sp>
      <p:pic>
        <p:nvPicPr>
          <p:cNvPr id="20" name="Picture Placeholder 19" descr="A person working on a computer&#10;&#10;Description automatically generated with low confidence">
            <a:extLst>
              <a:ext uri="{FF2B5EF4-FFF2-40B4-BE49-F238E27FC236}">
                <a16:creationId xmlns:a16="http://schemas.microsoft.com/office/drawing/2014/main" id="{F09C1072-0D43-E939-5327-07D6D82BC12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1889" r="218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{D1F1DEB5-C8C8-4C42-B276-66F2DDEAF55D}tf89338750_win32</Template>
  <TotalTime>69</TotalTime>
  <Words>130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Montserrat</vt:lpstr>
      <vt:lpstr>Univers</vt:lpstr>
      <vt:lpstr>GradientUnivers</vt:lpstr>
      <vt:lpstr>La Salud del futuro: Innovación y Conectividad son la Clave del Éxito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la Situación de Salud en Panamá 2018 | Aspectos Relevantes</dc:title>
  <dc:creator>JOHEL BATISTA</dc:creator>
  <cp:lastModifiedBy>JOHEL BATISTA</cp:lastModifiedBy>
  <cp:revision>2</cp:revision>
  <dcterms:created xsi:type="dcterms:W3CDTF">2023-04-09T21:40:14Z</dcterms:created>
  <dcterms:modified xsi:type="dcterms:W3CDTF">2023-04-09T22:49:40Z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