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6" autoAdjust="0"/>
    <p:restoredTop sz="84967" autoAdjust="0"/>
  </p:normalViewPr>
  <p:slideViewPr>
    <p:cSldViewPr snapToGrid="0">
      <p:cViewPr varScale="1">
        <p:scale>
          <a:sx n="78" d="100"/>
          <a:sy n="78" d="100"/>
        </p:scale>
        <p:origin x="132" y="17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6" y="651870"/>
            <a:ext cx="8399075" cy="1179576"/>
          </a:xfrm>
        </p:spPr>
        <p:txBody>
          <a:bodyPr>
            <a:noAutofit/>
          </a:bodyPr>
          <a:lstStyle/>
          <a:p>
            <a:r>
              <a:rPr lang="en-US" sz="2400" b="1" spc="400" dirty="0" err="1">
                <a:latin typeface="Montserrat" pitchFamily="2" charset="0"/>
              </a:rPr>
              <a:t>Implementación</a:t>
            </a:r>
            <a:r>
              <a:rPr lang="en-US" sz="2400" b="1" spc="400" dirty="0">
                <a:latin typeface="Montserrat" pitchFamily="2" charset="0"/>
              </a:rPr>
              <a:t> de </a:t>
            </a:r>
            <a:r>
              <a:rPr lang="en-US" sz="2400" b="1" spc="400" dirty="0" err="1">
                <a:latin typeface="Montserrat" pitchFamily="2" charset="0"/>
              </a:rPr>
              <a:t>modelo</a:t>
            </a:r>
            <a:r>
              <a:rPr lang="en-US" sz="2400" b="1" spc="400" dirty="0">
                <a:latin typeface="Montserrat" pitchFamily="2" charset="0"/>
              </a:rPr>
              <a:t> de </a:t>
            </a:r>
            <a:r>
              <a:rPr lang="en-US" sz="2400" b="1" spc="400" dirty="0" err="1">
                <a:latin typeface="Montserrat" pitchFamily="2" charset="0"/>
              </a:rPr>
              <a:t>atención</a:t>
            </a:r>
            <a:r>
              <a:rPr lang="en-US" sz="2400" b="1" spc="400" dirty="0">
                <a:latin typeface="Montserrat" pitchFamily="2" charset="0"/>
              </a:rPr>
              <a:t> </a:t>
            </a:r>
            <a:r>
              <a:rPr lang="en-US" sz="2400" b="1" spc="400" dirty="0" err="1">
                <a:latin typeface="Montserrat" pitchFamily="2" charset="0"/>
              </a:rPr>
              <a:t>médica</a:t>
            </a:r>
            <a:r>
              <a:rPr lang="en-US" sz="2400" b="1" spc="400" dirty="0">
                <a:latin typeface="Montserrat" pitchFamily="2" charset="0"/>
              </a:rPr>
              <a:t> </a:t>
            </a:r>
            <a:r>
              <a:rPr lang="en-US" sz="2400" b="1" spc="400" dirty="0" err="1">
                <a:latin typeface="Montserrat" pitchFamily="2" charset="0"/>
              </a:rPr>
              <a:t>basado</a:t>
            </a:r>
            <a:r>
              <a:rPr lang="en-US" sz="2400" b="1" spc="400" dirty="0">
                <a:latin typeface="Montserrat" pitchFamily="2" charset="0"/>
              </a:rPr>
              <a:t> </a:t>
            </a:r>
            <a:r>
              <a:rPr lang="en-US" sz="2400" b="1" spc="400" dirty="0" err="1">
                <a:latin typeface="Montserrat" pitchFamily="2" charset="0"/>
              </a:rPr>
              <a:t>en</a:t>
            </a:r>
            <a:r>
              <a:rPr lang="en-US" sz="2400" b="1" spc="400" dirty="0">
                <a:latin typeface="Montserrat" pitchFamily="2" charset="0"/>
              </a:rPr>
              <a:t> </a:t>
            </a:r>
            <a:r>
              <a:rPr lang="en-US" sz="2400" b="1" spc="400" dirty="0" err="1">
                <a:latin typeface="Montserrat" pitchFamily="2" charset="0"/>
              </a:rPr>
              <a:t>tecnología</a:t>
            </a: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1986502"/>
            <a:ext cx="6854482" cy="4734972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Mediante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Ministerio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(MINSA) y </a:t>
            </a:r>
            <a:r>
              <a:rPr lang="en-US" sz="1900" dirty="0" err="1">
                <a:latin typeface="Montserrat" pitchFamily="2" charset="0"/>
              </a:rPr>
              <a:t>los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sistemas</a:t>
            </a:r>
            <a:r>
              <a:rPr lang="en-US" sz="1900" dirty="0">
                <a:latin typeface="Montserrat" pitchFamily="2" charset="0"/>
              </a:rPr>
              <a:t>, se </a:t>
            </a:r>
            <a:r>
              <a:rPr lang="en-US" sz="1900" dirty="0" err="1">
                <a:latin typeface="Montserrat" pitchFamily="2" charset="0"/>
              </a:rPr>
              <a:t>implementará</a:t>
            </a:r>
            <a:r>
              <a:rPr lang="en-US" sz="1900" dirty="0">
                <a:latin typeface="Montserrat" pitchFamily="2" charset="0"/>
              </a:rPr>
              <a:t> un Sistema de expedients </a:t>
            </a:r>
            <a:r>
              <a:rPr lang="en-US" sz="1900" dirty="0" err="1">
                <a:latin typeface="Montserrat" pitchFamily="2" charset="0"/>
              </a:rPr>
              <a:t>clínicos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electrónicos</a:t>
            </a:r>
            <a:r>
              <a:rPr lang="en-US" sz="1900" dirty="0">
                <a:latin typeface="Montserrat" pitchFamily="2" charset="0"/>
              </a:rPr>
              <a:t> con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que </a:t>
            </a:r>
            <a:r>
              <a:rPr lang="en-US" sz="1900" dirty="0" err="1">
                <a:latin typeface="Montserrat" pitchFamily="2" charset="0"/>
              </a:rPr>
              <a:t>los</a:t>
            </a:r>
            <a:r>
              <a:rPr lang="en-US" sz="1900" dirty="0">
                <a:latin typeface="Montserrat" pitchFamily="2" charset="0"/>
              </a:rPr>
              <a:t> medicos </a:t>
            </a:r>
            <a:r>
              <a:rPr lang="en-US" sz="1900" dirty="0" err="1">
                <a:latin typeface="Montserrat" pitchFamily="2" charset="0"/>
              </a:rPr>
              <a:t>tendrán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acceso</a:t>
            </a:r>
            <a:r>
              <a:rPr lang="en-US" sz="1900" dirty="0">
                <a:latin typeface="Montserrat" pitchFamily="2" charset="0"/>
              </a:rPr>
              <a:t> al </a:t>
            </a:r>
            <a:r>
              <a:rPr lang="en-US" sz="1900" dirty="0" err="1">
                <a:latin typeface="Montserrat" pitchFamily="2" charset="0"/>
              </a:rPr>
              <a:t>historial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clínico</a:t>
            </a:r>
            <a:r>
              <a:rPr lang="en-US" sz="1900" dirty="0">
                <a:latin typeface="Montserrat" pitchFamily="2" charset="0"/>
              </a:rPr>
              <a:t> del </a:t>
            </a:r>
            <a:r>
              <a:rPr lang="en-US" sz="1900" dirty="0" err="1">
                <a:latin typeface="Montserrat" pitchFamily="2" charset="0"/>
              </a:rPr>
              <a:t>paciente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tiempo</a:t>
            </a:r>
            <a:r>
              <a:rPr lang="en-US" sz="1900" dirty="0">
                <a:latin typeface="Montserrat" pitchFamily="2" charset="0"/>
              </a:rPr>
              <a:t> real; </a:t>
            </a:r>
            <a:r>
              <a:rPr lang="en-US" sz="1900" dirty="0" err="1">
                <a:latin typeface="Montserrat" pitchFamily="2" charset="0"/>
              </a:rPr>
              <a:t>así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como</a:t>
            </a:r>
            <a:r>
              <a:rPr lang="en-US" sz="1900" dirty="0">
                <a:latin typeface="Montserrat" pitchFamily="2" charset="0"/>
              </a:rPr>
              <a:t> se </a:t>
            </a:r>
            <a:r>
              <a:rPr lang="en-US" sz="1900" dirty="0" err="1">
                <a:latin typeface="Montserrat" pitchFamily="2" charset="0"/>
              </a:rPr>
              <a:t>eliminará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uso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toneladas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papel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centros</a:t>
            </a:r>
            <a:r>
              <a:rPr lang="en-US" sz="1900" dirty="0">
                <a:latin typeface="Montserrat" pitchFamily="2" charset="0"/>
              </a:rPr>
              <a:t> medicos.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El </a:t>
            </a:r>
            <a:r>
              <a:rPr lang="en-US" sz="1900" dirty="0" err="1">
                <a:latin typeface="Montserrat" pitchFamily="2" charset="0"/>
              </a:rPr>
              <a:t>mismo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será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implementado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su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fase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inicial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cinco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centros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y </a:t>
            </a:r>
            <a:r>
              <a:rPr lang="en-US" sz="1900" dirty="0" err="1">
                <a:latin typeface="Montserrat" pitchFamily="2" charset="0"/>
              </a:rPr>
              <a:t>cinco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Centros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Atención</a:t>
            </a:r>
            <a:r>
              <a:rPr lang="en-US" sz="1900" dirty="0">
                <a:latin typeface="Montserrat" pitchFamily="2" charset="0"/>
              </a:rPr>
              <a:t> Primaria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Innovadores</a:t>
            </a:r>
            <a:r>
              <a:rPr lang="en-US" sz="1900" dirty="0">
                <a:latin typeface="Montserrat" pitchFamily="2" charset="0"/>
              </a:rPr>
              <a:t> (MINSA-CAPSI),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interior del </a:t>
            </a:r>
            <a:r>
              <a:rPr lang="en-US" sz="1900" dirty="0" err="1">
                <a:latin typeface="Montserrat" pitchFamily="2" charset="0"/>
              </a:rPr>
              <a:t>país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 err="1">
                <a:latin typeface="Montserrat" pitchFamily="2" charset="0"/>
              </a:rPr>
              <a:t>Cuenta</a:t>
            </a:r>
            <a:r>
              <a:rPr lang="en-US" sz="1900" dirty="0">
                <a:latin typeface="Montserrat" pitchFamily="2" charset="0"/>
              </a:rPr>
              <a:t> con </a:t>
            </a:r>
            <a:r>
              <a:rPr lang="en-US" sz="1900" dirty="0" err="1">
                <a:latin typeface="Montserrat" pitchFamily="2" charset="0"/>
              </a:rPr>
              <a:t>módulos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hospitalización</a:t>
            </a:r>
            <a:r>
              <a:rPr lang="en-US" sz="1900" dirty="0">
                <a:latin typeface="Montserrat" pitchFamily="2" charset="0"/>
              </a:rPr>
              <a:t>, consulta externa, </a:t>
            </a:r>
            <a:r>
              <a:rPr lang="en-US" sz="1900" dirty="0" err="1">
                <a:latin typeface="Montserrat" pitchFamily="2" charset="0"/>
              </a:rPr>
              <a:t>atención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primaria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receta</a:t>
            </a:r>
            <a:r>
              <a:rPr lang="en-US" sz="1900" dirty="0">
                <a:latin typeface="Montserrat" pitchFamily="2" charset="0"/>
              </a:rPr>
              <a:t> electronica, </a:t>
            </a:r>
            <a:r>
              <a:rPr lang="en-US" sz="1900" dirty="0" err="1">
                <a:latin typeface="Montserrat" pitchFamily="2" charset="0"/>
              </a:rPr>
              <a:t>farmacia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quirófano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emergencias</a:t>
            </a:r>
            <a:r>
              <a:rPr lang="en-US" sz="1900" dirty="0">
                <a:latin typeface="Montserrat" pitchFamily="2" charset="0"/>
              </a:rPr>
              <a:t> y </a:t>
            </a:r>
            <a:r>
              <a:rPr lang="en-US" sz="1900" dirty="0" err="1">
                <a:latin typeface="Montserrat" pitchFamily="2" charset="0"/>
              </a:rPr>
              <a:t>laboratorio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Se </a:t>
            </a:r>
            <a:r>
              <a:rPr lang="en-US" sz="1900" dirty="0" err="1">
                <a:latin typeface="Montserrat" pitchFamily="2" charset="0"/>
              </a:rPr>
              <a:t>espera</a:t>
            </a:r>
            <a:r>
              <a:rPr lang="en-US" sz="1900" dirty="0">
                <a:latin typeface="Montserrat" pitchFamily="2" charset="0"/>
              </a:rPr>
              <a:t> que a fin del </a:t>
            </a:r>
            <a:r>
              <a:rPr lang="en-US" sz="1900" dirty="0" err="1">
                <a:latin typeface="Montserrat" pitchFamily="2" charset="0"/>
              </a:rPr>
              <a:t>año</a:t>
            </a:r>
            <a:r>
              <a:rPr lang="en-US" sz="1900" dirty="0">
                <a:latin typeface="Montserrat" pitchFamily="2" charset="0"/>
              </a:rPr>
              <a:t> 2015, </a:t>
            </a:r>
            <a:r>
              <a:rPr lang="en-US" sz="1900" dirty="0" err="1">
                <a:latin typeface="Montserrat" pitchFamily="2" charset="0"/>
              </a:rPr>
              <a:t>este</a:t>
            </a:r>
            <a:r>
              <a:rPr lang="en-US" sz="1900" dirty="0">
                <a:latin typeface="Montserrat" pitchFamily="2" charset="0"/>
              </a:rPr>
              <a:t> Sistema de </a:t>
            </a:r>
            <a:r>
              <a:rPr lang="en-US" sz="1900" dirty="0" err="1">
                <a:latin typeface="Montserrat" pitchFamily="2" charset="0"/>
              </a:rPr>
              <a:t>Tecnología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Informática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, se </a:t>
            </a:r>
            <a:r>
              <a:rPr lang="en-US" sz="1900" dirty="0" err="1">
                <a:latin typeface="Montserrat" pitchFamily="2" charset="0"/>
              </a:rPr>
              <a:t>implemente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más</a:t>
            </a:r>
            <a:r>
              <a:rPr lang="en-US" sz="1900" dirty="0">
                <a:latin typeface="Montserrat" pitchFamily="2" charset="0"/>
              </a:rPr>
              <a:t> de 100 </a:t>
            </a:r>
            <a:r>
              <a:rPr lang="en-US" sz="1900" dirty="0" err="1">
                <a:latin typeface="Montserrat" pitchFamily="2" charset="0"/>
              </a:rPr>
              <a:t>centros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a lo largo del </a:t>
            </a:r>
            <a:r>
              <a:rPr lang="en-US" sz="1900" dirty="0" err="1">
                <a:latin typeface="Montserrat" pitchFamily="2" charset="0"/>
              </a:rPr>
              <a:t>país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52985" y="6356349"/>
            <a:ext cx="3462454" cy="365125"/>
          </a:xfrm>
        </p:spPr>
        <p:txBody>
          <a:bodyPr/>
          <a:lstStyle/>
          <a:p>
            <a:pPr algn="ctr"/>
            <a:r>
              <a:rPr lang="es-PA" dirty="0"/>
              <a:t>JOHEL Heraclio Batista Cárdenas</a:t>
            </a:r>
          </a:p>
          <a:p>
            <a:pPr algn="ctr"/>
            <a:r>
              <a:rPr lang="en-US" dirty="0"/>
              <a:t>8-914-587 | 1if-251</a:t>
            </a:r>
          </a:p>
        </p:txBody>
      </p:sp>
      <p:pic>
        <p:nvPicPr>
          <p:cNvPr id="7" name="Picture Placeholder 6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00026EDB-699A-8E7C-FE6B-67E4404ECA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505" r="17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{D1F1DEB5-C8C8-4C42-B276-66F2DDEAF55D}tf89338750_win32</Template>
  <TotalTime>73</TotalTime>
  <Words>152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Univers</vt:lpstr>
      <vt:lpstr>GradientUnivers</vt:lpstr>
      <vt:lpstr>Implementación de modelo de atención médica basado en tecnología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Situación de Salud en Panamá 2018 | Aspectos Relevantes</dc:title>
  <dc:creator>JOHEL BATISTA</dc:creator>
  <cp:lastModifiedBy>JOHEL BATISTA</cp:lastModifiedBy>
  <cp:revision>3</cp:revision>
  <dcterms:created xsi:type="dcterms:W3CDTF">2023-04-09T21:40:14Z</dcterms:created>
  <dcterms:modified xsi:type="dcterms:W3CDTF">2023-04-09T23:17:08Z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