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"/>
  </p:notesMasterIdLst>
  <p:sldIdLst>
    <p:sldId id="3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6" autoAdjust="0"/>
    <p:restoredTop sz="84967" autoAdjust="0"/>
  </p:normalViewPr>
  <p:slideViewPr>
    <p:cSldViewPr snapToGrid="0">
      <p:cViewPr varScale="1">
        <p:scale>
          <a:sx n="92" d="100"/>
          <a:sy n="92" d="100"/>
        </p:scale>
        <p:origin x="102" y="15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6" y="651870"/>
            <a:ext cx="8399075" cy="1179576"/>
          </a:xfrm>
        </p:spPr>
        <p:txBody>
          <a:bodyPr>
            <a:noAutofit/>
          </a:bodyPr>
          <a:lstStyle/>
          <a:p>
            <a:r>
              <a:rPr lang="en-US" sz="3200" b="1" spc="400" dirty="0" err="1">
                <a:latin typeface="Montserrat" pitchFamily="2" charset="0"/>
              </a:rPr>
              <a:t>Realidades</a:t>
            </a:r>
            <a:r>
              <a:rPr lang="en-US" sz="3200" b="1" spc="400" dirty="0">
                <a:latin typeface="Montserrat" pitchFamily="2" charset="0"/>
              </a:rPr>
              <a:t> del Sistema de </a:t>
            </a:r>
            <a:r>
              <a:rPr lang="en-US" sz="3200" b="1" spc="400" dirty="0" err="1">
                <a:latin typeface="Montserrat" pitchFamily="2" charset="0"/>
              </a:rPr>
              <a:t>Salud</a:t>
            </a:r>
            <a:r>
              <a:rPr lang="en-US" sz="3200" b="1" spc="400" dirty="0">
                <a:latin typeface="Montserrat" pitchFamily="2" charset="0"/>
              </a:rPr>
              <a:t> </a:t>
            </a:r>
            <a:r>
              <a:rPr lang="en-US" sz="3200" b="1" spc="400" dirty="0" err="1">
                <a:latin typeface="Montserrat" pitchFamily="2" charset="0"/>
              </a:rPr>
              <a:t>Panameño</a:t>
            </a:r>
            <a:endParaRPr lang="en-US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75" y="1986502"/>
            <a:ext cx="6854482" cy="4734972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Montserrat" pitchFamily="2" charset="0"/>
              </a:rPr>
              <a:t>En un </a:t>
            </a:r>
            <a:r>
              <a:rPr lang="en-US" sz="1900" dirty="0" err="1">
                <a:latin typeface="Montserrat" pitchFamily="2" charset="0"/>
              </a:rPr>
              <a:t>artículo</a:t>
            </a:r>
            <a:r>
              <a:rPr lang="en-US" sz="1900" dirty="0">
                <a:latin typeface="Montserrat" pitchFamily="2" charset="0"/>
              </a:rPr>
              <a:t> de opinion </a:t>
            </a:r>
            <a:r>
              <a:rPr lang="en-US" sz="1900" dirty="0" err="1">
                <a:latin typeface="Montserrat" pitchFamily="2" charset="0"/>
              </a:rPr>
              <a:t>hecho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por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el</a:t>
            </a:r>
            <a:r>
              <a:rPr lang="en-US" sz="1900" dirty="0">
                <a:latin typeface="Montserrat" pitchFamily="2" charset="0"/>
              </a:rPr>
              <a:t> Ex-</a:t>
            </a:r>
            <a:r>
              <a:rPr lang="en-US" sz="1900" dirty="0" err="1">
                <a:latin typeface="Montserrat" pitchFamily="2" charset="0"/>
              </a:rPr>
              <a:t>Ministro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Salud</a:t>
            </a:r>
            <a:r>
              <a:rPr lang="en-US" sz="1900" dirty="0">
                <a:latin typeface="Montserrat" pitchFamily="2" charset="0"/>
              </a:rPr>
              <a:t>, Dr. Miguel Mayo, </a:t>
            </a:r>
            <a:r>
              <a:rPr lang="en-US" sz="1900" dirty="0" err="1">
                <a:latin typeface="Montserrat" pitchFamily="2" charset="0"/>
              </a:rPr>
              <a:t>publicado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el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Periódico</a:t>
            </a:r>
            <a:r>
              <a:rPr lang="en-US" sz="1900" dirty="0">
                <a:latin typeface="Montserrat" pitchFamily="2" charset="0"/>
              </a:rPr>
              <a:t> La </a:t>
            </a:r>
            <a:r>
              <a:rPr lang="en-US" sz="1900" dirty="0" err="1">
                <a:latin typeface="Montserrat" pitchFamily="2" charset="0"/>
              </a:rPr>
              <a:t>Prensa</a:t>
            </a:r>
            <a:r>
              <a:rPr lang="en-US" sz="1900" dirty="0">
                <a:latin typeface="Montserrat" pitchFamily="2" charset="0"/>
              </a:rPr>
              <a:t>; se </a:t>
            </a:r>
            <a:r>
              <a:rPr lang="en-US" sz="1900" dirty="0" err="1">
                <a:latin typeface="Montserrat" pitchFamily="2" charset="0"/>
              </a:rPr>
              <a:t>hizo</a:t>
            </a:r>
            <a:r>
              <a:rPr lang="en-US" sz="1900" dirty="0">
                <a:latin typeface="Montserrat" pitchFamily="2" charset="0"/>
              </a:rPr>
              <a:t> un </a:t>
            </a:r>
            <a:r>
              <a:rPr lang="en-US" sz="1900" dirty="0" err="1">
                <a:latin typeface="Montserrat" pitchFamily="2" charset="0"/>
              </a:rPr>
              <a:t>análisis</a:t>
            </a:r>
            <a:r>
              <a:rPr lang="en-US" sz="1900" dirty="0">
                <a:latin typeface="Montserrat" pitchFamily="2" charset="0"/>
              </a:rPr>
              <a:t> del Sistema </a:t>
            </a:r>
            <a:r>
              <a:rPr lang="en-US" sz="1900" dirty="0" err="1">
                <a:latin typeface="Montserrat" pitchFamily="2" charset="0"/>
              </a:rPr>
              <a:t>Bicéfalo</a:t>
            </a:r>
            <a:r>
              <a:rPr lang="en-US" sz="1900" dirty="0">
                <a:latin typeface="Montserrat" pitchFamily="2" charset="0"/>
              </a:rPr>
              <a:t> que </a:t>
            </a:r>
            <a:r>
              <a:rPr lang="en-US" sz="1900" dirty="0" err="1">
                <a:latin typeface="Montserrat" pitchFamily="2" charset="0"/>
              </a:rPr>
              <a:t>existe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en</a:t>
            </a:r>
            <a:r>
              <a:rPr lang="en-US" sz="1900" dirty="0">
                <a:latin typeface="Montserrat" pitchFamily="2" charset="0"/>
              </a:rPr>
              <a:t> Panamá a </a:t>
            </a:r>
            <a:r>
              <a:rPr lang="en-US" sz="1900" dirty="0" err="1">
                <a:latin typeface="Montserrat" pitchFamily="2" charset="0"/>
              </a:rPr>
              <a:t>nivel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salud</a:t>
            </a:r>
            <a:r>
              <a:rPr lang="en-US" sz="1900" dirty="0">
                <a:latin typeface="Montserrat" pitchFamily="2" charset="0"/>
              </a:rPr>
              <a:t>, </a:t>
            </a:r>
            <a:r>
              <a:rPr lang="en-US" sz="1900" dirty="0" err="1">
                <a:latin typeface="Montserrat" pitchFamily="2" charset="0"/>
              </a:rPr>
              <a:t>teniendo</a:t>
            </a:r>
            <a:r>
              <a:rPr lang="en-US" sz="1900" dirty="0">
                <a:latin typeface="Montserrat" pitchFamily="2" charset="0"/>
              </a:rPr>
              <a:t> a la </a:t>
            </a:r>
            <a:r>
              <a:rPr lang="en-US" sz="1900" dirty="0" err="1">
                <a:latin typeface="Montserrat" pitchFamily="2" charset="0"/>
              </a:rPr>
              <a:t>Caja</a:t>
            </a:r>
            <a:r>
              <a:rPr lang="en-US" sz="1900" dirty="0">
                <a:latin typeface="Montserrat" pitchFamily="2" charset="0"/>
              </a:rPr>
              <a:t> del Seguro Social y al MINSA </a:t>
            </a:r>
            <a:r>
              <a:rPr lang="en-US" sz="1900" dirty="0" err="1">
                <a:latin typeface="Montserrat" pitchFamily="2" charset="0"/>
              </a:rPr>
              <a:t>como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proveedores</a:t>
            </a:r>
            <a:r>
              <a:rPr lang="en-US" sz="1900" dirty="0">
                <a:latin typeface="Montserrat" pitchFamily="2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Montserrat" pitchFamily="2" charset="0"/>
              </a:rPr>
              <a:t>De </a:t>
            </a:r>
            <a:r>
              <a:rPr lang="en-US" sz="1900" dirty="0" err="1">
                <a:latin typeface="Montserrat" pitchFamily="2" charset="0"/>
              </a:rPr>
              <a:t>cierta</a:t>
            </a:r>
            <a:r>
              <a:rPr lang="en-US" sz="1900" dirty="0">
                <a:latin typeface="Montserrat" pitchFamily="2" charset="0"/>
              </a:rPr>
              <a:t> forma, </a:t>
            </a:r>
            <a:r>
              <a:rPr lang="en-US" sz="1900" dirty="0" err="1">
                <a:latin typeface="Montserrat" pitchFamily="2" charset="0"/>
              </a:rPr>
              <a:t>comunica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sobre</a:t>
            </a:r>
            <a:r>
              <a:rPr lang="en-US" sz="1900" dirty="0">
                <a:latin typeface="Montserrat" pitchFamily="2" charset="0"/>
              </a:rPr>
              <a:t> la </a:t>
            </a:r>
            <a:r>
              <a:rPr lang="en-US" sz="1900" dirty="0" err="1">
                <a:latin typeface="Montserrat" pitchFamily="2" charset="0"/>
              </a:rPr>
              <a:t>integración</a:t>
            </a:r>
            <a:r>
              <a:rPr lang="en-US" sz="1900" dirty="0">
                <a:latin typeface="Montserrat" pitchFamily="2" charset="0"/>
              </a:rPr>
              <a:t> de la </a:t>
            </a:r>
            <a:r>
              <a:rPr lang="en-US" sz="1900" dirty="0" err="1">
                <a:latin typeface="Montserrat" pitchFamily="2" charset="0"/>
              </a:rPr>
              <a:t>meritocracia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el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esquema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entrega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becas</a:t>
            </a:r>
            <a:r>
              <a:rPr lang="en-US" sz="1900" dirty="0">
                <a:latin typeface="Montserrat" pitchFamily="2" charset="0"/>
              </a:rPr>
              <a:t> para la </a:t>
            </a:r>
            <a:r>
              <a:rPr lang="en-US" sz="1900" dirty="0" err="1">
                <a:latin typeface="Montserrat" pitchFamily="2" charset="0"/>
              </a:rPr>
              <a:t>formación</a:t>
            </a:r>
            <a:r>
              <a:rPr lang="en-US" sz="1900" dirty="0">
                <a:latin typeface="Montserrat" pitchFamily="2" charset="0"/>
              </a:rPr>
              <a:t> del </a:t>
            </a:r>
            <a:r>
              <a:rPr lang="en-US" sz="1900" dirty="0" err="1">
                <a:latin typeface="Montserrat" pitchFamily="2" charset="0"/>
              </a:rPr>
              <a:t>recurso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humano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el</a:t>
            </a:r>
            <a:r>
              <a:rPr lang="en-US" sz="1900" dirty="0">
                <a:latin typeface="Montserrat" pitchFamily="2" charset="0"/>
              </a:rPr>
              <a:t> exterior </a:t>
            </a:r>
            <a:r>
              <a:rPr lang="en-US" sz="1900" dirty="0" err="1">
                <a:latin typeface="Montserrat" pitchFamily="2" charset="0"/>
              </a:rPr>
              <a:t>en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el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área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Ciencias</a:t>
            </a:r>
            <a:r>
              <a:rPr lang="en-US" sz="1900" dirty="0">
                <a:latin typeface="Montserrat" pitchFamily="2" charset="0"/>
              </a:rPr>
              <a:t> de la </a:t>
            </a:r>
            <a:r>
              <a:rPr lang="en-US" sz="1900" dirty="0" err="1">
                <a:latin typeface="Montserrat" pitchFamily="2" charset="0"/>
              </a:rPr>
              <a:t>Salud</a:t>
            </a:r>
            <a:r>
              <a:rPr lang="en-US" sz="1900" dirty="0">
                <a:latin typeface="Montserrat" pitchFamily="2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dirty="0" err="1">
                <a:latin typeface="Montserrat" pitchFamily="2" charset="0"/>
              </a:rPr>
              <a:t>Su</a:t>
            </a:r>
            <a:r>
              <a:rPr lang="en-US" sz="1900" dirty="0">
                <a:latin typeface="Montserrat" pitchFamily="2" charset="0"/>
              </a:rPr>
              <a:t> principal </a:t>
            </a:r>
            <a:r>
              <a:rPr lang="en-US" sz="1900" dirty="0" err="1">
                <a:latin typeface="Montserrat" pitchFamily="2" charset="0"/>
              </a:rPr>
              <a:t>argumento</a:t>
            </a:r>
            <a:r>
              <a:rPr lang="en-US" sz="1900" dirty="0">
                <a:latin typeface="Montserrat" pitchFamily="2" charset="0"/>
              </a:rPr>
              <a:t> es que con la </a:t>
            </a:r>
            <a:r>
              <a:rPr lang="en-US" sz="1900" dirty="0" err="1">
                <a:latin typeface="Montserrat" pitchFamily="2" charset="0"/>
              </a:rPr>
              <a:t>realización</a:t>
            </a:r>
            <a:r>
              <a:rPr lang="en-US" sz="1900" dirty="0">
                <a:latin typeface="Montserrat" pitchFamily="2" charset="0"/>
              </a:rPr>
              <a:t> del </a:t>
            </a:r>
            <a:r>
              <a:rPr lang="en-US" sz="1900" dirty="0" err="1">
                <a:latin typeface="Montserrat" pitchFamily="2" charset="0"/>
              </a:rPr>
              <a:t>Censo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Salud</a:t>
            </a:r>
            <a:r>
              <a:rPr lang="en-US" sz="1900" dirty="0">
                <a:latin typeface="Montserrat" pitchFamily="2" charset="0"/>
              </a:rPr>
              <a:t>, se </a:t>
            </a:r>
            <a:r>
              <a:rPr lang="en-US" sz="1900" dirty="0" err="1">
                <a:latin typeface="Montserrat" pitchFamily="2" charset="0"/>
              </a:rPr>
              <a:t>pueden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desarrollar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políticas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públicas</a:t>
            </a:r>
            <a:r>
              <a:rPr lang="en-US" sz="1900" dirty="0">
                <a:latin typeface="Montserrat" pitchFamily="2" charset="0"/>
              </a:rPr>
              <a:t> que </a:t>
            </a:r>
            <a:r>
              <a:rPr lang="en-US" sz="1900" dirty="0" err="1">
                <a:latin typeface="Montserrat" pitchFamily="2" charset="0"/>
              </a:rPr>
              <a:t>sean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capaces</a:t>
            </a:r>
            <a:r>
              <a:rPr lang="en-US" sz="1900" dirty="0">
                <a:latin typeface="Montserrat" pitchFamily="2" charset="0"/>
              </a:rPr>
              <a:t> de </a:t>
            </a:r>
            <a:r>
              <a:rPr lang="en-US" sz="1900" dirty="0" err="1">
                <a:latin typeface="Montserrat" pitchFamily="2" charset="0"/>
              </a:rPr>
              <a:t>traspasar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gobiernos</a:t>
            </a:r>
            <a:r>
              <a:rPr lang="en-US" sz="1900" dirty="0">
                <a:latin typeface="Montserrat" pitchFamily="2" charset="0"/>
              </a:rPr>
              <a:t> y con </a:t>
            </a:r>
            <a:r>
              <a:rPr lang="en-US" sz="1900" dirty="0" err="1">
                <a:latin typeface="Montserrat" pitchFamily="2" charset="0"/>
              </a:rPr>
              <a:t>ello</a:t>
            </a:r>
            <a:r>
              <a:rPr lang="en-US" sz="1900" dirty="0">
                <a:latin typeface="Montserrat" pitchFamily="2" charset="0"/>
              </a:rPr>
              <a:t>, </a:t>
            </a:r>
            <a:r>
              <a:rPr lang="en-US" sz="1900" dirty="0" err="1">
                <a:latin typeface="Montserrat" pitchFamily="2" charset="0"/>
              </a:rPr>
              <a:t>llevar</a:t>
            </a:r>
            <a:r>
              <a:rPr lang="en-US" sz="1900" dirty="0">
                <a:latin typeface="Montserrat" pitchFamily="2" charset="0"/>
              </a:rPr>
              <a:t> a un </a:t>
            </a:r>
            <a:r>
              <a:rPr lang="en-US" sz="1900" dirty="0" err="1">
                <a:latin typeface="Montserrat" pitchFamily="2" charset="0"/>
              </a:rPr>
              <a:t>nivel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más</a:t>
            </a:r>
            <a:r>
              <a:rPr lang="en-US" sz="1900" dirty="0">
                <a:latin typeface="Montserrat" pitchFamily="2" charset="0"/>
              </a:rPr>
              <a:t> alto </a:t>
            </a:r>
            <a:r>
              <a:rPr lang="en-US" sz="1900" dirty="0" err="1">
                <a:latin typeface="Montserrat" pitchFamily="2" charset="0"/>
              </a:rPr>
              <a:t>el</a:t>
            </a:r>
            <a:r>
              <a:rPr lang="en-US" sz="1900" dirty="0">
                <a:latin typeface="Montserrat" pitchFamily="2" charset="0"/>
              </a:rPr>
              <a:t> Desarrollo y </a:t>
            </a:r>
            <a:r>
              <a:rPr lang="en-US" sz="1900" dirty="0" err="1">
                <a:latin typeface="Montserrat" pitchFamily="2" charset="0"/>
              </a:rPr>
              <a:t>transformación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tecnológica</a:t>
            </a:r>
            <a:r>
              <a:rPr lang="en-US" sz="1900" dirty="0">
                <a:latin typeface="Montserrat" pitchFamily="2" charset="0"/>
              </a:rPr>
              <a:t> del Sistema de </a:t>
            </a:r>
            <a:r>
              <a:rPr lang="en-US" sz="1900" dirty="0" err="1">
                <a:latin typeface="Montserrat" pitchFamily="2" charset="0"/>
              </a:rPr>
              <a:t>Salud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Panameño</a:t>
            </a:r>
            <a:r>
              <a:rPr lang="en-US" sz="1900" dirty="0">
                <a:latin typeface="Montserrat" pitchFamily="2" charset="0"/>
              </a:rPr>
              <a:t> que require </a:t>
            </a:r>
            <a:r>
              <a:rPr lang="en-US" sz="1900" dirty="0" err="1">
                <a:latin typeface="Montserrat" pitchFamily="2" charset="0"/>
              </a:rPr>
              <a:t>cambios</a:t>
            </a:r>
            <a:r>
              <a:rPr lang="en-US" sz="1900" dirty="0">
                <a:latin typeface="Montserrat" pitchFamily="2" charset="0"/>
              </a:rPr>
              <a:t> </a:t>
            </a:r>
            <a:r>
              <a:rPr lang="en-US" sz="1900" dirty="0" err="1">
                <a:latin typeface="Montserrat" pitchFamily="2" charset="0"/>
              </a:rPr>
              <a:t>profundos</a:t>
            </a:r>
            <a:r>
              <a:rPr lang="en-US" sz="1900" dirty="0">
                <a:latin typeface="Montserrat" pitchFamily="2" charset="0"/>
              </a:rPr>
              <a:t>.</a:t>
            </a:r>
          </a:p>
          <a:p>
            <a:pPr algn="just"/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52985" y="6356349"/>
            <a:ext cx="3462454" cy="365125"/>
          </a:xfrm>
        </p:spPr>
        <p:txBody>
          <a:bodyPr/>
          <a:lstStyle/>
          <a:p>
            <a:pPr algn="ctr"/>
            <a:r>
              <a:rPr lang="es-PA" dirty="0"/>
              <a:t>JOHEL Heraclio Batista Cárdenas</a:t>
            </a:r>
          </a:p>
          <a:p>
            <a:pPr algn="ctr"/>
            <a:r>
              <a:rPr lang="en-US" dirty="0"/>
              <a:t>8-914-587 | 1if-251</a:t>
            </a:r>
          </a:p>
        </p:txBody>
      </p:sp>
      <p:pic>
        <p:nvPicPr>
          <p:cNvPr id="12" name="Picture Placeholder 11" descr="A group of people in a room&#10;&#10;Description automatically generated with medium confidence">
            <a:extLst>
              <a:ext uri="{FF2B5EF4-FFF2-40B4-BE49-F238E27FC236}">
                <a16:creationId xmlns:a16="http://schemas.microsoft.com/office/drawing/2014/main" id="{D83BECC2-CC37-4B56-2919-C335C77611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8312" r="183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{D1F1DEB5-C8C8-4C42-B276-66F2DDEAF55D}tf89338750_win32</Template>
  <TotalTime>87</TotalTime>
  <Words>151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Montserrat</vt:lpstr>
      <vt:lpstr>Univers</vt:lpstr>
      <vt:lpstr>GradientUnivers</vt:lpstr>
      <vt:lpstr>Realidades del Sistema de Salud Panameño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la Situación de Salud en Panamá 2018 | Aspectos Relevantes</dc:title>
  <dc:creator>JOHEL BATISTA</dc:creator>
  <cp:lastModifiedBy>JOHEL BATISTA</cp:lastModifiedBy>
  <cp:revision>4</cp:revision>
  <dcterms:created xsi:type="dcterms:W3CDTF">2023-04-09T21:40:14Z</dcterms:created>
  <dcterms:modified xsi:type="dcterms:W3CDTF">2023-04-09T23:31:36Z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