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464" r:id="rId3"/>
    <p:sldId id="362" r:id="rId4"/>
    <p:sldId id="466" r:id="rId5"/>
    <p:sldId id="470" r:id="rId6"/>
    <p:sldId id="477" r:id="rId7"/>
    <p:sldId id="476" r:id="rId8"/>
    <p:sldId id="467" r:id="rId9"/>
    <p:sldId id="471" r:id="rId10"/>
    <p:sldId id="472" r:id="rId11"/>
    <p:sldId id="478" r:id="rId12"/>
    <p:sldId id="480" r:id="rId13"/>
    <p:sldId id="479" r:id="rId14"/>
    <p:sldId id="475" r:id="rId15"/>
    <p:sldId id="323" r:id="rId16"/>
  </p:sldIdLst>
  <p:sldSz cx="12192000" cy="6858000"/>
  <p:notesSz cx="6858000" cy="9144000"/>
  <p:embeddedFontLst>
    <p:embeddedFont>
      <p:font typeface="Amatic SC" pitchFamily="2" charset="-79"/>
      <p:regular r:id="rId18"/>
      <p:bold r:id="rId19"/>
    </p:embeddedFon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Neo Sans Pro" panose="020F0502020204030204" pitchFamily="34" charset="0"/>
      <p:regular r:id="rId24"/>
      <p:bold r:id="rId25"/>
      <p:italic r:id="rId26"/>
      <p:boldItalic r:id="rId27"/>
    </p:embeddedFont>
    <p:embeddedFont>
      <p:font typeface="Roboto Light" panose="020F03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4A9E"/>
    <a:srgbClr val="46BA79"/>
    <a:srgbClr val="2E2B7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6" autoAdjust="0"/>
    <p:restoredTop sz="94517"/>
  </p:normalViewPr>
  <p:slideViewPr>
    <p:cSldViewPr snapToGrid="0" snapToObjects="1">
      <p:cViewPr varScale="1">
        <p:scale>
          <a:sx n="139" d="100"/>
          <a:sy n="139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4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42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5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77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49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15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4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8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049800" y="1309625"/>
            <a:ext cx="6092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460300" y="2552300"/>
            <a:ext cx="4579200" cy="3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379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82" r:id="rId5"/>
    <p:sldLayoutId id="214748368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youtu.be/Cj0VDNw5so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http://expertojava.ua.es/experto/restringido/2015-16/nosql/images/nosql01/key-value.jpg" TargetMode="Externa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https://www.tutorialspoint.com/hadoop/images/hdfs_architecture.jpg" TargetMode="Externa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future.2021.06.020&amp;#8203;%60%60oaicite:%7B%22number%22:1,%22metadata%22:%7B%22title%22:%22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5iv.org/abs/2109.05881&amp;#8203;%60%60oaicite:%7B%22number%22:3,%22metadata%22:%7B%22title%22:%22%5B2109.05881%5D" TargetMode="External"/><Relationship Id="rId4" Type="http://schemas.openxmlformats.org/officeDocument/2006/relationships/hyperlink" Target="https://bdataanalytics.biomedcentral.com/articles/10.1186/s41044-020-00045-1&amp;#8203;%60%60oaicite:%7B%22number%22:2,%22metadata%22:%7B%22title%22:%22Softwa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Cj0VDNw5s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6345511" y="2471544"/>
            <a:ext cx="5689078" cy="1914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sz="3200" b="1" dirty="0">
                <a:solidFill>
                  <a:srgbClr val="2E2B70"/>
                </a:solidFill>
                <a:latin typeface="Montserrat" pitchFamily="2" charset="77"/>
              </a:rPr>
              <a:t>Arquitectura de Software Centrada en Datos</a:t>
            </a:r>
            <a:endParaRPr lang="es-PA" sz="3200" b="1" dirty="0">
              <a:solidFill>
                <a:srgbClr val="2E2B70"/>
              </a:solidFill>
              <a:latin typeface="Montserrat" pitchFamily="2" charset="77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D02A3702-ECC4-313E-7680-A8080DC38D2A}"/>
              </a:ext>
            </a:extLst>
          </p:cNvPr>
          <p:cNvSpPr txBox="1">
            <a:spLocks/>
          </p:cNvSpPr>
          <p:nvPr/>
        </p:nvSpPr>
        <p:spPr>
          <a:xfrm>
            <a:off x="436161" y="319289"/>
            <a:ext cx="6567932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Cédula: </a:t>
            </a:r>
            <a:r>
              <a:rPr lang="es-PA" sz="2400" dirty="0">
                <a:latin typeface="Montserrat" pitchFamily="2" charset="77"/>
                <a:ea typeface="Roboto"/>
                <a:cs typeface="Roboto"/>
                <a:sym typeface="Roboto"/>
              </a:rPr>
              <a:t>8-914-587</a:t>
            </a:r>
            <a:endParaRPr lang="es-PA" sz="2400" dirty="0">
              <a:latin typeface="Montserrat" pitchFamily="2" charset="77"/>
              <a:ea typeface="Roboto"/>
              <a:sym typeface="Roboto"/>
            </a:endParaRPr>
          </a:p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sym typeface="Roboto"/>
              </a:rPr>
              <a:t>Grupo: </a:t>
            </a:r>
            <a:r>
              <a:rPr lang="es-PA" sz="2400" dirty="0">
                <a:latin typeface="Montserrat" pitchFamily="2" charset="77"/>
                <a:ea typeface="Roboto"/>
                <a:sym typeface="Roboto"/>
              </a:rPr>
              <a:t>1IF-131</a:t>
            </a:r>
            <a:endParaRPr lang="es-PA" sz="2400" dirty="0">
              <a:latin typeface="Montserrat" pitchFamily="2" charset="77"/>
            </a:endParaRP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2E6B5FC-332E-C7B6-33DE-83EADF4E9D79}"/>
              </a:ext>
            </a:extLst>
          </p:cNvPr>
          <p:cNvSpPr txBox="1">
            <a:spLocks/>
          </p:cNvSpPr>
          <p:nvPr/>
        </p:nvSpPr>
        <p:spPr>
          <a:xfrm>
            <a:off x="5217146" y="5259597"/>
            <a:ext cx="6567932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Enlace de la Charla: </a:t>
            </a:r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  <a:hlinkClick r:id="rId4"/>
              </a:rPr>
              <a:t>https://youtu.be/Cj0VDNw5sog</a:t>
            </a:r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 </a:t>
            </a:r>
            <a:endParaRPr lang="es-PA" sz="2400" dirty="0">
              <a:latin typeface="Montserrat" pitchFamily="2" charset="77"/>
            </a:endParaRPr>
          </a:p>
        </p:txBody>
      </p:sp>
      <p:pic>
        <p:nvPicPr>
          <p:cNvPr id="1028" name="Picture 4" descr="Estilos arquitectónicos – Tareas Universitarias">
            <a:extLst>
              <a:ext uri="{FF2B5EF4-FFF2-40B4-BE49-F238E27FC236}">
                <a16:creationId xmlns:a16="http://schemas.microsoft.com/office/drawing/2014/main" id="{51C5FF08-515B-A4BC-CB73-333B6FE5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1" y="2528727"/>
            <a:ext cx="5751939" cy="18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433">
        <p:fade/>
      </p:transition>
    </mc:Choice>
    <mc:Fallback>
      <p:transition spd="med" advTm="424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750894" y="282372"/>
            <a:ext cx="5226748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Repositorios de Datos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A5E4-82E3-4114-4651-E1C2C54F9A7B}"/>
              </a:ext>
            </a:extLst>
          </p:cNvPr>
          <p:cNvSpPr txBox="1"/>
          <p:nvPr/>
        </p:nvSpPr>
        <p:spPr>
          <a:xfrm>
            <a:off x="543657" y="1518058"/>
            <a:ext cx="57657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itchFamily="2" charset="77"/>
              </a:rPr>
              <a:t>Son </a:t>
            </a:r>
            <a:r>
              <a:rPr lang="en-US" sz="2200" dirty="0" err="1">
                <a:latin typeface="Montserrat" pitchFamily="2" charset="77"/>
              </a:rPr>
              <a:t>estructuras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optimizadas</a:t>
            </a:r>
            <a:r>
              <a:rPr lang="en-US" sz="2200" dirty="0">
                <a:latin typeface="Montserrat" pitchFamily="2" charset="77"/>
              </a:rPr>
              <a:t> para </a:t>
            </a:r>
            <a:r>
              <a:rPr lang="en-US" sz="2200" dirty="0" err="1">
                <a:latin typeface="Montserrat" pitchFamily="2" charset="77"/>
              </a:rPr>
              <a:t>el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manejo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grandes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volúmenes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, </a:t>
            </a:r>
            <a:r>
              <a:rPr lang="en-US" sz="2200" dirty="0" err="1">
                <a:latin typeface="Montserrat" pitchFamily="2" charset="77"/>
              </a:rPr>
              <a:t>generalmente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implementadas</a:t>
            </a:r>
            <a:r>
              <a:rPr lang="en-US" sz="2200" dirty="0">
                <a:latin typeface="Montserrat" pitchFamily="2" charset="77"/>
              </a:rPr>
              <a:t> a </a:t>
            </a:r>
            <a:r>
              <a:rPr lang="en-US" sz="2200" dirty="0" err="1">
                <a:latin typeface="Montserrat" pitchFamily="2" charset="77"/>
              </a:rPr>
              <a:t>través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sistemas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gestión</a:t>
            </a:r>
            <a:r>
              <a:rPr lang="en-US" sz="2200" dirty="0">
                <a:latin typeface="Montserrat" pitchFamily="2" charset="77"/>
              </a:rPr>
              <a:t> de bases de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como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los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relacionales</a:t>
            </a:r>
            <a:r>
              <a:rPr lang="en-US" sz="2200" dirty="0">
                <a:latin typeface="Montserrat" pitchFamily="2" charset="77"/>
              </a:rPr>
              <a:t> o NoSQL.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Montserrat" pitchFamily="2" charset="77"/>
              </a:rPr>
              <a:t>Proporcionan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operaciones</a:t>
            </a:r>
            <a:r>
              <a:rPr lang="en-US" sz="2200" dirty="0">
                <a:latin typeface="Montserrat" pitchFamily="2" charset="77"/>
              </a:rPr>
              <a:t> para la </a:t>
            </a:r>
            <a:r>
              <a:rPr lang="en-US" sz="2200" dirty="0" err="1">
                <a:latin typeface="Montserrat" pitchFamily="2" charset="77"/>
              </a:rPr>
              <a:t>manipulación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, </a:t>
            </a:r>
            <a:r>
              <a:rPr lang="en-US" sz="2200" dirty="0" err="1">
                <a:latin typeface="Montserrat" pitchFamily="2" charset="77"/>
              </a:rPr>
              <a:t>incluyendo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inserción</a:t>
            </a:r>
            <a:r>
              <a:rPr lang="en-US" sz="2200" dirty="0">
                <a:latin typeface="Montserrat" pitchFamily="2" charset="77"/>
              </a:rPr>
              <a:t>, consulta, </a:t>
            </a:r>
            <a:r>
              <a:rPr lang="en-US" sz="2200" dirty="0" err="1">
                <a:latin typeface="Montserrat" pitchFamily="2" charset="77"/>
              </a:rPr>
              <a:t>actualización</a:t>
            </a:r>
            <a:r>
              <a:rPr lang="en-US" sz="2200" dirty="0">
                <a:latin typeface="Montserrat" pitchFamily="2" charset="77"/>
              </a:rPr>
              <a:t> y </a:t>
            </a:r>
            <a:r>
              <a:rPr lang="en-US" sz="2200" dirty="0" err="1">
                <a:latin typeface="Montserrat" pitchFamily="2" charset="77"/>
              </a:rPr>
              <a:t>eliminación</a:t>
            </a:r>
            <a:r>
              <a:rPr lang="en-US" sz="2200" dirty="0">
                <a:latin typeface="Montserrat" pitchFamily="2" charset="77"/>
              </a:rPr>
              <a:t>, y </a:t>
            </a:r>
            <a:r>
              <a:rPr lang="en-US" sz="2200" dirty="0" err="1">
                <a:latin typeface="Montserrat" pitchFamily="2" charset="77"/>
              </a:rPr>
              <a:t>frecuentemente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soportan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transacciones</a:t>
            </a:r>
            <a:r>
              <a:rPr lang="en-US" sz="2200" dirty="0">
                <a:latin typeface="Montserrat" pitchFamily="2" charset="77"/>
              </a:rPr>
              <a:t> e </a:t>
            </a:r>
            <a:r>
              <a:rPr lang="en-US" sz="2200" dirty="0" err="1">
                <a:latin typeface="Montserrat" pitchFamily="2" charset="77"/>
              </a:rPr>
              <a:t>integridad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los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D0E2AA-E895-D0DD-AF76-A93E89B1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424" y="1328244"/>
            <a:ext cx="134067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A"/>
          </a:p>
        </p:txBody>
      </p:sp>
      <p:pic>
        <p:nvPicPr>
          <p:cNvPr id="4097" name="Picture 2" descr="Representación de un almacén _key-value_">
            <a:extLst>
              <a:ext uri="{FF2B5EF4-FFF2-40B4-BE49-F238E27FC236}">
                <a16:creationId xmlns:a16="http://schemas.microsoft.com/office/drawing/2014/main" id="{30FBB054-53DF-BA3D-BCD5-66A58C3B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16" y="1836948"/>
            <a:ext cx="3351688" cy="31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2550">
        <p:fade/>
      </p:transition>
    </mc:Choice>
    <mc:Fallback>
      <p:transition spd="med" advTm="1025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458627" y="267541"/>
            <a:ext cx="614046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Repositorios de Metadatos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A5E4-82E3-4114-4651-E1C2C54F9A7B}"/>
              </a:ext>
            </a:extLst>
          </p:cNvPr>
          <p:cNvSpPr txBox="1"/>
          <p:nvPr/>
        </p:nvSpPr>
        <p:spPr>
          <a:xfrm>
            <a:off x="479649" y="1444906"/>
            <a:ext cx="549138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itchFamily="2" charset="77"/>
              </a:rPr>
              <a:t>Los </a:t>
            </a:r>
            <a:r>
              <a:rPr lang="en-US" sz="2200" dirty="0" err="1">
                <a:latin typeface="Montserrat" pitchFamily="2" charset="77"/>
              </a:rPr>
              <a:t>repositorios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metadatos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almacenan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sobre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los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, </a:t>
            </a:r>
            <a:r>
              <a:rPr lang="en-US" sz="2200" dirty="0" err="1">
                <a:latin typeface="Montserrat" pitchFamily="2" charset="77"/>
              </a:rPr>
              <a:t>esenciales</a:t>
            </a:r>
            <a:r>
              <a:rPr lang="en-US" sz="2200" dirty="0">
                <a:latin typeface="Montserrat" pitchFamily="2" charset="77"/>
              </a:rPr>
              <a:t> para </a:t>
            </a:r>
            <a:r>
              <a:rPr lang="en-US" sz="2200" dirty="0" err="1">
                <a:latin typeface="Montserrat" pitchFamily="2" charset="77"/>
              </a:rPr>
              <a:t>entender</a:t>
            </a:r>
            <a:r>
              <a:rPr lang="en-US" sz="2200" dirty="0">
                <a:latin typeface="Montserrat" pitchFamily="2" charset="77"/>
              </a:rPr>
              <a:t> y </a:t>
            </a:r>
            <a:r>
              <a:rPr lang="en-US" sz="2200" dirty="0" err="1">
                <a:latin typeface="Montserrat" pitchFamily="2" charset="77"/>
              </a:rPr>
              <a:t>utilizar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correctamente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los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una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arquitectura</a:t>
            </a:r>
            <a:r>
              <a:rPr lang="en-US" sz="2200" dirty="0">
                <a:latin typeface="Montserrat" pitchFamily="2" charset="77"/>
              </a:rPr>
              <a:t> de software </a:t>
            </a:r>
            <a:r>
              <a:rPr lang="en-US" sz="2200" dirty="0" err="1">
                <a:latin typeface="Montserrat" pitchFamily="2" charset="77"/>
              </a:rPr>
              <a:t>centrada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itchFamily="2" charset="77"/>
              </a:rPr>
              <a:t>Los </a:t>
            </a:r>
            <a:r>
              <a:rPr lang="en-US" sz="2200" dirty="0" err="1">
                <a:latin typeface="Montserrat" pitchFamily="2" charset="77"/>
              </a:rPr>
              <a:t>metadatos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pueden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incluir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información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como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el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esquema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los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, las </a:t>
            </a:r>
            <a:r>
              <a:rPr lang="en-US" sz="2200" dirty="0" err="1">
                <a:latin typeface="Montserrat" pitchFamily="2" charset="77"/>
              </a:rPr>
              <a:t>relaciones</a:t>
            </a:r>
            <a:r>
              <a:rPr lang="en-US" sz="2200" dirty="0">
                <a:latin typeface="Montserrat" pitchFamily="2" charset="77"/>
              </a:rPr>
              <a:t> entre </a:t>
            </a:r>
            <a:r>
              <a:rPr lang="en-US" sz="2200" dirty="0" err="1">
                <a:latin typeface="Montserrat" pitchFamily="2" charset="77"/>
              </a:rPr>
              <a:t>ellos</a:t>
            </a:r>
            <a:r>
              <a:rPr lang="en-US" sz="2200" dirty="0">
                <a:latin typeface="Montserrat" pitchFamily="2" charset="77"/>
              </a:rPr>
              <a:t>, </a:t>
            </a:r>
            <a:r>
              <a:rPr lang="en-US" sz="2200" dirty="0" err="1">
                <a:latin typeface="Montserrat" pitchFamily="2" charset="77"/>
              </a:rPr>
              <a:t>su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origen</a:t>
            </a:r>
            <a:r>
              <a:rPr lang="en-US" sz="2200" dirty="0">
                <a:latin typeface="Montserrat" pitchFamily="2" charset="77"/>
              </a:rPr>
              <a:t> y las </a:t>
            </a:r>
            <a:r>
              <a:rPr lang="en-US" sz="2200" dirty="0" err="1">
                <a:latin typeface="Montserrat" pitchFamily="2" charset="77"/>
              </a:rPr>
              <a:t>políticas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acceso</a:t>
            </a:r>
            <a:r>
              <a:rPr lang="en-US" sz="2200" dirty="0">
                <a:latin typeface="Montserrat" pitchFamily="2" charset="77"/>
              </a:rPr>
              <a:t>, </a:t>
            </a:r>
            <a:r>
              <a:rPr lang="en-US" sz="2200" dirty="0" err="1">
                <a:latin typeface="Montserrat" pitchFamily="2" charset="77"/>
              </a:rPr>
              <a:t>proporcionando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el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contexto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necesario</a:t>
            </a:r>
            <a:r>
              <a:rPr lang="en-US" sz="2200" dirty="0">
                <a:latin typeface="Montserrat" pitchFamily="2" charset="77"/>
              </a:rPr>
              <a:t> para la </a:t>
            </a:r>
            <a:r>
              <a:rPr lang="en-US" sz="2200" dirty="0" err="1">
                <a:latin typeface="Montserrat" pitchFamily="2" charset="77"/>
              </a:rPr>
              <a:t>gestión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eficaz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los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D0E2AA-E895-D0DD-AF76-A93E89B1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424" y="1328244"/>
            <a:ext cx="134067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A"/>
          </a:p>
        </p:txBody>
      </p:sp>
      <p:pic>
        <p:nvPicPr>
          <p:cNvPr id="9218" name="Picture 2" descr="Qué son y para qué sirven los metadatos?">
            <a:extLst>
              <a:ext uri="{FF2B5EF4-FFF2-40B4-BE49-F238E27FC236}">
                <a16:creationId xmlns:a16="http://schemas.microsoft.com/office/drawing/2014/main" id="{8708AFEE-C7C7-71AE-33EA-1684F12FB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7784" r="6560" b="9079"/>
          <a:stretch/>
        </p:blipFill>
        <p:spPr bwMode="auto">
          <a:xfrm>
            <a:off x="6096000" y="1961388"/>
            <a:ext cx="4401312" cy="28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18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7133">
        <p:fade/>
      </p:transition>
    </mc:Choice>
    <mc:Fallback>
      <p:transition spd="med" advTm="16713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458627" y="267541"/>
            <a:ext cx="614046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Repositorios de Código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A5E4-82E3-4114-4651-E1C2C54F9A7B}"/>
              </a:ext>
            </a:extLst>
          </p:cNvPr>
          <p:cNvSpPr txBox="1"/>
          <p:nvPr/>
        </p:nvSpPr>
        <p:spPr>
          <a:xfrm>
            <a:off x="362712" y="1298581"/>
            <a:ext cx="5946648" cy="474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A" sz="2200" dirty="0">
                <a:effectLst/>
                <a:latin typeface="Montserrat" pitchFamily="2" charset="77"/>
                <a:ea typeface="Times New Roman" panose="02020603050405020304" pitchFamily="18" charset="0"/>
              </a:rPr>
              <a:t>Estos son repositorios que almacenan el código fuente del sistema, incluyendo los algoritmos y las funciones utilizadas para procesar y analizar los datos.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A" sz="2200" dirty="0">
                <a:effectLst/>
                <a:latin typeface="Montserrat" pitchFamily="2" charset="77"/>
                <a:ea typeface="Times New Roman" panose="02020603050405020304" pitchFamily="18" charset="0"/>
              </a:rPr>
              <a:t>Los repositorios de código proporcionan un medio para la gestión de versiones, la colaboración, y la trazabilidad del código.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D0E2AA-E895-D0DD-AF76-A93E89B1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424" y="1328244"/>
            <a:ext cx="134067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A"/>
          </a:p>
        </p:txBody>
      </p:sp>
      <p:pic>
        <p:nvPicPr>
          <p:cNvPr id="8194" name="Picture 2" descr="GitHub、GitLab、BitBucketの3大Git プラットフォーム紹介 - ブログ - リソース - Siderscan">
            <a:extLst>
              <a:ext uri="{FF2B5EF4-FFF2-40B4-BE49-F238E27FC236}">
                <a16:creationId xmlns:a16="http://schemas.microsoft.com/office/drawing/2014/main" id="{6CF24C5E-7B9B-3D59-72A3-B1E2A66FA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 t="3767" r="8678" b="4949"/>
          <a:stretch/>
        </p:blipFill>
        <p:spPr bwMode="auto">
          <a:xfrm>
            <a:off x="6486735" y="2232317"/>
            <a:ext cx="4084249" cy="20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2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9716">
        <p:fade/>
      </p:transition>
    </mc:Choice>
    <mc:Fallback>
      <p:transition spd="med" advTm="13971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458627" y="267541"/>
            <a:ext cx="614046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Repositorios Distribuidos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A5E4-82E3-4114-4651-E1C2C54F9A7B}"/>
              </a:ext>
            </a:extLst>
          </p:cNvPr>
          <p:cNvSpPr txBox="1"/>
          <p:nvPr/>
        </p:nvSpPr>
        <p:spPr>
          <a:xfrm>
            <a:off x="502920" y="1470108"/>
            <a:ext cx="51660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itchFamily="2" charset="77"/>
              </a:rPr>
              <a:t>Los </a:t>
            </a:r>
            <a:r>
              <a:rPr lang="en-US" sz="2200" dirty="0" err="1">
                <a:latin typeface="Montserrat" pitchFamily="2" charset="77"/>
              </a:rPr>
              <a:t>repositorios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distribuidos</a:t>
            </a:r>
            <a:r>
              <a:rPr lang="en-US" sz="2200" dirty="0">
                <a:latin typeface="Montserrat" pitchFamily="2" charset="77"/>
              </a:rPr>
              <a:t>, que </a:t>
            </a:r>
            <a:r>
              <a:rPr lang="en-US" sz="2200" dirty="0" err="1">
                <a:latin typeface="Montserrat" pitchFamily="2" charset="77"/>
              </a:rPr>
              <a:t>dividen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los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múltiples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nodos</a:t>
            </a:r>
            <a:r>
              <a:rPr lang="en-US" sz="2200" dirty="0">
                <a:latin typeface="Montserrat" pitchFamily="2" charset="77"/>
              </a:rPr>
              <a:t> para </a:t>
            </a:r>
            <a:r>
              <a:rPr lang="en-US" sz="2200" dirty="0" err="1">
                <a:latin typeface="Montserrat" pitchFamily="2" charset="77"/>
              </a:rPr>
              <a:t>permitir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el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almacenamiento</a:t>
            </a:r>
            <a:r>
              <a:rPr lang="en-US" sz="2200" dirty="0">
                <a:latin typeface="Montserrat" pitchFamily="2" charset="77"/>
              </a:rPr>
              <a:t> y </a:t>
            </a:r>
            <a:r>
              <a:rPr lang="en-US" sz="2200" dirty="0" err="1">
                <a:latin typeface="Montserrat" pitchFamily="2" charset="77"/>
              </a:rPr>
              <a:t>procesamiento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paralelo</a:t>
            </a:r>
            <a:r>
              <a:rPr lang="en-US" sz="2200" dirty="0">
                <a:latin typeface="Montserrat" pitchFamily="2" charset="77"/>
              </a:rPr>
              <a:t>, </a:t>
            </a:r>
            <a:r>
              <a:rPr lang="en-US" sz="2200" dirty="0" err="1">
                <a:latin typeface="Montserrat" pitchFamily="2" charset="77"/>
              </a:rPr>
              <a:t>han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ganado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popularidad</a:t>
            </a:r>
            <a:r>
              <a:rPr lang="en-US" sz="2200" dirty="0">
                <a:latin typeface="Montserrat" pitchFamily="2" charset="77"/>
              </a:rPr>
              <a:t> con la </a:t>
            </a:r>
            <a:r>
              <a:rPr lang="en-US" sz="2200" dirty="0" err="1">
                <a:latin typeface="Montserrat" pitchFamily="2" charset="77"/>
              </a:rPr>
              <a:t>creciente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necesidad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manejar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grandes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volúmenes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Montserrat" pitchFamily="2" charset="77"/>
              </a:rPr>
              <a:t>Ejemplos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estos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incluyen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sistemas</a:t>
            </a:r>
            <a:r>
              <a:rPr lang="en-US" sz="2200" dirty="0">
                <a:latin typeface="Montserrat" pitchFamily="2" charset="77"/>
              </a:rPr>
              <a:t> de </a:t>
            </a:r>
            <a:r>
              <a:rPr lang="en-US" sz="2200" dirty="0" err="1">
                <a:latin typeface="Montserrat" pitchFamily="2" charset="77"/>
              </a:rPr>
              <a:t>archivos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distribuidos</a:t>
            </a:r>
            <a:r>
              <a:rPr lang="en-US" sz="2200" dirty="0">
                <a:latin typeface="Montserrat" pitchFamily="2" charset="77"/>
              </a:rPr>
              <a:t>, </a:t>
            </a:r>
            <a:r>
              <a:rPr lang="en-US" sz="2200" dirty="0" err="1">
                <a:latin typeface="Montserrat" pitchFamily="2" charset="77"/>
              </a:rPr>
              <a:t>como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latin typeface="Montserrat" pitchFamily="2" charset="77"/>
              </a:rPr>
              <a:t>el</a:t>
            </a:r>
            <a:r>
              <a:rPr lang="en-US" sz="2200" dirty="0">
                <a:latin typeface="Montserrat" pitchFamily="2" charset="77"/>
              </a:rPr>
              <a:t> Hadoop Distributed File System (HDFS).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D0E2AA-E895-D0DD-AF76-A93E89B1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424" y="1328244"/>
            <a:ext cx="134067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A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EC7EAB7-9325-8227-D6D9-591296A1B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A"/>
          </a:p>
        </p:txBody>
      </p:sp>
      <p:pic>
        <p:nvPicPr>
          <p:cNvPr id="6145" name="Picture 4" descr="Hadoop - HDFS Overview">
            <a:extLst>
              <a:ext uri="{FF2B5EF4-FFF2-40B4-BE49-F238E27FC236}">
                <a16:creationId xmlns:a16="http://schemas.microsoft.com/office/drawing/2014/main" id="{D36C8016-2EDF-BC7F-741E-95528E51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01" y="1373963"/>
            <a:ext cx="59436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9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3168">
        <p:fade/>
      </p:transition>
    </mc:Choice>
    <mc:Fallback>
      <p:transition spd="med" advTm="12316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08A0BC87-D263-AC1F-D66B-D7B7695C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Google Shape;1160;p52">
            <a:extLst>
              <a:ext uri="{FF2B5EF4-FFF2-40B4-BE49-F238E27FC236}">
                <a16:creationId xmlns:a16="http://schemas.microsoft.com/office/drawing/2014/main" id="{72318AF8-DE38-8D24-7C71-B034A6975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6640" y="183400"/>
            <a:ext cx="7147113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dirty="0" err="1">
                <a:latin typeface="Montserrat" pitchFamily="2" charset="77"/>
              </a:rPr>
              <a:t>Referencias</a:t>
            </a:r>
            <a:r>
              <a:rPr lang="en" sz="3600" b="1" dirty="0">
                <a:latin typeface="Montserrat" pitchFamily="2" charset="77"/>
              </a:rPr>
              <a:t> </a:t>
            </a:r>
            <a:r>
              <a:rPr lang="en" sz="3600" b="1" dirty="0" err="1">
                <a:latin typeface="Montserrat" pitchFamily="2" charset="77"/>
              </a:rPr>
              <a:t>Bibliográficas</a:t>
            </a:r>
            <a:endParaRPr sz="3600" b="1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E1D81-C2D0-F16F-8D19-525954EFB739}"/>
              </a:ext>
            </a:extLst>
          </p:cNvPr>
          <p:cNvSpPr txBox="1"/>
          <p:nvPr/>
        </p:nvSpPr>
        <p:spPr>
          <a:xfrm>
            <a:off x="515828" y="1341614"/>
            <a:ext cx="8421624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López Martínez, P., Dintén, R., Drake, J. M., &amp; Zorrilla, M. (2021). A big data-centric architecture metamodel for Industry 4.0. Future Generation Computer Systems, 125, 263-284. </a:t>
            </a:r>
            <a:r>
              <a:rPr lang="es-ES_tradnl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Recuperado de </a:t>
            </a: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https://doi.org/10.1016/j.future.2021.06.020&amp;#8203;``oaicite:{"number":1,"metadata":{"title":"A</a:t>
            </a: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Avci, C., Tekinerdogan, B., &amp; Athanasiadis, I. N. (2020). Software architectures for big data: a systematic literature review. Big Data Analytics, 5, Article 5. </a:t>
            </a:r>
            <a:r>
              <a:rPr lang="es-ES_tradnl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Recuperado de </a:t>
            </a: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https://bdataanalytics.biomedcentral.com/articles/10.1186/s41044-020-00045-1&amp;#8203;``oaicite:{"number":2,"metadata":{"title":"Software</a:t>
            </a:r>
            <a:endParaRPr lang="en-PA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Hajinazar, N. (2021). Data-Centric and Data-Aware Frameworks for Fundamentally Efficient Data Handling in Modern Computing Systems. </a:t>
            </a:r>
            <a:r>
              <a:rPr lang="es-ES_tradnl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Recuperado de </a:t>
            </a: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https://ar5iv.org/abs/2109.05881&amp;#8203;``oaicite:{"number":3,"metadata":{"title":"[2109.05881]</a:t>
            </a:r>
            <a:r>
              <a:rPr lang="en-PA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08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016">
        <p:fade/>
      </p:transition>
    </mc:Choice>
    <mc:Fallback>
      <p:transition spd="med" advTm="1401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08725" y="402552"/>
            <a:ext cx="7779624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b="1" dirty="0">
                <a:latin typeface="Neo Sans Pro" panose="020B0504030504040204" pitchFamily="34" charset="0"/>
              </a:rPr>
              <a:t>¡Gracias por su Atención!</a:t>
            </a:r>
            <a:endParaRPr sz="5000" b="1" dirty="0">
              <a:latin typeface="Neo Sans Pro" panose="020B0504030504040204" pitchFamily="34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204362" y="2135621"/>
            <a:ext cx="11783274" cy="2586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¿Alguna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@batistajohel</a:t>
            </a:r>
            <a:endParaRPr sz="2800" b="1" dirty="0">
              <a:solidFill>
                <a:srgbClr val="46BA79"/>
              </a:solidFill>
              <a:latin typeface="Neo Sans Pro" panose="020B050403050404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s-ES" sz="2800" b="1" dirty="0" err="1">
                <a:solidFill>
                  <a:srgbClr val="46BA79"/>
                </a:solidFill>
                <a:latin typeface="Neo Sans Pro" panose="020B0504030504040204" pitchFamily="34" charset="0"/>
              </a:rPr>
              <a:t>Johel.batista@utp.ac.pa</a:t>
            </a:r>
            <a:endParaRPr lang="es-ES" sz="2800" b="1" dirty="0">
              <a:solidFill>
                <a:srgbClr val="46BA79"/>
              </a:solidFill>
              <a:latin typeface="Neo Sans Pro" panose="020B050403050404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+507 6920-4843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1996890" y="4931551"/>
            <a:ext cx="5271708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000" b="1" dirty="0" err="1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000" b="1" dirty="0" err="1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000" b="1" dirty="0">
              <a:solidFill>
                <a:schemeClr val="lt1"/>
              </a:solidFill>
              <a:latin typeface="Neo Sans Pro" panose="020B0504030504040204" pitchFamily="34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BA3C4B0D-6EBF-ACB7-5EE0-3237404E4A29}"/>
              </a:ext>
            </a:extLst>
          </p:cNvPr>
          <p:cNvSpPr txBox="1">
            <a:spLocks/>
          </p:cNvSpPr>
          <p:nvPr/>
        </p:nvSpPr>
        <p:spPr>
          <a:xfrm>
            <a:off x="5981522" y="5415151"/>
            <a:ext cx="6567932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Enlace de la Charla: </a:t>
            </a:r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  <a:hlinkClick r:id="rId4"/>
              </a:rPr>
              <a:t>https://youtu.be/Cj0VDNw5sog</a:t>
            </a:r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  </a:t>
            </a:r>
            <a:endParaRPr lang="es-PA" sz="2400" dirty="0">
              <a:latin typeface="Montserrat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0098">
        <p:fade/>
      </p:transition>
    </mc:Choice>
    <mc:Fallback>
      <p:transition spd="med" advTm="13009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61205" y="2515274"/>
            <a:ext cx="9674112" cy="11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5400" b="1" dirty="0">
                <a:latin typeface="Montserrat" pitchFamily="2" charset="77"/>
              </a:rPr>
              <a:t>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050">
        <p:fade/>
      </p:transition>
    </mc:Choice>
    <mc:Fallback>
      <p:transition spd="med" advTm="240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276144" y="252887"/>
            <a:ext cx="6580004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¿Qué es la Arquitectura de Software?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B786F-F041-468A-43F3-B52E4E8A32FA}"/>
              </a:ext>
            </a:extLst>
          </p:cNvPr>
          <p:cNvSpPr txBox="1"/>
          <p:nvPr/>
        </p:nvSpPr>
        <p:spPr>
          <a:xfrm>
            <a:off x="576072" y="1472988"/>
            <a:ext cx="48554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La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Arquitectura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de Software, un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concepto</a:t>
            </a:r>
            <a:r>
              <a:rPr lang="en-US" sz="2000" dirty="0">
                <a:latin typeface="Montserrat" pitchFamily="2" charset="77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multifacético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, es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el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plan maestro de un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sistema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proporcionando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el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marco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para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el</a:t>
            </a:r>
            <a:r>
              <a:rPr lang="en-US" sz="2000" dirty="0">
                <a:latin typeface="Montserrat" pitchFamily="2" charset="77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diseño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desarrollo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e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integración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de sus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componentes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. El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diseño</a:t>
            </a:r>
            <a:r>
              <a:rPr lang="en-US" sz="2000" dirty="0">
                <a:latin typeface="Montserrat" pitchFamily="2" charset="77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Arquitectónico</a:t>
            </a:r>
            <a:r>
              <a:rPr lang="en-US" sz="2000" dirty="0">
                <a:latin typeface="Montserrat" pitchFamily="2" charset="77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define y describe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los</a:t>
            </a:r>
            <a:r>
              <a:rPr lang="en-US" sz="2000" dirty="0">
                <a:latin typeface="Montserrat" pitchFamily="2" charset="77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componentes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de alto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nivel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del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sistema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 y sus </a:t>
            </a:r>
            <a:r>
              <a:rPr lang="en-US" sz="2000" dirty="0" err="1">
                <a:effectLst/>
                <a:latin typeface="Montserrat" pitchFamily="2" charset="77"/>
                <a:ea typeface="Times New Roman" panose="02020603050405020304" pitchFamily="18" charset="0"/>
              </a:rPr>
              <a:t>interrelaciones</a:t>
            </a:r>
            <a:r>
              <a:rPr lang="en-US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.</a:t>
            </a:r>
            <a:endParaRPr lang="en-PA" sz="20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endParaRPr lang="en-PA" dirty="0"/>
          </a:p>
        </p:txBody>
      </p:sp>
      <p:pic>
        <p:nvPicPr>
          <p:cNvPr id="2050" name="Picture 2" descr="Arquitectura de Software: ¿Qué es, y cómo funciona? | Ingeniería de  Sistemas e Informática">
            <a:extLst>
              <a:ext uri="{FF2B5EF4-FFF2-40B4-BE49-F238E27FC236}">
                <a16:creationId xmlns:a16="http://schemas.microsoft.com/office/drawing/2014/main" id="{F220C0C0-1D2F-B771-5581-ABE5ED4A9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68" y="1602994"/>
            <a:ext cx="4826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6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9383">
        <p:fade/>
      </p:transition>
    </mc:Choice>
    <mc:Fallback>
      <p:transition spd="med" advTm="12938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258943" y="1708987"/>
            <a:ext cx="9674112" cy="11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77"/>
              </a:rPr>
              <a:t>Arquitectura Centrada en Datos</a:t>
            </a:r>
          </a:p>
        </p:txBody>
      </p:sp>
    </p:spTree>
    <p:extLst>
      <p:ext uri="{BB962C8B-B14F-4D97-AF65-F5344CB8AC3E}">
        <p14:creationId xmlns:p14="http://schemas.microsoft.com/office/powerpoint/2010/main" val="152350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881">
        <p:fade/>
      </p:transition>
    </mc:Choice>
    <mc:Fallback>
      <p:transition spd="med" advTm="4088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DC714A3E-B59F-EC38-FC44-6AB14BE1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4642106" y="174795"/>
            <a:ext cx="731158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¿Qué es la Arquitectura de Software Centrada en Datos?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318CA-DB7A-6B36-5831-DEFE61881616}"/>
              </a:ext>
            </a:extLst>
          </p:cNvPr>
          <p:cNvSpPr txBox="1"/>
          <p:nvPr/>
        </p:nvSpPr>
        <p:spPr>
          <a:xfrm>
            <a:off x="551124" y="1543657"/>
            <a:ext cx="61148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Montserrat" pitchFamily="2" charset="77"/>
              </a:rPr>
              <a:t>La </a:t>
            </a:r>
            <a:r>
              <a:rPr lang="en-US" sz="2200" dirty="0" err="1">
                <a:effectLst/>
                <a:latin typeface="Montserrat" pitchFamily="2" charset="77"/>
              </a:rPr>
              <a:t>Arquitectura</a:t>
            </a:r>
            <a:r>
              <a:rPr lang="en-US" sz="2200" dirty="0">
                <a:effectLst/>
                <a:latin typeface="Montserrat" pitchFamily="2" charset="77"/>
              </a:rPr>
              <a:t> de Software </a:t>
            </a:r>
            <a:r>
              <a:rPr lang="en-US" sz="2200" dirty="0" err="1">
                <a:effectLst/>
                <a:latin typeface="Montserrat" pitchFamily="2" charset="77"/>
              </a:rPr>
              <a:t>Centrada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en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Datos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enfatiza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los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datos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como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el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núcleo</a:t>
            </a:r>
            <a:r>
              <a:rPr lang="en-US" sz="2200" dirty="0">
                <a:effectLst/>
                <a:latin typeface="Montserrat" pitchFamily="2" charset="77"/>
              </a:rPr>
              <a:t> del </a:t>
            </a:r>
            <a:r>
              <a:rPr lang="en-US" sz="2200" dirty="0" err="1">
                <a:effectLst/>
                <a:latin typeface="Montserrat" pitchFamily="2" charset="77"/>
              </a:rPr>
              <a:t>diseño</a:t>
            </a:r>
            <a:r>
              <a:rPr lang="en-US" sz="2200" dirty="0">
                <a:effectLst/>
                <a:latin typeface="Montserrat" pitchFamily="2" charset="77"/>
              </a:rPr>
              <a:t> del </a:t>
            </a:r>
            <a:r>
              <a:rPr lang="en-US" sz="2200" dirty="0" err="1">
                <a:effectLst/>
                <a:latin typeface="Montserrat" pitchFamily="2" charset="77"/>
              </a:rPr>
              <a:t>sistema</a:t>
            </a:r>
            <a:r>
              <a:rPr lang="en-US" sz="2200" dirty="0">
                <a:effectLst/>
                <a:latin typeface="Montserrat" pitchFamily="2" charset="77"/>
              </a:rPr>
              <a:t>, </a:t>
            </a:r>
            <a:r>
              <a:rPr lang="en-US" sz="2200" dirty="0" err="1">
                <a:effectLst/>
                <a:latin typeface="Montserrat" pitchFamily="2" charset="77"/>
              </a:rPr>
              <a:t>abarcando</a:t>
            </a:r>
            <a:r>
              <a:rPr lang="en-US" sz="2200" dirty="0">
                <a:effectLst/>
                <a:latin typeface="Montserrat" pitchFamily="2" charset="77"/>
              </a:rPr>
              <a:t> la </a:t>
            </a:r>
            <a:r>
              <a:rPr lang="en-US" sz="2200" dirty="0" err="1">
                <a:effectLst/>
                <a:latin typeface="Montserrat" pitchFamily="2" charset="77"/>
              </a:rPr>
              <a:t>persistencia</a:t>
            </a:r>
            <a:r>
              <a:rPr lang="en-US" sz="2200" dirty="0">
                <a:effectLst/>
                <a:latin typeface="Montserrat" pitchFamily="2" charset="77"/>
              </a:rPr>
              <a:t>, </a:t>
            </a:r>
            <a:r>
              <a:rPr lang="en-US" sz="2200" dirty="0" err="1">
                <a:effectLst/>
                <a:latin typeface="Montserrat" pitchFamily="2" charset="77"/>
              </a:rPr>
              <a:t>gestión</a:t>
            </a:r>
            <a:r>
              <a:rPr lang="en-US" sz="2200" dirty="0">
                <a:effectLst/>
                <a:latin typeface="Montserrat" pitchFamily="2" charset="77"/>
              </a:rPr>
              <a:t>, y </a:t>
            </a:r>
            <a:r>
              <a:rPr lang="en-US" sz="2200" dirty="0" err="1">
                <a:effectLst/>
                <a:latin typeface="Montserrat" pitchFamily="2" charset="77"/>
              </a:rPr>
              <a:t>seguridad</a:t>
            </a:r>
            <a:r>
              <a:rPr lang="en-US" sz="2200" dirty="0">
                <a:effectLst/>
                <a:latin typeface="Montserrat" pitchFamily="2" charset="77"/>
              </a:rPr>
              <a:t> de </a:t>
            </a:r>
            <a:r>
              <a:rPr lang="en-US" sz="2200" dirty="0" err="1">
                <a:effectLst/>
                <a:latin typeface="Montserrat" pitchFamily="2" charset="77"/>
              </a:rPr>
              <a:t>los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datos</a:t>
            </a:r>
            <a:r>
              <a:rPr lang="en-US" sz="2200" dirty="0">
                <a:effectLst/>
                <a:latin typeface="Montserrat" pitchFamily="2" charset="77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Montserrat" pitchFamily="2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Montserrat" pitchFamily="2" charset="77"/>
              </a:rPr>
              <a:t>Involucra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el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uso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>
                <a:effectLst/>
                <a:latin typeface="Montserrat" pitchFamily="2" charset="77"/>
              </a:rPr>
              <a:t>de bases de </a:t>
            </a:r>
            <a:r>
              <a:rPr lang="en-US" sz="2200" dirty="0" err="1">
                <a:effectLst/>
                <a:latin typeface="Montserrat" pitchFamily="2" charset="77"/>
              </a:rPr>
              <a:t>datos</a:t>
            </a:r>
            <a:r>
              <a:rPr lang="en-US" sz="2200" dirty="0">
                <a:effectLst/>
                <a:latin typeface="Montserrat" pitchFamily="2" charset="77"/>
              </a:rPr>
              <a:t> y </a:t>
            </a:r>
            <a:r>
              <a:rPr lang="en-US" sz="2200" dirty="0" err="1">
                <a:effectLst/>
                <a:latin typeface="Montserrat" pitchFamily="2" charset="77"/>
              </a:rPr>
              <a:t>tecnologías</a:t>
            </a:r>
            <a:r>
              <a:rPr lang="en-US" sz="2200" dirty="0">
                <a:effectLst/>
                <a:latin typeface="Montserrat" pitchFamily="2" charset="77"/>
              </a:rPr>
              <a:t> de Big Data para </a:t>
            </a:r>
            <a:r>
              <a:rPr lang="en-US" sz="2200" dirty="0" err="1">
                <a:effectLst/>
                <a:latin typeface="Montserrat" pitchFamily="2" charset="77"/>
              </a:rPr>
              <a:t>manejar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datos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estructurados</a:t>
            </a:r>
            <a:r>
              <a:rPr lang="en-US" sz="2200" dirty="0">
                <a:effectLst/>
                <a:latin typeface="Montserrat" pitchFamily="2" charset="77"/>
              </a:rPr>
              <a:t>, semi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estructurados</a:t>
            </a:r>
            <a:r>
              <a:rPr lang="en-US" sz="2200" dirty="0">
                <a:effectLst/>
                <a:latin typeface="Montserrat" pitchFamily="2" charset="77"/>
              </a:rPr>
              <a:t> y no </a:t>
            </a:r>
            <a:r>
              <a:rPr lang="en-US" sz="2200" dirty="0" err="1">
                <a:effectLst/>
                <a:latin typeface="Montserrat" pitchFamily="2" charset="77"/>
              </a:rPr>
              <a:t>estructurados</a:t>
            </a:r>
            <a:r>
              <a:rPr lang="en-US" sz="2200" dirty="0">
                <a:effectLst/>
                <a:latin typeface="Montserrat" pitchFamily="2" charset="77"/>
              </a:rPr>
              <a:t>, </a:t>
            </a:r>
            <a:r>
              <a:rPr lang="en-US" sz="2200" dirty="0" err="1">
                <a:effectLst/>
                <a:latin typeface="Montserrat" pitchFamily="2" charset="77"/>
              </a:rPr>
              <a:t>destacando</a:t>
            </a:r>
            <a:r>
              <a:rPr lang="en-US" sz="2200" dirty="0">
                <a:effectLst/>
                <a:latin typeface="Montserrat" pitchFamily="2" charset="77"/>
              </a:rPr>
              <a:t> la </a:t>
            </a:r>
            <a:r>
              <a:rPr lang="en-US" sz="2200" dirty="0" err="1">
                <a:effectLst/>
                <a:latin typeface="Montserrat" pitchFamily="2" charset="77"/>
              </a:rPr>
              <a:t>importancia</a:t>
            </a:r>
            <a:r>
              <a:rPr lang="en-US" sz="2200" dirty="0">
                <a:effectLst/>
                <a:latin typeface="Montserrat" pitchFamily="2" charset="77"/>
              </a:rPr>
              <a:t> de la </a:t>
            </a:r>
            <a:r>
              <a:rPr lang="en-US" sz="2200" dirty="0" err="1">
                <a:effectLst/>
                <a:latin typeface="Montserrat" pitchFamily="2" charset="77"/>
              </a:rPr>
              <a:t>eficiencia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en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el</a:t>
            </a:r>
            <a:r>
              <a:rPr lang="en-US" sz="2200" dirty="0">
                <a:effectLst/>
                <a:latin typeface="Montserrat" pitchFamily="2" charset="77"/>
              </a:rPr>
              <a:t> </a:t>
            </a:r>
            <a:r>
              <a:rPr lang="en-US" sz="2200" dirty="0" err="1">
                <a:effectLst/>
                <a:latin typeface="Montserrat" pitchFamily="2" charset="77"/>
              </a:rPr>
              <a:t>procesamiento</a:t>
            </a:r>
            <a:r>
              <a:rPr lang="en-US" sz="2200" dirty="0">
                <a:effectLst/>
                <a:latin typeface="Montserrat" pitchFamily="2" charset="77"/>
              </a:rPr>
              <a:t> y </a:t>
            </a:r>
            <a:r>
              <a:rPr lang="en-US" sz="2200" dirty="0" err="1">
                <a:effectLst/>
                <a:latin typeface="Montserrat" pitchFamily="2" charset="77"/>
              </a:rPr>
              <a:t>análisis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dirty="0">
                <a:effectLst/>
                <a:latin typeface="Montserrat" pitchFamily="2" charset="77"/>
              </a:rPr>
              <a:t>de </a:t>
            </a:r>
            <a:r>
              <a:rPr lang="en-US" sz="2200" dirty="0" err="1">
                <a:effectLst/>
                <a:latin typeface="Montserrat" pitchFamily="2" charset="77"/>
              </a:rPr>
              <a:t>datos</a:t>
            </a:r>
            <a:r>
              <a:rPr lang="en-US" sz="2200" dirty="0">
                <a:effectLst/>
                <a:latin typeface="Montserrat" pitchFamily="2" charset="77"/>
              </a:rPr>
              <a:t>.</a:t>
            </a:r>
          </a:p>
          <a:p>
            <a:endParaRPr lang="en-PA" dirty="0"/>
          </a:p>
        </p:txBody>
      </p:sp>
      <p:pic>
        <p:nvPicPr>
          <p:cNvPr id="3074" name="Picture 2" descr="Sistemas Centrados en Datos (Repositorios): ARQUITECTURA DE PIZARRA">
            <a:extLst>
              <a:ext uri="{FF2B5EF4-FFF2-40B4-BE49-F238E27FC236}">
                <a16:creationId xmlns:a16="http://schemas.microsoft.com/office/drawing/2014/main" id="{8A61F926-BF75-A06E-CB33-CE78F126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93" y="1937317"/>
            <a:ext cx="4490683" cy="298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0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9283">
        <p:fade/>
      </p:transition>
    </mc:Choice>
    <mc:Fallback>
      <p:transition spd="med" advTm="2592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429571" y="1864434"/>
            <a:ext cx="9625525" cy="225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77"/>
              </a:rPr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393611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83">
        <p:fade/>
      </p:transition>
    </mc:Choice>
    <mc:Fallback>
      <p:transition spd="med" advTm="838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4937760" y="145015"/>
            <a:ext cx="68909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Ventajas y Desventajas de la Arquitectura Basada en Datos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B786F-F041-468A-43F3-B52E4E8A32FA}"/>
              </a:ext>
            </a:extLst>
          </p:cNvPr>
          <p:cNvSpPr txBox="1"/>
          <p:nvPr/>
        </p:nvSpPr>
        <p:spPr>
          <a:xfrm>
            <a:off x="612648" y="2220834"/>
            <a:ext cx="4745736" cy="373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Mejora la consistencia y la calidad de los datos.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Aumento de la eficiencia en el manejo de los datos</a:t>
            </a:r>
            <a:endParaRPr lang="en-PA" sz="2000" dirty="0"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Mejora la reutilización de los datos</a:t>
            </a:r>
            <a:endParaRPr lang="es-ES_tradnl" sz="2000" dirty="0"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Facilita la integración de los datos</a:t>
            </a:r>
            <a:endParaRPr lang="en-PA" sz="200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515E8-979D-8867-9708-3ABE2FE20685}"/>
              </a:ext>
            </a:extLst>
          </p:cNvPr>
          <p:cNvSpPr txBox="1"/>
          <p:nvPr/>
        </p:nvSpPr>
        <p:spPr>
          <a:xfrm>
            <a:off x="5971031" y="2220834"/>
            <a:ext cx="4562856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Puede llevar a la dependencia de los datos.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Problemas de escalabilidad</a:t>
            </a:r>
            <a:endParaRPr lang="en-PA" sz="2000" dirty="0"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Problemas de seguridad y privacidad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PA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Necesidad de habilidades y conocimientos especializados</a:t>
            </a:r>
          </a:p>
        </p:txBody>
      </p:sp>
      <p:sp>
        <p:nvSpPr>
          <p:cNvPr id="4" name="Google Shape;1458;p54">
            <a:extLst>
              <a:ext uri="{FF2B5EF4-FFF2-40B4-BE49-F238E27FC236}">
                <a16:creationId xmlns:a16="http://schemas.microsoft.com/office/drawing/2014/main" id="{73027501-6717-9515-DF4F-2B30203C815A}"/>
              </a:ext>
            </a:extLst>
          </p:cNvPr>
          <p:cNvSpPr txBox="1">
            <a:spLocks/>
          </p:cNvSpPr>
          <p:nvPr/>
        </p:nvSpPr>
        <p:spPr>
          <a:xfrm>
            <a:off x="1685830" y="1576206"/>
            <a:ext cx="259937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ES" sz="3200" b="1" dirty="0">
                <a:latin typeface="Montserrat" pitchFamily="2" charset="77"/>
              </a:rPr>
              <a:t>Ventajas</a:t>
            </a:r>
          </a:p>
        </p:txBody>
      </p:sp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AE7ECC7D-A32D-9C61-338E-519DA5EAE801}"/>
              </a:ext>
            </a:extLst>
          </p:cNvPr>
          <p:cNvSpPr txBox="1">
            <a:spLocks/>
          </p:cNvSpPr>
          <p:nvPr/>
        </p:nvSpPr>
        <p:spPr>
          <a:xfrm>
            <a:off x="6940152" y="1576206"/>
            <a:ext cx="2886171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ES" sz="3200" b="1" dirty="0">
                <a:latin typeface="Montserrat" pitchFamily="2" charset="77"/>
              </a:rPr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111757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4750">
        <p:fade/>
      </p:transition>
    </mc:Choice>
    <mc:Fallback>
      <p:transition spd="med" advTm="3747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429571" y="1864435"/>
            <a:ext cx="9625525" cy="11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77"/>
              </a:rPr>
              <a:t>Repositorios de Datos </a:t>
            </a:r>
          </a:p>
        </p:txBody>
      </p:sp>
    </p:spTree>
    <p:extLst>
      <p:ext uri="{BB962C8B-B14F-4D97-AF65-F5344CB8AC3E}">
        <p14:creationId xmlns:p14="http://schemas.microsoft.com/office/powerpoint/2010/main" val="370684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716">
        <p:fade/>
      </p:transition>
    </mc:Choice>
    <mc:Fallback>
      <p:transition spd="med" advTm="1771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DC714A3E-B59F-EC38-FC44-6AB14BE1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330952" y="302811"/>
            <a:ext cx="649449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¿Qué son los Repositorios?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53DA8-8143-EF32-6D0A-5472C7AA1FAD}"/>
              </a:ext>
            </a:extLst>
          </p:cNvPr>
          <p:cNvSpPr txBox="1"/>
          <p:nvPr/>
        </p:nvSpPr>
        <p:spPr>
          <a:xfrm>
            <a:off x="856487" y="1887969"/>
            <a:ext cx="5239512" cy="30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PA" sz="2200" dirty="0">
                <a:effectLst/>
                <a:latin typeface="Montserrat" pitchFamily="2" charset="77"/>
                <a:ea typeface="Times New Roman" panose="02020603050405020304" pitchFamily="18" charset="0"/>
              </a:rPr>
              <a:t>Un repositorio puede ser entendido como un contenedor de almacenamiento de datos que proporciona una serie de operaciones para acceder, modificar, y manipular los datos.</a:t>
            </a:r>
          </a:p>
        </p:txBody>
      </p:sp>
      <p:pic>
        <p:nvPicPr>
          <p:cNvPr id="9" name="Picture 2" descr="Repositorios y recursos de información científico-académica en acceso  abierto - Global Campus Nebrija">
            <a:extLst>
              <a:ext uri="{FF2B5EF4-FFF2-40B4-BE49-F238E27FC236}">
                <a16:creationId xmlns:a16="http://schemas.microsoft.com/office/drawing/2014/main" id="{F285C8F7-8515-997B-B8B2-61D9028C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86" y="1714499"/>
            <a:ext cx="428625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22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350">
        <p:fade/>
      </p:transition>
    </mc:Choice>
    <mc:Fallback>
      <p:transition spd="med" advTm="80350">
        <p:fade/>
      </p:transition>
    </mc:Fallback>
  </mc:AlternateContent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24350</TotalTime>
  <Words>743</Words>
  <Application>Microsoft Macintosh PowerPoint</Application>
  <PresentationFormat>Widescreen</PresentationFormat>
  <Paragraphs>51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Amatic SC</vt:lpstr>
      <vt:lpstr>Roboto Light</vt:lpstr>
      <vt:lpstr>Montserrat</vt:lpstr>
      <vt:lpstr>Neo Sans Pro</vt:lpstr>
      <vt:lpstr>Arial</vt:lpstr>
      <vt:lpstr>Meeting Tools by Slidesgo</vt:lpstr>
      <vt:lpstr>Arquitectura de Software Centrada en Datos</vt:lpstr>
      <vt:lpstr>PowerPoint Presentation</vt:lpstr>
      <vt:lpstr>¿Qué es la Arquitectura de Software?</vt:lpstr>
      <vt:lpstr>PowerPoint Presentation</vt:lpstr>
      <vt:lpstr>¿Qué es la Arquitectura de Software Centrada en Datos?</vt:lpstr>
      <vt:lpstr>PowerPoint Presentation</vt:lpstr>
      <vt:lpstr>Ventajas y Desventajas de la Arquitectura Basada en Datos</vt:lpstr>
      <vt:lpstr>PowerPoint Presentation</vt:lpstr>
      <vt:lpstr>¿Qué son los Repositorios?</vt:lpstr>
      <vt:lpstr>Repositorios de Datos</vt:lpstr>
      <vt:lpstr>Repositorios de Metadatos</vt:lpstr>
      <vt:lpstr>Repositorios de Código</vt:lpstr>
      <vt:lpstr>Repositorios Distribuidos</vt:lpstr>
      <vt:lpstr>Referencias Bibliográficas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119</cp:revision>
  <dcterms:modified xsi:type="dcterms:W3CDTF">2023-06-11T18:24:07Z</dcterms:modified>
</cp:coreProperties>
</file>