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9"/>
  </p:notesMasterIdLst>
  <p:sldIdLst>
    <p:sldId id="256" r:id="rId2"/>
    <p:sldId id="464" r:id="rId3"/>
    <p:sldId id="362" r:id="rId4"/>
    <p:sldId id="465" r:id="rId5"/>
    <p:sldId id="466" r:id="rId6"/>
    <p:sldId id="470" r:id="rId7"/>
    <p:sldId id="469" r:id="rId8"/>
    <p:sldId id="467" r:id="rId9"/>
    <p:sldId id="471" r:id="rId10"/>
    <p:sldId id="472" r:id="rId11"/>
    <p:sldId id="473" r:id="rId12"/>
    <p:sldId id="468" r:id="rId13"/>
    <p:sldId id="474" r:id="rId14"/>
    <p:sldId id="367" r:id="rId15"/>
    <p:sldId id="351" r:id="rId16"/>
    <p:sldId id="475" r:id="rId17"/>
    <p:sldId id="323" r:id="rId18"/>
  </p:sldIdLst>
  <p:sldSz cx="12192000" cy="6858000"/>
  <p:notesSz cx="6858000" cy="9144000"/>
  <p:embeddedFontLst>
    <p:embeddedFont>
      <p:font typeface="Amatic SC" pitchFamily="2" charset="-79"/>
      <p:regular r:id="rId20"/>
      <p:bold r:id="rId21"/>
    </p:embeddedFont>
    <p:embeddedFont>
      <p:font typeface="Montserrat" pitchFamily="2" charset="77"/>
      <p:regular r:id="rId22"/>
      <p:bold r:id="rId23"/>
      <p:italic r:id="rId24"/>
      <p:boldItalic r:id="rId25"/>
    </p:embeddedFont>
    <p:embeddedFont>
      <p:font typeface="Neo Sans Pro" panose="020B0504030504040204" charset="0"/>
      <p:regular r:id="rId26"/>
      <p:bold r:id="rId27"/>
      <p:italic r:id="rId28"/>
      <p:boldItalic r:id="rId29"/>
    </p:embeddedFont>
    <p:embeddedFont>
      <p:font typeface="Roboto Light" panose="020F03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4A9E"/>
    <a:srgbClr val="46BA79"/>
    <a:srgbClr val="2E2B70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5EE1A-BABA-4811-8BC5-D2BD8A2D32B3}">
  <a:tblStyle styleId="{4D55EE1A-BABA-4811-8BC5-D2BD8A2D32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6" autoAdjust="0"/>
    <p:restoredTop sz="94517"/>
  </p:normalViewPr>
  <p:slideViewPr>
    <p:cSldViewPr snapToGrid="0" snapToObjects="1">
      <p:cViewPr varScale="1">
        <p:scale>
          <a:sx n="139" d="100"/>
          <a:sy n="139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8047e198bf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8047e198bf_0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06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" name="Google Shape;4239;g783dedcdbf_3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0" name="Google Shape;4240;g783dedcdbf_3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047e198bf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047e198bf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24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047e198bf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047e198bf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477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047e198bf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047e198bf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42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047e198bf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047e198bf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82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047e198bf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047e198bf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77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047e198bf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047e198bf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498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047e198bf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047e198bf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30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047e198bf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047e198bf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36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0867" y="313050"/>
            <a:ext cx="54084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32267" y="905163"/>
            <a:ext cx="4273200" cy="22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72667" y="3069800"/>
            <a:ext cx="3432800" cy="1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matic SC"/>
              <a:buNone/>
              <a:defRPr sz="29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7453867" y="4826925"/>
            <a:ext cx="3551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3049800" y="1309625"/>
            <a:ext cx="60924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460300" y="2552300"/>
            <a:ext cx="4579200" cy="33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15600" y="4425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5976450" y="751325"/>
            <a:ext cx="239100" cy="113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/>
          <p:nvPr/>
        </p:nvSpPr>
        <p:spPr>
          <a:xfrm>
            <a:off x="5830433" y="313050"/>
            <a:ext cx="59388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7" name="Google Shape;227;p36"/>
          <p:cNvSpPr txBox="1">
            <a:spLocks noGrp="1"/>
          </p:cNvSpPr>
          <p:nvPr>
            <p:ph type="ctrTitle"/>
          </p:nvPr>
        </p:nvSpPr>
        <p:spPr>
          <a:xfrm>
            <a:off x="6663233" y="1075044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1"/>
          </p:nvPr>
        </p:nvSpPr>
        <p:spPr>
          <a:xfrm>
            <a:off x="6663233" y="2287425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4425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5976450" y="751325"/>
            <a:ext cx="239100" cy="113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5379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82" r:id="rId5"/>
    <p:sldLayoutId id="214748368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5I0DdMEeO9A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https://refactoring.guru/images/patterns/diagrams/prototype/example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https://refactoring.guru/images/patterns/diagrams/prototype/structure.png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testinghelp.com/design-patterns-tutorial-1/" TargetMode="External"/><Relationship Id="rId3" Type="http://schemas.openxmlformats.org/officeDocument/2006/relationships/hyperlink" Target="https://www.tutorialspoint.com/design_pattern/index.htm" TargetMode="External"/><Relationship Id="rId7" Type="http://schemas.openxmlformats.org/officeDocument/2006/relationships/hyperlink" Target="https://www.gofpatterns.com/" TargetMode="External"/><Relationship Id="rId12" Type="http://schemas.openxmlformats.org/officeDocument/2006/relationships/hyperlink" Target="https://developer.ibm.com/tutorials/j-patterns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factoring.guru/design-patterns" TargetMode="External"/><Relationship Id="rId11" Type="http://schemas.openxmlformats.org/officeDocument/2006/relationships/hyperlink" Target="https://www.sei.cmu.edu/reports/94tr007.pdf" TargetMode="External"/><Relationship Id="rId5" Type="http://schemas.openxmlformats.org/officeDocument/2006/relationships/hyperlink" Target="https://dzone.com/refcardz/design-patterns" TargetMode="External"/><Relationship Id="rId10" Type="http://schemas.openxmlformats.org/officeDocument/2006/relationships/hyperlink" Target="https://www.jot.fm/" TargetMode="External"/><Relationship Id="rId4" Type="http://schemas.openxmlformats.org/officeDocument/2006/relationships/hyperlink" Target="https://sourcemaking.com/design_patterns" TargetMode="External"/><Relationship Id="rId9" Type="http://schemas.openxmlformats.org/officeDocument/2006/relationships/hyperlink" Target="https://www.javatpoint.com/design-patterns-in-jav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tu.be/5I0DdMEeO9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tángulo&#10;&#10;Descripción generada automáticamente con confianza baja">
            <a:extLst>
              <a:ext uri="{FF2B5EF4-FFF2-40B4-BE49-F238E27FC236}">
                <a16:creationId xmlns:a16="http://schemas.microsoft.com/office/drawing/2014/main" id="{4497D56C-FC51-8F01-3FC7-A89BDD8F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44" name="Google Shape;244;p40"/>
          <p:cNvSpPr txBox="1">
            <a:spLocks noGrp="1"/>
          </p:cNvSpPr>
          <p:nvPr>
            <p:ph type="ctrTitle"/>
          </p:nvPr>
        </p:nvSpPr>
        <p:spPr>
          <a:xfrm>
            <a:off x="5431349" y="2540694"/>
            <a:ext cx="6556734" cy="22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ES" sz="3600" b="1" dirty="0">
                <a:solidFill>
                  <a:srgbClr val="2E2B70"/>
                </a:solidFill>
                <a:latin typeface="Montserrat" pitchFamily="2" charset="77"/>
              </a:rPr>
              <a:t>Los Patrones de Diseño en la Ingeniería de Software:</a:t>
            </a:r>
            <a:br>
              <a:rPr lang="es-ES" sz="3600" b="1" dirty="0">
                <a:solidFill>
                  <a:srgbClr val="2E2B70"/>
                </a:solidFill>
                <a:latin typeface="Montserrat" pitchFamily="2" charset="77"/>
              </a:rPr>
            </a:br>
            <a:r>
              <a:rPr lang="es-ES" sz="3600" b="1" dirty="0">
                <a:solidFill>
                  <a:srgbClr val="2E2B70"/>
                </a:solidFill>
                <a:latin typeface="Montserrat" pitchFamily="2" charset="77"/>
              </a:rPr>
              <a:t>Caso </a:t>
            </a:r>
            <a:r>
              <a:rPr lang="es-ES" sz="3600" b="1" dirty="0" err="1">
                <a:solidFill>
                  <a:srgbClr val="2E2B70"/>
                </a:solidFill>
                <a:latin typeface="Montserrat" pitchFamily="2" charset="77"/>
              </a:rPr>
              <a:t>Prototype</a:t>
            </a:r>
            <a:endParaRPr lang="es-PA" sz="3600" b="1" dirty="0">
              <a:solidFill>
                <a:srgbClr val="2E2B70"/>
              </a:solidFill>
              <a:latin typeface="Montserrat" pitchFamily="2" charset="77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D02A3702-ECC4-313E-7680-A8080DC38D2A}"/>
              </a:ext>
            </a:extLst>
          </p:cNvPr>
          <p:cNvSpPr txBox="1">
            <a:spLocks/>
          </p:cNvSpPr>
          <p:nvPr/>
        </p:nvSpPr>
        <p:spPr>
          <a:xfrm>
            <a:off x="436161" y="319289"/>
            <a:ext cx="6567932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es-PA" sz="2400" b="1" dirty="0">
                <a:latin typeface="Montserrat" pitchFamily="2" charset="77"/>
                <a:ea typeface="Roboto"/>
                <a:cs typeface="Roboto"/>
                <a:sym typeface="Roboto"/>
              </a:rPr>
              <a:t>Johel Heraclio Batista Cárdenas</a:t>
            </a:r>
          </a:p>
          <a:p>
            <a:pPr marL="0" indent="0" algn="ctr"/>
            <a:r>
              <a:rPr lang="es-PA" sz="2400" b="1" dirty="0">
                <a:latin typeface="Montserrat" pitchFamily="2" charset="77"/>
                <a:ea typeface="Roboto"/>
                <a:cs typeface="Roboto"/>
                <a:sym typeface="Roboto"/>
              </a:rPr>
              <a:t>Cédula: </a:t>
            </a:r>
            <a:r>
              <a:rPr lang="es-PA" sz="2400" dirty="0">
                <a:latin typeface="Montserrat" pitchFamily="2" charset="77"/>
                <a:ea typeface="Roboto"/>
                <a:cs typeface="Roboto"/>
                <a:sym typeface="Roboto"/>
              </a:rPr>
              <a:t>8-914-587</a:t>
            </a:r>
            <a:endParaRPr lang="es-PA" sz="2400" dirty="0">
              <a:latin typeface="Montserrat" pitchFamily="2" charset="77"/>
              <a:ea typeface="Roboto"/>
              <a:sym typeface="Roboto"/>
            </a:endParaRPr>
          </a:p>
          <a:p>
            <a:pPr marL="0" indent="0" algn="ctr"/>
            <a:r>
              <a:rPr lang="es-PA" sz="2400" b="1" dirty="0">
                <a:latin typeface="Montserrat" pitchFamily="2" charset="77"/>
                <a:ea typeface="Roboto"/>
                <a:sym typeface="Roboto"/>
              </a:rPr>
              <a:t>Grupo: </a:t>
            </a:r>
            <a:r>
              <a:rPr lang="es-PA" sz="2400" dirty="0">
                <a:latin typeface="Montserrat" pitchFamily="2" charset="77"/>
                <a:ea typeface="Roboto"/>
                <a:sym typeface="Roboto"/>
              </a:rPr>
              <a:t>1IF-131</a:t>
            </a:r>
            <a:endParaRPr lang="es-PA" sz="2400" dirty="0">
              <a:latin typeface="Montserrat" pitchFamily="2" charset="77"/>
            </a:endParaRPr>
          </a:p>
        </p:txBody>
      </p:sp>
      <p:pic>
        <p:nvPicPr>
          <p:cNvPr id="17410" name="Picture 2" descr="Logos para Impresión | Universidad Tecnológica de Panamá">
            <a:extLst>
              <a:ext uri="{FF2B5EF4-FFF2-40B4-BE49-F238E27FC236}">
                <a16:creationId xmlns:a16="http://schemas.microsoft.com/office/drawing/2014/main" id="{6B7E19DE-EE71-0237-4A3C-D5B6632AA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93" y="2324706"/>
            <a:ext cx="2240282" cy="220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Contáctenos | Facultad de Ingeniería de Sistemas Computacionales">
            <a:extLst>
              <a:ext uri="{FF2B5EF4-FFF2-40B4-BE49-F238E27FC236}">
                <a16:creationId xmlns:a16="http://schemas.microsoft.com/office/drawing/2014/main" id="{495DB65D-B03F-C23C-0F8C-D9997D049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19" y="2215948"/>
            <a:ext cx="2426103" cy="242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2E6B5FC-332E-C7B6-33DE-83EADF4E9D79}"/>
              </a:ext>
            </a:extLst>
          </p:cNvPr>
          <p:cNvSpPr txBox="1">
            <a:spLocks/>
          </p:cNvSpPr>
          <p:nvPr/>
        </p:nvSpPr>
        <p:spPr>
          <a:xfrm>
            <a:off x="5217146" y="5259597"/>
            <a:ext cx="6567932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es-PA" sz="2400" b="1" dirty="0">
                <a:latin typeface="Montserrat" pitchFamily="2" charset="77"/>
                <a:ea typeface="Roboto"/>
                <a:cs typeface="Roboto"/>
                <a:sym typeface="Roboto"/>
              </a:rPr>
              <a:t>Enlace de la Charla: </a:t>
            </a:r>
            <a:r>
              <a:rPr lang="es-PA" sz="2400" b="1" dirty="0">
                <a:latin typeface="Montserrat" pitchFamily="2" charset="77"/>
                <a:ea typeface="Roboto"/>
                <a:cs typeface="Roboto"/>
                <a:sym typeface="Roboto"/>
                <a:hlinkClick r:id="rId6"/>
              </a:rPr>
              <a:t>https://youtu.be/5I0DdMEeO9A</a:t>
            </a:r>
            <a:endParaRPr lang="es-PA" sz="2400" dirty="0">
              <a:latin typeface="Montserrat" pitchFamily="2" charset="7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1233">
        <p:fade/>
      </p:transition>
    </mc:Choice>
    <mc:Fallback>
      <p:transition spd="med" advTm="3123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441834C1-3148-0E95-5EE8-1CCA6939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458" name="Google Shape;1458;p54"/>
          <p:cNvSpPr txBox="1">
            <a:spLocks noGrp="1"/>
          </p:cNvSpPr>
          <p:nvPr>
            <p:ph type="title"/>
          </p:nvPr>
        </p:nvSpPr>
        <p:spPr>
          <a:xfrm>
            <a:off x="5725382" y="176754"/>
            <a:ext cx="5226748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b="1" dirty="0">
                <a:latin typeface="Montserrat" pitchFamily="2" charset="77"/>
              </a:rPr>
              <a:t>Patrones de Diseño Estructurales</a:t>
            </a:r>
            <a:endParaRPr sz="3200" b="1" dirty="0">
              <a:latin typeface="Montserrat" pitchFamily="2" charset="77"/>
            </a:endParaRPr>
          </a:p>
        </p:txBody>
      </p:sp>
      <p:sp>
        <p:nvSpPr>
          <p:cNvPr id="1515" name="Google Shape;1515;p54"/>
          <p:cNvSpPr txBox="1">
            <a:spLocks noGrp="1"/>
          </p:cNvSpPr>
          <p:nvPr>
            <p:ph type="subTitle" idx="1"/>
          </p:nvPr>
        </p:nvSpPr>
        <p:spPr>
          <a:xfrm>
            <a:off x="438912" y="1267446"/>
            <a:ext cx="6309360" cy="385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sz="1700" dirty="0">
                <a:latin typeface="Montserrat" pitchFamily="2" charset="77"/>
              </a:rPr>
              <a:t>Los </a:t>
            </a:r>
            <a:r>
              <a:rPr lang="en-US" sz="1700" dirty="0" err="1">
                <a:latin typeface="Montserrat" pitchFamily="2" charset="77"/>
              </a:rPr>
              <a:t>patrones</a:t>
            </a:r>
            <a:r>
              <a:rPr lang="en-US" sz="1700" dirty="0">
                <a:latin typeface="Montserrat" pitchFamily="2" charset="77"/>
              </a:rPr>
              <a:t> de </a:t>
            </a:r>
            <a:r>
              <a:rPr lang="en-US" sz="1700" dirty="0" err="1">
                <a:latin typeface="Montserrat" pitchFamily="2" charset="77"/>
              </a:rPr>
              <a:t>diseño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estructurales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abordan</a:t>
            </a:r>
            <a:r>
              <a:rPr lang="en-US" sz="1700" dirty="0">
                <a:latin typeface="Montserrat" pitchFamily="2" charset="77"/>
              </a:rPr>
              <a:t> la </a:t>
            </a:r>
            <a:r>
              <a:rPr lang="en-US" sz="1700" dirty="0" err="1">
                <a:latin typeface="Montserrat" pitchFamily="2" charset="77"/>
              </a:rPr>
              <a:t>composición</a:t>
            </a:r>
            <a:r>
              <a:rPr lang="en-US" sz="1700" dirty="0">
                <a:latin typeface="Montserrat" pitchFamily="2" charset="77"/>
              </a:rPr>
              <a:t> de </a:t>
            </a:r>
            <a:r>
              <a:rPr lang="en-US" sz="1700" dirty="0" err="1">
                <a:latin typeface="Montserrat" pitchFamily="2" charset="77"/>
              </a:rPr>
              <a:t>objetos</a:t>
            </a:r>
            <a:r>
              <a:rPr lang="en-US" sz="1700" dirty="0">
                <a:latin typeface="Montserrat" pitchFamily="2" charset="77"/>
              </a:rPr>
              <a:t> y </a:t>
            </a:r>
            <a:r>
              <a:rPr lang="en-US" sz="1700" dirty="0" err="1">
                <a:latin typeface="Montserrat" pitchFamily="2" charset="77"/>
              </a:rPr>
              <a:t>clases</a:t>
            </a:r>
            <a:r>
              <a:rPr lang="en-US" sz="1700" dirty="0">
                <a:latin typeface="Montserrat" pitchFamily="2" charset="77"/>
              </a:rPr>
              <a:t>. 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sz="1700" b="1" dirty="0">
                <a:latin typeface="Montserrat" pitchFamily="2" charset="77"/>
              </a:rPr>
              <a:t>Adapter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hace</a:t>
            </a:r>
            <a:r>
              <a:rPr lang="en-US" sz="1700" dirty="0">
                <a:latin typeface="Montserrat" pitchFamily="2" charset="77"/>
              </a:rPr>
              <a:t> compatibles interfaces incompatibles. 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sz="1700" b="1" dirty="0">
                <a:latin typeface="Montserrat" pitchFamily="2" charset="77"/>
              </a:rPr>
              <a:t>Bridge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separa</a:t>
            </a:r>
            <a:r>
              <a:rPr lang="en-US" sz="1700" dirty="0">
                <a:latin typeface="Montserrat" pitchFamily="2" charset="77"/>
              </a:rPr>
              <a:t> la </a:t>
            </a:r>
            <a:r>
              <a:rPr lang="en-US" sz="1700" dirty="0" err="1">
                <a:latin typeface="Montserrat" pitchFamily="2" charset="77"/>
              </a:rPr>
              <a:t>abstracción</a:t>
            </a:r>
            <a:r>
              <a:rPr lang="en-US" sz="1700" dirty="0">
                <a:latin typeface="Montserrat" pitchFamily="2" charset="77"/>
              </a:rPr>
              <a:t> de la </a:t>
            </a:r>
            <a:r>
              <a:rPr lang="en-US" sz="1700" dirty="0" err="1">
                <a:latin typeface="Montserrat" pitchFamily="2" charset="77"/>
              </a:rPr>
              <a:t>implementación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permitiendo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su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variación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independiente</a:t>
            </a:r>
            <a:r>
              <a:rPr lang="en-US" sz="1700" dirty="0">
                <a:latin typeface="Montserrat" pitchFamily="2" charset="77"/>
              </a:rPr>
              <a:t>. 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sz="1700" b="1" dirty="0">
                <a:latin typeface="Montserrat" pitchFamily="2" charset="77"/>
              </a:rPr>
              <a:t>Composite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trata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los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objetos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individuales</a:t>
            </a:r>
            <a:r>
              <a:rPr lang="en-US" sz="1700" dirty="0">
                <a:latin typeface="Montserrat" pitchFamily="2" charset="77"/>
              </a:rPr>
              <a:t> y las </a:t>
            </a:r>
            <a:r>
              <a:rPr lang="en-US" sz="1700" dirty="0" err="1">
                <a:latin typeface="Montserrat" pitchFamily="2" charset="77"/>
              </a:rPr>
              <a:t>composiciones</a:t>
            </a:r>
            <a:r>
              <a:rPr lang="en-US" sz="1700" dirty="0">
                <a:latin typeface="Montserrat" pitchFamily="2" charset="77"/>
              </a:rPr>
              <a:t> de </a:t>
            </a:r>
            <a:r>
              <a:rPr lang="en-US" sz="1700" dirty="0" err="1">
                <a:latin typeface="Montserrat" pitchFamily="2" charset="77"/>
              </a:rPr>
              <a:t>manera</a:t>
            </a:r>
            <a:r>
              <a:rPr lang="en-US" sz="1700" dirty="0">
                <a:latin typeface="Montserrat" pitchFamily="2" charset="77"/>
              </a:rPr>
              <a:t> similar para </a:t>
            </a:r>
            <a:r>
              <a:rPr lang="en-US" sz="1700" dirty="0" err="1">
                <a:latin typeface="Montserrat" pitchFamily="2" charset="77"/>
              </a:rPr>
              <a:t>representar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jerarquías</a:t>
            </a:r>
            <a:r>
              <a:rPr lang="en-US" sz="1700" dirty="0">
                <a:latin typeface="Montserrat" pitchFamily="2" charset="77"/>
              </a:rPr>
              <a:t>. 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sz="1700" b="1" dirty="0">
                <a:latin typeface="Montserrat" pitchFamily="2" charset="77"/>
              </a:rPr>
              <a:t>Decorator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agrega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responsabilidades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dinámicamente</a:t>
            </a:r>
            <a:r>
              <a:rPr lang="en-US" sz="1700" dirty="0">
                <a:latin typeface="Montserrat" pitchFamily="2" charset="77"/>
              </a:rPr>
              <a:t>, </a:t>
            </a:r>
            <a:r>
              <a:rPr lang="en-US" sz="1700" dirty="0" err="1">
                <a:latin typeface="Montserrat" pitchFamily="2" charset="77"/>
              </a:rPr>
              <a:t>siendo</a:t>
            </a:r>
            <a:r>
              <a:rPr lang="en-US" sz="1700" dirty="0">
                <a:latin typeface="Montserrat" pitchFamily="2" charset="77"/>
              </a:rPr>
              <a:t> flexible </a:t>
            </a:r>
            <a:r>
              <a:rPr lang="en-US" sz="1700" dirty="0" err="1">
                <a:latin typeface="Montserrat" pitchFamily="2" charset="77"/>
              </a:rPr>
              <a:t>frente</a:t>
            </a:r>
            <a:r>
              <a:rPr lang="en-US" sz="1700" dirty="0">
                <a:latin typeface="Montserrat" pitchFamily="2" charset="77"/>
              </a:rPr>
              <a:t> a la </a:t>
            </a:r>
            <a:r>
              <a:rPr lang="en-US" sz="1700" dirty="0" err="1">
                <a:latin typeface="Montserrat" pitchFamily="2" charset="77"/>
              </a:rPr>
              <a:t>herencia</a:t>
            </a:r>
            <a:r>
              <a:rPr lang="en-US" sz="1700" dirty="0">
                <a:latin typeface="Montserrat" pitchFamily="2" charset="77"/>
              </a:rPr>
              <a:t>. 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sz="1700" b="1" dirty="0">
                <a:latin typeface="Montserrat" pitchFamily="2" charset="77"/>
              </a:rPr>
              <a:t>Facade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ofrece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una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interfaz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simplificada</a:t>
            </a:r>
            <a:r>
              <a:rPr lang="en-US" sz="1700" dirty="0">
                <a:latin typeface="Montserrat" pitchFamily="2" charset="77"/>
              </a:rPr>
              <a:t> para </a:t>
            </a:r>
            <a:r>
              <a:rPr lang="en-US" sz="1700" dirty="0" err="1">
                <a:latin typeface="Montserrat" pitchFamily="2" charset="77"/>
              </a:rPr>
              <a:t>subsistemas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complejos</a:t>
            </a:r>
            <a:r>
              <a:rPr lang="en-US" sz="1700" dirty="0">
                <a:latin typeface="Montserrat" pitchFamily="2" charset="77"/>
              </a:rPr>
              <a:t>. 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sz="1700" b="1" dirty="0">
                <a:latin typeface="Montserrat" pitchFamily="2" charset="77"/>
              </a:rPr>
              <a:t>Flyweight</a:t>
            </a:r>
            <a:r>
              <a:rPr lang="en-US" sz="1700" dirty="0">
                <a:latin typeface="Montserrat" pitchFamily="2" charset="77"/>
              </a:rPr>
              <a:t> reduce </a:t>
            </a:r>
            <a:r>
              <a:rPr lang="en-US" sz="1700" dirty="0" err="1">
                <a:latin typeface="Montserrat" pitchFamily="2" charset="77"/>
              </a:rPr>
              <a:t>el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uso</a:t>
            </a:r>
            <a:r>
              <a:rPr lang="en-US" sz="1700" dirty="0">
                <a:latin typeface="Montserrat" pitchFamily="2" charset="77"/>
              </a:rPr>
              <a:t> de </a:t>
            </a:r>
            <a:r>
              <a:rPr lang="en-US" sz="1700" dirty="0" err="1">
                <a:latin typeface="Montserrat" pitchFamily="2" charset="77"/>
              </a:rPr>
              <a:t>memoria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compartiendo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datos</a:t>
            </a:r>
            <a:r>
              <a:rPr lang="en-US" sz="1700" dirty="0">
                <a:latin typeface="Montserrat" pitchFamily="2" charset="77"/>
              </a:rPr>
              <a:t>. 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sz="1700" b="1" dirty="0">
                <a:latin typeface="Montserrat" pitchFamily="2" charset="77"/>
              </a:rPr>
              <a:t>Proxy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controla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el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acceso</a:t>
            </a:r>
            <a:r>
              <a:rPr lang="en-US" sz="1700" dirty="0">
                <a:latin typeface="Montserrat" pitchFamily="2" charset="77"/>
              </a:rPr>
              <a:t> a </a:t>
            </a:r>
            <a:r>
              <a:rPr lang="en-US" sz="1700" dirty="0" err="1">
                <a:latin typeface="Montserrat" pitchFamily="2" charset="77"/>
              </a:rPr>
              <a:t>otro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objeto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proporcionando</a:t>
            </a:r>
            <a:r>
              <a:rPr lang="en-US" sz="1700" dirty="0">
                <a:latin typeface="Montserrat" pitchFamily="2" charset="77"/>
              </a:rPr>
              <a:t>.</a:t>
            </a:r>
            <a:endParaRPr lang="en-PA" sz="1700" dirty="0">
              <a:latin typeface="Montserrat" pitchFamily="2" charset="77"/>
            </a:endParaRP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E9D7DB07-C920-83F5-D117-A9BEF1511CF3}"/>
              </a:ext>
            </a:extLst>
          </p:cNvPr>
          <p:cNvSpPr txBox="1">
            <a:spLocks/>
          </p:cNvSpPr>
          <p:nvPr/>
        </p:nvSpPr>
        <p:spPr>
          <a:xfrm>
            <a:off x="9317736" y="6071132"/>
            <a:ext cx="2538412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solidFill>
                  <a:srgbClr val="2E2B70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@batistajohel</a:t>
            </a:r>
          </a:p>
        </p:txBody>
      </p:sp>
      <p:sp>
        <p:nvSpPr>
          <p:cNvPr id="11" name="Google Shape;1162;p52">
            <a:extLst>
              <a:ext uri="{FF2B5EF4-FFF2-40B4-BE49-F238E27FC236}">
                <a16:creationId xmlns:a16="http://schemas.microsoft.com/office/drawing/2014/main" id="{3CEA19CB-284B-5545-BC7A-41BB92BE6A6D}"/>
              </a:ext>
            </a:extLst>
          </p:cNvPr>
          <p:cNvSpPr txBox="1">
            <a:spLocks/>
          </p:cNvSpPr>
          <p:nvPr/>
        </p:nvSpPr>
        <p:spPr>
          <a:xfrm>
            <a:off x="5952744" y="5452603"/>
            <a:ext cx="4772025" cy="46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27000" indent="0" algn="ctr">
              <a:buFont typeface="Roboto Light"/>
              <a:buNone/>
            </a:pPr>
            <a:r>
              <a:rPr lang="es-PA" sz="1800" b="1" dirty="0">
                <a:latin typeface="Montserrat" pitchFamily="2" charset="77"/>
              </a:rPr>
              <a:t>Patrón de Diseño Proxy</a:t>
            </a:r>
            <a:endParaRPr lang="es-PA" sz="1800" dirty="0">
              <a:latin typeface="Montserrat" pitchFamily="2" charset="77"/>
            </a:endParaRPr>
          </a:p>
        </p:txBody>
      </p:sp>
      <p:pic>
        <p:nvPicPr>
          <p:cNvPr id="9218" name="Picture 2" descr="Patrón de diseño Proxy">
            <a:extLst>
              <a:ext uri="{FF2B5EF4-FFF2-40B4-BE49-F238E27FC236}">
                <a16:creationId xmlns:a16="http://schemas.microsoft.com/office/drawing/2014/main" id="{46C57C2C-31DF-E5A0-8F0E-0FB626D97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689" y="2117671"/>
            <a:ext cx="4196253" cy="262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4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21316">
        <p:fade/>
      </p:transition>
    </mc:Choice>
    <mc:Fallback>
      <p:transition spd="med" advTm="22131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DC714A3E-B59F-EC38-FC44-6AB14BE17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58" name="Google Shape;1458;p54"/>
          <p:cNvSpPr txBox="1">
            <a:spLocks noGrp="1"/>
          </p:cNvSpPr>
          <p:nvPr>
            <p:ph type="title"/>
          </p:nvPr>
        </p:nvSpPr>
        <p:spPr>
          <a:xfrm>
            <a:off x="4456175" y="292190"/>
            <a:ext cx="7735824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2800" b="1" dirty="0">
                <a:latin typeface="Montserrat" pitchFamily="2" charset="77"/>
              </a:rPr>
              <a:t>Patrones de Diseño de Comportamiento</a:t>
            </a:r>
            <a:endParaRPr sz="2800" b="1" dirty="0">
              <a:latin typeface="Montserrat" pitchFamily="2" charset="77"/>
            </a:endParaRPr>
          </a:p>
        </p:txBody>
      </p:sp>
      <p:sp>
        <p:nvSpPr>
          <p:cNvPr id="1515" name="Google Shape;1515;p54"/>
          <p:cNvSpPr txBox="1">
            <a:spLocks noGrp="1"/>
          </p:cNvSpPr>
          <p:nvPr>
            <p:ph type="subTitle" idx="1"/>
          </p:nvPr>
        </p:nvSpPr>
        <p:spPr>
          <a:xfrm>
            <a:off x="4866968" y="925078"/>
            <a:ext cx="7215185" cy="3907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sz="1750" dirty="0">
                <a:latin typeface="Montserrat" pitchFamily="2" charset="77"/>
              </a:rPr>
              <a:t>Los </a:t>
            </a:r>
            <a:r>
              <a:rPr lang="en-US" sz="1750" dirty="0" err="1">
                <a:latin typeface="Montserrat" pitchFamily="2" charset="77"/>
              </a:rPr>
              <a:t>patrones</a:t>
            </a:r>
            <a:r>
              <a:rPr lang="en-US" sz="1750" dirty="0">
                <a:latin typeface="Montserrat" pitchFamily="2" charset="77"/>
              </a:rPr>
              <a:t> de </a:t>
            </a:r>
            <a:r>
              <a:rPr lang="en-US" sz="1750" dirty="0" err="1">
                <a:latin typeface="Montserrat" pitchFamily="2" charset="77"/>
              </a:rPr>
              <a:t>diseño</a:t>
            </a:r>
            <a:r>
              <a:rPr lang="en-US" sz="1750" dirty="0">
                <a:latin typeface="Montserrat" pitchFamily="2" charset="77"/>
              </a:rPr>
              <a:t> de </a:t>
            </a:r>
            <a:r>
              <a:rPr lang="en-US" sz="1750" dirty="0" err="1">
                <a:latin typeface="Montserrat" pitchFamily="2" charset="77"/>
              </a:rPr>
              <a:t>comportamiento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manejan</a:t>
            </a:r>
            <a:r>
              <a:rPr lang="en-US" sz="1750" dirty="0">
                <a:latin typeface="Montserrat" pitchFamily="2" charset="77"/>
              </a:rPr>
              <a:t> la </a:t>
            </a:r>
            <a:r>
              <a:rPr lang="en-US" sz="1750" dirty="0" err="1">
                <a:latin typeface="Montserrat" pitchFamily="2" charset="77"/>
              </a:rPr>
              <a:t>comunicación</a:t>
            </a:r>
            <a:r>
              <a:rPr lang="en-US" sz="1750" dirty="0">
                <a:latin typeface="Montserrat" pitchFamily="2" charset="77"/>
              </a:rPr>
              <a:t> y </a:t>
            </a:r>
            <a:r>
              <a:rPr lang="en-US" sz="1750" dirty="0" err="1">
                <a:latin typeface="Montserrat" pitchFamily="2" charset="77"/>
              </a:rPr>
              <a:t>responsabilidades</a:t>
            </a:r>
            <a:r>
              <a:rPr lang="en-US" sz="1750" dirty="0">
                <a:latin typeface="Montserrat" pitchFamily="2" charset="77"/>
              </a:rPr>
              <a:t> entre </a:t>
            </a:r>
            <a:r>
              <a:rPr lang="en-US" sz="1750" dirty="0" err="1">
                <a:latin typeface="Montserrat" pitchFamily="2" charset="77"/>
              </a:rPr>
              <a:t>objetos</a:t>
            </a:r>
            <a:r>
              <a:rPr lang="en-US" sz="1750" dirty="0">
                <a:latin typeface="Montserrat" pitchFamily="2" charset="77"/>
              </a:rPr>
              <a:t>. 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750" b="1" dirty="0">
                <a:latin typeface="Montserrat" pitchFamily="2" charset="77"/>
              </a:rPr>
              <a:t>Chain of Responsibility </a:t>
            </a:r>
            <a:r>
              <a:rPr lang="en-US" sz="1750" dirty="0" err="1">
                <a:latin typeface="Montserrat" pitchFamily="2" charset="77"/>
              </a:rPr>
              <a:t>pasa</a:t>
            </a:r>
            <a:r>
              <a:rPr lang="en-US" sz="1750" dirty="0">
                <a:latin typeface="Montserrat" pitchFamily="2" charset="77"/>
              </a:rPr>
              <a:t> solicitudes entre </a:t>
            </a:r>
            <a:r>
              <a:rPr lang="en-US" sz="1750" dirty="0" err="1">
                <a:latin typeface="Montserrat" pitchFamily="2" charset="77"/>
              </a:rPr>
              <a:t>manejadores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en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una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cadena</a:t>
            </a:r>
            <a:r>
              <a:rPr lang="en-US" sz="1750" dirty="0">
                <a:latin typeface="Montserrat" pitchFamily="2" charset="77"/>
              </a:rPr>
              <a:t>. 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750" b="1" dirty="0">
                <a:latin typeface="Montserrat" pitchFamily="2" charset="77"/>
              </a:rPr>
              <a:t>Command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convierte</a:t>
            </a:r>
            <a:r>
              <a:rPr lang="en-US" sz="1750" dirty="0">
                <a:latin typeface="Montserrat" pitchFamily="2" charset="77"/>
              </a:rPr>
              <a:t> solicitudes </a:t>
            </a:r>
            <a:r>
              <a:rPr lang="en-US" sz="1750" dirty="0" err="1">
                <a:latin typeface="Montserrat" pitchFamily="2" charset="77"/>
              </a:rPr>
              <a:t>en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objetos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independientes</a:t>
            </a:r>
            <a:r>
              <a:rPr lang="en-US" sz="1750" dirty="0">
                <a:latin typeface="Montserrat" pitchFamily="2" charset="77"/>
              </a:rPr>
              <a:t>. 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750" dirty="0">
                <a:latin typeface="Montserrat" pitchFamily="2" charset="77"/>
              </a:rPr>
              <a:t>Interpreter </a:t>
            </a:r>
            <a:r>
              <a:rPr lang="en-US" sz="1750" dirty="0" err="1">
                <a:latin typeface="Montserrat" pitchFamily="2" charset="77"/>
              </a:rPr>
              <a:t>representa</a:t>
            </a:r>
            <a:r>
              <a:rPr lang="en-US" sz="1750" dirty="0">
                <a:latin typeface="Montserrat" pitchFamily="2" charset="77"/>
              </a:rPr>
              <a:t> e </a:t>
            </a:r>
            <a:r>
              <a:rPr lang="en-US" sz="1750" dirty="0" err="1">
                <a:latin typeface="Montserrat" pitchFamily="2" charset="77"/>
              </a:rPr>
              <a:t>interpreta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una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gramática</a:t>
            </a:r>
            <a:r>
              <a:rPr lang="en-US" sz="1750" dirty="0">
                <a:latin typeface="Montserrat" pitchFamily="2" charset="77"/>
              </a:rPr>
              <a:t> dada </a:t>
            </a:r>
            <a:r>
              <a:rPr lang="en-US" sz="1750" dirty="0" err="1">
                <a:latin typeface="Montserrat" pitchFamily="2" charset="77"/>
              </a:rPr>
              <a:t>como</a:t>
            </a:r>
            <a:r>
              <a:rPr lang="en-US" sz="1750" dirty="0">
                <a:latin typeface="Montserrat" pitchFamily="2" charset="77"/>
              </a:rPr>
              <a:t> un </a:t>
            </a:r>
            <a:r>
              <a:rPr lang="en-US" sz="1750" dirty="0" err="1">
                <a:latin typeface="Montserrat" pitchFamily="2" charset="77"/>
              </a:rPr>
              <a:t>lenguaje</a:t>
            </a:r>
            <a:r>
              <a:rPr lang="en-US" sz="1750" dirty="0">
                <a:latin typeface="Montserrat" pitchFamily="2" charset="77"/>
              </a:rPr>
              <a:t>. 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750" b="1" dirty="0">
                <a:latin typeface="Montserrat" pitchFamily="2" charset="77"/>
              </a:rPr>
              <a:t>Iterator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permite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recorrer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objetos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agregados</a:t>
            </a:r>
            <a:r>
              <a:rPr lang="en-US" sz="1750" dirty="0">
                <a:latin typeface="Montserrat" pitchFamily="2" charset="77"/>
              </a:rPr>
              <a:t> sin </a:t>
            </a:r>
            <a:r>
              <a:rPr lang="en-US" sz="1750" dirty="0" err="1">
                <a:latin typeface="Montserrat" pitchFamily="2" charset="77"/>
              </a:rPr>
              <a:t>revelar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su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representación</a:t>
            </a:r>
            <a:r>
              <a:rPr lang="en-US" sz="1750" dirty="0">
                <a:latin typeface="Montserrat" pitchFamily="2" charset="77"/>
              </a:rPr>
              <a:t>. 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750" b="1" dirty="0">
                <a:latin typeface="Montserrat" pitchFamily="2" charset="77"/>
              </a:rPr>
              <a:t>Mediator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encapsula</a:t>
            </a:r>
            <a:r>
              <a:rPr lang="en-US" sz="1750" dirty="0">
                <a:latin typeface="Montserrat" pitchFamily="2" charset="77"/>
              </a:rPr>
              <a:t> la </a:t>
            </a:r>
            <a:r>
              <a:rPr lang="en-US" sz="1750" dirty="0" err="1">
                <a:latin typeface="Montserrat" pitchFamily="2" charset="77"/>
              </a:rPr>
              <a:t>interacción</a:t>
            </a:r>
            <a:r>
              <a:rPr lang="en-US" sz="1750" dirty="0">
                <a:latin typeface="Montserrat" pitchFamily="2" charset="77"/>
              </a:rPr>
              <a:t> entre </a:t>
            </a:r>
            <a:r>
              <a:rPr lang="en-US" sz="1750" dirty="0" err="1">
                <a:latin typeface="Montserrat" pitchFamily="2" charset="77"/>
              </a:rPr>
              <a:t>objetos</a:t>
            </a:r>
            <a:r>
              <a:rPr lang="en-US" sz="1750" dirty="0">
                <a:latin typeface="Montserrat" pitchFamily="2" charset="77"/>
              </a:rPr>
              <a:t> para </a:t>
            </a:r>
            <a:r>
              <a:rPr lang="en-US" sz="1750" dirty="0" err="1">
                <a:latin typeface="Montserrat" pitchFamily="2" charset="77"/>
              </a:rPr>
              <a:t>reducir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dependencias</a:t>
            </a:r>
            <a:r>
              <a:rPr lang="en-US" sz="1750" dirty="0">
                <a:latin typeface="Montserrat" pitchFamily="2" charset="77"/>
              </a:rPr>
              <a:t>. 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750" b="1" dirty="0">
                <a:latin typeface="Montserrat" pitchFamily="2" charset="77"/>
              </a:rPr>
              <a:t>Memento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guarda</a:t>
            </a:r>
            <a:r>
              <a:rPr lang="en-US" sz="1750" dirty="0">
                <a:latin typeface="Montserrat" pitchFamily="2" charset="77"/>
              </a:rPr>
              <a:t> y </a:t>
            </a:r>
            <a:r>
              <a:rPr lang="en-US" sz="1750" dirty="0" err="1">
                <a:latin typeface="Montserrat" pitchFamily="2" charset="77"/>
              </a:rPr>
              <a:t>restaura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estados</a:t>
            </a:r>
            <a:r>
              <a:rPr lang="en-US" sz="1750" dirty="0">
                <a:latin typeface="Montserrat" pitchFamily="2" charset="77"/>
              </a:rPr>
              <a:t> de </a:t>
            </a:r>
            <a:r>
              <a:rPr lang="en-US" sz="1750" dirty="0" err="1">
                <a:latin typeface="Montserrat" pitchFamily="2" charset="77"/>
              </a:rPr>
              <a:t>objetos</a:t>
            </a:r>
            <a:r>
              <a:rPr lang="en-US" sz="1750" dirty="0">
                <a:latin typeface="Montserrat" pitchFamily="2" charset="77"/>
              </a:rPr>
              <a:t>. 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750" b="1" dirty="0">
                <a:latin typeface="Montserrat" pitchFamily="2" charset="77"/>
              </a:rPr>
              <a:t>Observer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actualiza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automáticamente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objetos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dependientes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cuando</a:t>
            </a:r>
            <a:r>
              <a:rPr lang="en-US" sz="1750" dirty="0">
                <a:latin typeface="Montserrat" pitchFamily="2" charset="77"/>
              </a:rPr>
              <a:t> un </a:t>
            </a:r>
            <a:r>
              <a:rPr lang="en-US" sz="1750" dirty="0" err="1">
                <a:latin typeface="Montserrat" pitchFamily="2" charset="77"/>
              </a:rPr>
              <a:t>objeto</a:t>
            </a:r>
            <a:r>
              <a:rPr lang="en-US" sz="1750" dirty="0">
                <a:latin typeface="Montserrat" pitchFamily="2" charset="77"/>
              </a:rPr>
              <a:t> cambia de </a:t>
            </a:r>
            <a:r>
              <a:rPr lang="en-US" sz="1750" dirty="0" err="1">
                <a:latin typeface="Montserrat" pitchFamily="2" charset="77"/>
              </a:rPr>
              <a:t>estado</a:t>
            </a:r>
            <a:r>
              <a:rPr lang="en-US" sz="1750" dirty="0">
                <a:latin typeface="Montserrat" pitchFamily="2" charset="77"/>
              </a:rPr>
              <a:t>. 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750" b="1" dirty="0">
                <a:latin typeface="Montserrat" pitchFamily="2" charset="77"/>
              </a:rPr>
              <a:t>State</a:t>
            </a:r>
            <a:r>
              <a:rPr lang="en-US" sz="1750" dirty="0">
                <a:latin typeface="Montserrat" pitchFamily="2" charset="77"/>
              </a:rPr>
              <a:t> altera </a:t>
            </a:r>
            <a:r>
              <a:rPr lang="en-US" sz="1750" dirty="0" err="1">
                <a:latin typeface="Montserrat" pitchFamily="2" charset="77"/>
              </a:rPr>
              <a:t>el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comportamiento</a:t>
            </a:r>
            <a:r>
              <a:rPr lang="en-US" sz="1750" dirty="0">
                <a:latin typeface="Montserrat" pitchFamily="2" charset="77"/>
              </a:rPr>
              <a:t> del </a:t>
            </a:r>
            <a:r>
              <a:rPr lang="en-US" sz="1750" dirty="0" err="1">
                <a:latin typeface="Montserrat" pitchFamily="2" charset="77"/>
              </a:rPr>
              <a:t>objeto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según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su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estado</a:t>
            </a:r>
            <a:r>
              <a:rPr lang="en-US" sz="1750" dirty="0">
                <a:latin typeface="Montserrat" pitchFamily="2" charset="77"/>
              </a:rPr>
              <a:t>. 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750" b="1" dirty="0">
                <a:latin typeface="Montserrat" pitchFamily="2" charset="77"/>
              </a:rPr>
              <a:t>Strategy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encapsula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algoritmos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intercambiables</a:t>
            </a:r>
            <a:r>
              <a:rPr lang="en-US" sz="1750" dirty="0">
                <a:latin typeface="Montserrat" pitchFamily="2" charset="77"/>
              </a:rPr>
              <a:t>. 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750" b="1" dirty="0">
                <a:latin typeface="Montserrat" pitchFamily="2" charset="77"/>
              </a:rPr>
              <a:t>Template Method</a:t>
            </a:r>
            <a:r>
              <a:rPr lang="en-US" sz="1750" dirty="0">
                <a:latin typeface="Montserrat" pitchFamily="2" charset="77"/>
              </a:rPr>
              <a:t> define </a:t>
            </a:r>
            <a:r>
              <a:rPr lang="en-US" sz="1750" dirty="0" err="1">
                <a:latin typeface="Montserrat" pitchFamily="2" charset="77"/>
              </a:rPr>
              <a:t>esqueletos</a:t>
            </a:r>
            <a:r>
              <a:rPr lang="en-US" sz="1750" dirty="0">
                <a:latin typeface="Montserrat" pitchFamily="2" charset="77"/>
              </a:rPr>
              <a:t> de </a:t>
            </a:r>
            <a:r>
              <a:rPr lang="en-US" sz="1750" dirty="0" err="1">
                <a:latin typeface="Montserrat" pitchFamily="2" charset="77"/>
              </a:rPr>
              <a:t>algoritmos</a:t>
            </a:r>
            <a:r>
              <a:rPr lang="en-US" sz="1750" dirty="0">
                <a:latin typeface="Montserrat" pitchFamily="2" charset="77"/>
              </a:rPr>
              <a:t>. 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750" b="1" dirty="0">
                <a:latin typeface="Montserrat" pitchFamily="2" charset="77"/>
              </a:rPr>
              <a:t>Visitor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permite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realizar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operaciones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en</a:t>
            </a:r>
            <a:r>
              <a:rPr lang="en-US" sz="1750" dirty="0">
                <a:latin typeface="Montserrat" pitchFamily="2" charset="77"/>
              </a:rPr>
              <a:t> </a:t>
            </a:r>
            <a:r>
              <a:rPr lang="en-US" sz="1750" dirty="0" err="1">
                <a:latin typeface="Montserrat" pitchFamily="2" charset="77"/>
              </a:rPr>
              <a:t>elementos</a:t>
            </a:r>
            <a:r>
              <a:rPr lang="en-US" sz="1750" dirty="0">
                <a:latin typeface="Montserrat" pitchFamily="2" charset="77"/>
              </a:rPr>
              <a:t> sin </a:t>
            </a:r>
            <a:r>
              <a:rPr lang="en-US" sz="1750" dirty="0" err="1">
                <a:latin typeface="Montserrat" pitchFamily="2" charset="77"/>
              </a:rPr>
              <a:t>cambiar</a:t>
            </a:r>
            <a:r>
              <a:rPr lang="en-US" sz="1750" dirty="0">
                <a:latin typeface="Montserrat" pitchFamily="2" charset="77"/>
              </a:rPr>
              <a:t> sus </a:t>
            </a:r>
            <a:r>
              <a:rPr lang="en-US" sz="1750" dirty="0" err="1">
                <a:latin typeface="Montserrat" pitchFamily="2" charset="77"/>
              </a:rPr>
              <a:t>clases</a:t>
            </a:r>
            <a:r>
              <a:rPr lang="en-US" sz="1750" dirty="0">
                <a:latin typeface="Montserrat" pitchFamily="2" charset="77"/>
              </a:rPr>
              <a:t>.</a:t>
            </a:r>
            <a:endParaRPr lang="en-PA" sz="1750" dirty="0">
              <a:latin typeface="Montserrat" pitchFamily="2" charset="77"/>
            </a:endParaRP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E9D7DB07-C920-83F5-D117-A9BEF1511CF3}"/>
              </a:ext>
            </a:extLst>
          </p:cNvPr>
          <p:cNvSpPr txBox="1">
            <a:spLocks/>
          </p:cNvSpPr>
          <p:nvPr/>
        </p:nvSpPr>
        <p:spPr>
          <a:xfrm>
            <a:off x="211696" y="5926804"/>
            <a:ext cx="2538412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solidFill>
                  <a:srgbClr val="2E2B70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@batistajohel</a:t>
            </a:r>
          </a:p>
        </p:txBody>
      </p:sp>
      <p:sp>
        <p:nvSpPr>
          <p:cNvPr id="11" name="Google Shape;1162;p52">
            <a:extLst>
              <a:ext uri="{FF2B5EF4-FFF2-40B4-BE49-F238E27FC236}">
                <a16:creationId xmlns:a16="http://schemas.microsoft.com/office/drawing/2014/main" id="{3CEA19CB-284B-5545-BC7A-41BB92BE6A6D}"/>
              </a:ext>
            </a:extLst>
          </p:cNvPr>
          <p:cNvSpPr txBox="1">
            <a:spLocks/>
          </p:cNvSpPr>
          <p:nvPr/>
        </p:nvSpPr>
        <p:spPr>
          <a:xfrm>
            <a:off x="838646" y="4832594"/>
            <a:ext cx="3822925" cy="46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27000" indent="0" algn="ctr">
              <a:buFont typeface="Roboto Light"/>
              <a:buNone/>
            </a:pPr>
            <a:r>
              <a:rPr lang="es-PA" sz="1800" b="1" dirty="0">
                <a:latin typeface="Montserrat" pitchFamily="2" charset="77"/>
              </a:rPr>
              <a:t>Ejemplo de Patrón de Diseño Visitor</a:t>
            </a:r>
            <a:endParaRPr lang="es-PA" sz="1800" dirty="0">
              <a:latin typeface="Montserrat" pitchFamily="2" charset="77"/>
            </a:endParaRPr>
          </a:p>
        </p:txBody>
      </p:sp>
      <p:pic>
        <p:nvPicPr>
          <p:cNvPr id="11266" name="Picture 2" descr="Patrón de diseño Visitor">
            <a:extLst>
              <a:ext uri="{FF2B5EF4-FFF2-40B4-BE49-F238E27FC236}">
                <a16:creationId xmlns:a16="http://schemas.microsoft.com/office/drawing/2014/main" id="{ADFDB6A2-A1B0-DDFC-016A-49B03D715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0" y="1947829"/>
            <a:ext cx="4405376" cy="275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11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5533">
        <p:fade/>
      </p:transition>
    </mc:Choice>
    <mc:Fallback>
      <p:transition spd="med" advTm="15553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>
              <a:latin typeface="Montserrat" pitchFamily="2" charset="77"/>
            </a:endParaRPr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758755" y="1818715"/>
            <a:ext cx="8674487" cy="116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77"/>
              </a:rPr>
              <a:t>Patrón de Diseño</a:t>
            </a:r>
          </a:p>
          <a:p>
            <a:r>
              <a:rPr lang="es-PA" sz="6600" b="1" dirty="0">
                <a:latin typeface="Montserrat" pitchFamily="2" charset="77"/>
              </a:rPr>
              <a:t>Prototype</a:t>
            </a: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07BB81B1-2B1D-4514-F2D6-6044AA339C7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@ayudinga</a:t>
            </a:r>
          </a:p>
        </p:txBody>
      </p:sp>
      <p:pic>
        <p:nvPicPr>
          <p:cNvPr id="3" name="Video 2">
            <a:hlinkClick r:id="" action="ppaction://media"/>
            <a:extLst>
              <a:ext uri="{FF2B5EF4-FFF2-40B4-BE49-F238E27FC236}">
                <a16:creationId xmlns:a16="http://schemas.microsoft.com/office/drawing/2014/main" id="{2F7A8D10-D87A-E511-5E25-2384AB31E4A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0600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38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666">
        <p:fade/>
      </p:transition>
    </mc:Choice>
    <mc:Fallback>
      <p:transition spd="med" advTm="46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441834C1-3148-0E95-5EE8-1CCA6939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458" name="Google Shape;1458;p54"/>
          <p:cNvSpPr txBox="1">
            <a:spLocks noGrp="1"/>
          </p:cNvSpPr>
          <p:nvPr>
            <p:ph type="title"/>
          </p:nvPr>
        </p:nvSpPr>
        <p:spPr>
          <a:xfrm>
            <a:off x="4932616" y="176754"/>
            <a:ext cx="681228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b="1" dirty="0">
                <a:latin typeface="Montserrat" pitchFamily="2" charset="77"/>
              </a:rPr>
              <a:t>Caso de Estudio</a:t>
            </a:r>
            <a:br>
              <a:rPr lang="es-ES" sz="3200" b="1" dirty="0">
                <a:latin typeface="Montserrat" pitchFamily="2" charset="77"/>
              </a:rPr>
            </a:br>
            <a:r>
              <a:rPr lang="es-ES" sz="3200" b="1" dirty="0">
                <a:latin typeface="Montserrat" pitchFamily="2" charset="77"/>
              </a:rPr>
              <a:t>Aplicación de Dibujo Vectorial</a:t>
            </a:r>
            <a:endParaRPr sz="3200" b="1" dirty="0">
              <a:latin typeface="Montserrat" pitchFamily="2" charset="77"/>
            </a:endParaRPr>
          </a:p>
        </p:txBody>
      </p:sp>
      <p:sp>
        <p:nvSpPr>
          <p:cNvPr id="1515" name="Google Shape;1515;p54"/>
          <p:cNvSpPr txBox="1">
            <a:spLocks noGrp="1"/>
          </p:cNvSpPr>
          <p:nvPr>
            <p:ph type="subTitle" idx="1"/>
          </p:nvPr>
        </p:nvSpPr>
        <p:spPr>
          <a:xfrm>
            <a:off x="484632" y="1399393"/>
            <a:ext cx="5779008" cy="385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/>
            <a:r>
              <a:rPr lang="en-US" sz="1900" dirty="0" err="1">
                <a:latin typeface="Montserrat" pitchFamily="2" charset="77"/>
              </a:rPr>
              <a:t>En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una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aplicación</a:t>
            </a:r>
            <a:r>
              <a:rPr lang="en-US" sz="1900" dirty="0">
                <a:latin typeface="Montserrat" pitchFamily="2" charset="77"/>
              </a:rPr>
              <a:t> de </a:t>
            </a:r>
            <a:r>
              <a:rPr lang="en-US" sz="1900" dirty="0" err="1">
                <a:latin typeface="Montserrat" pitchFamily="2" charset="77"/>
              </a:rPr>
              <a:t>dibujo</a:t>
            </a:r>
            <a:r>
              <a:rPr lang="en-US" sz="1900" dirty="0">
                <a:latin typeface="Montserrat" pitchFamily="2" charset="77"/>
              </a:rPr>
              <a:t> vectorial, </a:t>
            </a:r>
            <a:r>
              <a:rPr lang="en-US" sz="1900" dirty="0" err="1">
                <a:latin typeface="Montserrat" pitchFamily="2" charset="77"/>
              </a:rPr>
              <a:t>los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usuarios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pueden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crear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formas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complejas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como</a:t>
            </a:r>
            <a:r>
              <a:rPr lang="en-US" sz="1900" dirty="0">
                <a:latin typeface="Montserrat" pitchFamily="2" charset="77"/>
              </a:rPr>
              <a:t> casas, </a:t>
            </a:r>
            <a:r>
              <a:rPr lang="en-US" sz="1900" dirty="0" err="1">
                <a:latin typeface="Montserrat" pitchFamily="2" charset="77"/>
              </a:rPr>
              <a:t>compuestas</a:t>
            </a:r>
            <a:r>
              <a:rPr lang="en-US" sz="1900" dirty="0">
                <a:latin typeface="Montserrat" pitchFamily="2" charset="77"/>
              </a:rPr>
              <a:t> de </a:t>
            </a:r>
            <a:r>
              <a:rPr lang="en-US" sz="1900" dirty="0" err="1">
                <a:latin typeface="Montserrat" pitchFamily="2" charset="77"/>
              </a:rPr>
              <a:t>subformas</a:t>
            </a:r>
            <a:r>
              <a:rPr lang="en-US" sz="1900" dirty="0">
                <a:latin typeface="Montserrat" pitchFamily="2" charset="77"/>
              </a:rPr>
              <a:t>. </a:t>
            </a:r>
          </a:p>
          <a:p>
            <a:pPr marL="139700" lvl="0" indent="0" algn="just"/>
            <a:endParaRPr lang="en-US" sz="1900" dirty="0">
              <a:latin typeface="Montserrat" pitchFamily="2" charset="77"/>
            </a:endParaRPr>
          </a:p>
          <a:p>
            <a:pPr marL="139700" lvl="0" indent="0" algn="just"/>
            <a:r>
              <a:rPr lang="en-US" sz="1900" dirty="0">
                <a:latin typeface="Montserrat" pitchFamily="2" charset="77"/>
              </a:rPr>
              <a:t>Para </a:t>
            </a:r>
            <a:r>
              <a:rPr lang="en-US" sz="1900" dirty="0" err="1">
                <a:latin typeface="Montserrat" pitchFamily="2" charset="77"/>
              </a:rPr>
              <a:t>crear</a:t>
            </a:r>
            <a:r>
              <a:rPr lang="en-US" sz="1900" dirty="0">
                <a:latin typeface="Montserrat" pitchFamily="2" charset="77"/>
              </a:rPr>
              <a:t> casas </a:t>
            </a:r>
            <a:r>
              <a:rPr lang="en-US" sz="1900" dirty="0" err="1">
                <a:latin typeface="Montserrat" pitchFamily="2" charset="77"/>
              </a:rPr>
              <a:t>similares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pero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únicas</a:t>
            </a:r>
            <a:r>
              <a:rPr lang="en-US" sz="1900" dirty="0">
                <a:latin typeface="Montserrat" pitchFamily="2" charset="77"/>
              </a:rPr>
              <a:t>, </a:t>
            </a:r>
            <a:r>
              <a:rPr lang="en-US" sz="1900" dirty="0" err="1">
                <a:latin typeface="Montserrat" pitchFamily="2" charset="77"/>
              </a:rPr>
              <a:t>el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patrón</a:t>
            </a:r>
            <a:r>
              <a:rPr lang="en-US" sz="1900" dirty="0">
                <a:latin typeface="Montserrat" pitchFamily="2" charset="77"/>
              </a:rPr>
              <a:t> de </a:t>
            </a:r>
            <a:r>
              <a:rPr lang="en-US" sz="1900" dirty="0" err="1">
                <a:latin typeface="Montserrat" pitchFamily="2" charset="77"/>
              </a:rPr>
              <a:t>diseño</a:t>
            </a:r>
            <a:r>
              <a:rPr lang="en-US" sz="1900" dirty="0">
                <a:latin typeface="Montserrat" pitchFamily="2" charset="77"/>
              </a:rPr>
              <a:t> Prototype </a:t>
            </a:r>
            <a:r>
              <a:rPr lang="en-US" sz="1900" dirty="0" err="1">
                <a:latin typeface="Montserrat" pitchFamily="2" charset="77"/>
              </a:rPr>
              <a:t>permite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clonar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una</a:t>
            </a:r>
            <a:r>
              <a:rPr lang="en-US" sz="1900" dirty="0">
                <a:latin typeface="Montserrat" pitchFamily="2" charset="77"/>
              </a:rPr>
              <a:t> "casa </a:t>
            </a:r>
            <a:r>
              <a:rPr lang="en-US" sz="1900" dirty="0" err="1">
                <a:latin typeface="Montserrat" pitchFamily="2" charset="77"/>
              </a:rPr>
              <a:t>prototipo</a:t>
            </a:r>
            <a:r>
              <a:rPr lang="en-US" sz="1900" dirty="0">
                <a:latin typeface="Montserrat" pitchFamily="2" charset="77"/>
              </a:rPr>
              <a:t>" y </a:t>
            </a:r>
            <a:r>
              <a:rPr lang="en-US" sz="1900" dirty="0" err="1">
                <a:latin typeface="Montserrat" pitchFamily="2" charset="77"/>
              </a:rPr>
              <a:t>personalizarla</a:t>
            </a:r>
            <a:r>
              <a:rPr lang="en-US" sz="1900" dirty="0">
                <a:latin typeface="Montserrat" pitchFamily="2" charset="77"/>
              </a:rPr>
              <a:t>, </a:t>
            </a:r>
            <a:r>
              <a:rPr lang="en-US" sz="1900" dirty="0" err="1">
                <a:latin typeface="Montserrat" pitchFamily="2" charset="77"/>
              </a:rPr>
              <a:t>en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lugar</a:t>
            </a:r>
            <a:r>
              <a:rPr lang="en-US" sz="1900" dirty="0">
                <a:latin typeface="Montserrat" pitchFamily="2" charset="77"/>
              </a:rPr>
              <a:t> de </a:t>
            </a:r>
            <a:r>
              <a:rPr lang="en-US" sz="1900" dirty="0" err="1">
                <a:latin typeface="Montserrat" pitchFamily="2" charset="77"/>
              </a:rPr>
              <a:t>crear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cada</a:t>
            </a:r>
            <a:r>
              <a:rPr lang="en-US" sz="1900" dirty="0">
                <a:latin typeface="Montserrat" pitchFamily="2" charset="77"/>
              </a:rPr>
              <a:t> casa </a:t>
            </a:r>
            <a:r>
              <a:rPr lang="en-US" sz="1900" dirty="0" err="1">
                <a:latin typeface="Montserrat" pitchFamily="2" charset="77"/>
              </a:rPr>
              <a:t>desde</a:t>
            </a:r>
            <a:r>
              <a:rPr lang="en-US" sz="1900" dirty="0">
                <a:latin typeface="Montserrat" pitchFamily="2" charset="77"/>
              </a:rPr>
              <a:t> cero.</a:t>
            </a:r>
          </a:p>
          <a:p>
            <a:pPr marL="139700" lvl="0" indent="0" algn="just"/>
            <a:endParaRPr lang="en-US" sz="1900" dirty="0">
              <a:latin typeface="Montserrat" pitchFamily="2" charset="77"/>
            </a:endParaRPr>
          </a:p>
          <a:p>
            <a:pPr marL="139700" lvl="0" indent="0" algn="just"/>
            <a:r>
              <a:rPr lang="en-US" sz="1900" dirty="0" err="1">
                <a:latin typeface="Montserrat" pitchFamily="2" charset="77"/>
              </a:rPr>
              <a:t>Esto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ahorra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tiempo</a:t>
            </a:r>
            <a:r>
              <a:rPr lang="en-US" sz="1900" dirty="0">
                <a:latin typeface="Montserrat" pitchFamily="2" charset="77"/>
              </a:rPr>
              <a:t> y </a:t>
            </a:r>
            <a:r>
              <a:rPr lang="en-US" sz="1900" dirty="0" err="1">
                <a:latin typeface="Montserrat" pitchFamily="2" charset="77"/>
              </a:rPr>
              <a:t>esfuerzo</a:t>
            </a:r>
            <a:r>
              <a:rPr lang="en-US" sz="1900" dirty="0">
                <a:latin typeface="Montserrat" pitchFamily="2" charset="77"/>
              </a:rPr>
              <a:t>, </a:t>
            </a:r>
            <a:r>
              <a:rPr lang="en-US" sz="1900" dirty="0" err="1">
                <a:latin typeface="Montserrat" pitchFamily="2" charset="77"/>
              </a:rPr>
              <a:t>promueve</a:t>
            </a:r>
            <a:r>
              <a:rPr lang="en-US" sz="1900" dirty="0">
                <a:latin typeface="Montserrat" pitchFamily="2" charset="77"/>
              </a:rPr>
              <a:t> la </a:t>
            </a:r>
            <a:r>
              <a:rPr lang="en-US" sz="1900" dirty="0" err="1">
                <a:latin typeface="Montserrat" pitchFamily="2" charset="77"/>
              </a:rPr>
              <a:t>eficiencia</a:t>
            </a:r>
            <a:r>
              <a:rPr lang="en-US" sz="1900" dirty="0">
                <a:latin typeface="Montserrat" pitchFamily="2" charset="77"/>
              </a:rPr>
              <a:t>, y </a:t>
            </a:r>
            <a:r>
              <a:rPr lang="en-US" sz="1900" dirty="0" err="1">
                <a:latin typeface="Montserrat" pitchFamily="2" charset="77"/>
              </a:rPr>
              <a:t>permite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una</a:t>
            </a:r>
            <a:r>
              <a:rPr lang="en-US" sz="1900" dirty="0">
                <a:latin typeface="Montserrat" pitchFamily="2" charset="77"/>
              </a:rPr>
              <a:t> gran </a:t>
            </a:r>
            <a:r>
              <a:rPr lang="en-US" sz="1900" dirty="0" err="1">
                <a:latin typeface="Montserrat" pitchFamily="2" charset="77"/>
              </a:rPr>
              <a:t>personalización</a:t>
            </a:r>
            <a:r>
              <a:rPr lang="en-US" sz="1900" dirty="0">
                <a:latin typeface="Montserrat" pitchFamily="2" charset="77"/>
              </a:rPr>
              <a:t>, </a:t>
            </a:r>
            <a:r>
              <a:rPr lang="en-US" sz="1900" dirty="0" err="1">
                <a:latin typeface="Montserrat" pitchFamily="2" charset="77"/>
              </a:rPr>
              <a:t>demostrando</a:t>
            </a:r>
            <a:r>
              <a:rPr lang="en-US" sz="1900" dirty="0">
                <a:latin typeface="Montserrat" pitchFamily="2" charset="77"/>
              </a:rPr>
              <a:t> la </a:t>
            </a:r>
            <a:r>
              <a:rPr lang="en-US" sz="1900" dirty="0" err="1">
                <a:latin typeface="Montserrat" pitchFamily="2" charset="77"/>
              </a:rPr>
              <a:t>utilidad</a:t>
            </a:r>
            <a:r>
              <a:rPr lang="en-US" sz="1900" dirty="0">
                <a:latin typeface="Montserrat" pitchFamily="2" charset="77"/>
              </a:rPr>
              <a:t> del </a:t>
            </a:r>
            <a:r>
              <a:rPr lang="en-US" sz="1900" dirty="0" err="1">
                <a:latin typeface="Montserrat" pitchFamily="2" charset="77"/>
              </a:rPr>
              <a:t>patrón</a:t>
            </a:r>
            <a:r>
              <a:rPr lang="en-US" sz="1900" dirty="0">
                <a:latin typeface="Montserrat" pitchFamily="2" charset="77"/>
              </a:rPr>
              <a:t> Prototype </a:t>
            </a:r>
            <a:r>
              <a:rPr lang="en-US" sz="1900" dirty="0" err="1">
                <a:latin typeface="Montserrat" pitchFamily="2" charset="77"/>
              </a:rPr>
              <a:t>en</a:t>
            </a:r>
            <a:r>
              <a:rPr lang="en-US" sz="1900" dirty="0">
                <a:latin typeface="Montserrat" pitchFamily="2" charset="77"/>
              </a:rPr>
              <a:t> la </a:t>
            </a:r>
            <a:r>
              <a:rPr lang="en-US" sz="1900" dirty="0" err="1">
                <a:latin typeface="Montserrat" pitchFamily="2" charset="77"/>
              </a:rPr>
              <a:t>creación</a:t>
            </a:r>
            <a:r>
              <a:rPr lang="en-US" sz="1900" dirty="0">
                <a:latin typeface="Montserrat" pitchFamily="2" charset="77"/>
              </a:rPr>
              <a:t> de </a:t>
            </a:r>
            <a:r>
              <a:rPr lang="en-US" sz="1900" dirty="0" err="1">
                <a:latin typeface="Montserrat" pitchFamily="2" charset="77"/>
              </a:rPr>
              <a:t>objetos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similares</a:t>
            </a:r>
            <a:r>
              <a:rPr lang="en-US" sz="1900" dirty="0">
                <a:latin typeface="Montserrat" pitchFamily="2" charset="77"/>
              </a:rPr>
              <a:t> </a:t>
            </a:r>
            <a:r>
              <a:rPr lang="en-US" sz="1900" dirty="0" err="1">
                <a:latin typeface="Montserrat" pitchFamily="2" charset="77"/>
              </a:rPr>
              <a:t>pero</a:t>
            </a:r>
            <a:r>
              <a:rPr lang="en-US" sz="1900" dirty="0">
                <a:latin typeface="Montserrat" pitchFamily="2" charset="77"/>
              </a:rPr>
              <a:t> no </a:t>
            </a:r>
            <a:r>
              <a:rPr lang="en-US" sz="1900" dirty="0" err="1">
                <a:latin typeface="Montserrat" pitchFamily="2" charset="77"/>
              </a:rPr>
              <a:t>idénticos</a:t>
            </a:r>
            <a:r>
              <a:rPr lang="en-US" sz="2000" dirty="0">
                <a:latin typeface="Montserrat" pitchFamily="2" charset="77"/>
              </a:rPr>
              <a:t>.</a:t>
            </a:r>
            <a:endParaRPr lang="en-PA" sz="2000" dirty="0">
              <a:latin typeface="Montserrat" pitchFamily="2" charset="77"/>
            </a:endParaRP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E9D7DB07-C920-83F5-D117-A9BEF1511CF3}"/>
              </a:ext>
            </a:extLst>
          </p:cNvPr>
          <p:cNvSpPr txBox="1">
            <a:spLocks/>
          </p:cNvSpPr>
          <p:nvPr/>
        </p:nvSpPr>
        <p:spPr>
          <a:xfrm>
            <a:off x="9317736" y="6071132"/>
            <a:ext cx="2538412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solidFill>
                  <a:srgbClr val="2E2B70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@batistajohel</a:t>
            </a:r>
          </a:p>
        </p:txBody>
      </p:sp>
      <p:sp>
        <p:nvSpPr>
          <p:cNvPr id="11" name="Google Shape;1162;p52">
            <a:extLst>
              <a:ext uri="{FF2B5EF4-FFF2-40B4-BE49-F238E27FC236}">
                <a16:creationId xmlns:a16="http://schemas.microsoft.com/office/drawing/2014/main" id="{3CEA19CB-284B-5545-BC7A-41BB92BE6A6D}"/>
              </a:ext>
            </a:extLst>
          </p:cNvPr>
          <p:cNvSpPr txBox="1">
            <a:spLocks/>
          </p:cNvSpPr>
          <p:nvPr/>
        </p:nvSpPr>
        <p:spPr>
          <a:xfrm>
            <a:off x="6546596" y="5516611"/>
            <a:ext cx="3937000" cy="46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27000" indent="0" algn="ctr">
              <a:buFont typeface="Roboto Light"/>
              <a:buNone/>
            </a:pPr>
            <a:r>
              <a:rPr lang="es-PA" sz="1800" b="1" dirty="0">
                <a:latin typeface="Montserrat" pitchFamily="2" charset="77"/>
              </a:rPr>
              <a:t>VectorAPK: Aplicación de Dibujo Vectorial para Android</a:t>
            </a:r>
            <a:endParaRPr lang="es-PA" sz="1800" dirty="0">
              <a:latin typeface="Montserrat" pitchFamily="2" charset="77"/>
            </a:endParaRPr>
          </a:p>
        </p:txBody>
      </p:sp>
      <p:pic>
        <p:nvPicPr>
          <p:cNvPr id="14338" name="Picture 2" descr="Gráficos Vectoriales - Apps en Google Play">
            <a:extLst>
              <a:ext uri="{FF2B5EF4-FFF2-40B4-BE49-F238E27FC236}">
                <a16:creationId xmlns:a16="http://schemas.microsoft.com/office/drawing/2014/main" id="{8BA0C437-E06C-6927-D305-13697D7E2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184" y="1593088"/>
            <a:ext cx="3671824" cy="36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41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0250">
        <p:fade/>
      </p:transition>
    </mc:Choice>
    <mc:Fallback>
      <p:transition spd="med" advTm="16025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">
            <a:extLst>
              <a:ext uri="{FF2B5EF4-FFF2-40B4-BE49-F238E27FC236}">
                <a16:creationId xmlns:a16="http://schemas.microsoft.com/office/drawing/2014/main" id="{3C8C81FB-4F2C-47E7-684D-E8BD69AE4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" y="0"/>
            <a:ext cx="12191999" cy="6858000"/>
          </a:xfrm>
          <a:prstGeom prst="rect">
            <a:avLst/>
          </a:prstGeom>
        </p:spPr>
      </p:pic>
      <p:sp>
        <p:nvSpPr>
          <p:cNvPr id="3" name="Google Shape;246;p40">
            <a:extLst>
              <a:ext uri="{FF2B5EF4-FFF2-40B4-BE49-F238E27FC236}">
                <a16:creationId xmlns:a16="http://schemas.microsoft.com/office/drawing/2014/main" id="{B10A7CE1-E1A1-43FB-31CE-DD0F3FCFE109}"/>
              </a:ext>
            </a:extLst>
          </p:cNvPr>
          <p:cNvSpPr txBox="1">
            <a:spLocks/>
          </p:cNvSpPr>
          <p:nvPr/>
        </p:nvSpPr>
        <p:spPr>
          <a:xfrm>
            <a:off x="7991856" y="6222196"/>
            <a:ext cx="2695891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solidFill>
                  <a:srgbClr val="2E2B70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@batistajohel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DD36DB4-C70E-FC7F-A26E-91B0FBB75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7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A"/>
          </a:p>
        </p:txBody>
      </p:sp>
      <p:pic>
        <p:nvPicPr>
          <p:cNvPr id="12289" name="Picture 1" descr="La estructura del patrón de diseño Prototype">
            <a:extLst>
              <a:ext uri="{FF2B5EF4-FFF2-40B4-BE49-F238E27FC236}">
                <a16:creationId xmlns:a16="http://schemas.microsoft.com/office/drawing/2014/main" id="{648CF48E-C62A-B7A0-2AEE-CB1A567FF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30" y="365760"/>
            <a:ext cx="5943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8D6E83A5-3A7F-02FD-749A-A22C30130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A"/>
          </a:p>
        </p:txBody>
      </p:sp>
      <p:pic>
        <p:nvPicPr>
          <p:cNvPr id="12291" name="Picture 2" descr="Ejemplo de la estructura del patrón Prototype">
            <a:extLst>
              <a:ext uri="{FF2B5EF4-FFF2-40B4-BE49-F238E27FC236}">
                <a16:creationId xmlns:a16="http://schemas.microsoft.com/office/drawing/2014/main" id="{7DDFC85B-519C-8FED-E59B-2E0B2B0D5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30" y="949960"/>
            <a:ext cx="594360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B199F1-54FC-9D5F-75FD-16630889928D}"/>
              </a:ext>
            </a:extLst>
          </p:cNvPr>
          <p:cNvSpPr txBox="1"/>
          <p:nvPr/>
        </p:nvSpPr>
        <p:spPr>
          <a:xfrm>
            <a:off x="1251116" y="5285244"/>
            <a:ext cx="42352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indent="0" algn="ctr">
              <a:buFont typeface="Roboto Light"/>
              <a:buNone/>
            </a:pPr>
            <a:r>
              <a:rPr lang="es-PA" sz="2000" b="1" dirty="0">
                <a:latin typeface="Montserrat" pitchFamily="2" charset="77"/>
              </a:rPr>
              <a:t>Diagrama de Clases</a:t>
            </a:r>
          </a:p>
          <a:p>
            <a:pPr marL="127000" indent="0" algn="ctr">
              <a:buFont typeface="Roboto Light"/>
              <a:buNone/>
            </a:pPr>
            <a:r>
              <a:rPr lang="es-PA" sz="2000" b="1" dirty="0">
                <a:latin typeface="Montserrat" pitchFamily="2" charset="77"/>
              </a:rPr>
              <a:t> Patrón de Diseño Prototype</a:t>
            </a:r>
            <a:endParaRPr lang="es-PA" sz="2000" dirty="0">
              <a:latin typeface="Montserra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B3280-D116-C7D4-1EB3-35D8883DFBE8}"/>
              </a:ext>
            </a:extLst>
          </p:cNvPr>
          <p:cNvSpPr txBox="1"/>
          <p:nvPr/>
        </p:nvSpPr>
        <p:spPr>
          <a:xfrm>
            <a:off x="6705601" y="5272302"/>
            <a:ext cx="42352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indent="0" algn="ctr">
              <a:buFont typeface="Roboto Light"/>
              <a:buNone/>
            </a:pPr>
            <a:r>
              <a:rPr lang="es-PA" sz="2000" b="1" dirty="0">
                <a:latin typeface="Montserrat" pitchFamily="2" charset="77"/>
              </a:rPr>
              <a:t>Diagrama de Clases</a:t>
            </a:r>
          </a:p>
          <a:p>
            <a:pPr marL="127000" indent="0" algn="ctr">
              <a:buFont typeface="Roboto Light"/>
              <a:buNone/>
            </a:pPr>
            <a:r>
              <a:rPr lang="es-PA" sz="2000" b="1" dirty="0">
                <a:latin typeface="Montserrat" pitchFamily="2" charset="77"/>
              </a:rPr>
              <a:t>Objetos Geométricos</a:t>
            </a:r>
            <a:endParaRPr lang="es-PA" sz="2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19734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88785">
        <p:fade/>
      </p:transition>
    </mc:Choice>
    <mc:Fallback>
      <p:transition spd="med" advTm="288785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08A0BC87-D263-AC1F-D66B-D7B7695C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160;p52">
            <a:extLst>
              <a:ext uri="{FF2B5EF4-FFF2-40B4-BE49-F238E27FC236}">
                <a16:creationId xmlns:a16="http://schemas.microsoft.com/office/drawing/2014/main" id="{72318AF8-DE38-8D24-7C71-B034A6975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6640" y="183400"/>
            <a:ext cx="7147113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b="1" dirty="0" err="1">
                <a:latin typeface="Montserrat" pitchFamily="2" charset="77"/>
              </a:rPr>
              <a:t>Comentarios</a:t>
            </a:r>
            <a:r>
              <a:rPr lang="en" sz="3600" b="1" dirty="0">
                <a:latin typeface="Montserrat" pitchFamily="2" charset="77"/>
              </a:rPr>
              <a:t> Finales</a:t>
            </a:r>
            <a:endParaRPr sz="3600" b="1" dirty="0">
              <a:latin typeface="Montserrat" pitchFamily="2" charset="77"/>
            </a:endParaRPr>
          </a:p>
        </p:txBody>
      </p:sp>
      <p:sp>
        <p:nvSpPr>
          <p:cNvPr id="16" name="Google Shape;246;p40">
            <a:extLst>
              <a:ext uri="{FF2B5EF4-FFF2-40B4-BE49-F238E27FC236}">
                <a16:creationId xmlns:a16="http://schemas.microsoft.com/office/drawing/2014/main" id="{DD00DDAE-EB6F-EA23-B3E4-E7EBD7555FD0}"/>
              </a:ext>
            </a:extLst>
          </p:cNvPr>
          <p:cNvSpPr txBox="1">
            <a:spLocks/>
          </p:cNvSpPr>
          <p:nvPr/>
        </p:nvSpPr>
        <p:spPr>
          <a:xfrm>
            <a:off x="9302434" y="6176208"/>
            <a:ext cx="2571320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solidFill>
                  <a:srgbClr val="2E2B70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@batistajohel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2DDF6-642D-07DD-6427-DE9094BB17EE}"/>
              </a:ext>
            </a:extLst>
          </p:cNvPr>
          <p:cNvSpPr txBox="1"/>
          <p:nvPr/>
        </p:nvSpPr>
        <p:spPr>
          <a:xfrm>
            <a:off x="310896" y="1420614"/>
            <a:ext cx="7068312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latin typeface="Montserrat" pitchFamily="2" charset="77"/>
              </a:rPr>
              <a:t>Este </a:t>
            </a:r>
            <a:r>
              <a:rPr lang="en-US" sz="1700" dirty="0" err="1">
                <a:latin typeface="Montserrat" pitchFamily="2" charset="77"/>
              </a:rPr>
              <a:t>trabajo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proporciona</a:t>
            </a:r>
            <a:r>
              <a:rPr lang="en-US" sz="1700" dirty="0">
                <a:latin typeface="Montserrat" pitchFamily="2" charset="77"/>
              </a:rPr>
              <a:t> un </a:t>
            </a:r>
            <a:r>
              <a:rPr lang="en-US" sz="1700" dirty="0" err="1">
                <a:latin typeface="Montserrat" pitchFamily="2" charset="77"/>
              </a:rPr>
              <a:t>análisis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detallado</a:t>
            </a:r>
            <a:r>
              <a:rPr lang="en-US" sz="1700" dirty="0">
                <a:latin typeface="Montserrat" pitchFamily="2" charset="77"/>
              </a:rPr>
              <a:t> de </a:t>
            </a:r>
            <a:r>
              <a:rPr lang="en-US" sz="1700" dirty="0" err="1">
                <a:latin typeface="Montserrat" pitchFamily="2" charset="77"/>
              </a:rPr>
              <a:t>los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Patrones</a:t>
            </a:r>
            <a:r>
              <a:rPr lang="en-US" sz="1700" dirty="0">
                <a:latin typeface="Montserrat" pitchFamily="2" charset="77"/>
              </a:rPr>
              <a:t> de </a:t>
            </a:r>
            <a:r>
              <a:rPr lang="en-US" sz="1700" dirty="0" err="1">
                <a:latin typeface="Montserrat" pitchFamily="2" charset="77"/>
              </a:rPr>
              <a:t>Diseño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en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Ingeniería</a:t>
            </a:r>
            <a:r>
              <a:rPr lang="en-US" sz="1700" dirty="0">
                <a:latin typeface="Montserrat" pitchFamily="2" charset="77"/>
              </a:rPr>
              <a:t> de Software, con </a:t>
            </a:r>
            <a:r>
              <a:rPr lang="en-US" sz="1700" dirty="0" err="1">
                <a:latin typeface="Montserrat" pitchFamily="2" charset="77"/>
              </a:rPr>
              <a:t>énfasis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en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el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patrón</a:t>
            </a:r>
            <a:r>
              <a:rPr lang="en-US" sz="1700" dirty="0">
                <a:latin typeface="Montserrat" pitchFamily="2" charset="77"/>
              </a:rPr>
              <a:t> Prototype. </a:t>
            </a:r>
          </a:p>
          <a:p>
            <a:endParaRPr lang="en-US" sz="1700" dirty="0">
              <a:latin typeface="Montserrat" pitchFamily="2" charset="77"/>
            </a:endParaRPr>
          </a:p>
          <a:p>
            <a:r>
              <a:rPr lang="en-US" sz="1700" dirty="0">
                <a:latin typeface="Montserrat" pitchFamily="2" charset="77"/>
              </a:rPr>
              <a:t>El </a:t>
            </a:r>
            <a:r>
              <a:rPr lang="en-US" sz="1700" dirty="0" err="1">
                <a:latin typeface="Montserrat" pitchFamily="2" charset="77"/>
              </a:rPr>
              <a:t>patrón</a:t>
            </a:r>
            <a:r>
              <a:rPr lang="en-US" sz="1700" dirty="0">
                <a:latin typeface="Montserrat" pitchFamily="2" charset="77"/>
              </a:rPr>
              <a:t> Prototype </a:t>
            </a:r>
            <a:r>
              <a:rPr lang="en-US" sz="1700" dirty="0" err="1">
                <a:latin typeface="Montserrat" pitchFamily="2" charset="77"/>
              </a:rPr>
              <a:t>facilita</a:t>
            </a:r>
            <a:r>
              <a:rPr lang="en-US" sz="1700" dirty="0">
                <a:latin typeface="Montserrat" pitchFamily="2" charset="77"/>
              </a:rPr>
              <a:t> la </a:t>
            </a:r>
            <a:r>
              <a:rPr lang="en-US" sz="1700" dirty="0" err="1">
                <a:latin typeface="Montserrat" pitchFamily="2" charset="77"/>
              </a:rPr>
              <a:t>creación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eficiente</a:t>
            </a:r>
            <a:r>
              <a:rPr lang="en-US" sz="1700" dirty="0">
                <a:latin typeface="Montserrat" pitchFamily="2" charset="77"/>
              </a:rPr>
              <a:t> de </a:t>
            </a:r>
            <a:r>
              <a:rPr lang="en-US" sz="1700" dirty="0" err="1">
                <a:latin typeface="Montserrat" pitchFamily="2" charset="77"/>
              </a:rPr>
              <a:t>objetos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clonando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instancias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existentes</a:t>
            </a:r>
            <a:r>
              <a:rPr lang="en-US" sz="1700" dirty="0">
                <a:latin typeface="Montserrat" pitchFamily="2" charset="77"/>
              </a:rPr>
              <a:t>, </a:t>
            </a:r>
            <a:r>
              <a:rPr lang="en-US" sz="1700" dirty="0" err="1">
                <a:latin typeface="Montserrat" pitchFamily="2" charset="77"/>
              </a:rPr>
              <a:t>resultando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en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ahorros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significativos</a:t>
            </a:r>
            <a:r>
              <a:rPr lang="en-US" sz="1700" dirty="0">
                <a:latin typeface="Montserrat" pitchFamily="2" charset="77"/>
              </a:rPr>
              <a:t> de </a:t>
            </a:r>
            <a:r>
              <a:rPr lang="en-US" sz="1700" dirty="0" err="1">
                <a:latin typeface="Montserrat" pitchFamily="2" charset="77"/>
              </a:rPr>
              <a:t>tiempo</a:t>
            </a:r>
            <a:r>
              <a:rPr lang="en-US" sz="1700" dirty="0">
                <a:latin typeface="Montserrat" pitchFamily="2" charset="77"/>
              </a:rPr>
              <a:t> y </a:t>
            </a:r>
            <a:r>
              <a:rPr lang="en-US" sz="1700" dirty="0" err="1">
                <a:latin typeface="Montserrat" pitchFamily="2" charset="77"/>
              </a:rPr>
              <a:t>recursos</a:t>
            </a:r>
            <a:r>
              <a:rPr lang="en-US" sz="1700" dirty="0">
                <a:latin typeface="Montserrat" pitchFamily="2" charset="77"/>
              </a:rPr>
              <a:t>. </a:t>
            </a:r>
          </a:p>
          <a:p>
            <a:r>
              <a:rPr lang="en-US" sz="1700" dirty="0">
                <a:latin typeface="Montserrat" pitchFamily="2" charset="77"/>
              </a:rPr>
              <a:t>Este </a:t>
            </a:r>
            <a:r>
              <a:rPr lang="en-US" sz="1700" dirty="0" err="1">
                <a:latin typeface="Montserrat" pitchFamily="2" charset="77"/>
              </a:rPr>
              <a:t>patrón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promueve</a:t>
            </a:r>
            <a:r>
              <a:rPr lang="en-US" sz="1700" dirty="0">
                <a:latin typeface="Montserrat" pitchFamily="2" charset="77"/>
              </a:rPr>
              <a:t> la </a:t>
            </a:r>
            <a:r>
              <a:rPr lang="en-US" sz="1700" dirty="0" err="1">
                <a:latin typeface="Montserrat" pitchFamily="2" charset="77"/>
              </a:rPr>
              <a:t>reutilización</a:t>
            </a:r>
            <a:r>
              <a:rPr lang="en-US" sz="1700" dirty="0">
                <a:latin typeface="Montserrat" pitchFamily="2" charset="77"/>
              </a:rPr>
              <a:t> y </a:t>
            </a:r>
            <a:r>
              <a:rPr lang="en-US" sz="1700" dirty="0" err="1">
                <a:latin typeface="Montserrat" pitchFamily="2" charset="77"/>
              </a:rPr>
              <a:t>flexibilidad</a:t>
            </a:r>
            <a:r>
              <a:rPr lang="en-US" sz="1700" dirty="0">
                <a:latin typeface="Montserrat" pitchFamily="2" charset="77"/>
              </a:rPr>
              <a:t> del software al </a:t>
            </a:r>
            <a:r>
              <a:rPr lang="en-US" sz="1700" dirty="0" err="1">
                <a:latin typeface="Montserrat" pitchFamily="2" charset="77"/>
              </a:rPr>
              <a:t>generar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copias</a:t>
            </a:r>
            <a:r>
              <a:rPr lang="en-US" sz="1700" dirty="0">
                <a:latin typeface="Montserrat" pitchFamily="2" charset="77"/>
              </a:rPr>
              <a:t> de </a:t>
            </a:r>
            <a:r>
              <a:rPr lang="en-US" sz="1700" dirty="0" err="1">
                <a:latin typeface="Montserrat" pitchFamily="2" charset="77"/>
              </a:rPr>
              <a:t>objetos</a:t>
            </a:r>
            <a:r>
              <a:rPr lang="en-US" sz="1700" dirty="0">
                <a:latin typeface="Montserrat" pitchFamily="2" charset="77"/>
              </a:rPr>
              <a:t> sin </a:t>
            </a:r>
            <a:r>
              <a:rPr lang="en-US" sz="1700" dirty="0" err="1">
                <a:latin typeface="Montserrat" pitchFamily="2" charset="77"/>
              </a:rPr>
              <a:t>suponer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su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tipo</a:t>
            </a:r>
            <a:r>
              <a:rPr lang="en-US" sz="1700" dirty="0">
                <a:latin typeface="Montserrat" pitchFamily="2" charset="77"/>
              </a:rPr>
              <a:t>, </a:t>
            </a:r>
            <a:r>
              <a:rPr lang="en-US" sz="1700" dirty="0" err="1">
                <a:latin typeface="Montserrat" pitchFamily="2" charset="77"/>
              </a:rPr>
              <a:t>mejorando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así</a:t>
            </a:r>
            <a:r>
              <a:rPr lang="en-US" sz="1700" dirty="0">
                <a:latin typeface="Montserrat" pitchFamily="2" charset="77"/>
              </a:rPr>
              <a:t> la </a:t>
            </a:r>
            <a:r>
              <a:rPr lang="en-US" sz="1700" dirty="0" err="1">
                <a:latin typeface="Montserrat" pitchFamily="2" charset="77"/>
              </a:rPr>
              <a:t>modularidad</a:t>
            </a:r>
            <a:r>
              <a:rPr lang="en-US" sz="1700" dirty="0">
                <a:latin typeface="Montserrat" pitchFamily="2" charset="77"/>
              </a:rPr>
              <a:t> y la </a:t>
            </a:r>
            <a:r>
              <a:rPr lang="en-US" sz="1700" dirty="0" err="1">
                <a:latin typeface="Montserrat" pitchFamily="2" charset="77"/>
              </a:rPr>
              <a:t>adaptabilidad</a:t>
            </a:r>
            <a:r>
              <a:rPr lang="en-US" sz="1700" dirty="0">
                <a:latin typeface="Montserrat" pitchFamily="2" charset="77"/>
              </a:rPr>
              <a:t> del </a:t>
            </a:r>
            <a:r>
              <a:rPr lang="en-US" sz="1700" dirty="0" err="1">
                <a:latin typeface="Montserrat" pitchFamily="2" charset="77"/>
              </a:rPr>
              <a:t>código</a:t>
            </a:r>
            <a:r>
              <a:rPr lang="en-US" sz="1700" dirty="0">
                <a:latin typeface="Montserrat" pitchFamily="2" charset="77"/>
              </a:rPr>
              <a:t>.</a:t>
            </a:r>
          </a:p>
          <a:p>
            <a:r>
              <a:rPr lang="en-US" sz="1700" dirty="0">
                <a:latin typeface="Montserrat" pitchFamily="2" charset="77"/>
              </a:rPr>
              <a:t> </a:t>
            </a:r>
          </a:p>
          <a:p>
            <a:r>
              <a:rPr lang="en-US" sz="1700" dirty="0">
                <a:latin typeface="Montserrat" pitchFamily="2" charset="77"/>
              </a:rPr>
              <a:t>Una </a:t>
            </a:r>
            <a:r>
              <a:rPr lang="en-US" sz="1700" dirty="0" err="1">
                <a:latin typeface="Montserrat" pitchFamily="2" charset="77"/>
              </a:rPr>
              <a:t>implementación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práctica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en</a:t>
            </a:r>
            <a:r>
              <a:rPr lang="en-US" sz="1700" dirty="0">
                <a:latin typeface="Montserrat" pitchFamily="2" charset="77"/>
              </a:rPr>
              <a:t> Java </a:t>
            </a:r>
            <a:r>
              <a:rPr lang="en-US" sz="1700" dirty="0" err="1">
                <a:latin typeface="Montserrat" pitchFamily="2" charset="77"/>
              </a:rPr>
              <a:t>destacó</a:t>
            </a:r>
            <a:r>
              <a:rPr lang="en-US" sz="1700" dirty="0">
                <a:latin typeface="Montserrat" pitchFamily="2" charset="77"/>
              </a:rPr>
              <a:t> sus </a:t>
            </a:r>
            <a:r>
              <a:rPr lang="en-US" sz="1700" dirty="0" err="1">
                <a:latin typeface="Montserrat" pitchFamily="2" charset="77"/>
              </a:rPr>
              <a:t>ventajas</a:t>
            </a:r>
            <a:r>
              <a:rPr lang="en-US" sz="1700" dirty="0">
                <a:latin typeface="Montserrat" pitchFamily="2" charset="77"/>
              </a:rPr>
              <a:t> y </a:t>
            </a:r>
            <a:r>
              <a:rPr lang="en-US" sz="1700" dirty="0" err="1">
                <a:latin typeface="Montserrat" pitchFamily="2" charset="77"/>
              </a:rPr>
              <a:t>su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impacto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en</a:t>
            </a:r>
            <a:r>
              <a:rPr lang="en-US" sz="1700" dirty="0">
                <a:latin typeface="Montserrat" pitchFamily="2" charset="77"/>
              </a:rPr>
              <a:t> la </a:t>
            </a:r>
            <a:r>
              <a:rPr lang="en-US" sz="1700" dirty="0" err="1">
                <a:latin typeface="Montserrat" pitchFamily="2" charset="77"/>
              </a:rPr>
              <a:t>eficiencia</a:t>
            </a:r>
            <a:r>
              <a:rPr lang="en-US" sz="1700" dirty="0">
                <a:latin typeface="Montserrat" pitchFamily="2" charset="77"/>
              </a:rPr>
              <a:t> del </a:t>
            </a:r>
            <a:r>
              <a:rPr lang="en-US" sz="1700" dirty="0" err="1">
                <a:latin typeface="Montserrat" pitchFamily="2" charset="77"/>
              </a:rPr>
              <a:t>código</a:t>
            </a:r>
            <a:r>
              <a:rPr lang="en-US" sz="1700" dirty="0">
                <a:latin typeface="Montserrat" pitchFamily="2" charset="77"/>
              </a:rPr>
              <a:t>. </a:t>
            </a:r>
          </a:p>
          <a:p>
            <a:endParaRPr lang="en-US" sz="1700" dirty="0">
              <a:latin typeface="Montserrat" pitchFamily="2" charset="77"/>
            </a:endParaRPr>
          </a:p>
          <a:p>
            <a:r>
              <a:rPr lang="en-US" sz="1700" dirty="0">
                <a:latin typeface="Montserrat" pitchFamily="2" charset="77"/>
              </a:rPr>
              <a:t>Los </a:t>
            </a:r>
            <a:r>
              <a:rPr lang="en-US" sz="1700" dirty="0" err="1">
                <a:latin typeface="Montserrat" pitchFamily="2" charset="77"/>
              </a:rPr>
              <a:t>Patrones</a:t>
            </a:r>
            <a:r>
              <a:rPr lang="en-US" sz="1700" dirty="0">
                <a:latin typeface="Montserrat" pitchFamily="2" charset="77"/>
              </a:rPr>
              <a:t> de </a:t>
            </a:r>
            <a:r>
              <a:rPr lang="en-US" sz="1700" dirty="0" err="1">
                <a:latin typeface="Montserrat" pitchFamily="2" charset="77"/>
              </a:rPr>
              <a:t>Diseño</a:t>
            </a:r>
            <a:r>
              <a:rPr lang="en-US" sz="1700" dirty="0">
                <a:latin typeface="Montserrat" pitchFamily="2" charset="77"/>
              </a:rPr>
              <a:t>, </a:t>
            </a:r>
            <a:r>
              <a:rPr lang="en-US" sz="1700" dirty="0" err="1">
                <a:latin typeface="Montserrat" pitchFamily="2" charset="77"/>
              </a:rPr>
              <a:t>especialmente</a:t>
            </a:r>
            <a:r>
              <a:rPr lang="en-US" sz="1700" dirty="0">
                <a:latin typeface="Montserrat" pitchFamily="2" charset="77"/>
              </a:rPr>
              <a:t> Prototype, son </a:t>
            </a:r>
            <a:r>
              <a:rPr lang="en-US" sz="1700" dirty="0" err="1">
                <a:latin typeface="Montserrat" pitchFamily="2" charset="77"/>
              </a:rPr>
              <a:t>herramientas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valiosas</a:t>
            </a:r>
            <a:r>
              <a:rPr lang="en-US" sz="1700" dirty="0">
                <a:latin typeface="Montserrat" pitchFamily="2" charset="77"/>
              </a:rPr>
              <a:t> para </a:t>
            </a:r>
            <a:r>
              <a:rPr lang="en-US" sz="1700" dirty="0" err="1">
                <a:latin typeface="Montserrat" pitchFamily="2" charset="77"/>
              </a:rPr>
              <a:t>los</a:t>
            </a:r>
            <a:r>
              <a:rPr lang="en-US" sz="1700" dirty="0">
                <a:latin typeface="Montserrat" pitchFamily="2" charset="77"/>
              </a:rPr>
              <a:t> </a:t>
            </a:r>
            <a:r>
              <a:rPr lang="en-US" sz="1700" dirty="0" err="1">
                <a:latin typeface="Montserrat" pitchFamily="2" charset="77"/>
              </a:rPr>
              <a:t>ingenieros</a:t>
            </a:r>
            <a:r>
              <a:rPr lang="en-US" sz="1700" dirty="0">
                <a:latin typeface="Montserrat" pitchFamily="2" charset="77"/>
              </a:rPr>
              <a:t> de software, </a:t>
            </a:r>
            <a:r>
              <a:rPr lang="en-US" sz="1700" dirty="0" err="1">
                <a:latin typeface="Montserrat" pitchFamily="2" charset="77"/>
              </a:rPr>
              <a:t>mejorando</a:t>
            </a:r>
            <a:r>
              <a:rPr lang="en-US" sz="1700" dirty="0">
                <a:latin typeface="Montserrat" pitchFamily="2" charset="77"/>
              </a:rPr>
              <a:t> la </a:t>
            </a:r>
            <a:r>
              <a:rPr lang="en-US" sz="1700" dirty="0" err="1">
                <a:latin typeface="Montserrat" pitchFamily="2" charset="77"/>
              </a:rPr>
              <a:t>eficiencia</a:t>
            </a:r>
            <a:r>
              <a:rPr lang="en-US" sz="1700" dirty="0">
                <a:latin typeface="Montserrat" pitchFamily="2" charset="77"/>
              </a:rPr>
              <a:t>, </a:t>
            </a:r>
            <a:r>
              <a:rPr lang="en-US" sz="1700" dirty="0" err="1">
                <a:latin typeface="Montserrat" pitchFamily="2" charset="77"/>
              </a:rPr>
              <a:t>calidad</a:t>
            </a:r>
            <a:r>
              <a:rPr lang="en-US" sz="1700" dirty="0">
                <a:latin typeface="Montserrat" pitchFamily="2" charset="77"/>
              </a:rPr>
              <a:t> y </a:t>
            </a:r>
            <a:r>
              <a:rPr lang="en-US" sz="1700" dirty="0" err="1">
                <a:latin typeface="Montserrat" pitchFamily="2" charset="77"/>
              </a:rPr>
              <a:t>mantenibilidad</a:t>
            </a:r>
            <a:r>
              <a:rPr lang="en-US" sz="1700" dirty="0">
                <a:latin typeface="Montserrat" pitchFamily="2" charset="77"/>
              </a:rPr>
              <a:t> del software.</a:t>
            </a:r>
            <a:endParaRPr lang="en-PA" sz="1700" dirty="0">
              <a:latin typeface="Montserrat" pitchFamily="2" charset="77"/>
            </a:endParaRPr>
          </a:p>
        </p:txBody>
      </p:sp>
      <p:pic>
        <p:nvPicPr>
          <p:cNvPr id="15362" name="Picture 2" descr="Java Logo, symbol, meaning, history, PNG, brand">
            <a:extLst>
              <a:ext uri="{FF2B5EF4-FFF2-40B4-BE49-F238E27FC236}">
                <a16:creationId xmlns:a16="http://schemas.microsoft.com/office/drawing/2014/main" id="{AD817DD4-556D-60F6-D5DB-081AE686B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64" y="1748028"/>
            <a:ext cx="5976789" cy="336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06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8516">
        <p:fade/>
      </p:transition>
    </mc:Choice>
    <mc:Fallback>
      <p:transition spd="med" advTm="68516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08A0BC87-D263-AC1F-D66B-D7B7695C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160;p52">
            <a:extLst>
              <a:ext uri="{FF2B5EF4-FFF2-40B4-BE49-F238E27FC236}">
                <a16:creationId xmlns:a16="http://schemas.microsoft.com/office/drawing/2014/main" id="{72318AF8-DE38-8D24-7C71-B034A6975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6640" y="183400"/>
            <a:ext cx="7147113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b="1" dirty="0" err="1">
                <a:latin typeface="Montserrat" pitchFamily="2" charset="77"/>
              </a:rPr>
              <a:t>Referencias</a:t>
            </a:r>
            <a:r>
              <a:rPr lang="en" sz="3600" b="1" dirty="0">
                <a:latin typeface="Montserrat" pitchFamily="2" charset="77"/>
              </a:rPr>
              <a:t> </a:t>
            </a:r>
            <a:r>
              <a:rPr lang="en" sz="3600" b="1" dirty="0" err="1">
                <a:latin typeface="Montserrat" pitchFamily="2" charset="77"/>
              </a:rPr>
              <a:t>Bibliográficas</a:t>
            </a:r>
            <a:endParaRPr sz="3600" b="1" dirty="0">
              <a:latin typeface="Montserrat" pitchFamily="2" charset="77"/>
            </a:endParaRPr>
          </a:p>
        </p:txBody>
      </p:sp>
      <p:sp>
        <p:nvSpPr>
          <p:cNvPr id="16" name="Google Shape;246;p40">
            <a:extLst>
              <a:ext uri="{FF2B5EF4-FFF2-40B4-BE49-F238E27FC236}">
                <a16:creationId xmlns:a16="http://schemas.microsoft.com/office/drawing/2014/main" id="{DD00DDAE-EB6F-EA23-B3E4-E7EBD7555FD0}"/>
              </a:ext>
            </a:extLst>
          </p:cNvPr>
          <p:cNvSpPr txBox="1">
            <a:spLocks/>
          </p:cNvSpPr>
          <p:nvPr/>
        </p:nvSpPr>
        <p:spPr>
          <a:xfrm>
            <a:off x="9302434" y="6176208"/>
            <a:ext cx="2571320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solidFill>
                  <a:srgbClr val="2E2B70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@batistajohel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E1D81-C2D0-F16F-8D19-525954EFB739}"/>
              </a:ext>
            </a:extLst>
          </p:cNvPr>
          <p:cNvSpPr txBox="1"/>
          <p:nvPr/>
        </p:nvSpPr>
        <p:spPr>
          <a:xfrm>
            <a:off x="578358" y="1433054"/>
            <a:ext cx="9626346" cy="425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PA" i="1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</a:rPr>
              <a:t>Tutorialspoint. (s.f.). Design Pattern Tutorial. Recuperado de </a:t>
            </a:r>
            <a:r>
              <a:rPr lang="en-PA" i="1" u="sng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https://www.tutorialspoint.com/design_pattern/index.htm</a:t>
            </a:r>
            <a:endParaRPr lang="en-PA" i="1" dirty="0">
              <a:solidFill>
                <a:schemeClr val="tx1"/>
              </a:solidFill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PA" i="1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</a:rPr>
              <a:t>SourceMaking. (s.f.). Design Patterns. Recuperado de </a:t>
            </a:r>
            <a:r>
              <a:rPr lang="en-PA" i="1" u="sng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https://sourcemaking.com/design_patterns</a:t>
            </a:r>
            <a:endParaRPr lang="en-PA" i="1" dirty="0">
              <a:solidFill>
                <a:schemeClr val="tx1"/>
              </a:solidFill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PA" i="1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</a:rPr>
              <a:t>DZone. (s.f.). Refcardz: Design Patterns. Recuperado de </a:t>
            </a:r>
            <a:r>
              <a:rPr lang="en-PA" i="1" u="sng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https://dzone.com/refcardz/design-patterns</a:t>
            </a:r>
            <a:endParaRPr lang="en-PA" i="1" dirty="0">
              <a:solidFill>
                <a:schemeClr val="tx1"/>
              </a:solidFill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PA" i="1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</a:rPr>
              <a:t>Refactoring Guru. (s.f.). Design Patterns. Recuperado de </a:t>
            </a:r>
            <a:r>
              <a:rPr lang="en-PA" i="1" u="sng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https://refactoring.guru/design-patterns</a:t>
            </a:r>
            <a:endParaRPr lang="en-PA" i="1" dirty="0">
              <a:solidFill>
                <a:schemeClr val="tx1"/>
              </a:solidFill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PA" i="1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</a:rPr>
              <a:t>Gang of Four (GoF) Design Patterns. (s.f.). Recuperado de </a:t>
            </a:r>
            <a:r>
              <a:rPr lang="en-PA" i="1" u="sng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https://www.gofpatterns.com/</a:t>
            </a:r>
            <a:endParaRPr lang="en-PA" i="1" dirty="0">
              <a:solidFill>
                <a:schemeClr val="tx1"/>
              </a:solidFill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PA" i="1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</a:rPr>
              <a:t>Software Design Patterns by Example. (s.f.). Recuperado de </a:t>
            </a:r>
            <a:r>
              <a:rPr lang="en-PA" i="1" u="sng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https://www.softwaretestinghelp.com/design-patterns-tutorial-1/</a:t>
            </a:r>
            <a:endParaRPr lang="en-PA" i="1" dirty="0">
              <a:solidFill>
                <a:schemeClr val="tx1"/>
              </a:solidFill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PA" i="1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</a:rPr>
              <a:t>Design Patterns in Java. (s.f.). Recuperado de </a:t>
            </a:r>
            <a:r>
              <a:rPr lang="en-PA" i="1" u="sng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https://www.javatpoint.com/design-patterns-in-java</a:t>
            </a:r>
            <a:endParaRPr lang="en-PA" i="1" dirty="0">
              <a:solidFill>
                <a:schemeClr val="tx1"/>
              </a:solidFill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PA" i="1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</a:rPr>
              <a:t>Journal of Object Technology (JOT). (s.f.). Recuperado de </a:t>
            </a:r>
            <a:r>
              <a:rPr lang="en-PA" i="1" u="sng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https://www.jot.fm/</a:t>
            </a:r>
            <a:endParaRPr lang="en-PA" i="1" dirty="0">
              <a:solidFill>
                <a:schemeClr val="tx1"/>
              </a:solidFill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PA" i="1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</a:rPr>
              <a:t>Software Engineering Institute (SEI) - Design Patterns. (1994). Recuperado de </a:t>
            </a:r>
            <a:r>
              <a:rPr lang="en-PA" i="1" u="sng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https://www.sei.cmu.edu/reports/94tr007.pdf</a:t>
            </a:r>
            <a:endParaRPr lang="en-PA" i="1" dirty="0">
              <a:solidFill>
                <a:schemeClr val="tx1"/>
              </a:solidFill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PA" i="1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</a:rPr>
              <a:t>IBM Developer - Design Patterns. (s.f.). Recuperado de </a:t>
            </a:r>
            <a:r>
              <a:rPr lang="en-PA" i="1" u="sng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https://developer.ibm.com/tutorials/j-patterns/</a:t>
            </a:r>
            <a:endParaRPr lang="en-PA" i="1" dirty="0">
              <a:solidFill>
                <a:schemeClr val="tx1"/>
              </a:solidFill>
              <a:effectLst/>
              <a:latin typeface="Montserrat" pitchFamily="2" charset="77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08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616">
        <p:fade/>
      </p:transition>
    </mc:Choice>
    <mc:Fallback>
      <p:transition spd="med" advTm="1061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5361E12D-164E-9C71-F9A6-DEA63025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242" name="Google Shape;4242;p107"/>
          <p:cNvSpPr txBox="1">
            <a:spLocks noGrp="1"/>
          </p:cNvSpPr>
          <p:nvPr>
            <p:ph type="ctrTitle"/>
          </p:nvPr>
        </p:nvSpPr>
        <p:spPr>
          <a:xfrm>
            <a:off x="408725" y="402552"/>
            <a:ext cx="7779624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5000" b="1" dirty="0">
                <a:latin typeface="Neo Sans Pro" panose="020B0504030504040204" pitchFamily="34" charset="0"/>
              </a:rPr>
              <a:t>¡Gracias por su Atención!</a:t>
            </a:r>
            <a:endParaRPr sz="5000" b="1" dirty="0">
              <a:latin typeface="Neo Sans Pro" panose="020B0504030504040204" pitchFamily="34" charset="0"/>
            </a:endParaRPr>
          </a:p>
        </p:txBody>
      </p:sp>
      <p:sp>
        <p:nvSpPr>
          <p:cNvPr id="4243" name="Google Shape;4243;p107"/>
          <p:cNvSpPr txBox="1">
            <a:spLocks noGrp="1"/>
          </p:cNvSpPr>
          <p:nvPr>
            <p:ph type="subTitle" idx="1"/>
          </p:nvPr>
        </p:nvSpPr>
        <p:spPr>
          <a:xfrm>
            <a:off x="204362" y="2135621"/>
            <a:ext cx="11783274" cy="2586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-ES" sz="2800" b="1" dirty="0">
                <a:solidFill>
                  <a:srgbClr val="46BA79"/>
                </a:solidFill>
                <a:latin typeface="Neo Sans Pro" panose="020B0504030504040204" pitchFamily="34" charset="0"/>
              </a:rPr>
              <a:t>¿Alguna pregunta, duda, comentario o sugerencia?</a:t>
            </a:r>
          </a:p>
          <a:p>
            <a:pPr marL="0" indent="0">
              <a:lnSpc>
                <a:spcPct val="150000"/>
              </a:lnSpc>
            </a:pPr>
            <a:r>
              <a:rPr lang="es-ES" sz="2800" b="1" dirty="0">
                <a:solidFill>
                  <a:srgbClr val="46BA79"/>
                </a:solidFill>
                <a:latin typeface="Neo Sans Pro" panose="020B0504030504040204" pitchFamily="34" charset="0"/>
              </a:rPr>
              <a:t>@batistajohel</a:t>
            </a:r>
            <a:endParaRPr sz="2800" b="1" dirty="0">
              <a:solidFill>
                <a:srgbClr val="46BA79"/>
              </a:solidFill>
              <a:latin typeface="Neo Sans Pro" panose="020B050403050404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s-ES" sz="2800" b="1" dirty="0" err="1">
                <a:solidFill>
                  <a:srgbClr val="46BA79"/>
                </a:solidFill>
                <a:latin typeface="Neo Sans Pro" panose="020B0504030504040204" pitchFamily="34" charset="0"/>
              </a:rPr>
              <a:t>Johel.batista@utp.ac.pa</a:t>
            </a:r>
            <a:endParaRPr lang="es-ES" sz="2800" b="1" dirty="0">
              <a:solidFill>
                <a:srgbClr val="46BA79"/>
              </a:solidFill>
              <a:latin typeface="Neo Sans Pro" panose="020B050403050404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s-ES" sz="2800" b="1" dirty="0">
                <a:solidFill>
                  <a:srgbClr val="46BA79"/>
                </a:solidFill>
                <a:latin typeface="Neo Sans Pro" panose="020B0504030504040204" pitchFamily="34" charset="0"/>
              </a:rPr>
              <a:t>+507 6920-4843</a:t>
            </a:r>
          </a:p>
        </p:txBody>
      </p:sp>
      <p:sp>
        <p:nvSpPr>
          <p:cNvPr id="4244" name="Google Shape;4244;p107"/>
          <p:cNvSpPr txBox="1"/>
          <p:nvPr/>
        </p:nvSpPr>
        <p:spPr>
          <a:xfrm>
            <a:off x="1996890" y="4931551"/>
            <a:ext cx="5271708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es-ES" sz="2000" b="1" dirty="0">
                <a:solidFill>
                  <a:schemeClr val="lt1"/>
                </a:solidFill>
                <a:latin typeface="Neo Sans Pro" panose="020B0504030504040204" pitchFamily="34" charset="0"/>
                <a:ea typeface="Roboto Light"/>
                <a:cs typeface="Roboto Light"/>
                <a:sym typeface="Roboto Light"/>
              </a:rPr>
              <a:t>Licencia </a:t>
            </a:r>
            <a:r>
              <a:rPr lang="es-ES" sz="2000" b="1" dirty="0" err="1">
                <a:solidFill>
                  <a:schemeClr val="lt1"/>
                </a:solidFill>
                <a:latin typeface="Neo Sans Pro" panose="020B0504030504040204" pitchFamily="34" charset="0"/>
                <a:ea typeface="Roboto Light"/>
                <a:cs typeface="Roboto Light"/>
                <a:sym typeface="Roboto Light"/>
              </a:rPr>
              <a:t>Creative</a:t>
            </a:r>
            <a:r>
              <a:rPr lang="es-ES" sz="2000" b="1" dirty="0">
                <a:solidFill>
                  <a:schemeClr val="lt1"/>
                </a:solidFill>
                <a:latin typeface="Neo Sans Pro" panose="020B0504030504040204" pitchFamily="34" charset="0"/>
                <a:ea typeface="Roboto Light"/>
                <a:cs typeface="Roboto Light"/>
                <a:sym typeface="Roboto Light"/>
              </a:rPr>
              <a:t> </a:t>
            </a:r>
            <a:r>
              <a:rPr lang="es-ES" sz="2000" b="1" dirty="0" err="1">
                <a:solidFill>
                  <a:schemeClr val="lt1"/>
                </a:solidFill>
                <a:latin typeface="Neo Sans Pro" panose="020B0504030504040204" pitchFamily="34" charset="0"/>
                <a:ea typeface="Roboto Light"/>
                <a:cs typeface="Roboto Light"/>
                <a:sym typeface="Roboto Light"/>
              </a:rPr>
              <a:t>Commons</a:t>
            </a:r>
            <a:r>
              <a:rPr lang="es-ES" sz="2000" b="1" dirty="0">
                <a:solidFill>
                  <a:schemeClr val="lt1"/>
                </a:solidFill>
                <a:latin typeface="Neo Sans Pro" panose="020B0504030504040204" pitchFamily="34" charset="0"/>
                <a:ea typeface="Roboto Light"/>
                <a:cs typeface="Roboto Light"/>
                <a:sym typeface="Roboto Light"/>
              </a:rPr>
              <a:t> Atribución, Compartir-Igual, No Comercial 4.0</a:t>
            </a:r>
            <a:endParaRPr sz="2000" b="1" dirty="0">
              <a:solidFill>
                <a:schemeClr val="lt1"/>
              </a:solidFill>
              <a:latin typeface="Neo Sans Pro" panose="020B0504030504040204" pitchFamily="34" charset="0"/>
              <a:ea typeface="Roboto Light"/>
              <a:cs typeface="Roboto Light"/>
              <a:sym typeface="Roboto Light"/>
            </a:endParaRP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BA3C4B0D-6EBF-ACB7-5EE0-3237404E4A29}"/>
              </a:ext>
            </a:extLst>
          </p:cNvPr>
          <p:cNvSpPr txBox="1">
            <a:spLocks/>
          </p:cNvSpPr>
          <p:nvPr/>
        </p:nvSpPr>
        <p:spPr>
          <a:xfrm>
            <a:off x="5981522" y="5415151"/>
            <a:ext cx="6567932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es-PA" sz="2400" b="1" dirty="0">
                <a:latin typeface="Montserrat" pitchFamily="2" charset="77"/>
                <a:ea typeface="Roboto"/>
                <a:cs typeface="Roboto"/>
                <a:sym typeface="Roboto"/>
              </a:rPr>
              <a:t>Enlace de la Charla: </a:t>
            </a:r>
            <a:r>
              <a:rPr lang="es-PA" sz="2400" b="1" dirty="0">
                <a:latin typeface="Montserrat" pitchFamily="2" charset="77"/>
                <a:ea typeface="Roboto"/>
                <a:cs typeface="Roboto"/>
                <a:sym typeface="Roboto"/>
                <a:hlinkClick r:id="rId4"/>
              </a:rPr>
              <a:t>https://youtu.be/5I0DdMEeO9A</a:t>
            </a:r>
            <a:endParaRPr lang="es-PA" sz="2400" dirty="0">
              <a:latin typeface="Montserrat" pitchFamily="2" charset="7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723">
        <p:fade/>
      </p:transition>
    </mc:Choice>
    <mc:Fallback>
      <p:transition spd="med" advTm="15723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>
              <a:latin typeface="Montserrat" pitchFamily="2" charset="77"/>
            </a:endParaRPr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752645" y="2311105"/>
            <a:ext cx="9674112" cy="116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77"/>
              </a:rPr>
              <a:t>Patrones de Diseño</a:t>
            </a: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07BB81B1-2B1D-4514-F2D6-6044AA339C7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407763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150">
        <p:fade/>
      </p:transition>
    </mc:Choice>
    <mc:Fallback>
      <p:transition spd="med" advTm="2515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441834C1-3148-0E95-5EE8-1CCA6939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458" name="Google Shape;1458;p54"/>
          <p:cNvSpPr txBox="1">
            <a:spLocks noGrp="1"/>
          </p:cNvSpPr>
          <p:nvPr>
            <p:ph type="title"/>
          </p:nvPr>
        </p:nvSpPr>
        <p:spPr>
          <a:xfrm>
            <a:off x="5276144" y="252887"/>
            <a:ext cx="6580004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b="1" dirty="0">
                <a:latin typeface="Montserrat" pitchFamily="2" charset="77"/>
              </a:rPr>
              <a:t>¿</a:t>
            </a:r>
            <a:r>
              <a:rPr lang="en" sz="3200" b="1" dirty="0" err="1">
                <a:latin typeface="Montserrat" pitchFamily="2" charset="77"/>
              </a:rPr>
              <a:t>Qué</a:t>
            </a:r>
            <a:r>
              <a:rPr lang="en" sz="3200" b="1" dirty="0">
                <a:latin typeface="Montserrat" pitchFamily="2" charset="77"/>
              </a:rPr>
              <a:t> son </a:t>
            </a:r>
            <a:r>
              <a:rPr lang="en" sz="3200" b="1" dirty="0" err="1">
                <a:latin typeface="Montserrat" pitchFamily="2" charset="77"/>
              </a:rPr>
              <a:t>los</a:t>
            </a:r>
            <a:r>
              <a:rPr lang="en" sz="3200" b="1" dirty="0">
                <a:latin typeface="Montserrat" pitchFamily="2" charset="77"/>
              </a:rPr>
              <a:t> </a:t>
            </a:r>
            <a:r>
              <a:rPr lang="en" sz="3200" b="1" dirty="0" err="1">
                <a:latin typeface="Montserrat" pitchFamily="2" charset="77"/>
              </a:rPr>
              <a:t>Patrones</a:t>
            </a:r>
            <a:r>
              <a:rPr lang="en" sz="3200" b="1" dirty="0">
                <a:latin typeface="Montserrat" pitchFamily="2" charset="77"/>
              </a:rPr>
              <a:t> de </a:t>
            </a:r>
            <a:r>
              <a:rPr lang="en" sz="3200" b="1" dirty="0" err="1">
                <a:latin typeface="Montserrat" pitchFamily="2" charset="77"/>
              </a:rPr>
              <a:t>Diseño</a:t>
            </a:r>
            <a:r>
              <a:rPr lang="en" sz="3200" b="1" dirty="0">
                <a:latin typeface="Montserrat" pitchFamily="2" charset="77"/>
              </a:rPr>
              <a:t> </a:t>
            </a:r>
            <a:r>
              <a:rPr lang="en" sz="3200" b="1" dirty="0" err="1">
                <a:latin typeface="Montserrat" pitchFamily="2" charset="77"/>
              </a:rPr>
              <a:t>en</a:t>
            </a:r>
            <a:r>
              <a:rPr lang="en" sz="3200" b="1" dirty="0">
                <a:latin typeface="Montserrat" pitchFamily="2" charset="77"/>
              </a:rPr>
              <a:t> la Ing. </a:t>
            </a:r>
            <a:r>
              <a:rPr lang="en-US" sz="3200" b="1" dirty="0">
                <a:latin typeface="Montserrat" pitchFamily="2" charset="77"/>
              </a:rPr>
              <a:t>D</a:t>
            </a:r>
            <a:r>
              <a:rPr lang="en" sz="3200" b="1" dirty="0">
                <a:latin typeface="Montserrat" pitchFamily="2" charset="77"/>
              </a:rPr>
              <a:t>e Software</a:t>
            </a:r>
            <a:endParaRPr sz="3200" b="1" dirty="0">
              <a:latin typeface="Montserrat" pitchFamily="2" charset="77"/>
            </a:endParaRPr>
          </a:p>
        </p:txBody>
      </p:sp>
      <p:sp>
        <p:nvSpPr>
          <p:cNvPr id="1515" name="Google Shape;1515;p54"/>
          <p:cNvSpPr txBox="1">
            <a:spLocks noGrp="1"/>
          </p:cNvSpPr>
          <p:nvPr>
            <p:ph type="subTitle" idx="1"/>
          </p:nvPr>
        </p:nvSpPr>
        <p:spPr>
          <a:xfrm>
            <a:off x="581538" y="1573572"/>
            <a:ext cx="5323070" cy="385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PA" sz="2200" dirty="0">
                <a:latin typeface="Montserrat" pitchFamily="2" charset="77"/>
              </a:rPr>
              <a:t>Los patrones de diseño son esencialmente plantillas o guías de alto nivel que describen cómo abordar problemas comunes y recurrentes en la ingeniería de software. Estos patrones no representan una solución final o un código específico que se pueda reutilizar directamente, sino que sirven como un esquema o marco de referencia para solucionar problemas particulares. </a:t>
            </a:r>
            <a:endParaRPr sz="2200" dirty="0">
              <a:latin typeface="Montserrat" pitchFamily="2" charset="77"/>
            </a:endParaRP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E9D7DB07-C920-83F5-D117-A9BEF1511CF3}"/>
              </a:ext>
            </a:extLst>
          </p:cNvPr>
          <p:cNvSpPr txBox="1">
            <a:spLocks/>
          </p:cNvSpPr>
          <p:nvPr/>
        </p:nvSpPr>
        <p:spPr>
          <a:xfrm>
            <a:off x="9317736" y="6071132"/>
            <a:ext cx="2538412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solidFill>
                  <a:srgbClr val="2E2B70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@batistajohel</a:t>
            </a:r>
          </a:p>
        </p:txBody>
      </p:sp>
      <p:sp>
        <p:nvSpPr>
          <p:cNvPr id="11" name="Google Shape;1162;p52">
            <a:extLst>
              <a:ext uri="{FF2B5EF4-FFF2-40B4-BE49-F238E27FC236}">
                <a16:creationId xmlns:a16="http://schemas.microsoft.com/office/drawing/2014/main" id="{3CEA19CB-284B-5545-BC7A-41BB92BE6A6D}"/>
              </a:ext>
            </a:extLst>
          </p:cNvPr>
          <p:cNvSpPr txBox="1">
            <a:spLocks/>
          </p:cNvSpPr>
          <p:nvPr/>
        </p:nvSpPr>
        <p:spPr>
          <a:xfrm>
            <a:off x="5857020" y="4865005"/>
            <a:ext cx="4772025" cy="46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27000" indent="0" algn="ctr">
              <a:buFont typeface="Roboto Light"/>
              <a:buNone/>
            </a:pPr>
            <a:r>
              <a:rPr lang="es-PA" sz="1800" b="1" dirty="0">
                <a:latin typeface="Montserrat" pitchFamily="2" charset="77"/>
              </a:rPr>
              <a:t>Equipo de Desarrollo de Producto</a:t>
            </a:r>
            <a:endParaRPr lang="es-PA" sz="1800" dirty="0">
              <a:latin typeface="Montserrat" pitchFamily="2" charset="77"/>
            </a:endParaRPr>
          </a:p>
        </p:txBody>
      </p:sp>
      <p:pic>
        <p:nvPicPr>
          <p:cNvPr id="1026" name="Picture 2" descr="Patrones de diseño / Design patterns">
            <a:extLst>
              <a:ext uri="{FF2B5EF4-FFF2-40B4-BE49-F238E27FC236}">
                <a16:creationId xmlns:a16="http://schemas.microsoft.com/office/drawing/2014/main" id="{C982108D-9A28-7D70-8F76-8FE33AF56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650" y="1803231"/>
            <a:ext cx="3886766" cy="291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96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8883">
        <p:fade/>
      </p:transition>
    </mc:Choice>
    <mc:Fallback>
      <p:transition spd="med" advTm="9888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DC714A3E-B59F-EC38-FC44-6AB14BE17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58" name="Google Shape;1458;p54"/>
          <p:cNvSpPr txBox="1">
            <a:spLocks noGrp="1"/>
          </p:cNvSpPr>
          <p:nvPr>
            <p:ph type="title"/>
          </p:nvPr>
        </p:nvSpPr>
        <p:spPr>
          <a:xfrm>
            <a:off x="4587242" y="275379"/>
            <a:ext cx="731158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b="1" dirty="0">
                <a:latin typeface="Montserrat" pitchFamily="2" charset="77"/>
              </a:rPr>
              <a:t>Claves de los Patrones de Diseño</a:t>
            </a:r>
            <a:endParaRPr sz="3200" b="1" dirty="0">
              <a:latin typeface="Montserrat" pitchFamily="2" charset="77"/>
            </a:endParaRPr>
          </a:p>
        </p:txBody>
      </p:sp>
      <p:sp>
        <p:nvSpPr>
          <p:cNvPr id="1515" name="Google Shape;1515;p54"/>
          <p:cNvSpPr txBox="1">
            <a:spLocks noGrp="1"/>
          </p:cNvSpPr>
          <p:nvPr>
            <p:ph type="subTitle" idx="1"/>
          </p:nvPr>
        </p:nvSpPr>
        <p:spPr>
          <a:xfrm>
            <a:off x="5056632" y="1475242"/>
            <a:ext cx="6949440" cy="3907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 algn="l">
              <a:buFont typeface="+mj-lt"/>
              <a:buAutoNum type="arabicPeriod"/>
            </a:pPr>
            <a:r>
              <a:rPr lang="en-PA" sz="2000" b="1" dirty="0">
                <a:latin typeface="Montserrat" pitchFamily="2" charset="77"/>
              </a:rPr>
              <a:t>Reutilización y Eficiencia</a:t>
            </a:r>
            <a:r>
              <a:rPr lang="en-PA" sz="2000" dirty="0">
                <a:latin typeface="Montserrat" pitchFamily="2" charset="77"/>
              </a:rPr>
              <a:t>: Los patrones de diseño representan soluciones optimizadas y reutilizables a problemas comunes en el diseño de software, lo que mejora la eficiencia en el desarrollo y el mantenimiento del software.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PA" sz="2000" b="1" dirty="0">
                <a:latin typeface="Montserrat" pitchFamily="2" charset="77"/>
              </a:rPr>
              <a:t>Comunicación y Documentación</a:t>
            </a:r>
            <a:r>
              <a:rPr lang="en-PA" sz="2000" dirty="0">
                <a:latin typeface="Montserrat" pitchFamily="2" charset="77"/>
              </a:rPr>
              <a:t>: Los patrones de diseño proporcionan un lenguaje común que facilita la comunicación entre los desarrolladores y la documentación de los sistemas de software.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PA" sz="2000" b="1" dirty="0">
                <a:latin typeface="Montserrat" pitchFamily="2" charset="77"/>
              </a:rPr>
              <a:t>Aplicación Cuidadosa</a:t>
            </a:r>
            <a:r>
              <a:rPr lang="en-PA" sz="2000" dirty="0">
                <a:latin typeface="Montserrat" pitchFamily="2" charset="77"/>
              </a:rPr>
              <a:t>: Los patrones de diseño deben aplicarse con buen juicio y comprensión del problema a resolver, no todos los patrones son apropiados para todas las </a:t>
            </a:r>
            <a:r>
              <a:rPr lang="es-ES_tradnl" sz="2000" dirty="0">
                <a:latin typeface="Montserrat" pitchFamily="2" charset="77"/>
              </a:rPr>
              <a:t>situaciones.</a:t>
            </a:r>
            <a:endParaRPr lang="en-PA" sz="2000" dirty="0">
              <a:latin typeface="Montserrat" pitchFamily="2" charset="77"/>
            </a:endParaRP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E9D7DB07-C920-83F5-D117-A9BEF1511CF3}"/>
              </a:ext>
            </a:extLst>
          </p:cNvPr>
          <p:cNvSpPr txBox="1">
            <a:spLocks/>
          </p:cNvSpPr>
          <p:nvPr/>
        </p:nvSpPr>
        <p:spPr>
          <a:xfrm>
            <a:off x="9317736" y="6071132"/>
            <a:ext cx="2538412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solidFill>
                  <a:srgbClr val="2E2B70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@batistajohel</a:t>
            </a:r>
          </a:p>
        </p:txBody>
      </p:sp>
      <p:sp>
        <p:nvSpPr>
          <p:cNvPr id="11" name="Google Shape;1162;p52">
            <a:extLst>
              <a:ext uri="{FF2B5EF4-FFF2-40B4-BE49-F238E27FC236}">
                <a16:creationId xmlns:a16="http://schemas.microsoft.com/office/drawing/2014/main" id="{3CEA19CB-284B-5545-BC7A-41BB92BE6A6D}"/>
              </a:ext>
            </a:extLst>
          </p:cNvPr>
          <p:cNvSpPr txBox="1">
            <a:spLocks/>
          </p:cNvSpPr>
          <p:nvPr/>
        </p:nvSpPr>
        <p:spPr>
          <a:xfrm>
            <a:off x="913264" y="5586549"/>
            <a:ext cx="4064000" cy="46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27000" indent="0" algn="ctr">
              <a:buFont typeface="Roboto Light"/>
              <a:buNone/>
            </a:pPr>
            <a:r>
              <a:rPr lang="es-PA" sz="1800" b="1" dirty="0">
                <a:latin typeface="Montserrat" pitchFamily="2" charset="77"/>
              </a:rPr>
              <a:t>Equipo de Desarrollo de Producto</a:t>
            </a:r>
            <a:endParaRPr lang="es-PA" sz="1800" dirty="0">
              <a:latin typeface="Montserrat" pitchFamily="2" charset="77"/>
            </a:endParaRPr>
          </a:p>
        </p:txBody>
      </p:sp>
      <p:pic>
        <p:nvPicPr>
          <p:cNvPr id="16386" name="Picture 2" descr="Equipos que desarrollan nuevos productos - Innocreatividad">
            <a:extLst>
              <a:ext uri="{FF2B5EF4-FFF2-40B4-BE49-F238E27FC236}">
                <a16:creationId xmlns:a16="http://schemas.microsoft.com/office/drawing/2014/main" id="{9208964F-B56F-AB08-C150-C19E45AFB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64" y="1492250"/>
            <a:ext cx="4064000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00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5666">
        <p:fade/>
      </p:transition>
    </mc:Choice>
    <mc:Fallback>
      <p:transition spd="med" advTm="15566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>
              <a:latin typeface="Montserrat" pitchFamily="2" charset="77"/>
            </a:endParaRPr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258943" y="1708987"/>
            <a:ext cx="9674112" cy="116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77"/>
              </a:rPr>
              <a:t>Historia de los Patrones de Diseño</a:t>
            </a: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07BB81B1-2B1D-4514-F2D6-6044AA339C7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152350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203">
        <p:fade/>
      </p:transition>
    </mc:Choice>
    <mc:Fallback>
      <p:transition spd="med" advTm="920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DC714A3E-B59F-EC38-FC44-6AB14BE17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58" name="Google Shape;1458;p54"/>
          <p:cNvSpPr txBox="1">
            <a:spLocks noGrp="1"/>
          </p:cNvSpPr>
          <p:nvPr>
            <p:ph type="title"/>
          </p:nvPr>
        </p:nvSpPr>
        <p:spPr>
          <a:xfrm>
            <a:off x="4587242" y="275379"/>
            <a:ext cx="731158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b="1" dirty="0">
                <a:latin typeface="Montserrat" pitchFamily="2" charset="77"/>
              </a:rPr>
              <a:t>Patrones de Diseño | Historia</a:t>
            </a:r>
            <a:endParaRPr sz="3200" b="1" dirty="0">
              <a:latin typeface="Montserrat" pitchFamily="2" charset="77"/>
            </a:endParaRPr>
          </a:p>
        </p:txBody>
      </p:sp>
      <p:sp>
        <p:nvSpPr>
          <p:cNvPr id="1515" name="Google Shape;1515;p54"/>
          <p:cNvSpPr txBox="1">
            <a:spLocks noGrp="1"/>
          </p:cNvSpPr>
          <p:nvPr>
            <p:ph type="subTitle" idx="1"/>
          </p:nvPr>
        </p:nvSpPr>
        <p:spPr>
          <a:xfrm>
            <a:off x="5148072" y="1109075"/>
            <a:ext cx="6414232" cy="3907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itchFamily="2" charset="77"/>
              </a:rPr>
              <a:t>Los </a:t>
            </a:r>
            <a:r>
              <a:rPr lang="en-US" sz="2000" dirty="0" err="1">
                <a:latin typeface="Montserrat" pitchFamily="2" charset="77"/>
              </a:rPr>
              <a:t>patrones</a:t>
            </a:r>
            <a:r>
              <a:rPr lang="en-US" sz="2000" dirty="0">
                <a:latin typeface="Montserrat" pitchFamily="2" charset="77"/>
              </a:rPr>
              <a:t> de </a:t>
            </a:r>
            <a:r>
              <a:rPr lang="en-US" sz="2000" dirty="0" err="1">
                <a:latin typeface="Montserrat" pitchFamily="2" charset="77"/>
              </a:rPr>
              <a:t>diseño</a:t>
            </a:r>
            <a:r>
              <a:rPr lang="en-US" sz="2000" dirty="0">
                <a:latin typeface="Montserrat" pitchFamily="2" charset="77"/>
              </a:rPr>
              <a:t>, </a:t>
            </a:r>
            <a:r>
              <a:rPr lang="en-US" sz="2000" dirty="0" err="1">
                <a:latin typeface="Montserrat" pitchFamily="2" charset="77"/>
              </a:rPr>
              <a:t>originados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en</a:t>
            </a:r>
            <a:r>
              <a:rPr lang="en-US" sz="2000" dirty="0">
                <a:latin typeface="Montserrat" pitchFamily="2" charset="77"/>
              </a:rPr>
              <a:t> la </a:t>
            </a:r>
            <a:r>
              <a:rPr lang="en-US" sz="2000" dirty="0" err="1">
                <a:latin typeface="Montserrat" pitchFamily="2" charset="77"/>
              </a:rPr>
              <a:t>arquitectura</a:t>
            </a:r>
            <a:r>
              <a:rPr lang="en-US" sz="2000" dirty="0">
                <a:latin typeface="Montserrat" pitchFamily="2" charset="77"/>
              </a:rPr>
              <a:t> y </a:t>
            </a:r>
            <a:r>
              <a:rPr lang="en-US" sz="2000" dirty="0" err="1">
                <a:latin typeface="Montserrat" pitchFamily="2" charset="77"/>
              </a:rPr>
              <a:t>adaptados</a:t>
            </a:r>
            <a:r>
              <a:rPr lang="en-US" sz="2000" dirty="0">
                <a:latin typeface="Montserrat" pitchFamily="2" charset="77"/>
              </a:rPr>
              <a:t> a la </a:t>
            </a:r>
            <a:r>
              <a:rPr lang="en-US" sz="2000" dirty="0" err="1">
                <a:latin typeface="Montserrat" pitchFamily="2" charset="77"/>
              </a:rPr>
              <a:t>ingeniería</a:t>
            </a:r>
            <a:r>
              <a:rPr lang="en-US" sz="2000" dirty="0">
                <a:latin typeface="Montserrat" pitchFamily="2" charset="77"/>
              </a:rPr>
              <a:t> de software </a:t>
            </a:r>
            <a:r>
              <a:rPr lang="en-US" sz="2000" dirty="0" err="1">
                <a:latin typeface="Montserrat" pitchFamily="2" charset="77"/>
              </a:rPr>
              <a:t>en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los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años</a:t>
            </a:r>
            <a:r>
              <a:rPr lang="en-US" sz="2000" dirty="0">
                <a:latin typeface="Montserrat" pitchFamily="2" charset="77"/>
              </a:rPr>
              <a:t> 80, </a:t>
            </a:r>
            <a:r>
              <a:rPr lang="en-US" sz="2000" dirty="0" err="1">
                <a:latin typeface="Montserrat" pitchFamily="2" charset="77"/>
              </a:rPr>
              <a:t>ganaron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relevancia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en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los</a:t>
            </a:r>
            <a:r>
              <a:rPr lang="en-US" sz="2000" dirty="0">
                <a:latin typeface="Montserrat" pitchFamily="2" charset="77"/>
              </a:rPr>
              <a:t> 90 con </a:t>
            </a:r>
            <a:r>
              <a:rPr lang="en-US" sz="2000" dirty="0" err="1">
                <a:latin typeface="Montserrat" pitchFamily="2" charset="77"/>
              </a:rPr>
              <a:t>el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libro</a:t>
            </a:r>
            <a:r>
              <a:rPr lang="en-US" sz="2000" dirty="0">
                <a:latin typeface="Montserrat" pitchFamily="2" charset="77"/>
              </a:rPr>
              <a:t> de la "Gang of Four", que </a:t>
            </a:r>
            <a:r>
              <a:rPr lang="en-US" sz="2000" dirty="0" err="1">
                <a:latin typeface="Montserrat" pitchFamily="2" charset="77"/>
              </a:rPr>
              <a:t>introdujo</a:t>
            </a:r>
            <a:r>
              <a:rPr lang="en-US" sz="2000" dirty="0">
                <a:latin typeface="Montserrat" pitchFamily="2" charset="77"/>
              </a:rPr>
              <a:t> 23 </a:t>
            </a:r>
            <a:r>
              <a:rPr lang="en-US" sz="2000" dirty="0" err="1">
                <a:latin typeface="Montserrat" pitchFamily="2" charset="77"/>
              </a:rPr>
              <a:t>patrones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esenciales</a:t>
            </a:r>
            <a:r>
              <a:rPr lang="en-US" sz="2000" dirty="0">
                <a:latin typeface="Montserrat" pitchFamily="2" charset="77"/>
              </a:rPr>
              <a:t>. 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Montserrat" pitchFamily="2" charset="77"/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Montserrat" pitchFamily="2" charset="77"/>
              </a:rPr>
              <a:t>Estos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patrones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han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influenciado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el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desarrollo</a:t>
            </a:r>
            <a:r>
              <a:rPr lang="en-US" sz="2000" dirty="0">
                <a:latin typeface="Montserrat" pitchFamily="2" charset="77"/>
              </a:rPr>
              <a:t> y </a:t>
            </a:r>
            <a:r>
              <a:rPr lang="en-US" sz="2000" dirty="0" err="1">
                <a:latin typeface="Montserrat" pitchFamily="2" charset="77"/>
              </a:rPr>
              <a:t>enseñanza</a:t>
            </a:r>
            <a:r>
              <a:rPr lang="en-US" sz="2000" dirty="0">
                <a:latin typeface="Montserrat" pitchFamily="2" charset="77"/>
              </a:rPr>
              <a:t> del software, </a:t>
            </a:r>
            <a:r>
              <a:rPr lang="en-US" sz="2000" dirty="0" err="1">
                <a:latin typeface="Montserrat" pitchFamily="2" charset="77"/>
              </a:rPr>
              <a:t>inspirando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lenguajes</a:t>
            </a:r>
            <a:r>
              <a:rPr lang="en-US" sz="2000" dirty="0">
                <a:latin typeface="Montserrat" pitchFamily="2" charset="77"/>
              </a:rPr>
              <a:t> y frameworks. 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Montserrat" pitchFamily="2" charset="77"/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Montserrat" pitchFamily="2" charset="77"/>
              </a:rPr>
              <a:t>Siguen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siendo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una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herramienta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valiosa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en</a:t>
            </a:r>
            <a:r>
              <a:rPr lang="en-US" sz="2000" dirty="0">
                <a:latin typeface="Montserrat" pitchFamily="2" charset="77"/>
              </a:rPr>
              <a:t> la </a:t>
            </a:r>
            <a:r>
              <a:rPr lang="en-US" sz="2000" dirty="0" err="1">
                <a:latin typeface="Montserrat" pitchFamily="2" charset="77"/>
              </a:rPr>
              <a:t>actualidad</a:t>
            </a:r>
            <a:r>
              <a:rPr lang="en-US" sz="2000" dirty="0">
                <a:latin typeface="Montserrat" pitchFamily="2" charset="77"/>
              </a:rPr>
              <a:t> para </a:t>
            </a:r>
            <a:r>
              <a:rPr lang="en-US" sz="2000" dirty="0" err="1">
                <a:latin typeface="Montserrat" pitchFamily="2" charset="77"/>
              </a:rPr>
              <a:t>proporcionar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soluciones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comprobadas</a:t>
            </a:r>
            <a:r>
              <a:rPr lang="en-US" sz="2000" dirty="0">
                <a:latin typeface="Montserrat" pitchFamily="2" charset="77"/>
              </a:rPr>
              <a:t> a </a:t>
            </a:r>
            <a:r>
              <a:rPr lang="en-US" sz="2000" dirty="0" err="1">
                <a:latin typeface="Montserrat" pitchFamily="2" charset="77"/>
              </a:rPr>
              <a:t>problemas</a:t>
            </a:r>
            <a:r>
              <a:rPr lang="en-US" sz="2000" dirty="0">
                <a:latin typeface="Montserrat" pitchFamily="2" charset="77"/>
              </a:rPr>
              <a:t> de </a:t>
            </a:r>
            <a:r>
              <a:rPr lang="en-US" sz="2000" dirty="0" err="1">
                <a:latin typeface="Montserrat" pitchFamily="2" charset="77"/>
              </a:rPr>
              <a:t>diseño</a:t>
            </a:r>
            <a:r>
              <a:rPr lang="en-US" sz="2000" dirty="0">
                <a:latin typeface="Montserrat" pitchFamily="2" charset="77"/>
              </a:rPr>
              <a:t> </a:t>
            </a:r>
            <a:r>
              <a:rPr lang="en-US" sz="2000" dirty="0" err="1">
                <a:latin typeface="Montserrat" pitchFamily="2" charset="77"/>
              </a:rPr>
              <a:t>recurrentes</a:t>
            </a:r>
            <a:r>
              <a:rPr lang="en-US" sz="2000" dirty="0">
                <a:latin typeface="Montserrat" pitchFamily="2" charset="77"/>
              </a:rPr>
              <a:t> y </a:t>
            </a:r>
            <a:r>
              <a:rPr lang="en-US" sz="2000" dirty="0" err="1">
                <a:latin typeface="Montserrat" pitchFamily="2" charset="77"/>
              </a:rPr>
              <a:t>facilitar</a:t>
            </a:r>
            <a:r>
              <a:rPr lang="en-US" sz="2000" dirty="0">
                <a:latin typeface="Montserrat" pitchFamily="2" charset="77"/>
              </a:rPr>
              <a:t> la </a:t>
            </a:r>
            <a:r>
              <a:rPr lang="en-US" sz="2000" dirty="0" err="1">
                <a:latin typeface="Montserrat" pitchFamily="2" charset="77"/>
              </a:rPr>
              <a:t>comunicación</a:t>
            </a:r>
            <a:r>
              <a:rPr lang="en-US" sz="2000" dirty="0">
                <a:latin typeface="Montserrat" pitchFamily="2" charset="77"/>
              </a:rPr>
              <a:t> entre </a:t>
            </a:r>
            <a:r>
              <a:rPr lang="en-US" sz="2000" dirty="0" err="1">
                <a:latin typeface="Montserrat" pitchFamily="2" charset="77"/>
              </a:rPr>
              <a:t>desarrolladores</a:t>
            </a:r>
            <a:r>
              <a:rPr lang="en-US" sz="2000" dirty="0">
                <a:latin typeface="Montserrat" pitchFamily="2" charset="77"/>
              </a:rPr>
              <a:t>.</a:t>
            </a:r>
            <a:endParaRPr lang="en-PA" sz="2000" dirty="0">
              <a:latin typeface="Montserrat" pitchFamily="2" charset="77"/>
            </a:endParaRP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E9D7DB07-C920-83F5-D117-A9BEF1511CF3}"/>
              </a:ext>
            </a:extLst>
          </p:cNvPr>
          <p:cNvSpPr txBox="1">
            <a:spLocks/>
          </p:cNvSpPr>
          <p:nvPr/>
        </p:nvSpPr>
        <p:spPr>
          <a:xfrm>
            <a:off x="9317736" y="6071132"/>
            <a:ext cx="2538412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solidFill>
                  <a:srgbClr val="2E2B70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@batistajohel</a:t>
            </a:r>
          </a:p>
        </p:txBody>
      </p:sp>
      <p:sp>
        <p:nvSpPr>
          <p:cNvPr id="11" name="Google Shape;1162;p52">
            <a:extLst>
              <a:ext uri="{FF2B5EF4-FFF2-40B4-BE49-F238E27FC236}">
                <a16:creationId xmlns:a16="http://schemas.microsoft.com/office/drawing/2014/main" id="{3CEA19CB-284B-5545-BC7A-41BB92BE6A6D}"/>
              </a:ext>
            </a:extLst>
          </p:cNvPr>
          <p:cNvSpPr txBox="1">
            <a:spLocks/>
          </p:cNvSpPr>
          <p:nvPr/>
        </p:nvSpPr>
        <p:spPr>
          <a:xfrm>
            <a:off x="877257" y="4727845"/>
            <a:ext cx="4270815" cy="46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27000" indent="0" algn="ctr">
              <a:buFont typeface="Roboto Light"/>
              <a:buNone/>
            </a:pPr>
            <a:r>
              <a:rPr lang="es-PA" sz="1800" b="1" dirty="0">
                <a:latin typeface="Montserrat" pitchFamily="2" charset="77"/>
              </a:rPr>
              <a:t>Creación de los Primeros Patrones de Diseño</a:t>
            </a:r>
            <a:endParaRPr lang="es-PA" sz="1800" dirty="0">
              <a:latin typeface="Montserrat" pitchFamily="2" charset="77"/>
            </a:endParaRPr>
          </a:p>
        </p:txBody>
      </p:sp>
      <p:pic>
        <p:nvPicPr>
          <p:cNvPr id="5122" name="Picture 2" descr="Patrones de Diseño son herramientas, no objetivos – El Camino del  Desarrollador">
            <a:extLst>
              <a:ext uri="{FF2B5EF4-FFF2-40B4-BE49-F238E27FC236}">
                <a16:creationId xmlns:a16="http://schemas.microsoft.com/office/drawing/2014/main" id="{8B983970-D93E-1F47-85BB-2703570C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56" y="1521076"/>
            <a:ext cx="4179824" cy="303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70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1500">
        <p:fade/>
      </p:transition>
    </mc:Choice>
    <mc:Fallback>
      <p:transition spd="med" advTm="815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441834C1-3148-0E95-5EE8-1CCA6939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458" name="Google Shape;1458;p54"/>
          <p:cNvSpPr txBox="1">
            <a:spLocks noGrp="1"/>
          </p:cNvSpPr>
          <p:nvPr>
            <p:ph type="title"/>
          </p:nvPr>
        </p:nvSpPr>
        <p:spPr>
          <a:xfrm>
            <a:off x="5725382" y="176754"/>
            <a:ext cx="5226748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b="1" dirty="0">
                <a:latin typeface="Montserrat" pitchFamily="2" charset="77"/>
              </a:rPr>
              <a:t>Claves de la Historia de los Patrones de Diseño</a:t>
            </a:r>
            <a:endParaRPr sz="3200" b="1" dirty="0">
              <a:latin typeface="Montserrat" pitchFamily="2" charset="77"/>
            </a:endParaRPr>
          </a:p>
        </p:txBody>
      </p:sp>
      <p:sp>
        <p:nvSpPr>
          <p:cNvPr id="1515" name="Google Shape;1515;p54"/>
          <p:cNvSpPr txBox="1">
            <a:spLocks noGrp="1"/>
          </p:cNvSpPr>
          <p:nvPr>
            <p:ph type="subTitle" idx="1"/>
          </p:nvPr>
        </p:nvSpPr>
        <p:spPr>
          <a:xfrm>
            <a:off x="466344" y="1573572"/>
            <a:ext cx="5486400" cy="385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>
              <a:buFont typeface="+mj-lt"/>
              <a:buAutoNum type="arabicPeriod"/>
            </a:pPr>
            <a:r>
              <a:rPr lang="en-PA" sz="1700" b="1" dirty="0">
                <a:latin typeface="Montserrat" pitchFamily="2" charset="77"/>
              </a:rPr>
              <a:t>Influencia Arquitectónica</a:t>
            </a:r>
            <a:r>
              <a:rPr lang="en-PA" sz="1700" dirty="0">
                <a:latin typeface="Montserrat" pitchFamily="2" charset="77"/>
              </a:rPr>
              <a:t>: El concepto de patrones de diseño se originó en la arquitectura y fue adaptado a la ingeniería de software, mostrando la interconexión entre diversas disciplinas.</a:t>
            </a:r>
          </a:p>
          <a:p>
            <a:pPr marL="482600" lvl="0" indent="-342900" algn="l">
              <a:buFont typeface="+mj-lt"/>
              <a:buAutoNum type="arabicPeriod"/>
            </a:pPr>
            <a:r>
              <a:rPr lang="en-PA" sz="1700" b="1" dirty="0">
                <a:latin typeface="Montserrat" pitchFamily="2" charset="77"/>
              </a:rPr>
              <a:t>Contribución de la "Gang of Four"</a:t>
            </a:r>
            <a:r>
              <a:rPr lang="en-PA" sz="1700" dirty="0">
                <a:latin typeface="Montserrat" pitchFamily="2" charset="77"/>
              </a:rPr>
              <a:t>: El libro "Design Patterns: Elements of Reusable Object-Oriented Software", escrito por la "Gang of Four", es un hito importante en la historia de los patrones de diseño, estableciendo 23 patrones</a:t>
            </a:r>
          </a:p>
          <a:p>
            <a:pPr marL="482600" lvl="0" indent="-342900" algn="l">
              <a:buFont typeface="+mj-lt"/>
              <a:buAutoNum type="arabicPeriod"/>
            </a:pPr>
            <a:r>
              <a:rPr lang="en-PA" sz="1700" b="1" dirty="0">
                <a:latin typeface="Montserrat" pitchFamily="2" charset="77"/>
              </a:rPr>
              <a:t>Evolución Continua</a:t>
            </a:r>
            <a:r>
              <a:rPr lang="en-PA" sz="1700" dirty="0">
                <a:latin typeface="Montserrat" pitchFamily="2" charset="77"/>
              </a:rPr>
              <a:t>: Los patrones de diseño han evolucionado y se han expandido a lo largo de la historia de la ingeniería de software.</a:t>
            </a: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E9D7DB07-C920-83F5-D117-A9BEF1511CF3}"/>
              </a:ext>
            </a:extLst>
          </p:cNvPr>
          <p:cNvSpPr txBox="1">
            <a:spLocks/>
          </p:cNvSpPr>
          <p:nvPr/>
        </p:nvSpPr>
        <p:spPr>
          <a:xfrm>
            <a:off x="9317736" y="6071132"/>
            <a:ext cx="2538412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solidFill>
                  <a:srgbClr val="2E2B70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@batistajohel</a:t>
            </a:r>
          </a:p>
        </p:txBody>
      </p:sp>
      <p:sp>
        <p:nvSpPr>
          <p:cNvPr id="11" name="Google Shape;1162;p52">
            <a:extLst>
              <a:ext uri="{FF2B5EF4-FFF2-40B4-BE49-F238E27FC236}">
                <a16:creationId xmlns:a16="http://schemas.microsoft.com/office/drawing/2014/main" id="{3CEA19CB-284B-5545-BC7A-41BB92BE6A6D}"/>
              </a:ext>
            </a:extLst>
          </p:cNvPr>
          <p:cNvSpPr txBox="1">
            <a:spLocks/>
          </p:cNvSpPr>
          <p:nvPr/>
        </p:nvSpPr>
        <p:spPr>
          <a:xfrm>
            <a:off x="5952744" y="5452603"/>
            <a:ext cx="4772025" cy="46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27000" indent="0" algn="ctr">
              <a:buFont typeface="Roboto Light"/>
              <a:buNone/>
            </a:pPr>
            <a:r>
              <a:rPr lang="es-PA" sz="1800" b="1" dirty="0">
                <a:latin typeface="Montserrat" pitchFamily="2" charset="77"/>
              </a:rPr>
              <a:t>Design Patters por “Gang of Four”</a:t>
            </a:r>
            <a:endParaRPr lang="es-PA" sz="1800" dirty="0">
              <a:latin typeface="Montserrat" pitchFamily="2" charset="77"/>
            </a:endParaRPr>
          </a:p>
        </p:txBody>
      </p:sp>
      <p:pic>
        <p:nvPicPr>
          <p:cNvPr id="4098" name="Picture 2" descr="Gamma E. Helm R. &amp; Johnson R. 1994. Design patterns: image 1">
            <a:extLst>
              <a:ext uri="{FF2B5EF4-FFF2-40B4-BE49-F238E27FC236}">
                <a16:creationId xmlns:a16="http://schemas.microsoft.com/office/drawing/2014/main" id="{B72EFE29-11A0-B61E-8F86-C5342E9AE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045" y="1596932"/>
            <a:ext cx="3773422" cy="366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53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0316">
        <p:fade/>
      </p:transition>
    </mc:Choice>
    <mc:Fallback>
      <p:transition spd="med" advTm="14031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>
              <a:latin typeface="Montserrat" pitchFamily="2" charset="77"/>
            </a:endParaRPr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758755" y="1818715"/>
            <a:ext cx="8674487" cy="116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77"/>
              </a:rPr>
              <a:t>Tipos de Patrones de Diseño</a:t>
            </a: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07BB81B1-2B1D-4514-F2D6-6044AA339C7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370684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200">
        <p:fade/>
      </p:transition>
    </mc:Choice>
    <mc:Fallback>
      <p:transition spd="med" advTm="72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DC714A3E-B59F-EC38-FC44-6AB14BE17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58" name="Google Shape;1458;p54"/>
          <p:cNvSpPr txBox="1">
            <a:spLocks noGrp="1"/>
          </p:cNvSpPr>
          <p:nvPr>
            <p:ph type="title"/>
          </p:nvPr>
        </p:nvSpPr>
        <p:spPr>
          <a:xfrm>
            <a:off x="4587242" y="275379"/>
            <a:ext cx="731158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200" b="1" dirty="0">
                <a:latin typeface="Montserrat" pitchFamily="2" charset="77"/>
              </a:rPr>
              <a:t>Patrones de Diseño Creacionales</a:t>
            </a:r>
            <a:endParaRPr sz="3200" b="1" dirty="0">
              <a:latin typeface="Montserrat" pitchFamily="2" charset="77"/>
            </a:endParaRPr>
          </a:p>
        </p:txBody>
      </p:sp>
      <p:sp>
        <p:nvSpPr>
          <p:cNvPr id="1515" name="Google Shape;1515;p54"/>
          <p:cNvSpPr txBox="1">
            <a:spLocks noGrp="1"/>
          </p:cNvSpPr>
          <p:nvPr>
            <p:ph type="subTitle" idx="1"/>
          </p:nvPr>
        </p:nvSpPr>
        <p:spPr>
          <a:xfrm>
            <a:off x="4969258" y="1475242"/>
            <a:ext cx="7043927" cy="3907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PA" sz="2200" b="1" dirty="0">
                <a:latin typeface="Montserrat" pitchFamily="2" charset="77"/>
              </a:rPr>
              <a:t>Patrones Creacionales:</a:t>
            </a:r>
            <a:r>
              <a:rPr lang="en-PA" sz="2200" dirty="0">
                <a:latin typeface="Montserrat" pitchFamily="2" charset="77"/>
              </a:rPr>
              <a:t> Los patrones de diseño creacionales se ocupan de los mecanismos de creación de objetos. </a:t>
            </a:r>
          </a:p>
          <a:p>
            <a:pPr marL="654050" indent="-514350" algn="l">
              <a:buFont typeface="Arial" panose="020B0604020202020204" pitchFamily="34" charset="0"/>
              <a:buChar char="•"/>
            </a:pPr>
            <a:r>
              <a:rPr lang="en-PA" sz="2200" dirty="0">
                <a:latin typeface="Montserrat" pitchFamily="2" charset="77"/>
              </a:rPr>
              <a:t>Proporcionan maneras de crear objetos mientras ocultan la lógica de creación, en lugar de instanciar objetos directamente.</a:t>
            </a:r>
          </a:p>
          <a:p>
            <a:pPr marL="654050" indent="-514350" algn="l">
              <a:buFont typeface="Arial" panose="020B0604020202020204" pitchFamily="34" charset="0"/>
              <a:buChar char="•"/>
            </a:pPr>
            <a:r>
              <a:rPr lang="en-PA" sz="2200" dirty="0">
                <a:latin typeface="Montserrat" pitchFamily="2" charset="77"/>
              </a:rPr>
              <a:t>Esto permite a los programadores hacer el sistema independiente de cómo sus objetos son creados, compuestos y representados.</a:t>
            </a:r>
          </a:p>
          <a:p>
            <a:pPr marL="1111250" lvl="1" indent="-514350" algn="l">
              <a:buFont typeface="Arial" panose="020B0604020202020204" pitchFamily="34" charset="0"/>
              <a:buChar char="•"/>
            </a:pPr>
            <a:r>
              <a:rPr lang="en-PA" sz="2200" dirty="0">
                <a:latin typeface="Montserrat" pitchFamily="2" charset="77"/>
              </a:rPr>
              <a:t>Algunos ejemplos notables de patrones creacionales incluyen el Singleton, Factory Method, Abstract Factory, Prototype y Builder.</a:t>
            </a:r>
          </a:p>
          <a:p>
            <a:pPr marL="139700" indent="0" algn="l"/>
            <a:endParaRPr lang="en-PA" sz="2000" dirty="0">
              <a:latin typeface="Montserrat" pitchFamily="2" charset="77"/>
            </a:endParaRP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E9D7DB07-C920-83F5-D117-A9BEF1511CF3}"/>
              </a:ext>
            </a:extLst>
          </p:cNvPr>
          <p:cNvSpPr txBox="1">
            <a:spLocks/>
          </p:cNvSpPr>
          <p:nvPr/>
        </p:nvSpPr>
        <p:spPr>
          <a:xfrm>
            <a:off x="9317736" y="6071132"/>
            <a:ext cx="2538412" cy="3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500" b="1" dirty="0">
                <a:solidFill>
                  <a:srgbClr val="2E2B70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@batistajohel</a:t>
            </a:r>
          </a:p>
        </p:txBody>
      </p:sp>
      <p:sp>
        <p:nvSpPr>
          <p:cNvPr id="11" name="Google Shape;1162;p52">
            <a:extLst>
              <a:ext uri="{FF2B5EF4-FFF2-40B4-BE49-F238E27FC236}">
                <a16:creationId xmlns:a16="http://schemas.microsoft.com/office/drawing/2014/main" id="{3CEA19CB-284B-5545-BC7A-41BB92BE6A6D}"/>
              </a:ext>
            </a:extLst>
          </p:cNvPr>
          <p:cNvSpPr txBox="1">
            <a:spLocks/>
          </p:cNvSpPr>
          <p:nvPr/>
        </p:nvSpPr>
        <p:spPr>
          <a:xfrm>
            <a:off x="1044043" y="4718793"/>
            <a:ext cx="3822925" cy="46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27000" indent="0" algn="ctr">
              <a:buFont typeface="Roboto Light"/>
              <a:buNone/>
            </a:pPr>
            <a:r>
              <a:rPr lang="es-PA" sz="1800" b="1" dirty="0">
                <a:latin typeface="Montserrat" pitchFamily="2" charset="77"/>
              </a:rPr>
              <a:t>Ejemplo de Patrón de Diseño Builder</a:t>
            </a:r>
            <a:endParaRPr lang="es-PA" sz="1800" dirty="0">
              <a:latin typeface="Montserrat" pitchFamily="2" charset="77"/>
            </a:endParaRPr>
          </a:p>
        </p:txBody>
      </p:sp>
      <p:pic>
        <p:nvPicPr>
          <p:cNvPr id="7170" name="Picture 2" descr="Patrón de diseño Builder">
            <a:extLst>
              <a:ext uri="{FF2B5EF4-FFF2-40B4-BE49-F238E27FC236}">
                <a16:creationId xmlns:a16="http://schemas.microsoft.com/office/drawing/2014/main" id="{E250CF52-79CD-6348-0F0C-20D38DC9F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43" y="1966254"/>
            <a:ext cx="3822925" cy="238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223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3669">
        <p:fade/>
      </p:transition>
    </mc:Choice>
    <mc:Fallback>
      <p:transition spd="med" advTm="103669">
        <p:fade/>
      </p:transition>
    </mc:Fallback>
  </mc:AlternateContent>
</p:sld>
</file>

<file path=ppt/theme/theme1.xml><?xml version="1.0" encoding="utf-8"?>
<a:theme xmlns:a="http://schemas.openxmlformats.org/drawingml/2006/main" name="Meeting Tool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455A64"/>
      </a:lt2>
      <a:accent1>
        <a:srgbClr val="597BB3"/>
      </a:accent1>
      <a:accent2>
        <a:srgbClr val="FF7F6B"/>
      </a:accent2>
      <a:accent3>
        <a:srgbClr val="FF9686"/>
      </a:accent3>
      <a:accent4>
        <a:srgbClr val="99BFFF"/>
      </a:accent4>
      <a:accent5>
        <a:srgbClr val="263238"/>
      </a:accent5>
      <a:accent6>
        <a:srgbClr val="455A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19165</TotalTime>
  <Words>1306</Words>
  <Application>Microsoft Macintosh PowerPoint</Application>
  <PresentationFormat>Widescreen</PresentationFormat>
  <Paragraphs>113</Paragraphs>
  <Slides>17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Amatic SC</vt:lpstr>
      <vt:lpstr>Roboto Light</vt:lpstr>
      <vt:lpstr>Arial</vt:lpstr>
      <vt:lpstr>Montserrat</vt:lpstr>
      <vt:lpstr>Neo Sans Pro</vt:lpstr>
      <vt:lpstr>Meeting Tools by Slidesgo</vt:lpstr>
      <vt:lpstr>Los Patrones de Diseño en la Ingeniería de Software: Caso Prototype</vt:lpstr>
      <vt:lpstr>PowerPoint Presentation</vt:lpstr>
      <vt:lpstr>¿Qué son los Patrones de Diseño en la Ing. De Software</vt:lpstr>
      <vt:lpstr>Claves de los Patrones de Diseño</vt:lpstr>
      <vt:lpstr>PowerPoint Presentation</vt:lpstr>
      <vt:lpstr>Patrones de Diseño | Historia</vt:lpstr>
      <vt:lpstr>Claves de la Historia de los Patrones de Diseño</vt:lpstr>
      <vt:lpstr>PowerPoint Presentation</vt:lpstr>
      <vt:lpstr>Patrones de Diseño Creacionales</vt:lpstr>
      <vt:lpstr>Patrones de Diseño Estructurales</vt:lpstr>
      <vt:lpstr>Patrones de Diseño de Comportamiento</vt:lpstr>
      <vt:lpstr>PowerPoint Presentation</vt:lpstr>
      <vt:lpstr>Caso de Estudio Aplicación de Dibujo Vectorial</vt:lpstr>
      <vt:lpstr>PowerPoint Presentation</vt:lpstr>
      <vt:lpstr>Comentarios Finales</vt:lpstr>
      <vt:lpstr>Referencias Bibliográficas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¿Regresando al pasado o viajando al futuro?: Educación</dc:title>
  <dc:creator>Johel Heraclio Batista Cárdenas</dc:creator>
  <cp:lastModifiedBy>JOHEL BATISTA</cp:lastModifiedBy>
  <cp:revision>110</cp:revision>
  <dcterms:modified xsi:type="dcterms:W3CDTF">2023-06-08T03:54:21Z</dcterms:modified>
</cp:coreProperties>
</file>