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73" r:id="rId3"/>
    <p:sldId id="270" r:id="rId4"/>
    <p:sldId id="271" r:id="rId5"/>
    <p:sldId id="257" r:id="rId6"/>
    <p:sldId id="267" r:id="rId7"/>
    <p:sldId id="275" r:id="rId8"/>
    <p:sldId id="260" r:id="rId9"/>
    <p:sldId id="277" r:id="rId10"/>
    <p:sldId id="286" r:id="rId11"/>
    <p:sldId id="278" r:id="rId12"/>
    <p:sldId id="279" r:id="rId13"/>
    <p:sldId id="280" r:id="rId14"/>
    <p:sldId id="281" r:id="rId15"/>
    <p:sldId id="290" r:id="rId16"/>
    <p:sldId id="258" r:id="rId17"/>
    <p:sldId id="285" r:id="rId18"/>
    <p:sldId id="263" r:id="rId19"/>
    <p:sldId id="259" r:id="rId20"/>
    <p:sldId id="287" r:id="rId21"/>
    <p:sldId id="291" r:id="rId22"/>
    <p:sldId id="272" r:id="rId23"/>
    <p:sldId id="268" r:id="rId24"/>
    <p:sldId id="282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6666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63868A22-5363-4129-A6C6-13D938891A0E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803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5BA50174-3ACF-4019-8BB0-66C9F673C746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027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6ABA4D0E-ED99-4A34-908A-94D3D80498E6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36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7DE8273-D9DC-4084-9925-2BB1312D93F6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7508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B80B5F61-3914-4451-9E53-FE44AD9ED7A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47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54BE655-96DE-46F1-8B1A-9D3EE680A4B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2744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A8763-6AAA-4C4A-9E09-CC2E3871483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00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9283E-E451-4300-BE59-5EA8BAD5BBEE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482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C225-FAFF-41C5-B04A-958020F4C8D1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6882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81B4ED83-B846-4A3D-8482-FF826F45C6B8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5703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37038CB2-131F-4FD7-B163-F44A1A5A0092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8663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79A35F1E-BA56-442E-A42D-893C30C694C9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164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9F5F3-754F-4526-97E4-E959C86A8136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0412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379C9-912A-4349-8084-CE5E10B9D361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4367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804AA-6EDD-49F5-BD01-D97B8C660C77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3508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146F1897-F6D9-4BF4-A755-79276136CD23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2007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8EDF633-D1FF-44E4-8CA6-170D2D6E8EBA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  <p:pic>
        <p:nvPicPr>
          <p:cNvPr id="34" name="Picture 8" descr="D:\Jeanette\Imagenes\fondos\paper.jpg">
            <a:extLst>
              <a:ext uri="{FF2B5EF4-FFF2-40B4-BE49-F238E27FC236}">
                <a16:creationId xmlns:a16="http://schemas.microsoft.com/office/drawing/2014/main" id="{8169CEB1-7D81-49E0-A55F-AE32AE7A0C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"/>
            <a:ext cx="8382000" cy="673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2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yntriley@yahoo.com.m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mailto:jeanette.riley@utp.ac.p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A50189A-2FD4-4608-A527-341A1811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ECFC88-1E40-4C47-960F-87C500F10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5209" y="967417"/>
            <a:ext cx="2834152" cy="3943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altLang="es-ES" sz="3000" b="1">
                <a:solidFill>
                  <a:srgbClr val="FEFFFF"/>
                </a:solidFill>
              </a:rPr>
              <a:t>Globalización del Software</a:t>
            </a:r>
            <a:endParaRPr lang="es-ES" altLang="es-ES" sz="3000" b="1">
              <a:solidFill>
                <a:srgbClr val="FEFFFF"/>
              </a:solidFill>
            </a:endParaRPr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3B61BD80-022D-4577-9D14-EAD5DFD1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5209" y="5189400"/>
            <a:ext cx="2834152" cy="544260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s-MX" altLang="es-ES" sz="1400" dirty="0">
                <a:solidFill>
                  <a:srgbClr val="FEFFFF"/>
                </a:solidFill>
              </a:rPr>
              <a:t>Acerca del Curso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s-MX" altLang="es-ES" sz="1400" dirty="0">
                <a:solidFill>
                  <a:srgbClr val="FEFFFF"/>
                </a:solidFill>
              </a:rPr>
              <a:t> Prof. Jeanette V. Riley D.</a:t>
            </a:r>
            <a:endParaRPr lang="es-ES" altLang="es-ES" sz="1400" dirty="0">
              <a:solidFill>
                <a:srgbClr val="FEFFFF"/>
              </a:solidFill>
            </a:endParaRPr>
          </a:p>
        </p:txBody>
      </p:sp>
      <p:pic>
        <p:nvPicPr>
          <p:cNvPr id="18436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0995" y="1848301"/>
            <a:ext cx="4230377" cy="316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75656" y="1052736"/>
            <a:ext cx="7128792" cy="53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632847" cy="720080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Cap. 1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Fundamentos al Desarrollo de Software (cont..)</a:t>
            </a:r>
            <a:endParaRPr lang="es-ES" sz="24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31641" y="1412776"/>
            <a:ext cx="7272808" cy="4752528"/>
          </a:xfrm>
        </p:spPr>
        <p:txBody>
          <a:bodyPr>
            <a:normAutofit/>
          </a:bodyPr>
          <a:lstStyle/>
          <a:p>
            <a:pPr lvl="1"/>
            <a:r>
              <a:rPr lang="es-PA" sz="1800" dirty="0"/>
              <a:t>Otros conceptos relacionados</a:t>
            </a:r>
            <a:endParaRPr lang="es-ES" sz="1800" dirty="0"/>
          </a:p>
          <a:p>
            <a:pPr lvl="2"/>
            <a:r>
              <a:rPr lang="es-PA" sz="1800" dirty="0"/>
              <a:t>Modelo</a:t>
            </a:r>
            <a:endParaRPr lang="es-ES" sz="1800" dirty="0"/>
          </a:p>
          <a:p>
            <a:pPr lvl="2"/>
            <a:r>
              <a:rPr lang="es-PA" sz="1800" dirty="0"/>
              <a:t>Paradigma</a:t>
            </a:r>
            <a:endParaRPr lang="es-ES" sz="1800" dirty="0"/>
          </a:p>
          <a:p>
            <a:pPr lvl="2"/>
            <a:r>
              <a:rPr lang="es-PA" sz="1800" dirty="0"/>
              <a:t>Métodos y metodología </a:t>
            </a:r>
          </a:p>
          <a:p>
            <a:pPr lvl="1"/>
            <a:r>
              <a:rPr lang="es-PA" sz="1800" dirty="0"/>
              <a:t>Representación interna de los datos</a:t>
            </a:r>
          </a:p>
          <a:p>
            <a:pPr lvl="2">
              <a:lnSpc>
                <a:spcPct val="115000"/>
              </a:lnSpc>
              <a:buSzPts val="1150"/>
            </a:pPr>
            <a:r>
              <a:rPr lang="es-PA" sz="1800" dirty="0"/>
              <a:t>Sistema BCD, EBCDIC, ASCII, UNICODE</a:t>
            </a:r>
          </a:p>
          <a:p>
            <a:pPr lvl="2">
              <a:lnSpc>
                <a:spcPct val="115000"/>
              </a:lnSpc>
              <a:buSzPts val="1150"/>
            </a:pPr>
            <a:r>
              <a:rPr lang="es-PA" sz="1800" dirty="0"/>
              <a:t>Sistemas de Numeración</a:t>
            </a:r>
          </a:p>
          <a:p>
            <a:pPr lvl="2">
              <a:lnSpc>
                <a:spcPct val="115000"/>
              </a:lnSpc>
              <a:buSzPts val="1150"/>
            </a:pPr>
            <a:r>
              <a:rPr lang="es-PA" sz="1800" dirty="0"/>
              <a:t>Conversiones </a:t>
            </a:r>
          </a:p>
          <a:p>
            <a:pPr lvl="2">
              <a:lnSpc>
                <a:spcPct val="115000"/>
              </a:lnSpc>
              <a:buSzPts val="1150"/>
            </a:pPr>
            <a:r>
              <a:rPr lang="es-PA" sz="1800" dirty="0"/>
              <a:t>Aritmética Binaria</a:t>
            </a:r>
            <a:endParaRPr lang="es-ES" sz="1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056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75656" y="1052736"/>
            <a:ext cx="7128792" cy="53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704855" cy="576064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Cap. 2      </a:t>
            </a:r>
            <a:r>
              <a:rPr lang="es-PA" sz="2400" b="1" dirty="0">
                <a:solidFill>
                  <a:schemeClr val="tx1"/>
                </a:solidFill>
              </a:rPr>
              <a:t>Generalidades del Software 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59632" y="980728"/>
            <a:ext cx="7704855" cy="5544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2.1 Introducción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           2.1.1 Importancia de la industria del software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           2.1.2 Economía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           2.1.3 Estándares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2.2. Características del software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	2.2.1 Según Mc </a:t>
            </a:r>
            <a:r>
              <a:rPr lang="es-PA" dirty="0" err="1">
                <a:solidFill>
                  <a:schemeClr val="tx1"/>
                </a:solidFill>
              </a:rPr>
              <a:t>Call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	2.2.2 ISO 9126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2.3. Tipos de software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2.3.1 Por su función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         2.3.1.1 Software de sistema (sistemas operativos, controladores de dispositivos)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         2.3.1.2 Software de producción (lenguajes de programación, editores)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         2.3.1.3 Software de aplicación (comercial, educativo, negocios, científicos)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2.3.2. Por el entorno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                    2.3.2.1 Integrados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  	         2.3.2.2 Web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                    2.3.2.3 Nube </a:t>
            </a: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2.3.3 Por el dominio / fuente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                    2.3.3.1 Público / abierto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dirty="0">
                <a:solidFill>
                  <a:schemeClr val="tx1"/>
                </a:solidFill>
              </a:rPr>
              <a:t>                   2.3.3.2 Privado  / Cerrado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067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75656" y="1052736"/>
            <a:ext cx="7128792" cy="53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632847" cy="720080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Cap. 2    </a:t>
            </a:r>
            <a:r>
              <a:rPr lang="es-PA" sz="2400" b="1" dirty="0">
                <a:solidFill>
                  <a:schemeClr val="tx1"/>
                </a:solidFill>
              </a:rPr>
              <a:t>Generalidades del Software 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03650" y="836712"/>
            <a:ext cx="7704854" cy="5976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2.4. Evolución del software </a:t>
            </a:r>
            <a:endParaRPr lang="es-E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	2.4.1 Histórica</a:t>
            </a:r>
            <a:endParaRPr lang="es-E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	2.4.2 Tecnológica</a:t>
            </a:r>
            <a:endParaRPr lang="es-E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	2.4.3 Paradigma / Orientación</a:t>
            </a:r>
            <a:endParaRPr lang="es-E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2.5. Desarrollo de software </a:t>
            </a:r>
            <a:endParaRPr lang="es-E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2.5.1 Entorno</a:t>
            </a:r>
            <a:endParaRPr lang="es-E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2.5.2 Fases del desarrollo de software 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2.5.2.1 Requisitos 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2.5.2.2 Análisis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2.5.2.3 Diseño 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2.5.2.4 Construcción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2.5.2.5 Pruebas  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2.5.2.6 Implementación</a:t>
            </a:r>
            <a:endParaRPr lang="es-E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2.5.3 Roles en el desarrollo de software </a:t>
            </a:r>
            <a:endParaRPr lang="es-E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2.6. Disciplinas relacionadas con el desarrollo de software 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2.6.1. Ciencias de la computación 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2.6.2. Ingeniería de sistemas 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2.6.3. Ingeniería de Software 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2.6.4. Gerencia de proyectos de software 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2.6.5. Calidad de software </a:t>
            </a:r>
            <a:endParaRPr lang="es-ES" sz="19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1900" dirty="0">
                <a:solidFill>
                  <a:schemeClr val="tx1"/>
                </a:solidFill>
              </a:rPr>
              <a:t>2.6.6. Otras </a:t>
            </a:r>
            <a:endParaRPr lang="es-E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90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75656" y="1052736"/>
            <a:ext cx="7128792" cy="53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23628" y="98630"/>
            <a:ext cx="7632847" cy="540060"/>
          </a:xfrm>
        </p:spPr>
        <p:txBody>
          <a:bodyPr>
            <a:normAutofit/>
          </a:bodyPr>
          <a:lstStyle/>
          <a:p>
            <a:r>
              <a:rPr lang="es-ES" sz="2400" dirty="0"/>
              <a:t>Cap. 3    </a:t>
            </a:r>
            <a:r>
              <a:rPr lang="es-PA" sz="2400" b="1" dirty="0">
                <a:solidFill>
                  <a:schemeClr val="tx1"/>
                </a:solidFill>
              </a:rPr>
              <a:t>La globalización del software 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31640" y="764704"/>
            <a:ext cx="7632847" cy="60486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3.1 Introducción </a:t>
            </a:r>
            <a:endParaRPr lang="es-E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3.2 Definición de globalización </a:t>
            </a:r>
            <a:endParaRPr lang="es-E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3.3 Aspectos generales de la globalización </a:t>
            </a:r>
            <a:endParaRPr lang="es-ES" sz="2200" b="1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3.3.1 Recurso humano </a:t>
            </a:r>
            <a:endParaRPr lang="es-ES" sz="2200" b="1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3.3.2 Económicos </a:t>
            </a:r>
            <a:endParaRPr lang="es-ES" sz="2200" b="1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3.3.3 Culturales </a:t>
            </a:r>
            <a:endParaRPr lang="es-ES" sz="2200" b="1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3.3.4 Tecnológicos </a:t>
            </a:r>
            <a:endParaRPr lang="es-E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3.4 Actividades en la globalización del software </a:t>
            </a:r>
            <a:endParaRPr lang="es-ES" sz="2200" b="1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3.4.1 Internacionalización </a:t>
            </a:r>
            <a:endParaRPr lang="es-ES" sz="2200" b="1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3.4.2 Localización </a:t>
            </a:r>
            <a:endParaRPr lang="es-ES" sz="2200" b="1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3.4.3 Globalización </a:t>
            </a:r>
            <a:endParaRPr lang="es-E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 3.5 Tipos de desarrollo</a:t>
            </a:r>
            <a:endParaRPr lang="es-E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          3.5.1  Local</a:t>
            </a:r>
            <a:endParaRPr lang="es-E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          3.5.2  Distribuido</a:t>
            </a:r>
            <a:endParaRPr lang="es-E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          3.5.3  Globalizado</a:t>
            </a:r>
            <a:endParaRPr lang="es-E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3.6 Retos en la globalización del software </a:t>
            </a:r>
            <a:endParaRPr lang="es-ES" sz="2200" b="1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3.6.1 Comunicación </a:t>
            </a:r>
            <a:endParaRPr lang="es-ES" sz="2200" b="1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3.6.2 Coordinación </a:t>
            </a:r>
            <a:endParaRPr lang="es-ES" sz="2200" b="1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3.6.3 Control </a:t>
            </a:r>
            <a:endParaRPr lang="es-ES" sz="2200" b="1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3.6.4 Complejidad </a:t>
            </a:r>
            <a:endParaRPr lang="es-E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A" sz="2200" b="1" dirty="0">
                <a:solidFill>
                  <a:schemeClr val="tx1"/>
                </a:solidFill>
              </a:rPr>
              <a:t>3.6 Beneficios de la globalización del software</a:t>
            </a:r>
            <a:endParaRPr lang="es-E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9117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75656" y="1052736"/>
            <a:ext cx="7128792" cy="53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23628" y="98630"/>
            <a:ext cx="7632847" cy="540060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Capítulo 4 </a:t>
            </a:r>
            <a:r>
              <a:rPr lang="es-PA" sz="2400" b="1" dirty="0">
                <a:solidFill>
                  <a:schemeClr val="tx1"/>
                </a:solidFill>
              </a:rPr>
              <a:t>Impacto de la globalización del software 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15616" y="908719"/>
            <a:ext cx="7761684" cy="5806405"/>
          </a:xfrm>
        </p:spPr>
        <p:txBody>
          <a:bodyPr>
            <a:normAutofit fontScale="25000" lnSpcReduction="20000"/>
          </a:bodyPr>
          <a:lstStyle/>
          <a:p>
            <a:pPr indent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8000" dirty="0"/>
              <a:t>4.1 Introducción</a:t>
            </a:r>
            <a:endParaRPr lang="es-PA" sz="8000" dirty="0"/>
          </a:p>
          <a:p>
            <a:pPr marL="228600" indent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8000" dirty="0"/>
              <a:t>  4.1.1 Impacto organizacional de la globalización del software </a:t>
            </a:r>
            <a:endParaRPr lang="es-PA" sz="8000" dirty="0"/>
          </a:p>
          <a:p>
            <a:pPr marL="228600" indent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8000" dirty="0"/>
              <a:t>  4.1.2 Tecnologías emergentes</a:t>
            </a:r>
            <a:endParaRPr lang="es-PA" sz="8000" dirty="0"/>
          </a:p>
          <a:p>
            <a:pPr indent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8000" dirty="0"/>
              <a:t>4.1.3 Economía digital </a:t>
            </a:r>
            <a:endParaRPr lang="es-PA" sz="8000" dirty="0"/>
          </a:p>
          <a:p>
            <a:pPr indent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8000" dirty="0"/>
              <a:t> 4.1.3.1. Transformación digital </a:t>
            </a:r>
            <a:endParaRPr lang="es-PA" sz="8000" dirty="0"/>
          </a:p>
          <a:p>
            <a:pPr indent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8000" dirty="0"/>
              <a:t>4.2 Redes Sociales y Comunidades Virtuales</a:t>
            </a:r>
            <a:endParaRPr lang="es-PA" sz="8000" dirty="0"/>
          </a:p>
          <a:p>
            <a:pPr marL="228600" indent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8000" dirty="0"/>
              <a:t> 4.2.1 Redes Sociales</a:t>
            </a:r>
            <a:endParaRPr lang="es-PA" sz="8000" dirty="0"/>
          </a:p>
          <a:p>
            <a:pPr marL="228600" indent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8000" dirty="0"/>
              <a:t> 4.2.2 Comunidades Virtuales</a:t>
            </a:r>
            <a:endParaRPr lang="es-PA" sz="8000" dirty="0"/>
          </a:p>
          <a:p>
            <a:pPr indent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8000" dirty="0"/>
              <a:t>4.3 Globalización y Educación</a:t>
            </a:r>
            <a:endParaRPr lang="es-PA" sz="8000" dirty="0"/>
          </a:p>
          <a:p>
            <a:pPr marL="228600" indent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8000" dirty="0"/>
              <a:t> 4.3.1 Internet</a:t>
            </a:r>
            <a:endParaRPr lang="es-PA" sz="8000" dirty="0"/>
          </a:p>
          <a:p>
            <a:pPr marL="228600" indent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8000" dirty="0"/>
              <a:t> 4.3.2 Web</a:t>
            </a:r>
            <a:endParaRPr lang="es-PA" sz="8000" dirty="0"/>
          </a:p>
          <a:p>
            <a:pPr marL="22860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s-ES" sz="8000" dirty="0"/>
              <a:t>       </a:t>
            </a:r>
            <a:endParaRPr lang="es-PA" sz="80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6100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75656" y="1052736"/>
            <a:ext cx="7128792" cy="53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23628" y="98630"/>
            <a:ext cx="7632847" cy="540060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Capítulo 4 </a:t>
            </a:r>
            <a:r>
              <a:rPr lang="es-PA" sz="2400" b="1" dirty="0">
                <a:solidFill>
                  <a:schemeClr val="tx1"/>
                </a:solidFill>
              </a:rPr>
              <a:t>Impacto de la globalización del software 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75656" y="908720"/>
            <a:ext cx="7488831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4.4 Atención a la diversidad</a:t>
            </a:r>
            <a:endParaRPr lang="es-PA" sz="2000" dirty="0"/>
          </a:p>
          <a:p>
            <a:pPr marL="0" indent="0">
              <a:buNone/>
            </a:pPr>
            <a:r>
              <a:rPr lang="es-ES" sz="2000" dirty="0"/>
              <a:t>4.4.1 Inclusión</a:t>
            </a:r>
            <a:endParaRPr lang="es-PA" sz="2000" dirty="0"/>
          </a:p>
          <a:p>
            <a:pPr marL="0" indent="0">
              <a:buNone/>
            </a:pPr>
            <a:r>
              <a:rPr lang="es-ES" sz="2000" dirty="0"/>
              <a:t>4.4.2 Estándares de inclusión</a:t>
            </a:r>
            <a:endParaRPr lang="es-PA" sz="2000" dirty="0"/>
          </a:p>
          <a:p>
            <a:pPr marL="0" indent="0">
              <a:buNone/>
            </a:pPr>
            <a:r>
              <a:rPr lang="es-ES" sz="2000" dirty="0"/>
              <a:t>4.5. Aspectos éticos </a:t>
            </a:r>
            <a:endParaRPr lang="es-PA" sz="2000" dirty="0"/>
          </a:p>
          <a:p>
            <a:pPr marL="0" indent="0">
              <a:buNone/>
            </a:pPr>
            <a:r>
              <a:rPr lang="es-ES" sz="2000" dirty="0"/>
              <a:t>4.5.1 Código de Ética </a:t>
            </a:r>
            <a:endParaRPr lang="es-PA" sz="2000" dirty="0"/>
          </a:p>
          <a:p>
            <a:pPr marL="0" indent="0">
              <a:buNone/>
            </a:pPr>
            <a:r>
              <a:rPr lang="es-ES" sz="2000" dirty="0"/>
              <a:t>4.6 Aspectos políticos </a:t>
            </a:r>
            <a:endParaRPr lang="es-PA" sz="2000" dirty="0"/>
          </a:p>
          <a:p>
            <a:pPr marL="0" indent="0">
              <a:buNone/>
            </a:pPr>
            <a:r>
              <a:rPr lang="es-ES" sz="2000" dirty="0"/>
              <a:t>4.6.1 Regulaciones </a:t>
            </a:r>
            <a:endParaRPr lang="es-PA" sz="2000" dirty="0"/>
          </a:p>
          <a:p>
            <a:pPr marL="0" indent="0">
              <a:buNone/>
            </a:pPr>
            <a:r>
              <a:rPr lang="es-ES" sz="2000" dirty="0"/>
              <a:t>4.6.2. Seguridad </a:t>
            </a:r>
            <a:endParaRPr lang="es-PA" sz="2000" dirty="0"/>
          </a:p>
          <a:p>
            <a:pPr marL="0" indent="0">
              <a:buNone/>
            </a:pPr>
            <a:r>
              <a:rPr lang="es-ES" sz="2000" dirty="0"/>
              <a:t>      4.6.3 Privacidad </a:t>
            </a:r>
            <a:endParaRPr lang="es-PA" sz="2000" dirty="0"/>
          </a:p>
          <a:p>
            <a:pPr marL="0" indent="0">
              <a:buNone/>
            </a:pPr>
            <a:r>
              <a:rPr lang="es-PA" sz="2000" dirty="0"/>
              <a:t>4.7. Aspectos Legales</a:t>
            </a:r>
            <a:endParaRPr lang="es-ES" sz="2000" dirty="0"/>
          </a:p>
          <a:p>
            <a:pPr marL="0" indent="0">
              <a:buNone/>
            </a:pPr>
            <a:r>
              <a:rPr lang="es-PA" sz="2000" dirty="0"/>
              <a:t>      4.7.1Propiedad Intelectual</a:t>
            </a:r>
            <a:endParaRPr lang="es-ES" sz="2000" dirty="0"/>
          </a:p>
          <a:p>
            <a:pPr marL="0" indent="0">
              <a:buNone/>
            </a:pPr>
            <a:r>
              <a:rPr lang="es-PA" sz="2000" dirty="0"/>
              <a:t>      4.7.2 </a:t>
            </a:r>
            <a:r>
              <a:rPr lang="es-ES" sz="2000" dirty="0"/>
              <a:t>Ley de Protección de Datos</a:t>
            </a:r>
          </a:p>
          <a:p>
            <a:pPr marL="0" indent="0">
              <a:buNone/>
            </a:pPr>
            <a:r>
              <a:rPr lang="es-PA" sz="2000" dirty="0"/>
              <a:t>4.8. Ejemplos  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3125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CC583FC-3774-47D1-9A8B-E0DBA89CB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DDDC38-A59D-4C57-BEAA-01E57BD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923" y="228600"/>
            <a:ext cx="2138628" cy="6638625"/>
            <a:chOff x="2487613" y="285750"/>
            <a:chExt cx="2428875" cy="5654676"/>
          </a:xfrm>
        </p:grpSpPr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7181E0D-4E2E-4CF7-83D6-6BF1884F2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41E4039F-6250-4F1A-8B44-8211D95CB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C27CE0F8-A859-4A25-8A2E-2F48B2D7F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1D3B4413-99E7-41CB-BC1A-91CB93B73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2B5AE9BA-21EA-413E-92D1-70B41D12F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A6962B4-B58E-4363-AE37-502AAB46F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8CFEAE09-A4F7-4009-BBA4-E007F3FF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BEC0F162-6193-4A0C-9667-DD7C8B4BD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7AE69957-54B0-48E2-8BCD-EE01C7190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9E3E384D-F4D8-4B3A-978C-EFEED16D3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66DD5E8A-F260-4F93-94D6-AA109560A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AB7CE38B-1EFC-4D54-BD22-F0E1C0ED2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4251A81-4530-41B5-B8FB-DC124AC0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704F0C26-A940-4311-8A41-C69C075D7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72844B50-4A36-4E90-9BD1-7945BAF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FFFF2F5F-4D06-40B4-AAF7-7BF88551B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C2D84FDB-118B-42FD-8561-B383615D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5B64B543-1195-4970-808B-156908D3B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1B6440B3-14CA-4B3F-AF89-7FEC0A22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3">
              <a:extLst>
                <a:ext uri="{FF2B5EF4-FFF2-40B4-BE49-F238E27FC236}">
                  <a16:creationId xmlns:a16="http://schemas.microsoft.com/office/drawing/2014/main" id="{47F34F74-6C9C-4D9D-B2D7-AF753BD4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4246517D-AB8F-4BEF-B5E5-7A8BC0DDE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5">
              <a:extLst>
                <a:ext uri="{FF2B5EF4-FFF2-40B4-BE49-F238E27FC236}">
                  <a16:creationId xmlns:a16="http://schemas.microsoft.com/office/drawing/2014/main" id="{0ACFBF4D-E487-4BD0-8BCA-2DB6DC04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23DE6D3A-314E-4642-AEAF-54B822D4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FEE0BBF7-C59B-4279-AFF5-28F6433B9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B2C1E620-478E-4DC2-A505-934657FF1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16265" y="476672"/>
            <a:ext cx="3688183" cy="59678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altLang="es-ES" dirty="0"/>
              <a:t>Metodología</a:t>
            </a:r>
            <a:endParaRPr lang="es-ES" altLang="es-E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CDF498-6F66-4565-9FB7-107670333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Freeform 11">
            <a:extLst>
              <a:ext uri="{FF2B5EF4-FFF2-40B4-BE49-F238E27FC236}">
                <a16:creationId xmlns:a16="http://schemas.microsoft.com/office/drawing/2014/main" id="{E0779346-49CA-41C2-BD0A-62F2E1903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3484278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8" descr="Las tres grandes claves de la metodología de la investigación - Las2orillas">
            <a:extLst>
              <a:ext uri="{FF2B5EF4-FFF2-40B4-BE49-F238E27FC236}">
                <a16:creationId xmlns:a16="http://schemas.microsoft.com/office/drawing/2014/main" id="{B7B021BE-572A-41CF-93D2-05F5E64E79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9" r="34084"/>
          <a:stretch/>
        </p:blipFill>
        <p:spPr bwMode="auto">
          <a:xfrm>
            <a:off x="-1167" y="1731"/>
            <a:ext cx="34746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920509" y="1161048"/>
            <a:ext cx="5187995" cy="5706175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Utilizaremos </a:t>
            </a:r>
            <a:r>
              <a:rPr lang="es-ES" altLang="es-ES" sz="2000" dirty="0">
                <a:cs typeface="Times New Roman" panose="02020603050405020304" pitchFamily="18" charset="0"/>
              </a:rPr>
              <a:t>la plataforma </a:t>
            </a:r>
            <a:r>
              <a:rPr lang="es-ES" alt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Moodle para compartir el material de clases y entregar asignaciones de acuerdo a la planificación del curso.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Aplicaremos diferentes metodologías entre los cuales están Aula Invertida, Aprendizaje Cooperativo, según los temas que abordemos.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Realizaremos Estudio de Casos, investigaciones, laboratorios y talleres para aplicar los temas que se aborden.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 colocarán parciales individuales.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Los exámenes serán presenciales.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000" dirty="0">
                <a:cs typeface="Times New Roman" panose="02020603050405020304" pitchFamily="18" charset="0"/>
              </a:rPr>
              <a:t>El Semestral consistirá de un Proyecto Final que se asignará un mes antes de finalizar el semestre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696357-B315-4D9E-BB00-C5180F54B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72F6C6C-999D-43D5-AC07-AF342514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EC04F56B-9315-467D-9EEF-52DE7F0B5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s-MX" altLang="es-ES" sz="2800">
                <a:solidFill>
                  <a:srgbClr val="FEFFFF"/>
                </a:solidFill>
              </a:rPr>
              <a:t>Evaluación</a:t>
            </a:r>
            <a:endParaRPr lang="es-ES" altLang="es-ES" sz="2800">
              <a:solidFill>
                <a:srgbClr val="FEFFFF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2031999"/>
            <a:ext cx="5533753" cy="4166973"/>
          </a:xfrm>
        </p:spPr>
        <p:txBody>
          <a:bodyPr>
            <a:normAutofit/>
          </a:bodyPr>
          <a:lstStyle/>
          <a:p>
            <a:pPr eaLnBrk="1" hangingPunct="1"/>
            <a:r>
              <a:rPr lang="es-MX" altLang="es-ES" sz="2400" dirty="0">
                <a:solidFill>
                  <a:srgbClr val="FEFFFF"/>
                </a:solidFill>
                <a:cs typeface="Times New Roman" panose="02020603050405020304" pitchFamily="18" charset="0"/>
              </a:rPr>
              <a:t>Parciales (3).......................... 35%</a:t>
            </a:r>
          </a:p>
          <a:p>
            <a:pPr eaLnBrk="1" hangingPunct="1"/>
            <a:endParaRPr lang="es-ES" altLang="es-ES" sz="2400" dirty="0">
              <a:solidFill>
                <a:srgbClr val="FEFFFF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s-MX" altLang="es-ES" sz="2400" dirty="0">
                <a:solidFill>
                  <a:srgbClr val="FEFFFF"/>
                </a:solidFill>
                <a:cs typeface="Times New Roman" panose="02020603050405020304" pitchFamily="18" charset="0"/>
              </a:rPr>
              <a:t>Asignaciones: ......................  30%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ES" sz="2400" dirty="0">
                <a:solidFill>
                  <a:srgbClr val="FEFFFF"/>
                </a:solidFill>
                <a:cs typeface="Times New Roman" panose="02020603050405020304" pitchFamily="18" charset="0"/>
              </a:rPr>
              <a:t>  (Laboratorios, Talleres, Investigación, Charla)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MX" altLang="es-ES" sz="2400" dirty="0">
              <a:solidFill>
                <a:srgbClr val="FEFFFF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s-MX" altLang="es-ES" sz="2400" dirty="0">
                <a:solidFill>
                  <a:srgbClr val="FEFFFF"/>
                </a:solidFill>
                <a:cs typeface="Times New Roman" panose="02020603050405020304" pitchFamily="18" charset="0"/>
              </a:rPr>
              <a:t> Proyecto Final……................ 35%</a:t>
            </a:r>
            <a:endParaRPr lang="es-ES" altLang="es-ES" sz="2400" dirty="0">
              <a:solidFill>
                <a:srgbClr val="FEFFFF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s-ES" altLang="es-ES" dirty="0">
              <a:solidFill>
                <a:srgbClr val="FEFFFF"/>
              </a:solidFill>
            </a:endParaRPr>
          </a:p>
        </p:txBody>
      </p:sp>
      <p:pic>
        <p:nvPicPr>
          <p:cNvPr id="24580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199" y="2990554"/>
            <a:ext cx="2985075" cy="16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28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2" y="-27384"/>
            <a:ext cx="2019176" cy="144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59656"/>
            <a:ext cx="6589712" cy="1281112"/>
          </a:xfrm>
        </p:spPr>
        <p:txBody>
          <a:bodyPr/>
          <a:lstStyle/>
          <a:p>
            <a:pPr eaLnBrk="1" hangingPunct="1"/>
            <a:r>
              <a:rPr lang="es-MX" altLang="es-ES" dirty="0"/>
              <a:t>Reglas</a:t>
            </a:r>
            <a:endParaRPr lang="es-ES" altLang="es-ES" dirty="0"/>
          </a:p>
        </p:txBody>
      </p:sp>
      <p:sp>
        <p:nvSpPr>
          <p:cNvPr id="25604" name="Rectangle 1027"/>
          <p:cNvSpPr>
            <a:spLocks noGrp="1" noChangeArrowheads="1"/>
          </p:cNvSpPr>
          <p:nvPr>
            <p:ph idx="1"/>
          </p:nvPr>
        </p:nvSpPr>
        <p:spPr>
          <a:xfrm>
            <a:off x="1043608" y="1421030"/>
            <a:ext cx="7416824" cy="5377313"/>
          </a:xfrm>
        </p:spPr>
        <p:txBody>
          <a:bodyPr>
            <a:normAutofit/>
          </a:bodyPr>
          <a:lstStyle/>
          <a:p>
            <a:pPr eaLnBrk="1" hangingPunct="1"/>
            <a:r>
              <a:rPr lang="es-MX" altLang="es-ES" sz="2400" dirty="0"/>
              <a:t>Evidenciar valores Esenciales: Respeto, responsabilidad y honestidad.</a:t>
            </a:r>
          </a:p>
          <a:p>
            <a:pPr eaLnBrk="1" hangingPunct="1"/>
            <a:r>
              <a:rPr lang="es-MX" altLang="es-ES" sz="2400" dirty="0"/>
              <a:t>Imprescindible mantener la comunicación, entre compañeros de grupo y con el profesor.</a:t>
            </a:r>
          </a:p>
          <a:p>
            <a:pPr eaLnBrk="1" hangingPunct="1"/>
            <a:r>
              <a:rPr lang="es-MX" altLang="es-ES" sz="2400" dirty="0"/>
              <a:t>Atender las fechas establecidas para la entrega de trabajos.</a:t>
            </a:r>
          </a:p>
          <a:p>
            <a:pPr eaLnBrk="1" hangingPunct="1"/>
            <a:r>
              <a:rPr lang="es-MX" altLang="es-ES" sz="2400" dirty="0"/>
              <a:t>No faltar a parciales, no se repiten.</a:t>
            </a:r>
          </a:p>
          <a:p>
            <a:pPr eaLnBrk="1" hangingPunct="1"/>
            <a:r>
              <a:rPr lang="es-MX" altLang="es-ES" sz="2400" dirty="0"/>
              <a:t>Prohibido el uso de dispositivos electrónicos en exámenes</a:t>
            </a:r>
          </a:p>
          <a:p>
            <a:pPr eaLnBrk="1" hangingPunct="1"/>
            <a:r>
              <a:rPr lang="es-MX" altLang="es-ES" sz="2400" dirty="0"/>
              <a:t>Mantener una bitácora de la actividad diaria de clases que se incluirán en portafolio</a:t>
            </a:r>
          </a:p>
          <a:p>
            <a:pPr eaLnBrk="1" hangingPunct="1"/>
            <a:endParaRPr lang="es-ES" alt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3" y="96838"/>
            <a:ext cx="1424608" cy="142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404665"/>
            <a:ext cx="5184576" cy="648071"/>
          </a:xfrm>
        </p:spPr>
        <p:txBody>
          <a:bodyPr/>
          <a:lstStyle/>
          <a:p>
            <a:pPr eaLnBrk="1" hangingPunct="1"/>
            <a:r>
              <a:rPr lang="es-MX" altLang="es-ES" dirty="0"/>
              <a:t>Bibliografía</a:t>
            </a:r>
            <a:endParaRPr lang="es-ES" altLang="es-E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268760"/>
            <a:ext cx="8280920" cy="5492402"/>
          </a:xfrm>
        </p:spPr>
        <p:txBody>
          <a:bodyPr>
            <a:normAutofit fontScale="62500" lnSpcReduction="20000"/>
          </a:bodyPr>
          <a:lstStyle/>
          <a:p>
            <a:pPr marL="449580" algn="just">
              <a:lnSpc>
                <a:spcPct val="115000"/>
              </a:lnSpc>
              <a:spcAft>
                <a:spcPts val="1000"/>
              </a:spcAft>
            </a:pP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Beynon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-Davies, P. (2018). 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Sistemas de información: Introducción a la informática en las organizaciones.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Reverté. </a:t>
            </a: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Cap. 1, 2, 4</a:t>
            </a:r>
            <a:endParaRPr lang="es-PA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9580" algn="just"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Laudon, K. C., Laudon, J. P., &amp; Ramos, A. N. (2012). 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Sistemas de información gerencial.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Pearson Educación. Cap. 1 y 2</a:t>
            </a:r>
            <a:endParaRPr lang="es-PA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9580" algn="just"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Laudon, K., &amp; Laudon, J. P. (2022). 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Management </a:t>
            </a:r>
            <a:r>
              <a:rPr lang="es-ES" sz="2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systems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Global </a:t>
            </a:r>
            <a:r>
              <a:rPr lang="es-ES" sz="2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edition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Pearson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Education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UK.</a:t>
            </a:r>
            <a:endParaRPr lang="es-PA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9580">
              <a:lnSpc>
                <a:spcPct val="115000"/>
              </a:lnSpc>
              <a:spcAft>
                <a:spcPts val="1000"/>
              </a:spcAft>
            </a:pP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Mcleod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 (2000). 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Sistemas de </a:t>
            </a:r>
            <a:r>
              <a:rPr lang="es-ES" sz="2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informacion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gerencia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(7ma ed.). México : Pearson Educación.  Cap. 1</a:t>
            </a:r>
          </a:p>
          <a:p>
            <a:pPr marL="449580">
              <a:lnSpc>
                <a:spcPct val="115000"/>
              </a:lnSpc>
              <a:spcAft>
                <a:spcPts val="1000"/>
              </a:spcAft>
            </a:pP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O’Brien, J. A. (2006). 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Sistemas de </a:t>
            </a:r>
            <a:r>
              <a:rPr lang="es-ES" sz="2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informacion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gerencial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(7ma ed.). México : McGraw Hill.  Cap. 3</a:t>
            </a:r>
            <a:endParaRPr lang="es-PA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9580" algn="just">
              <a:lnSpc>
                <a:spcPct val="115000"/>
              </a:lnSpc>
              <a:spcAft>
                <a:spcPts val="1000"/>
              </a:spcAft>
            </a:pP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Piattini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  (2014). 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Desarrollo Global de Software.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Grupo Editorial RA-MA.     Cap. 3 y 4</a:t>
            </a:r>
            <a:endParaRPr lang="es-PA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9580" algn="just">
              <a:lnSpc>
                <a:spcPct val="115000"/>
              </a:lnSpc>
              <a:spcAft>
                <a:spcPts val="1000"/>
              </a:spcAft>
            </a:pP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Pressman, R. S. (2010). </a:t>
            </a:r>
            <a:r>
              <a:rPr lang="es-ES" sz="2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Ingeniería del software un enfoque práctico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.(7a.ed.). México: McGraw-Hill.  Cap. 2</a:t>
            </a:r>
            <a:endParaRPr lang="es-PA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9580" algn="just">
              <a:lnSpc>
                <a:spcPct val="115000"/>
              </a:lnSpc>
            </a:pPr>
            <a:r>
              <a:rPr lang="es-E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Sommerville, I. (2011) </a:t>
            </a:r>
            <a:r>
              <a:rPr lang="es-ES" sz="2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Ingeniería de Software.</a:t>
            </a:r>
            <a:r>
              <a:rPr lang="es-E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  9a Edición.  Pearson.     Cap. 2</a:t>
            </a:r>
            <a:endParaRPr lang="es-PA" sz="2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24644"/>
            <a:ext cx="7024744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Misión UTP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800708"/>
            <a:ext cx="6408712" cy="5724636"/>
          </a:xfrm>
        </p:spPr>
        <p:txBody>
          <a:bodyPr>
            <a:normAutofit fontScale="92500" lnSpcReduction="10000"/>
          </a:bodyPr>
          <a:lstStyle/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Aportar a la sociedad capital humano calificado, emprendedor e innovador, con formación integral, pensamiento crítico y socialmente responsable, en ingeniería, ciencias y tecnología;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Generar conocimiento apropiado para contribuir al desarrollo sostenible y 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Responder a los requerimientos del entorno</a:t>
            </a:r>
            <a:r>
              <a:rPr lang="es-ES" sz="2800" dirty="0"/>
              <a:t>.</a:t>
            </a: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endParaRPr lang="es-ES" sz="2900" b="1" dirty="0"/>
          </a:p>
          <a:p>
            <a:endParaRPr lang="es-ES" sz="2900" b="1" dirty="0"/>
          </a:p>
          <a:p>
            <a:pPr marL="6858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10" y="47667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89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BA1B00C-3FB6-411F-A8E2-056649716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720" y="3573016"/>
            <a:ext cx="6482680" cy="648072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altLang="es-ES" sz="4000" b="1" dirty="0">
                <a:solidFill>
                  <a:schemeClr val="accent2">
                    <a:lumMod val="75000"/>
                  </a:schemeClr>
                </a:solidFill>
              </a:rPr>
              <a:t>Grupo Colaborativo</a:t>
            </a:r>
            <a:endParaRPr lang="es-ES" altLang="es-E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A3BA8C-EC44-49E2-8730-C2FF3CE29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1600" y="4437112"/>
            <a:ext cx="8039050" cy="1706513"/>
          </a:xfrm>
        </p:spPr>
        <p:txBody>
          <a:bodyPr rtlCol="0">
            <a:normAutofit/>
          </a:bodyPr>
          <a:lstStyle/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s-MX" alt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ecampus.utp.ac.pa/</a:t>
            </a:r>
            <a:r>
              <a:rPr lang="es-MX" alt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moodle</a:t>
            </a:r>
            <a:r>
              <a:rPr lang="es-ES" alt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/Globalización del Software </a:t>
            </a: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-Prof. Jeanette Riley-0589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s-P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6" descr="7 herramientas online para trabajar en equipo">
            <a:extLst>
              <a:ext uri="{FF2B5EF4-FFF2-40B4-BE49-F238E27FC236}">
                <a16:creationId xmlns:a16="http://schemas.microsoft.com/office/drawing/2014/main" id="{C546DF69-E5E3-480E-AB76-59C163E02BF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" r="6863"/>
          <a:stretch>
            <a:fillRect/>
          </a:stretch>
        </p:blipFill>
        <p:spPr bwMode="auto">
          <a:xfrm>
            <a:off x="1943100" y="635000"/>
            <a:ext cx="65913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4F5F2-F6D9-2ACD-9AE4-FB62C59E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b="1" dirty="0"/>
              <a:t>Horario de Clases</a:t>
            </a:r>
            <a:endParaRPr lang="es-PA" b="1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A9518D7-5F68-B372-A2D3-79A297DC7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62462"/>
              </p:ext>
            </p:extLst>
          </p:nvPr>
        </p:nvGraphicFramePr>
        <p:xfrm>
          <a:off x="899592" y="1700808"/>
          <a:ext cx="7776864" cy="410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40382407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89918091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81294253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18195757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5032354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852402925"/>
                    </a:ext>
                  </a:extLst>
                </a:gridCol>
              </a:tblGrid>
              <a:tr h="717691">
                <a:tc>
                  <a:txBody>
                    <a:bodyPr/>
                    <a:lstStyle/>
                    <a:p>
                      <a:r>
                        <a:rPr lang="es-ES" sz="1400" dirty="0"/>
                        <a:t>Hora</a:t>
                      </a:r>
                      <a:endParaRPr lang="es-PA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Lunes</a:t>
                      </a:r>
                      <a:endParaRPr lang="es-PA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Martes</a:t>
                      </a:r>
                      <a:endParaRPr lang="es-PA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Miercoles</a:t>
                      </a:r>
                      <a:endParaRPr lang="es-PA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Jueves</a:t>
                      </a:r>
                      <a:endParaRPr lang="es-PA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Viernes</a:t>
                      </a:r>
                      <a:endParaRPr lang="es-PA" sz="1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21385441"/>
                  </a:ext>
                </a:extLst>
              </a:tr>
              <a:tr h="783579">
                <a:tc>
                  <a:txBody>
                    <a:bodyPr/>
                    <a:lstStyle/>
                    <a:p>
                      <a:pPr marL="86360"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9:30</a:t>
                      </a:r>
                      <a:r>
                        <a:rPr lang="es-ES" sz="1200" spc="1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200" spc="1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10:15 AM</a:t>
                      </a: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 </a:t>
                      </a: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2667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GlobalizaciónSW</a:t>
                      </a:r>
                      <a:endParaRPr lang="es-ES" sz="1200" b="1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  <a:p>
                      <a:pPr marR="2667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(T)  3-311</a:t>
                      </a:r>
                      <a:endParaRPr lang="es-PA" sz="1200" b="1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2540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 </a:t>
                      </a:r>
                      <a:endParaRPr lang="es-PA" sz="120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 </a:t>
                      </a:r>
                      <a:endParaRPr lang="es-PA" sz="120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321455023"/>
                  </a:ext>
                </a:extLst>
              </a:tr>
              <a:tr h="783579">
                <a:tc>
                  <a:txBody>
                    <a:bodyPr/>
                    <a:lstStyle/>
                    <a:p>
                      <a:pPr marL="51435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10:20 -</a:t>
                      </a:r>
                      <a:r>
                        <a:rPr lang="es-ES" sz="1200" spc="2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11:05 AM</a:t>
                      </a: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19685" marR="19685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2667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GlobalizaciónSW</a:t>
                      </a:r>
                      <a:endParaRPr lang="es-ES" sz="1200" b="1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  <a:p>
                      <a:pPr marR="27305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ES" sz="1200" b="1" dirty="0" err="1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Lab</a:t>
                      </a:r>
                      <a:r>
                        <a:rPr lang="es-ES" sz="1200" b="1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  3-403)</a:t>
                      </a:r>
                      <a:endParaRPr lang="es-PA" sz="1200" b="1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25400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2667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GlobalizaciónSW</a:t>
                      </a:r>
                      <a:endParaRPr kumimoji="0" lang="es-E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  <a:p>
                      <a:pPr marL="0" marR="2667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(T)  3-311</a:t>
                      </a:r>
                      <a:endParaRPr kumimoji="0" lang="es-PA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 </a:t>
                      </a:r>
                      <a:endParaRPr lang="es-PA" sz="120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64157429"/>
                  </a:ext>
                </a:extLst>
              </a:tr>
              <a:tr h="783579">
                <a:tc>
                  <a:txBody>
                    <a:bodyPr/>
                    <a:lstStyle/>
                    <a:p>
                      <a:pPr marL="54610">
                        <a:lnSpc>
                          <a:spcPts val="775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11:10</a:t>
                      </a:r>
                      <a:r>
                        <a:rPr lang="es-ES" sz="1200" spc="-15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- 11:55 AM</a:t>
                      </a: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19050" marR="1968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2667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GlobalizaciónSW</a:t>
                      </a:r>
                      <a:endParaRPr lang="es-ES" sz="1200" b="1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  <a:p>
                      <a:pPr marR="27305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ES" sz="1200" b="1" dirty="0" err="1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Lab</a:t>
                      </a:r>
                      <a:r>
                        <a:rPr lang="es-ES" sz="1200" b="1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  3-403)</a:t>
                      </a:r>
                      <a:endParaRPr lang="es-PA" sz="1200" b="1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 </a:t>
                      </a: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2667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GlobalizaciónSW</a:t>
                      </a:r>
                      <a:endParaRPr kumimoji="0" lang="es-E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  <a:p>
                      <a:pPr marL="0" marR="2667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(T)  3-311</a:t>
                      </a:r>
                      <a:endParaRPr kumimoji="0" lang="es-PA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 </a:t>
                      </a:r>
                      <a:endParaRPr lang="es-PA" sz="120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07217986"/>
                  </a:ext>
                </a:extLst>
              </a:tr>
              <a:tr h="513641">
                <a:tc>
                  <a:txBody>
                    <a:bodyPr/>
                    <a:lstStyle/>
                    <a:p>
                      <a:pPr marL="47625">
                        <a:lnSpc>
                          <a:spcPts val="705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12:00</a:t>
                      </a:r>
                      <a:r>
                        <a:rPr lang="es-ES" sz="1200" spc="1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200" spc="1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12:45 PM</a:t>
                      </a: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19050" marR="19685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 </a:t>
                      </a: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 </a:t>
                      </a: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 </a:t>
                      </a: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 </a:t>
                      </a:r>
                      <a:endParaRPr lang="es-PA" sz="12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65231405"/>
                  </a:ext>
                </a:extLst>
              </a:tr>
              <a:tr h="522386">
                <a:tc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1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01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862322" y="624110"/>
            <a:ext cx="3766137" cy="128089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/>
              <a:t>Presentación de Participantes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28643" y="2133600"/>
            <a:ext cx="3799814" cy="377762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dirty="0"/>
              <a:t>Foto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dirty="0"/>
              <a:t>Nombre, cédula, celular, </a:t>
            </a:r>
            <a:r>
              <a:rPr lang="es-ES"/>
              <a:t>correo personal</a:t>
            </a: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dirty="0"/>
              <a:t>Escuela de Procedencia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dirty="0"/>
              <a:t>Titulo Obtenido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dirty="0"/>
              <a:t>Conocimientos previos de la Materia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dirty="0"/>
              <a:t>Pasatiempos Hobbies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dirty="0"/>
              <a:t>Expectativas de la carrera</a:t>
            </a:r>
          </a:p>
        </p:txBody>
      </p:sp>
      <p:pic>
        <p:nvPicPr>
          <p:cNvPr id="2050" name="Picture 2" descr="Conociéndonos mutuamente — LaPS4">
            <a:extLst>
              <a:ext uri="{FF2B5EF4-FFF2-40B4-BE49-F238E27FC236}">
                <a16:creationId xmlns:a16="http://schemas.microsoft.com/office/drawing/2014/main" id="{DA183CCC-48BB-4D70-8EFD-D3093A942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6" r="24697"/>
          <a:stretch/>
        </p:blipFill>
        <p:spPr bwMode="auto">
          <a:xfrm>
            <a:off x="-10454" y="-272472"/>
            <a:ext cx="3491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709A14D-139F-44CD-B189-4867B6EFA8F8}"/>
              </a:ext>
            </a:extLst>
          </p:cNvPr>
          <p:cNvSpPr txBox="1"/>
          <p:nvPr/>
        </p:nvSpPr>
        <p:spPr>
          <a:xfrm>
            <a:off x="4675673" y="6093296"/>
            <a:ext cx="421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  <a:latin typeface="+mn-lt"/>
              </a:rPr>
              <a:t>Enviar en Moodle en la tarea correspondiente</a:t>
            </a:r>
            <a:endParaRPr lang="es-PA" sz="1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412875"/>
            <a:ext cx="7437437" cy="1655763"/>
          </a:xfrm>
        </p:spPr>
        <p:txBody>
          <a:bodyPr rtlCol="0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altLang="es-E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Jeanette</a:t>
            </a:r>
            <a:r>
              <a:rPr lang="es-PA" altLang="es-E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V. </a:t>
            </a:r>
            <a:r>
              <a:rPr lang="es-PA" altLang="es-E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Riley</a:t>
            </a:r>
            <a:r>
              <a:rPr lang="es-PA" altLang="es-E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D.</a:t>
            </a:r>
            <a:br>
              <a:rPr lang="es-PA" altLang="es-E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PA" alt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Departamento de Ingeniería de Software</a:t>
            </a:r>
            <a:br>
              <a:rPr lang="es-PA" alt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PA" alt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Facultad de Ingeniería de Sistemas Computacionales</a:t>
            </a:r>
            <a:endParaRPr lang="en-US" altLang="es-E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4150" y="3573463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s-PA" altLang="es-ES" sz="2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jeanette.riley@utp.ac.pa</a:t>
            </a:r>
            <a:endParaRPr lang="es-PA" altLang="es-ES" sz="2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s-PA" altLang="es-ES" sz="2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s-PA" altLang="es-ES" sz="2800" b="1" dirty="0">
                <a:solidFill>
                  <a:schemeClr val="accent1"/>
                </a:solidFill>
              </a:rPr>
              <a:t>Tel. Oficina  560-3625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s-PA" altLang="es-E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5" y="620688"/>
            <a:ext cx="6986736" cy="1284312"/>
          </a:xfrm>
        </p:spPr>
        <p:txBody>
          <a:bodyPr/>
          <a:lstStyle/>
          <a:p>
            <a:pPr algn="ctr"/>
            <a:r>
              <a:rPr lang="es-ES" dirty="0"/>
              <a:t>Redes Sociales FISC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60" y="1484784"/>
            <a:ext cx="5590438" cy="4392488"/>
          </a:xfrm>
        </p:spPr>
      </p:pic>
    </p:spTree>
    <p:extLst>
      <p:ext uri="{BB962C8B-B14F-4D97-AF65-F5344CB8AC3E}">
        <p14:creationId xmlns:p14="http://schemas.microsoft.com/office/powerpoint/2010/main" val="241015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8" name="Picture 6" descr="Papeles sueltos: Preguntas de investigación">
            <a:extLst>
              <a:ext uri="{FF2B5EF4-FFF2-40B4-BE49-F238E27FC236}">
                <a16:creationId xmlns:a16="http://schemas.microsoft.com/office/drawing/2014/main" id="{18870349-00AD-473E-AE18-8D81216F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99353"/>
            <a:ext cx="7815459" cy="46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7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122238"/>
            <a:ext cx="4394200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Visión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721080"/>
            <a:ext cx="4456222" cy="532859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Universidad Tecnológica de Panamá es una institución de educación superior reconocida por su calidad en la formación integral del recurso humano, así como en la generación y transferencia de conocimiento en ingeniería, ciencias y tecnología y su aplicación para el bienestar social de la comunidad, sustentada en una eficiente gestión.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0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384" y="2574345"/>
            <a:ext cx="3473134" cy="173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1097233"/>
            <a:ext cx="2630637" cy="147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744" y="4314244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696357-B315-4D9E-BB00-C5180F54B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F6C6C-999D-43D5-AC07-AF342514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EC04F56B-9315-467D-9EEF-52DE7F0B5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800" b="1">
                <a:solidFill>
                  <a:srgbClr val="FEFFFF"/>
                </a:solidFill>
              </a:rPr>
              <a:t>Valores UTP</a:t>
            </a:r>
            <a:endParaRPr lang="es-ES" sz="2800">
              <a:solidFill>
                <a:srgbClr val="FEFFFF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822552"/>
            <a:ext cx="5904656" cy="4918816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600" b="1" dirty="0">
                <a:solidFill>
                  <a:srgbClr val="FEFFFF"/>
                </a:solidFill>
              </a:rPr>
              <a:t>Equidad:</a:t>
            </a:r>
            <a:r>
              <a:rPr lang="es-ES" sz="1600" dirty="0">
                <a:solidFill>
                  <a:srgbClr val="FEFFFF"/>
                </a:solidFill>
              </a:rPr>
              <a:t> Igualdad de trato y oportunidades en la universidad, considerando los mismos derechos y deberes para todos.</a:t>
            </a:r>
          </a:p>
          <a:p>
            <a:pPr>
              <a:lnSpc>
                <a:spcPct val="90000"/>
              </a:lnSpc>
            </a:pPr>
            <a:r>
              <a:rPr lang="es-ES" sz="1600" b="1" dirty="0">
                <a:solidFill>
                  <a:srgbClr val="FEFFFF"/>
                </a:solidFill>
              </a:rPr>
              <a:t>Transparencia:</a:t>
            </a:r>
            <a:r>
              <a:rPr lang="es-ES" sz="1600" dirty="0">
                <a:solidFill>
                  <a:srgbClr val="FEFFFF"/>
                </a:solidFill>
              </a:rPr>
              <a:t> Proveer información clara y veraz, basada en la rendición de cuentas, en apego a las normativas vigentes.</a:t>
            </a:r>
          </a:p>
          <a:p>
            <a:pPr>
              <a:lnSpc>
                <a:spcPct val="90000"/>
              </a:lnSpc>
            </a:pPr>
            <a:r>
              <a:rPr lang="es-ES" sz="1600" b="1" dirty="0">
                <a:solidFill>
                  <a:srgbClr val="FEFFFF"/>
                </a:solidFill>
              </a:rPr>
              <a:t>Excelencia:</a:t>
            </a:r>
            <a:r>
              <a:rPr lang="es-ES" sz="1600" dirty="0">
                <a:solidFill>
                  <a:srgbClr val="FEFFFF"/>
                </a:solidFill>
              </a:rPr>
              <a:t> Búsqueda constante del grado máximo de calidad en el ser y hacer de la institución.</a:t>
            </a:r>
          </a:p>
          <a:p>
            <a:pPr>
              <a:lnSpc>
                <a:spcPct val="90000"/>
              </a:lnSpc>
            </a:pPr>
            <a:r>
              <a:rPr lang="es-ES" sz="1600" b="1" dirty="0">
                <a:solidFill>
                  <a:srgbClr val="FEFFFF"/>
                </a:solidFill>
              </a:rPr>
              <a:t>Pertinencia:</a:t>
            </a:r>
            <a:r>
              <a:rPr lang="es-ES" sz="1600" dirty="0">
                <a:solidFill>
                  <a:srgbClr val="FEFFFF"/>
                </a:solidFill>
              </a:rPr>
              <a:t> Relevancia y congruencia del quehacer universitario, en sus diversas manifestaciones, dando respuestas a las necesidades del entorno.</a:t>
            </a:r>
          </a:p>
          <a:p>
            <a:pPr>
              <a:lnSpc>
                <a:spcPct val="90000"/>
              </a:lnSpc>
            </a:pPr>
            <a:r>
              <a:rPr lang="es-ES" sz="1600" b="1" dirty="0">
                <a:solidFill>
                  <a:srgbClr val="FEFFFF"/>
                </a:solidFill>
              </a:rPr>
              <a:t>Responsabilidad social:</a:t>
            </a:r>
            <a:r>
              <a:rPr lang="es-ES" sz="1600" dirty="0">
                <a:solidFill>
                  <a:srgbClr val="FEFFFF"/>
                </a:solidFill>
              </a:rPr>
              <a:t> Vocación, compromiso y capacidad con que la universidad atiende las necesidades del entorno y de la comunidad universitaria, a través de actividades académicas y administrativas.</a:t>
            </a:r>
          </a:p>
          <a:p>
            <a:pPr marL="68580" indent="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" sz="1100" b="1" dirty="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s-ES" sz="1100" i="1" dirty="0">
                <a:solidFill>
                  <a:srgbClr val="FEFFFF"/>
                </a:solidFill>
              </a:rPr>
              <a:t>Plan de Desarrollo Institucional 2018-2030</a:t>
            </a:r>
            <a:endParaRPr lang="es-ES" sz="1100" b="1" dirty="0">
              <a:solidFill>
                <a:srgbClr val="FEFFFF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s-ES" sz="1100" dirty="0">
              <a:solidFill>
                <a:srgbClr val="FE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92" y="2947234"/>
            <a:ext cx="2251449" cy="20320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72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86918" y="645106"/>
            <a:ext cx="3841989" cy="125989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altLang="es-ES" sz="3300"/>
              <a:t>Objetivo General del Curso</a:t>
            </a:r>
            <a:endParaRPr lang="es-ES" altLang="es-ES" sz="33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86918" y="2133601"/>
            <a:ext cx="4088720" cy="3743672"/>
          </a:xfrm>
        </p:spPr>
        <p:txBody>
          <a:bodyPr rtlCol="0">
            <a:normAutofit lnSpcReduction="10000"/>
          </a:bodyPr>
          <a:lstStyle/>
          <a:p>
            <a:r>
              <a:rPr lang="es-P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 una visión general del software desde una perspectiva conceptual, su evolución y problemática, su relación con las tecnologías de información, tendencias de uso y el impacto organizacional de la globalización en la adquisición, producción y uso de software. </a:t>
            </a:r>
            <a:endParaRPr lang="es-PA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s-ES" dirty="0"/>
          </a:p>
        </p:txBody>
      </p:sp>
      <p:pic>
        <p:nvPicPr>
          <p:cNvPr id="5" name="Picture 6" descr="Definición de Objetivo - Qué es y Concepto">
            <a:extLst>
              <a:ext uri="{FF2B5EF4-FFF2-40B4-BE49-F238E27FC236}">
                <a16:creationId xmlns:a16="http://schemas.microsoft.com/office/drawing/2014/main" id="{6A21EFB7-5CD8-4049-923E-7279850F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8937" y="1572528"/>
            <a:ext cx="4088720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688"/>
            <a:ext cx="7218362" cy="587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alt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Objetivos Específicos</a:t>
            </a:r>
            <a:endParaRPr lang="es-ES" alt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440458"/>
            <a:ext cx="8352283" cy="5372918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Explicar la teoría general de sistemas</a:t>
            </a:r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conceptos relacionados con el enfoque de sistemas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Reconocer la importancia, tipos y características del software </a:t>
            </a:r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Explicar la evolución del software desde el punto de vista histórico y de sus características </a:t>
            </a:r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Identificar las actividades del desarrollo de software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Relacionar aspectos de base al fenómeno de la globalización y el desarrollo de software </a:t>
            </a:r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Reconocer los tipos de desarrollo de software en el escenario de la globalización</a:t>
            </a:r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Identificar las tendencias organizacionales de las empresas de software en la globalización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Reconocer la importancia de las redes sociales.</a:t>
            </a:r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Valorar el impacto de la globalización en la educación</a:t>
            </a:r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Distinguir los aspectos éticos, políticos y legales de la globalización del software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A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Ejemplificar casos en los que se han aplicado estándares de inclusión, aspectos éticos y políticos en el desarrollo de software global </a:t>
            </a:r>
            <a:r>
              <a:rPr lang="es-ES" sz="2900" dirty="0"/>
              <a:t>.</a:t>
            </a:r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s-ES" altLang="es-ES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efinición de Objetivo - Qué es y Concepto">
            <a:extLst>
              <a:ext uri="{FF2B5EF4-FFF2-40B4-BE49-F238E27FC236}">
                <a16:creationId xmlns:a16="http://schemas.microsoft.com/office/drawing/2014/main" id="{E52F5351-EE56-4B76-9FA9-C3593902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46" y="0"/>
            <a:ext cx="1440458" cy="144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r>
              <a:rPr lang="es-PA" b="1">
                <a:solidFill>
                  <a:schemeClr val="bg1"/>
                </a:solidFill>
              </a:rPr>
              <a:t>Competencias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23528" y="2529110"/>
            <a:ext cx="8820472" cy="3924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A" sz="2400" dirty="0"/>
              <a:t>El estudiante deberá desarrollar las siguientes habilidades:</a:t>
            </a:r>
          </a:p>
          <a:p>
            <a:pPr marL="0" indent="0">
              <a:buNone/>
            </a:pPr>
            <a:r>
              <a:rPr lang="es-PA" sz="2400" dirty="0"/>
              <a:t> </a:t>
            </a:r>
          </a:p>
          <a:p>
            <a:pPr lvl="1"/>
            <a:r>
              <a:rPr lang="es-PA" sz="2400" dirty="0"/>
              <a:t> Solución de problemas</a:t>
            </a:r>
          </a:p>
          <a:p>
            <a:pPr lvl="1"/>
            <a:r>
              <a:rPr lang="es-PA" sz="2400" dirty="0"/>
              <a:t> Toma de decisiones</a:t>
            </a:r>
          </a:p>
          <a:p>
            <a:pPr lvl="1"/>
            <a:r>
              <a:rPr lang="es-PA" sz="2400" dirty="0"/>
              <a:t> Trabajo en equipo</a:t>
            </a:r>
          </a:p>
          <a:p>
            <a:pPr lvl="1"/>
            <a:r>
              <a:rPr lang="es-PA" sz="2400" dirty="0"/>
              <a:t> Comunicación verbal y escrita</a:t>
            </a:r>
          </a:p>
          <a:p>
            <a:pPr lvl="1"/>
            <a:r>
              <a:rPr lang="es-PA" sz="2400" dirty="0"/>
              <a:t> Comunicación por medio de la computadora </a:t>
            </a:r>
          </a:p>
        </p:txBody>
      </p:sp>
    </p:spTree>
    <p:extLst>
      <p:ext uri="{BB962C8B-B14F-4D97-AF65-F5344CB8AC3E}">
        <p14:creationId xmlns:p14="http://schemas.microsoft.com/office/powerpoint/2010/main" val="379859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1588" cy="1116013"/>
          </a:xfrm>
        </p:spPr>
        <p:txBody>
          <a:bodyPr/>
          <a:lstStyle/>
          <a:p>
            <a:pPr algn="ctr" eaLnBrk="1" hangingPunct="1"/>
            <a:r>
              <a:rPr lang="es-MX" altLang="es-ES"/>
              <a:t>Contenido</a:t>
            </a:r>
            <a:endParaRPr lang="es-ES" alt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268413"/>
            <a:ext cx="6624587" cy="501015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romanUcPeriod"/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Fundamentos al Desarrollo de Software</a:t>
            </a:r>
            <a:endParaRPr lang="ca-E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ca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romanUcPeriod" startAt="2"/>
              <a:defRPr/>
            </a:pPr>
            <a:r>
              <a:rPr lang="ca-E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Generalidades</a:t>
            </a:r>
            <a:r>
              <a:rPr lang="ca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Software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romanUcPeriod" startAt="2"/>
              <a:defRPr/>
            </a:pPr>
            <a:endParaRPr lang="ca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romanUcPeriod" startAt="2"/>
              <a:defRPr/>
            </a:pPr>
            <a:r>
              <a:rPr lang="ca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ca-E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Globalización</a:t>
            </a:r>
            <a:r>
              <a:rPr lang="ca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Software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romanUcPeriod" startAt="2"/>
              <a:defRPr/>
            </a:pPr>
            <a:endParaRPr lang="ca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romanUcPeriod" startAt="2"/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Impacto de la Globalización del Software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556" name="Picture 5" descr="http://images.google.com/images?q=tbn:3sUsRcjmnPwJ:www.geocities.com/rap_al/contenid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381717"/>
            <a:ext cx="1334765" cy="232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75656" y="1052736"/>
            <a:ext cx="7128792" cy="53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632847" cy="720080"/>
          </a:xfrm>
        </p:spPr>
        <p:txBody>
          <a:bodyPr>
            <a:normAutofit/>
          </a:bodyPr>
          <a:lstStyle/>
          <a:p>
            <a:r>
              <a:rPr lang="es-ES" sz="2400" dirty="0"/>
              <a:t>Cap. 1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Fundamentos al Desarrollo de Software </a:t>
            </a:r>
            <a:endParaRPr lang="es-ES" sz="24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31640" y="1052736"/>
            <a:ext cx="7488831" cy="547260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PA" sz="1800" dirty="0"/>
              <a:t>Introducción</a:t>
            </a:r>
            <a:endParaRPr lang="es-ES" sz="1800" dirty="0"/>
          </a:p>
          <a:p>
            <a:pPr lvl="1"/>
            <a:r>
              <a:rPr lang="es-PA" sz="1800" dirty="0"/>
              <a:t>Conceptos</a:t>
            </a:r>
            <a:endParaRPr lang="es-ES" sz="1800" dirty="0"/>
          </a:p>
          <a:p>
            <a:pPr lvl="2"/>
            <a:r>
              <a:rPr lang="es-PA" sz="1800" dirty="0"/>
              <a:t>Relativos al Hardware (Computador, Periféricos, procesador, unidades de almacenamiento).</a:t>
            </a:r>
          </a:p>
          <a:p>
            <a:pPr lvl="2"/>
            <a:r>
              <a:rPr lang="es-PA" sz="1800" dirty="0"/>
              <a:t>Relativos al Software (software, programa, aplicaciones, multiprocesamiento, multitarea).</a:t>
            </a:r>
          </a:p>
          <a:p>
            <a:pPr lvl="2"/>
            <a:r>
              <a:rPr lang="es-PA" sz="1800" dirty="0"/>
              <a:t>Relativos a los datos (datos, información, bit, byte, campo, registro, archivos, base de datos).</a:t>
            </a:r>
          </a:p>
          <a:p>
            <a:pPr lvl="2"/>
            <a:r>
              <a:rPr lang="es-PA" sz="1800" dirty="0"/>
              <a:t>Relativos a las comunicaciones (redes de computadora, dispositivos de comunicación, cliente, servidor, computación en la nube).</a:t>
            </a:r>
          </a:p>
          <a:p>
            <a:pPr lvl="1"/>
            <a:r>
              <a:rPr lang="es-PA" sz="1800" dirty="0"/>
              <a:t>Teoría general de sistemas</a:t>
            </a:r>
            <a:endParaRPr lang="es-ES" sz="1800" dirty="0"/>
          </a:p>
          <a:p>
            <a:pPr lvl="2"/>
            <a:r>
              <a:rPr lang="es-PA" sz="1800" dirty="0"/>
              <a:t> Pensamiento Sistémico</a:t>
            </a:r>
            <a:endParaRPr lang="es-ES" sz="1800" dirty="0"/>
          </a:p>
          <a:p>
            <a:pPr lvl="2"/>
            <a:r>
              <a:rPr lang="es-PA" sz="1800" dirty="0"/>
              <a:t>Sistemas</a:t>
            </a:r>
            <a:endParaRPr lang="es-ES" sz="1800" dirty="0"/>
          </a:p>
          <a:p>
            <a:pPr lvl="2"/>
            <a:r>
              <a:rPr lang="es-PA" sz="1800" dirty="0"/>
              <a:t>Tipos de sistemas</a:t>
            </a:r>
            <a:endParaRPr lang="es-ES" sz="1800" dirty="0"/>
          </a:p>
          <a:p>
            <a:pPr lvl="2"/>
            <a:r>
              <a:rPr lang="es-PA" sz="1800" dirty="0"/>
              <a:t>Visión General del Sistema Computador</a:t>
            </a:r>
            <a:endParaRPr lang="es-ES" sz="1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407211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1072</TotalTime>
  <Words>1552</Words>
  <Application>Microsoft Office PowerPoint</Application>
  <PresentationFormat>Presentación en pantalla (4:3)</PresentationFormat>
  <Paragraphs>239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Times New Roman</vt:lpstr>
      <vt:lpstr>Wingdings</vt:lpstr>
      <vt:lpstr>Wingdings 3</vt:lpstr>
      <vt:lpstr>Espiral</vt:lpstr>
      <vt:lpstr>Globalización del Software</vt:lpstr>
      <vt:lpstr>Misión UTP</vt:lpstr>
      <vt:lpstr>Visión</vt:lpstr>
      <vt:lpstr>Valores UTP</vt:lpstr>
      <vt:lpstr>Objetivo General del Curso</vt:lpstr>
      <vt:lpstr>           Objetivos Específicos</vt:lpstr>
      <vt:lpstr>Competencias</vt:lpstr>
      <vt:lpstr>Contenido</vt:lpstr>
      <vt:lpstr>Cap. 1 Fundamentos al Desarrollo de Software </vt:lpstr>
      <vt:lpstr>Cap. 1 Fundamentos al Desarrollo de Software (cont..)</vt:lpstr>
      <vt:lpstr>Cap. 2      Generalidades del Software  </vt:lpstr>
      <vt:lpstr>Cap. 2    Generalidades del Software  </vt:lpstr>
      <vt:lpstr>Cap. 3    La globalización del software </vt:lpstr>
      <vt:lpstr>Capítulo 4 Impacto de la globalización del software </vt:lpstr>
      <vt:lpstr>Capítulo 4 Impacto de la globalización del software </vt:lpstr>
      <vt:lpstr>Metodología</vt:lpstr>
      <vt:lpstr>Evaluación</vt:lpstr>
      <vt:lpstr>Reglas</vt:lpstr>
      <vt:lpstr>Bibliografía</vt:lpstr>
      <vt:lpstr>Grupo Colaborativo</vt:lpstr>
      <vt:lpstr>Horario de Clases</vt:lpstr>
      <vt:lpstr>Presentación de Participantes</vt:lpstr>
      <vt:lpstr>Jeanette V. Riley D. Departamento de Ingeniería de Software Facultad de Ingeniería de Sistemas Computacionales</vt:lpstr>
      <vt:lpstr>Redes Sociales FISC</vt:lpstr>
      <vt:lpstr>Presentación de PowerPoint</vt:lpstr>
    </vt:vector>
  </TitlesOfParts>
  <Company>UTP_FISC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Proyectos de Software</dc:title>
  <dc:creator>Ing_Software</dc:creator>
  <cp:lastModifiedBy>Jeanette Riley</cp:lastModifiedBy>
  <cp:revision>119</cp:revision>
  <dcterms:created xsi:type="dcterms:W3CDTF">2005-02-23T21:06:56Z</dcterms:created>
  <dcterms:modified xsi:type="dcterms:W3CDTF">2023-03-25T22:54:08Z</dcterms:modified>
</cp:coreProperties>
</file>