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12" r:id="rId1"/>
  </p:sldMasterIdLst>
  <p:notesMasterIdLst>
    <p:notesMasterId r:id="rId49"/>
  </p:notesMasterIdLst>
  <p:sldIdLst>
    <p:sldId id="330" r:id="rId2"/>
    <p:sldId id="368" r:id="rId3"/>
    <p:sldId id="349" r:id="rId4"/>
    <p:sldId id="367" r:id="rId5"/>
    <p:sldId id="350" r:id="rId6"/>
    <p:sldId id="348" r:id="rId7"/>
    <p:sldId id="324" r:id="rId8"/>
    <p:sldId id="325" r:id="rId9"/>
    <p:sldId id="369" r:id="rId10"/>
    <p:sldId id="370" r:id="rId11"/>
    <p:sldId id="371" r:id="rId12"/>
    <p:sldId id="372" r:id="rId13"/>
    <p:sldId id="373" r:id="rId14"/>
    <p:sldId id="276" r:id="rId15"/>
    <p:sldId id="322" r:id="rId16"/>
    <p:sldId id="282" r:id="rId17"/>
    <p:sldId id="351" r:id="rId18"/>
    <p:sldId id="355" r:id="rId19"/>
    <p:sldId id="353" r:id="rId20"/>
    <p:sldId id="303" r:id="rId21"/>
    <p:sldId id="278" r:id="rId22"/>
    <p:sldId id="309" r:id="rId23"/>
    <p:sldId id="318" r:id="rId24"/>
    <p:sldId id="358" r:id="rId25"/>
    <p:sldId id="319" r:id="rId26"/>
    <p:sldId id="359" r:id="rId27"/>
    <p:sldId id="360" r:id="rId28"/>
    <p:sldId id="361" r:id="rId29"/>
    <p:sldId id="362" r:id="rId30"/>
    <p:sldId id="363" r:id="rId31"/>
    <p:sldId id="364" r:id="rId32"/>
    <p:sldId id="365" r:id="rId33"/>
    <p:sldId id="288" r:id="rId34"/>
    <p:sldId id="31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829"/>
    <a:srgbClr val="FFFF8D"/>
    <a:srgbClr val="000048"/>
    <a:srgbClr val="00006A"/>
    <a:srgbClr val="FFFFFF"/>
    <a:srgbClr val="FFFFCC"/>
    <a:srgbClr val="FBAB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761" autoAdjust="0"/>
  </p:normalViewPr>
  <p:slideViewPr>
    <p:cSldViewPr>
      <p:cViewPr varScale="1">
        <p:scale>
          <a:sx n="87" d="100"/>
          <a:sy n="87" d="100"/>
        </p:scale>
        <p:origin x="106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5" d="100"/>
          <a:sy n="25" d="100"/>
        </p:scale>
        <p:origin x="-13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CE3D1-825E-4601-BE32-7BBCFDCF1C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A"/>
        </a:p>
      </dgm:t>
    </dgm:pt>
    <dgm:pt modelId="{7ACA7E25-8FC8-456F-A592-F8D70317D450}">
      <dgm:prSet phldrT="[Texto]"/>
      <dgm:spPr>
        <a:solidFill>
          <a:schemeClr val="accent4">
            <a:lumMod val="75000"/>
          </a:schemeClr>
        </a:solidFill>
      </dgm:spPr>
      <dgm:t>
        <a:bodyPr/>
        <a:lstStyle/>
        <a:p>
          <a:r>
            <a:rPr lang="es-PA" dirty="0" smtClean="0"/>
            <a:t>Estructura</a:t>
          </a:r>
          <a:endParaRPr lang="es-PA" dirty="0"/>
        </a:p>
      </dgm:t>
    </dgm:pt>
    <dgm:pt modelId="{85145748-FDD7-4976-B2DF-135CCBC134F8}" type="parTrans" cxnId="{B6DCCAE4-0EDE-4D51-BF5B-91F64A95BC4D}">
      <dgm:prSet/>
      <dgm:spPr/>
      <dgm:t>
        <a:bodyPr/>
        <a:lstStyle/>
        <a:p>
          <a:endParaRPr lang="es-PA"/>
        </a:p>
      </dgm:t>
    </dgm:pt>
    <dgm:pt modelId="{EADC5376-523E-401F-980E-A8AC56D0BA4C}" type="sibTrans" cxnId="{B6DCCAE4-0EDE-4D51-BF5B-91F64A95BC4D}">
      <dgm:prSet/>
      <dgm:spPr/>
      <dgm:t>
        <a:bodyPr/>
        <a:lstStyle/>
        <a:p>
          <a:endParaRPr lang="es-PA"/>
        </a:p>
      </dgm:t>
    </dgm:pt>
    <dgm:pt modelId="{1AEF91F6-C1C4-48DB-BBE5-FC92382A827E}">
      <dgm:prSet phldrT="[Texto]"/>
      <dgm:spPr>
        <a:solidFill>
          <a:schemeClr val="accent4">
            <a:lumMod val="75000"/>
          </a:schemeClr>
        </a:solidFill>
      </dgm:spPr>
      <dgm:t>
        <a:bodyPr/>
        <a:lstStyle/>
        <a:p>
          <a:r>
            <a:rPr lang="es-PA" dirty="0" smtClean="0"/>
            <a:t>Vista</a:t>
          </a:r>
          <a:endParaRPr lang="es-PA" dirty="0"/>
        </a:p>
      </dgm:t>
    </dgm:pt>
    <dgm:pt modelId="{61521B44-63E2-4112-AD95-11454B90D27B}" type="parTrans" cxnId="{50935472-01AA-48CB-B625-91484A977C7B}">
      <dgm:prSet/>
      <dgm:spPr/>
      <dgm:t>
        <a:bodyPr/>
        <a:lstStyle/>
        <a:p>
          <a:endParaRPr lang="es-PA"/>
        </a:p>
      </dgm:t>
    </dgm:pt>
    <dgm:pt modelId="{A89AA035-6901-4831-8C52-0BB099257E0D}" type="sibTrans" cxnId="{50935472-01AA-48CB-B625-91484A977C7B}">
      <dgm:prSet/>
      <dgm:spPr/>
      <dgm:t>
        <a:bodyPr/>
        <a:lstStyle/>
        <a:p>
          <a:endParaRPr lang="es-PA"/>
        </a:p>
      </dgm:t>
    </dgm:pt>
    <dgm:pt modelId="{ECAF0FD8-2E54-4AE8-BE6C-B79B25AAF06D}">
      <dgm:prSet phldrT="[Texto]"/>
      <dgm:spPr>
        <a:solidFill>
          <a:schemeClr val="accent4">
            <a:lumMod val="75000"/>
          </a:schemeClr>
        </a:solidFill>
      </dgm:spPr>
      <dgm:t>
        <a:bodyPr/>
        <a:lstStyle/>
        <a:p>
          <a:r>
            <a:rPr lang="es-PA" dirty="0" smtClean="0"/>
            <a:t>Una Vista (</a:t>
          </a:r>
          <a:r>
            <a:rPr lang="es-PA" dirty="0" err="1" smtClean="0"/>
            <a:t>Viewpoint</a:t>
          </a:r>
          <a:r>
            <a:rPr lang="es-PA" dirty="0" smtClean="0"/>
            <a:t>)</a:t>
          </a:r>
          <a:endParaRPr lang="es-PA" dirty="0"/>
        </a:p>
      </dgm:t>
    </dgm:pt>
    <dgm:pt modelId="{98FC81FD-37EF-4A57-91E6-544139DEC964}" type="parTrans" cxnId="{F5798A0E-21E5-4FDF-A986-88D5A1ECA2EA}">
      <dgm:prSet/>
      <dgm:spPr/>
      <dgm:t>
        <a:bodyPr/>
        <a:lstStyle/>
        <a:p>
          <a:endParaRPr lang="es-PA"/>
        </a:p>
      </dgm:t>
    </dgm:pt>
    <dgm:pt modelId="{3179ED58-0C98-42F6-A7B6-C29266EC76FA}" type="sibTrans" cxnId="{F5798A0E-21E5-4FDF-A986-88D5A1ECA2EA}">
      <dgm:prSet/>
      <dgm:spPr/>
      <dgm:t>
        <a:bodyPr/>
        <a:lstStyle/>
        <a:p>
          <a:endParaRPr lang="es-PA"/>
        </a:p>
      </dgm:t>
    </dgm:pt>
    <dgm:pt modelId="{335F917D-891A-4268-847C-3D7C444EF20D}">
      <dgm:prSet phldrT="[Texto]"/>
      <dgm:spPr/>
      <dgm:t>
        <a:bodyPr/>
        <a:lstStyle/>
        <a:p>
          <a:r>
            <a:rPr lang="es-PA" dirty="0" smtClean="0"/>
            <a:t>Es el conjunto actual de elementos de arquitectura tal como existen en hardware o software</a:t>
          </a:r>
          <a:endParaRPr lang="es-PA" dirty="0"/>
        </a:p>
      </dgm:t>
    </dgm:pt>
    <dgm:pt modelId="{32E6381F-1DAE-4021-A0B4-74A382FE6A8D}" type="parTrans" cxnId="{2507F342-17E8-42CE-BB80-E35D300D6848}">
      <dgm:prSet/>
      <dgm:spPr/>
      <dgm:t>
        <a:bodyPr/>
        <a:lstStyle/>
        <a:p>
          <a:endParaRPr lang="es-PA"/>
        </a:p>
      </dgm:t>
    </dgm:pt>
    <dgm:pt modelId="{0E36A4AC-FA44-46FB-85B5-3092EDE16AB5}" type="sibTrans" cxnId="{2507F342-17E8-42CE-BB80-E35D300D6848}">
      <dgm:prSet/>
      <dgm:spPr/>
      <dgm:t>
        <a:bodyPr/>
        <a:lstStyle/>
        <a:p>
          <a:endParaRPr lang="es-PA"/>
        </a:p>
      </dgm:t>
    </dgm:pt>
    <dgm:pt modelId="{2AC27755-DE47-4E61-8614-6090BBF21214}">
      <dgm:prSet phldrT="[Texto]"/>
      <dgm:spPr/>
      <dgm:t>
        <a:bodyPr/>
        <a:lstStyle/>
        <a:p>
          <a:r>
            <a:rPr lang="es-PA" dirty="0" smtClean="0"/>
            <a:t>Es una representación de un conjunto coherente de elementos de la arquitectura, los cuales son escritos y leídos por los </a:t>
          </a:r>
          <a:r>
            <a:rPr lang="es-PA" dirty="0" err="1" smtClean="0"/>
            <a:t>stakeholders</a:t>
          </a:r>
          <a:r>
            <a:rPr lang="es-PA" dirty="0" smtClean="0"/>
            <a:t> del sistema.</a:t>
          </a:r>
          <a:endParaRPr lang="es-PA" dirty="0"/>
        </a:p>
      </dgm:t>
    </dgm:pt>
    <dgm:pt modelId="{76219EF0-C9D8-477D-AD98-3234FB5584DD}" type="parTrans" cxnId="{15263CA6-FAA2-4E4D-9C22-E96A4A62A494}">
      <dgm:prSet/>
      <dgm:spPr/>
      <dgm:t>
        <a:bodyPr/>
        <a:lstStyle/>
        <a:p>
          <a:endParaRPr lang="es-PA"/>
        </a:p>
      </dgm:t>
    </dgm:pt>
    <dgm:pt modelId="{C0B33CB7-8F53-488A-B45A-6466AD44FB76}" type="sibTrans" cxnId="{15263CA6-FAA2-4E4D-9C22-E96A4A62A494}">
      <dgm:prSet/>
      <dgm:spPr/>
      <dgm:t>
        <a:bodyPr/>
        <a:lstStyle/>
        <a:p>
          <a:endParaRPr lang="es-PA"/>
        </a:p>
      </dgm:t>
    </dgm:pt>
    <dgm:pt modelId="{4582040A-7887-4F4A-900E-E30FC5607040}">
      <dgm:prSet phldrT="[Texto]"/>
      <dgm:spPr/>
      <dgm:t>
        <a:bodyPr/>
        <a:lstStyle/>
        <a:p>
          <a:r>
            <a:rPr lang="es-PA" dirty="0" smtClean="0"/>
            <a:t>Representa un conjunto de elementos, patrones, plantillas y convenciones para  construir un tipo de vista.</a:t>
          </a:r>
          <a:endParaRPr lang="es-PA" dirty="0"/>
        </a:p>
      </dgm:t>
    </dgm:pt>
    <dgm:pt modelId="{F7F37D24-F0F2-4266-A3A7-01F1473F4116}" type="parTrans" cxnId="{5E9E3E36-0974-4957-A4EA-FB34A70F3B63}">
      <dgm:prSet/>
      <dgm:spPr/>
      <dgm:t>
        <a:bodyPr/>
        <a:lstStyle/>
        <a:p>
          <a:endParaRPr lang="es-PA"/>
        </a:p>
      </dgm:t>
    </dgm:pt>
    <dgm:pt modelId="{00DD6982-3178-4DA3-9029-7F7DFB4BF691}" type="sibTrans" cxnId="{5E9E3E36-0974-4957-A4EA-FB34A70F3B63}">
      <dgm:prSet/>
      <dgm:spPr/>
      <dgm:t>
        <a:bodyPr/>
        <a:lstStyle/>
        <a:p>
          <a:endParaRPr lang="es-PA"/>
        </a:p>
      </dgm:t>
    </dgm:pt>
    <dgm:pt modelId="{D137E7A1-0CEE-41B9-89C6-0136E393FC2B}" type="pres">
      <dgm:prSet presAssocID="{155CE3D1-825E-4601-BE32-7BBCFDCF1CCE}" presName="linear" presStyleCnt="0">
        <dgm:presLayoutVars>
          <dgm:dir/>
          <dgm:animLvl val="lvl"/>
          <dgm:resizeHandles val="exact"/>
        </dgm:presLayoutVars>
      </dgm:prSet>
      <dgm:spPr/>
      <dgm:t>
        <a:bodyPr/>
        <a:lstStyle/>
        <a:p>
          <a:endParaRPr lang="es-PA"/>
        </a:p>
      </dgm:t>
    </dgm:pt>
    <dgm:pt modelId="{2D232C79-C0D6-40C9-A08E-D82578088F50}" type="pres">
      <dgm:prSet presAssocID="{7ACA7E25-8FC8-456F-A592-F8D70317D450}" presName="parentLin" presStyleCnt="0"/>
      <dgm:spPr/>
    </dgm:pt>
    <dgm:pt modelId="{866DE48E-A032-4137-99EA-FBA45623C8EE}" type="pres">
      <dgm:prSet presAssocID="{7ACA7E25-8FC8-456F-A592-F8D70317D450}" presName="parentLeftMargin" presStyleLbl="node1" presStyleIdx="0" presStyleCnt="3"/>
      <dgm:spPr/>
      <dgm:t>
        <a:bodyPr/>
        <a:lstStyle/>
        <a:p>
          <a:endParaRPr lang="es-PA"/>
        </a:p>
      </dgm:t>
    </dgm:pt>
    <dgm:pt modelId="{4388473E-4C07-4F54-B721-4A09F108CE9A}" type="pres">
      <dgm:prSet presAssocID="{7ACA7E25-8FC8-456F-A592-F8D70317D450}" presName="parentText" presStyleLbl="node1" presStyleIdx="0" presStyleCnt="3">
        <dgm:presLayoutVars>
          <dgm:chMax val="0"/>
          <dgm:bulletEnabled val="1"/>
        </dgm:presLayoutVars>
      </dgm:prSet>
      <dgm:spPr/>
      <dgm:t>
        <a:bodyPr/>
        <a:lstStyle/>
        <a:p>
          <a:endParaRPr lang="es-PA"/>
        </a:p>
      </dgm:t>
    </dgm:pt>
    <dgm:pt modelId="{F00125E1-9D65-4574-8EF5-B2504848093D}" type="pres">
      <dgm:prSet presAssocID="{7ACA7E25-8FC8-456F-A592-F8D70317D450}" presName="negativeSpace" presStyleCnt="0"/>
      <dgm:spPr/>
    </dgm:pt>
    <dgm:pt modelId="{523216F8-E522-41CB-A383-47E9D8D989AE}" type="pres">
      <dgm:prSet presAssocID="{7ACA7E25-8FC8-456F-A592-F8D70317D450}" presName="childText" presStyleLbl="conFgAcc1" presStyleIdx="0" presStyleCnt="3">
        <dgm:presLayoutVars>
          <dgm:bulletEnabled val="1"/>
        </dgm:presLayoutVars>
      </dgm:prSet>
      <dgm:spPr/>
      <dgm:t>
        <a:bodyPr/>
        <a:lstStyle/>
        <a:p>
          <a:endParaRPr lang="es-PA"/>
        </a:p>
      </dgm:t>
    </dgm:pt>
    <dgm:pt modelId="{A1F17FFD-4B5A-4B30-9F25-D8ABB29CAC45}" type="pres">
      <dgm:prSet presAssocID="{EADC5376-523E-401F-980E-A8AC56D0BA4C}" presName="spaceBetweenRectangles" presStyleCnt="0"/>
      <dgm:spPr/>
    </dgm:pt>
    <dgm:pt modelId="{C0AFA720-7C58-46C7-B492-82D52C3F5F4A}" type="pres">
      <dgm:prSet presAssocID="{1AEF91F6-C1C4-48DB-BBE5-FC92382A827E}" presName="parentLin" presStyleCnt="0"/>
      <dgm:spPr/>
    </dgm:pt>
    <dgm:pt modelId="{61C29730-8EEC-4618-BF8E-87C8E8A9610C}" type="pres">
      <dgm:prSet presAssocID="{1AEF91F6-C1C4-48DB-BBE5-FC92382A827E}" presName="parentLeftMargin" presStyleLbl="node1" presStyleIdx="0" presStyleCnt="3"/>
      <dgm:spPr/>
      <dgm:t>
        <a:bodyPr/>
        <a:lstStyle/>
        <a:p>
          <a:endParaRPr lang="es-PA"/>
        </a:p>
      </dgm:t>
    </dgm:pt>
    <dgm:pt modelId="{4E130FC8-BFF3-4294-AC25-D17403523A8D}" type="pres">
      <dgm:prSet presAssocID="{1AEF91F6-C1C4-48DB-BBE5-FC92382A827E}" presName="parentText" presStyleLbl="node1" presStyleIdx="1" presStyleCnt="3">
        <dgm:presLayoutVars>
          <dgm:chMax val="0"/>
          <dgm:bulletEnabled val="1"/>
        </dgm:presLayoutVars>
      </dgm:prSet>
      <dgm:spPr/>
      <dgm:t>
        <a:bodyPr/>
        <a:lstStyle/>
        <a:p>
          <a:endParaRPr lang="es-PA"/>
        </a:p>
      </dgm:t>
    </dgm:pt>
    <dgm:pt modelId="{0A3642BC-8AB4-4373-8328-C11151C47546}" type="pres">
      <dgm:prSet presAssocID="{1AEF91F6-C1C4-48DB-BBE5-FC92382A827E}" presName="negativeSpace" presStyleCnt="0"/>
      <dgm:spPr/>
    </dgm:pt>
    <dgm:pt modelId="{490FAFB3-E7B3-43C8-A94F-56E19558DC07}" type="pres">
      <dgm:prSet presAssocID="{1AEF91F6-C1C4-48DB-BBE5-FC92382A827E}" presName="childText" presStyleLbl="conFgAcc1" presStyleIdx="1" presStyleCnt="3">
        <dgm:presLayoutVars>
          <dgm:bulletEnabled val="1"/>
        </dgm:presLayoutVars>
      </dgm:prSet>
      <dgm:spPr/>
      <dgm:t>
        <a:bodyPr/>
        <a:lstStyle/>
        <a:p>
          <a:endParaRPr lang="es-PA"/>
        </a:p>
      </dgm:t>
    </dgm:pt>
    <dgm:pt modelId="{46FAB1FD-4950-470A-8A13-613A5898BB7A}" type="pres">
      <dgm:prSet presAssocID="{A89AA035-6901-4831-8C52-0BB099257E0D}" presName="spaceBetweenRectangles" presStyleCnt="0"/>
      <dgm:spPr/>
    </dgm:pt>
    <dgm:pt modelId="{06AFB9CE-04DA-49BB-8280-721625049449}" type="pres">
      <dgm:prSet presAssocID="{ECAF0FD8-2E54-4AE8-BE6C-B79B25AAF06D}" presName="parentLin" presStyleCnt="0"/>
      <dgm:spPr/>
    </dgm:pt>
    <dgm:pt modelId="{255EC0E5-01AB-4B56-AEF6-C79D0FE4E04A}" type="pres">
      <dgm:prSet presAssocID="{ECAF0FD8-2E54-4AE8-BE6C-B79B25AAF06D}" presName="parentLeftMargin" presStyleLbl="node1" presStyleIdx="1" presStyleCnt="3"/>
      <dgm:spPr/>
      <dgm:t>
        <a:bodyPr/>
        <a:lstStyle/>
        <a:p>
          <a:endParaRPr lang="es-PA"/>
        </a:p>
      </dgm:t>
    </dgm:pt>
    <dgm:pt modelId="{C33C849F-133E-44A7-B3B2-405B20B8245A}" type="pres">
      <dgm:prSet presAssocID="{ECAF0FD8-2E54-4AE8-BE6C-B79B25AAF06D}" presName="parentText" presStyleLbl="node1" presStyleIdx="2" presStyleCnt="3">
        <dgm:presLayoutVars>
          <dgm:chMax val="0"/>
          <dgm:bulletEnabled val="1"/>
        </dgm:presLayoutVars>
      </dgm:prSet>
      <dgm:spPr/>
      <dgm:t>
        <a:bodyPr/>
        <a:lstStyle/>
        <a:p>
          <a:endParaRPr lang="es-PA"/>
        </a:p>
      </dgm:t>
    </dgm:pt>
    <dgm:pt modelId="{490BAA0B-6B15-4BAC-AF2F-FC374E320915}" type="pres">
      <dgm:prSet presAssocID="{ECAF0FD8-2E54-4AE8-BE6C-B79B25AAF06D}" presName="negativeSpace" presStyleCnt="0"/>
      <dgm:spPr/>
    </dgm:pt>
    <dgm:pt modelId="{6E39A734-0D75-470F-9BA4-BEB1780E84EB}" type="pres">
      <dgm:prSet presAssocID="{ECAF0FD8-2E54-4AE8-BE6C-B79B25AAF06D}" presName="childText" presStyleLbl="conFgAcc1" presStyleIdx="2" presStyleCnt="3">
        <dgm:presLayoutVars>
          <dgm:bulletEnabled val="1"/>
        </dgm:presLayoutVars>
      </dgm:prSet>
      <dgm:spPr/>
      <dgm:t>
        <a:bodyPr/>
        <a:lstStyle/>
        <a:p>
          <a:endParaRPr lang="es-PA"/>
        </a:p>
      </dgm:t>
    </dgm:pt>
  </dgm:ptLst>
  <dgm:cxnLst>
    <dgm:cxn modelId="{2507F342-17E8-42CE-BB80-E35D300D6848}" srcId="{7ACA7E25-8FC8-456F-A592-F8D70317D450}" destId="{335F917D-891A-4268-847C-3D7C444EF20D}" srcOrd="0" destOrd="0" parTransId="{32E6381F-1DAE-4021-A0B4-74A382FE6A8D}" sibTransId="{0E36A4AC-FA44-46FB-85B5-3092EDE16AB5}"/>
    <dgm:cxn modelId="{FC1EE09A-6A0F-422E-A51B-58EE07605490}" type="presOf" srcId="{335F917D-891A-4268-847C-3D7C444EF20D}" destId="{523216F8-E522-41CB-A383-47E9D8D989AE}" srcOrd="0" destOrd="0" presId="urn:microsoft.com/office/officeart/2005/8/layout/list1"/>
    <dgm:cxn modelId="{B704DE84-E329-4CBC-AC3C-15CBEB65F22C}" type="presOf" srcId="{155CE3D1-825E-4601-BE32-7BBCFDCF1CCE}" destId="{D137E7A1-0CEE-41B9-89C6-0136E393FC2B}" srcOrd="0" destOrd="0" presId="urn:microsoft.com/office/officeart/2005/8/layout/list1"/>
    <dgm:cxn modelId="{427C1EB8-AF32-44F7-A4B3-ADF4DCD78308}" type="presOf" srcId="{1AEF91F6-C1C4-48DB-BBE5-FC92382A827E}" destId="{61C29730-8EEC-4618-BF8E-87C8E8A9610C}" srcOrd="0" destOrd="0" presId="urn:microsoft.com/office/officeart/2005/8/layout/list1"/>
    <dgm:cxn modelId="{E5EE8DB4-7627-45A1-A7A5-9CB6F64BC10D}" type="presOf" srcId="{ECAF0FD8-2E54-4AE8-BE6C-B79B25AAF06D}" destId="{255EC0E5-01AB-4B56-AEF6-C79D0FE4E04A}" srcOrd="0" destOrd="0" presId="urn:microsoft.com/office/officeart/2005/8/layout/list1"/>
    <dgm:cxn modelId="{C142D8AE-6283-4C14-BF4E-705C6A5E2B9F}" type="presOf" srcId="{ECAF0FD8-2E54-4AE8-BE6C-B79B25AAF06D}" destId="{C33C849F-133E-44A7-B3B2-405B20B8245A}" srcOrd="1" destOrd="0" presId="urn:microsoft.com/office/officeart/2005/8/layout/list1"/>
    <dgm:cxn modelId="{E49F6F86-7A30-4DA0-B3E6-D602C35601CF}" type="presOf" srcId="{7ACA7E25-8FC8-456F-A592-F8D70317D450}" destId="{4388473E-4C07-4F54-B721-4A09F108CE9A}" srcOrd="1" destOrd="0" presId="urn:microsoft.com/office/officeart/2005/8/layout/list1"/>
    <dgm:cxn modelId="{020B8ADD-4414-4486-B69B-A58143819B7C}" type="presOf" srcId="{2AC27755-DE47-4E61-8614-6090BBF21214}" destId="{490FAFB3-E7B3-43C8-A94F-56E19558DC07}" srcOrd="0" destOrd="0" presId="urn:microsoft.com/office/officeart/2005/8/layout/list1"/>
    <dgm:cxn modelId="{EB76155A-C658-472E-9189-BAF30C72C931}" type="presOf" srcId="{4582040A-7887-4F4A-900E-E30FC5607040}" destId="{6E39A734-0D75-470F-9BA4-BEB1780E84EB}" srcOrd="0" destOrd="0" presId="urn:microsoft.com/office/officeart/2005/8/layout/list1"/>
    <dgm:cxn modelId="{B6DCCAE4-0EDE-4D51-BF5B-91F64A95BC4D}" srcId="{155CE3D1-825E-4601-BE32-7BBCFDCF1CCE}" destId="{7ACA7E25-8FC8-456F-A592-F8D70317D450}" srcOrd="0" destOrd="0" parTransId="{85145748-FDD7-4976-B2DF-135CCBC134F8}" sibTransId="{EADC5376-523E-401F-980E-A8AC56D0BA4C}"/>
    <dgm:cxn modelId="{50935472-01AA-48CB-B625-91484A977C7B}" srcId="{155CE3D1-825E-4601-BE32-7BBCFDCF1CCE}" destId="{1AEF91F6-C1C4-48DB-BBE5-FC92382A827E}" srcOrd="1" destOrd="0" parTransId="{61521B44-63E2-4112-AD95-11454B90D27B}" sibTransId="{A89AA035-6901-4831-8C52-0BB099257E0D}"/>
    <dgm:cxn modelId="{5E9E3E36-0974-4957-A4EA-FB34A70F3B63}" srcId="{ECAF0FD8-2E54-4AE8-BE6C-B79B25AAF06D}" destId="{4582040A-7887-4F4A-900E-E30FC5607040}" srcOrd="0" destOrd="0" parTransId="{F7F37D24-F0F2-4266-A3A7-01F1473F4116}" sibTransId="{00DD6982-3178-4DA3-9029-7F7DFB4BF691}"/>
    <dgm:cxn modelId="{F5798A0E-21E5-4FDF-A986-88D5A1ECA2EA}" srcId="{155CE3D1-825E-4601-BE32-7BBCFDCF1CCE}" destId="{ECAF0FD8-2E54-4AE8-BE6C-B79B25AAF06D}" srcOrd="2" destOrd="0" parTransId="{98FC81FD-37EF-4A57-91E6-544139DEC964}" sibTransId="{3179ED58-0C98-42F6-A7B6-C29266EC76FA}"/>
    <dgm:cxn modelId="{15263CA6-FAA2-4E4D-9C22-E96A4A62A494}" srcId="{1AEF91F6-C1C4-48DB-BBE5-FC92382A827E}" destId="{2AC27755-DE47-4E61-8614-6090BBF21214}" srcOrd="0" destOrd="0" parTransId="{76219EF0-C9D8-477D-AD98-3234FB5584DD}" sibTransId="{C0B33CB7-8F53-488A-B45A-6466AD44FB76}"/>
    <dgm:cxn modelId="{2104DFD8-A7BA-43EF-8502-F1EF01FAC5B4}" type="presOf" srcId="{1AEF91F6-C1C4-48DB-BBE5-FC92382A827E}" destId="{4E130FC8-BFF3-4294-AC25-D17403523A8D}" srcOrd="1" destOrd="0" presId="urn:microsoft.com/office/officeart/2005/8/layout/list1"/>
    <dgm:cxn modelId="{6CA6C31B-624B-4D3D-9868-3256AECACD5A}" type="presOf" srcId="{7ACA7E25-8FC8-456F-A592-F8D70317D450}" destId="{866DE48E-A032-4137-99EA-FBA45623C8EE}" srcOrd="0" destOrd="0" presId="urn:microsoft.com/office/officeart/2005/8/layout/list1"/>
    <dgm:cxn modelId="{0DB8FC28-52AF-4230-A9EF-B185BDB4B9DC}" type="presParOf" srcId="{D137E7A1-0CEE-41B9-89C6-0136E393FC2B}" destId="{2D232C79-C0D6-40C9-A08E-D82578088F50}" srcOrd="0" destOrd="0" presId="urn:microsoft.com/office/officeart/2005/8/layout/list1"/>
    <dgm:cxn modelId="{FDC2DB2D-CAF4-43F5-930B-9B9B4F15052B}" type="presParOf" srcId="{2D232C79-C0D6-40C9-A08E-D82578088F50}" destId="{866DE48E-A032-4137-99EA-FBA45623C8EE}" srcOrd="0" destOrd="0" presId="urn:microsoft.com/office/officeart/2005/8/layout/list1"/>
    <dgm:cxn modelId="{81F33674-49B9-43F3-8938-3C3D5AF01788}" type="presParOf" srcId="{2D232C79-C0D6-40C9-A08E-D82578088F50}" destId="{4388473E-4C07-4F54-B721-4A09F108CE9A}" srcOrd="1" destOrd="0" presId="urn:microsoft.com/office/officeart/2005/8/layout/list1"/>
    <dgm:cxn modelId="{8C2BDF49-D01F-42D0-9E67-7BC5E89CC77F}" type="presParOf" srcId="{D137E7A1-0CEE-41B9-89C6-0136E393FC2B}" destId="{F00125E1-9D65-4574-8EF5-B2504848093D}" srcOrd="1" destOrd="0" presId="urn:microsoft.com/office/officeart/2005/8/layout/list1"/>
    <dgm:cxn modelId="{175C2131-2B0E-4757-A68D-27EFCD90C0BF}" type="presParOf" srcId="{D137E7A1-0CEE-41B9-89C6-0136E393FC2B}" destId="{523216F8-E522-41CB-A383-47E9D8D989AE}" srcOrd="2" destOrd="0" presId="urn:microsoft.com/office/officeart/2005/8/layout/list1"/>
    <dgm:cxn modelId="{4CF34B6B-2A4C-42A1-8DFE-3A939BBE0EA3}" type="presParOf" srcId="{D137E7A1-0CEE-41B9-89C6-0136E393FC2B}" destId="{A1F17FFD-4B5A-4B30-9F25-D8ABB29CAC45}" srcOrd="3" destOrd="0" presId="urn:microsoft.com/office/officeart/2005/8/layout/list1"/>
    <dgm:cxn modelId="{12CE3DCC-D0FD-4312-BB1F-C6B9337E3AD0}" type="presParOf" srcId="{D137E7A1-0CEE-41B9-89C6-0136E393FC2B}" destId="{C0AFA720-7C58-46C7-B492-82D52C3F5F4A}" srcOrd="4" destOrd="0" presId="urn:microsoft.com/office/officeart/2005/8/layout/list1"/>
    <dgm:cxn modelId="{660953C2-AC82-47CE-929C-72157FCFD5DA}" type="presParOf" srcId="{C0AFA720-7C58-46C7-B492-82D52C3F5F4A}" destId="{61C29730-8EEC-4618-BF8E-87C8E8A9610C}" srcOrd="0" destOrd="0" presId="urn:microsoft.com/office/officeart/2005/8/layout/list1"/>
    <dgm:cxn modelId="{697DCAB6-EEED-4259-9AC3-E00621A34A73}" type="presParOf" srcId="{C0AFA720-7C58-46C7-B492-82D52C3F5F4A}" destId="{4E130FC8-BFF3-4294-AC25-D17403523A8D}" srcOrd="1" destOrd="0" presId="urn:microsoft.com/office/officeart/2005/8/layout/list1"/>
    <dgm:cxn modelId="{B641635E-C1C1-4288-A70F-40028A4BCE74}" type="presParOf" srcId="{D137E7A1-0CEE-41B9-89C6-0136E393FC2B}" destId="{0A3642BC-8AB4-4373-8328-C11151C47546}" srcOrd="5" destOrd="0" presId="urn:microsoft.com/office/officeart/2005/8/layout/list1"/>
    <dgm:cxn modelId="{4C9D9335-53F1-41E8-BADA-7478D330F742}" type="presParOf" srcId="{D137E7A1-0CEE-41B9-89C6-0136E393FC2B}" destId="{490FAFB3-E7B3-43C8-A94F-56E19558DC07}" srcOrd="6" destOrd="0" presId="urn:microsoft.com/office/officeart/2005/8/layout/list1"/>
    <dgm:cxn modelId="{B35DCBB7-F0F4-405B-B5C3-AA5CA2FA8932}" type="presParOf" srcId="{D137E7A1-0CEE-41B9-89C6-0136E393FC2B}" destId="{46FAB1FD-4950-470A-8A13-613A5898BB7A}" srcOrd="7" destOrd="0" presId="urn:microsoft.com/office/officeart/2005/8/layout/list1"/>
    <dgm:cxn modelId="{7C4524F9-51C9-45C7-96F1-1F757473685E}" type="presParOf" srcId="{D137E7A1-0CEE-41B9-89C6-0136E393FC2B}" destId="{06AFB9CE-04DA-49BB-8280-721625049449}" srcOrd="8" destOrd="0" presId="urn:microsoft.com/office/officeart/2005/8/layout/list1"/>
    <dgm:cxn modelId="{5A63C83C-5288-4362-851B-F4950A17E3E0}" type="presParOf" srcId="{06AFB9CE-04DA-49BB-8280-721625049449}" destId="{255EC0E5-01AB-4B56-AEF6-C79D0FE4E04A}" srcOrd="0" destOrd="0" presId="urn:microsoft.com/office/officeart/2005/8/layout/list1"/>
    <dgm:cxn modelId="{0D0CF9E4-44CB-4391-944C-1069DC7D0420}" type="presParOf" srcId="{06AFB9CE-04DA-49BB-8280-721625049449}" destId="{C33C849F-133E-44A7-B3B2-405B20B8245A}" srcOrd="1" destOrd="0" presId="urn:microsoft.com/office/officeart/2005/8/layout/list1"/>
    <dgm:cxn modelId="{5DBB5CF0-0C19-444E-B49B-733634B1E808}" type="presParOf" srcId="{D137E7A1-0CEE-41B9-89C6-0136E393FC2B}" destId="{490BAA0B-6B15-4BAC-AF2F-FC374E320915}" srcOrd="9" destOrd="0" presId="urn:microsoft.com/office/officeart/2005/8/layout/list1"/>
    <dgm:cxn modelId="{7AF48E9D-109B-4491-B463-287A1866DB4F}" type="presParOf" srcId="{D137E7A1-0CEE-41B9-89C6-0136E393FC2B}" destId="{6E39A734-0D75-470F-9BA4-BEB1780E84E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216F8-E522-41CB-A383-47E9D8D989AE}">
      <dsp:nvSpPr>
        <dsp:cNvPr id="0" name=""/>
        <dsp:cNvSpPr/>
      </dsp:nvSpPr>
      <dsp:spPr>
        <a:xfrm>
          <a:off x="0" y="303649"/>
          <a:ext cx="7497041" cy="5528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1854" tIns="270764" rIns="581854" bIns="92456" numCol="1" spcCol="1270" anchor="t" anchorCtr="0">
          <a:noAutofit/>
        </a:bodyPr>
        <a:lstStyle/>
        <a:p>
          <a:pPr marL="114300" lvl="1" indent="-114300" algn="l" defTabSz="577850">
            <a:lnSpc>
              <a:spcPct val="90000"/>
            </a:lnSpc>
            <a:spcBef>
              <a:spcPct val="0"/>
            </a:spcBef>
            <a:spcAft>
              <a:spcPct val="15000"/>
            </a:spcAft>
            <a:buChar char="••"/>
          </a:pPr>
          <a:r>
            <a:rPr lang="es-PA" sz="1300" kern="1200" dirty="0" smtClean="0"/>
            <a:t>Es el conjunto actual de elementos de arquitectura tal como existen en hardware o software</a:t>
          </a:r>
          <a:endParaRPr lang="es-PA" sz="1300" kern="1200" dirty="0"/>
        </a:p>
      </dsp:txBody>
      <dsp:txXfrm>
        <a:off x="0" y="303649"/>
        <a:ext cx="7497041" cy="552825"/>
      </dsp:txXfrm>
    </dsp:sp>
    <dsp:sp modelId="{4388473E-4C07-4F54-B721-4A09F108CE9A}">
      <dsp:nvSpPr>
        <dsp:cNvPr id="0" name=""/>
        <dsp:cNvSpPr/>
      </dsp:nvSpPr>
      <dsp:spPr>
        <a:xfrm>
          <a:off x="374852" y="111769"/>
          <a:ext cx="5247928" cy="383760"/>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359" tIns="0" rIns="198359" bIns="0" numCol="1" spcCol="1270" anchor="ctr" anchorCtr="0">
          <a:noAutofit/>
        </a:bodyPr>
        <a:lstStyle/>
        <a:p>
          <a:pPr lvl="0" algn="l" defTabSz="577850">
            <a:lnSpc>
              <a:spcPct val="90000"/>
            </a:lnSpc>
            <a:spcBef>
              <a:spcPct val="0"/>
            </a:spcBef>
            <a:spcAft>
              <a:spcPct val="35000"/>
            </a:spcAft>
          </a:pPr>
          <a:r>
            <a:rPr lang="es-PA" sz="1300" kern="1200" dirty="0" smtClean="0"/>
            <a:t>Estructura</a:t>
          </a:r>
          <a:endParaRPr lang="es-PA" sz="1300" kern="1200" dirty="0"/>
        </a:p>
      </dsp:txBody>
      <dsp:txXfrm>
        <a:off x="393586" y="130503"/>
        <a:ext cx="5210460" cy="346292"/>
      </dsp:txXfrm>
    </dsp:sp>
    <dsp:sp modelId="{490FAFB3-E7B3-43C8-A94F-56E19558DC07}">
      <dsp:nvSpPr>
        <dsp:cNvPr id="0" name=""/>
        <dsp:cNvSpPr/>
      </dsp:nvSpPr>
      <dsp:spPr>
        <a:xfrm>
          <a:off x="0" y="1118554"/>
          <a:ext cx="7497041" cy="737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1854" tIns="270764" rIns="581854" bIns="92456" numCol="1" spcCol="1270" anchor="t" anchorCtr="0">
          <a:noAutofit/>
        </a:bodyPr>
        <a:lstStyle/>
        <a:p>
          <a:pPr marL="114300" lvl="1" indent="-114300" algn="l" defTabSz="577850">
            <a:lnSpc>
              <a:spcPct val="90000"/>
            </a:lnSpc>
            <a:spcBef>
              <a:spcPct val="0"/>
            </a:spcBef>
            <a:spcAft>
              <a:spcPct val="15000"/>
            </a:spcAft>
            <a:buChar char="••"/>
          </a:pPr>
          <a:r>
            <a:rPr lang="es-PA" sz="1300" kern="1200" dirty="0" smtClean="0"/>
            <a:t>Es una representación de un conjunto coherente de elementos de la arquitectura, los cuales son escritos y leídos por los </a:t>
          </a:r>
          <a:r>
            <a:rPr lang="es-PA" sz="1300" kern="1200" dirty="0" err="1" smtClean="0"/>
            <a:t>stakeholders</a:t>
          </a:r>
          <a:r>
            <a:rPr lang="es-PA" sz="1300" kern="1200" dirty="0" smtClean="0"/>
            <a:t> del sistema.</a:t>
          </a:r>
          <a:endParaRPr lang="es-PA" sz="1300" kern="1200" dirty="0"/>
        </a:p>
      </dsp:txBody>
      <dsp:txXfrm>
        <a:off x="0" y="1118554"/>
        <a:ext cx="7497041" cy="737100"/>
      </dsp:txXfrm>
    </dsp:sp>
    <dsp:sp modelId="{4E130FC8-BFF3-4294-AC25-D17403523A8D}">
      <dsp:nvSpPr>
        <dsp:cNvPr id="0" name=""/>
        <dsp:cNvSpPr/>
      </dsp:nvSpPr>
      <dsp:spPr>
        <a:xfrm>
          <a:off x="374852" y="926674"/>
          <a:ext cx="5247928" cy="383760"/>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359" tIns="0" rIns="198359" bIns="0" numCol="1" spcCol="1270" anchor="ctr" anchorCtr="0">
          <a:noAutofit/>
        </a:bodyPr>
        <a:lstStyle/>
        <a:p>
          <a:pPr lvl="0" algn="l" defTabSz="577850">
            <a:lnSpc>
              <a:spcPct val="90000"/>
            </a:lnSpc>
            <a:spcBef>
              <a:spcPct val="0"/>
            </a:spcBef>
            <a:spcAft>
              <a:spcPct val="35000"/>
            </a:spcAft>
          </a:pPr>
          <a:r>
            <a:rPr lang="es-PA" sz="1300" kern="1200" dirty="0" smtClean="0"/>
            <a:t>Vista</a:t>
          </a:r>
          <a:endParaRPr lang="es-PA" sz="1300" kern="1200" dirty="0"/>
        </a:p>
      </dsp:txBody>
      <dsp:txXfrm>
        <a:off x="393586" y="945408"/>
        <a:ext cx="5210460" cy="346292"/>
      </dsp:txXfrm>
    </dsp:sp>
    <dsp:sp modelId="{6E39A734-0D75-470F-9BA4-BEB1780E84EB}">
      <dsp:nvSpPr>
        <dsp:cNvPr id="0" name=""/>
        <dsp:cNvSpPr/>
      </dsp:nvSpPr>
      <dsp:spPr>
        <a:xfrm>
          <a:off x="0" y="2117734"/>
          <a:ext cx="7497041" cy="737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1854" tIns="270764" rIns="581854" bIns="92456" numCol="1" spcCol="1270" anchor="t" anchorCtr="0">
          <a:noAutofit/>
        </a:bodyPr>
        <a:lstStyle/>
        <a:p>
          <a:pPr marL="114300" lvl="1" indent="-114300" algn="l" defTabSz="577850">
            <a:lnSpc>
              <a:spcPct val="90000"/>
            </a:lnSpc>
            <a:spcBef>
              <a:spcPct val="0"/>
            </a:spcBef>
            <a:spcAft>
              <a:spcPct val="15000"/>
            </a:spcAft>
            <a:buChar char="••"/>
          </a:pPr>
          <a:r>
            <a:rPr lang="es-PA" sz="1300" kern="1200" dirty="0" smtClean="0"/>
            <a:t>Representa un conjunto de elementos, patrones, plantillas y convenciones para  construir un tipo de vista.</a:t>
          </a:r>
          <a:endParaRPr lang="es-PA" sz="1300" kern="1200" dirty="0"/>
        </a:p>
      </dsp:txBody>
      <dsp:txXfrm>
        <a:off x="0" y="2117734"/>
        <a:ext cx="7497041" cy="737100"/>
      </dsp:txXfrm>
    </dsp:sp>
    <dsp:sp modelId="{C33C849F-133E-44A7-B3B2-405B20B8245A}">
      <dsp:nvSpPr>
        <dsp:cNvPr id="0" name=""/>
        <dsp:cNvSpPr/>
      </dsp:nvSpPr>
      <dsp:spPr>
        <a:xfrm>
          <a:off x="374852" y="1925854"/>
          <a:ext cx="5247928" cy="383760"/>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359" tIns="0" rIns="198359" bIns="0" numCol="1" spcCol="1270" anchor="ctr" anchorCtr="0">
          <a:noAutofit/>
        </a:bodyPr>
        <a:lstStyle/>
        <a:p>
          <a:pPr lvl="0" algn="l" defTabSz="577850">
            <a:lnSpc>
              <a:spcPct val="90000"/>
            </a:lnSpc>
            <a:spcBef>
              <a:spcPct val="0"/>
            </a:spcBef>
            <a:spcAft>
              <a:spcPct val="35000"/>
            </a:spcAft>
          </a:pPr>
          <a:r>
            <a:rPr lang="es-PA" sz="1300" kern="1200" dirty="0" smtClean="0"/>
            <a:t>Una Vista (</a:t>
          </a:r>
          <a:r>
            <a:rPr lang="es-PA" sz="1300" kern="1200" dirty="0" err="1" smtClean="0"/>
            <a:t>Viewpoint</a:t>
          </a:r>
          <a:r>
            <a:rPr lang="es-PA" sz="1300" kern="1200" dirty="0" smtClean="0"/>
            <a:t>)</a:t>
          </a:r>
          <a:endParaRPr lang="es-PA" sz="1300" kern="1200" dirty="0"/>
        </a:p>
      </dsp:txBody>
      <dsp:txXfrm>
        <a:off x="393586" y="1944588"/>
        <a:ext cx="5210460"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B45C0423-59C2-43CF-A3B2-63120F23F715}"/>
              </a:ext>
            </a:extLst>
          </p:cNvPr>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s-ES_tradnl"/>
          </a:p>
        </p:txBody>
      </p:sp>
      <p:sp>
        <p:nvSpPr>
          <p:cNvPr id="54275" name="Rectangle 3">
            <a:extLst>
              <a:ext uri="{FF2B5EF4-FFF2-40B4-BE49-F238E27FC236}">
                <a16:creationId xmlns:a16="http://schemas.microsoft.com/office/drawing/2014/main" xmlns="" id="{CFA5CC34-77B1-464D-A04D-4157B06913F1}"/>
              </a:ext>
            </a:extLst>
          </p:cNvPr>
          <p:cNvSpPr>
            <a:spLocks noGrp="1" noChangeArrowheads="1"/>
          </p:cNvSpPr>
          <p:nvPr>
            <p:ph type="dt" idx="1"/>
          </p:nvPr>
        </p:nvSpPr>
        <p:spPr bwMode="auto">
          <a:xfrm>
            <a:off x="3886200" y="0"/>
            <a:ext cx="2971800" cy="457200"/>
          </a:xfrm>
          <a:prstGeom prst="rect">
            <a:avLst/>
          </a:prstGeom>
          <a:noFill/>
          <a:ln w="9525">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8196" name="Rectangle 4">
            <a:extLst>
              <a:ext uri="{FF2B5EF4-FFF2-40B4-BE49-F238E27FC236}">
                <a16:creationId xmlns:a16="http://schemas.microsoft.com/office/drawing/2014/main" xmlns="" id="{24BBEEB9-85EF-4767-ACB4-F57E00BC57A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a:extLst>
              <a:ext uri="{FF2B5EF4-FFF2-40B4-BE49-F238E27FC236}">
                <a16:creationId xmlns:a16="http://schemas.microsoft.com/office/drawing/2014/main" xmlns="" id="{F3B2ABDE-A3E1-4FFE-9419-614A68506F6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p>
            <a:pPr lvl="0"/>
            <a:r>
              <a:rPr lang="es-ES_tradnl" noProof="0"/>
              <a:t>Haga clic para modificar el estilo de texto del patrón</a:t>
            </a:r>
          </a:p>
          <a:p>
            <a:pPr lvl="0"/>
            <a:r>
              <a:rPr lang="es-ES_tradnl" noProof="0"/>
              <a:t>Segundo nivel</a:t>
            </a:r>
          </a:p>
          <a:p>
            <a:pPr lvl="0"/>
            <a:r>
              <a:rPr lang="es-ES_tradnl" noProof="0"/>
              <a:t>Tercer nivel</a:t>
            </a:r>
          </a:p>
          <a:p>
            <a:pPr lvl="0"/>
            <a:r>
              <a:rPr lang="es-ES_tradnl" noProof="0"/>
              <a:t>Cuarto nivel</a:t>
            </a:r>
          </a:p>
          <a:p>
            <a:pPr lvl="0"/>
            <a:r>
              <a:rPr lang="es-ES_tradnl" noProof="0"/>
              <a:t>Quinto nivel</a:t>
            </a:r>
          </a:p>
        </p:txBody>
      </p:sp>
      <p:sp>
        <p:nvSpPr>
          <p:cNvPr id="54278" name="Rectangle 6">
            <a:extLst>
              <a:ext uri="{FF2B5EF4-FFF2-40B4-BE49-F238E27FC236}">
                <a16:creationId xmlns:a16="http://schemas.microsoft.com/office/drawing/2014/main" xmlns="" id="{1BA31FBA-53DD-43EE-9B5C-CD8244EC9B6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s-ES_tradnl"/>
          </a:p>
        </p:txBody>
      </p:sp>
      <p:sp>
        <p:nvSpPr>
          <p:cNvPr id="54279" name="Rectangle 7">
            <a:extLst>
              <a:ext uri="{FF2B5EF4-FFF2-40B4-BE49-F238E27FC236}">
                <a16:creationId xmlns:a16="http://schemas.microsoft.com/office/drawing/2014/main" xmlns="" id="{F2F4DEE4-9BE2-4A52-8D55-92340EF2A02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9A36BB7B-13A8-45D4-92B7-5DDBCF0EB3FB}" type="slidenum">
              <a:rPr lang="es-ES_tradnl" altLang="es-PA"/>
              <a:pPr>
                <a:defRPr/>
              </a:pPr>
              <a:t>‹Nº›</a:t>
            </a:fld>
            <a:endParaRPr lang="es-ES_tradnl" altLang="es-PA"/>
          </a:p>
        </p:txBody>
      </p:sp>
    </p:spTree>
    <p:extLst>
      <p:ext uri="{BB962C8B-B14F-4D97-AF65-F5344CB8AC3E}">
        <p14:creationId xmlns:p14="http://schemas.microsoft.com/office/powerpoint/2010/main" val="2476621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Marcador de imagen de diapositiva 1">
            <a:extLst>
              <a:ext uri="{FF2B5EF4-FFF2-40B4-BE49-F238E27FC236}">
                <a16:creationId xmlns:a16="http://schemas.microsoft.com/office/drawing/2014/main" xmlns="" id="{B06606F5-7EFF-43F0-8D55-AD959C5FDC95}"/>
              </a:ext>
            </a:extLst>
          </p:cNvPr>
          <p:cNvSpPr>
            <a:spLocks noGrp="1" noRot="1" noChangeAspect="1" noChangeArrowheads="1" noTextEdit="1"/>
          </p:cNvSpPr>
          <p:nvPr>
            <p:ph type="sldImg"/>
          </p:nvPr>
        </p:nvSpPr>
        <p:spPr>
          <a:ln/>
        </p:spPr>
      </p:sp>
      <p:sp>
        <p:nvSpPr>
          <p:cNvPr id="10243" name="Marcador de notas 2">
            <a:extLst>
              <a:ext uri="{FF2B5EF4-FFF2-40B4-BE49-F238E27FC236}">
                <a16:creationId xmlns:a16="http://schemas.microsoft.com/office/drawing/2014/main" xmlns="" id="{AA03A78E-4674-4CD6-AA92-C173C810A4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ES" altLang="es-PA"/>
          </a:p>
        </p:txBody>
      </p:sp>
      <p:sp>
        <p:nvSpPr>
          <p:cNvPr id="10244" name="Marcador de número de diapositiva 3">
            <a:extLst>
              <a:ext uri="{FF2B5EF4-FFF2-40B4-BE49-F238E27FC236}">
                <a16:creationId xmlns:a16="http://schemas.microsoft.com/office/drawing/2014/main" xmlns="" id="{B59E1CE3-687F-4093-923E-C587A2EDD3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FE43884-2458-4DE5-ABE1-6C2BEB23CB6C}" type="slidenum">
              <a:rPr kumimoji="0" lang="es-ES_tradnl" altLang="es-PA">
                <a:latin typeface="Times New Roman" panose="02020603050405020304" pitchFamily="18" charset="0"/>
              </a:rPr>
              <a:pPr>
                <a:spcBef>
                  <a:spcPct val="0"/>
                </a:spcBef>
              </a:pPr>
              <a:t>1</a:t>
            </a:fld>
            <a:endParaRPr kumimoji="0" lang="es-ES_tradnl" altLang="es-PA">
              <a:latin typeface="Times New Roman" panose="02020603050405020304" pitchFamily="18" charset="0"/>
            </a:endParaRPr>
          </a:p>
        </p:txBody>
      </p:sp>
    </p:spTree>
    <p:extLst>
      <p:ext uri="{BB962C8B-B14F-4D97-AF65-F5344CB8AC3E}">
        <p14:creationId xmlns:p14="http://schemas.microsoft.com/office/powerpoint/2010/main" val="248552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xmlns="" id="{A62637FC-12C1-491F-9CCB-527DEB9417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BF59640-296B-4D89-B4BE-619D0A2A85BF}" type="slidenum">
              <a:rPr kumimoji="0" lang="es-ES_tradnl" altLang="es-PA">
                <a:latin typeface="Times New Roman" panose="02020603050405020304" pitchFamily="18" charset="0"/>
              </a:rPr>
              <a:pPr>
                <a:spcBef>
                  <a:spcPct val="0"/>
                </a:spcBef>
              </a:pPr>
              <a:t>8</a:t>
            </a:fld>
            <a:endParaRPr kumimoji="0" lang="es-ES_tradnl" altLang="es-PA">
              <a:latin typeface="Times New Roman" panose="02020603050405020304" pitchFamily="18" charset="0"/>
            </a:endParaRPr>
          </a:p>
        </p:txBody>
      </p:sp>
      <p:sp>
        <p:nvSpPr>
          <p:cNvPr id="14339" name="Slide Image Placeholder 1">
            <a:extLst>
              <a:ext uri="{FF2B5EF4-FFF2-40B4-BE49-F238E27FC236}">
                <a16:creationId xmlns:a16="http://schemas.microsoft.com/office/drawing/2014/main" xmlns="" id="{702C0449-31AA-4529-9F5F-0AA55C3E45CA}"/>
              </a:ext>
            </a:extLst>
          </p:cNvPr>
          <p:cNvSpPr>
            <a:spLocks noGrp="1" noRot="1" noChangeAspect="1" noChangeArrowheads="1" noTextEdit="1"/>
          </p:cNvSpPr>
          <p:nvPr>
            <p:ph type="sldImg"/>
          </p:nvPr>
        </p:nvSpPr>
        <p:spPr>
          <a:ln/>
        </p:spPr>
      </p:sp>
      <p:sp>
        <p:nvSpPr>
          <p:cNvPr id="14340" name="Notes Placeholder 2">
            <a:extLst>
              <a:ext uri="{FF2B5EF4-FFF2-40B4-BE49-F238E27FC236}">
                <a16:creationId xmlns:a16="http://schemas.microsoft.com/office/drawing/2014/main" xmlns="" id="{124BCACD-46C2-474D-B534-2BCC279F4E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1432" tIns="45716" rIns="91432" bIns="45716"/>
          <a:lstStyle/>
          <a:p>
            <a:pPr eaLnBrk="1" hangingPunct="1"/>
            <a:endParaRPr lang="es-ES" altLang="es-PA"/>
          </a:p>
        </p:txBody>
      </p:sp>
    </p:spTree>
    <p:extLst>
      <p:ext uri="{BB962C8B-B14F-4D97-AF65-F5344CB8AC3E}">
        <p14:creationId xmlns:p14="http://schemas.microsoft.com/office/powerpoint/2010/main" val="302238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74750" y="695325"/>
            <a:ext cx="4635500" cy="3476625"/>
          </a:xfrm>
          <a:ln/>
        </p:spPr>
      </p:sp>
      <p:sp>
        <p:nvSpPr>
          <p:cNvPr id="68611" name="Rectangle 3"/>
          <p:cNvSpPr txBox="1">
            <a:spLocks noGrp="1" noChangeArrowheads="1"/>
          </p:cNvSpPr>
          <p:nvPr>
            <p:ph type="body" idx="1"/>
          </p:nvPr>
        </p:nvSpPr>
        <p:spPr>
          <a:xfrm>
            <a:off x="930275" y="4403725"/>
            <a:ext cx="5122863" cy="4170363"/>
          </a:xfrm>
          <a:noFill/>
          <a:ln/>
        </p:spPr>
        <p:txBody>
          <a:bodyPr/>
          <a:lstStyle/>
          <a:p>
            <a:endParaRPr lang="es-ES" smtClean="0"/>
          </a:p>
        </p:txBody>
      </p:sp>
    </p:spTree>
    <p:extLst>
      <p:ext uri="{BB962C8B-B14F-4D97-AF65-F5344CB8AC3E}">
        <p14:creationId xmlns:p14="http://schemas.microsoft.com/office/powerpoint/2010/main" val="119114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6" name="Slide Number Placeholder 5"/>
          <p:cNvSpPr>
            <a:spLocks noGrp="1"/>
          </p:cNvSpPr>
          <p:nvPr>
            <p:ph type="sldNum" sz="quarter" idx="12"/>
          </p:nvPr>
        </p:nvSpPr>
        <p:spPr/>
        <p:txBody>
          <a:bodyPr/>
          <a:lstStyle/>
          <a:p>
            <a:pPr>
              <a:defRPr/>
            </a:pPr>
            <a:fld id="{E2599383-1499-41D8-89EA-6192D7246326}" type="slidenum">
              <a:rPr lang="es-ES_tradnl" altLang="es-PA" smtClean="0"/>
              <a:pPr>
                <a:defRPr/>
              </a:pPr>
              <a:t>‹Nº›</a:t>
            </a:fld>
            <a:endParaRPr lang="es-ES_tradnl" altLang="es-PA"/>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74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6" name="Slide Number Placeholder 5"/>
          <p:cNvSpPr>
            <a:spLocks noGrp="1"/>
          </p:cNvSpPr>
          <p:nvPr>
            <p:ph type="sldNum" sz="quarter" idx="12"/>
          </p:nvPr>
        </p:nvSpPr>
        <p:spPr/>
        <p:txBody>
          <a:bodyPr/>
          <a:lstStyle/>
          <a:p>
            <a:pPr>
              <a:defRPr/>
            </a:pPr>
            <a:fld id="{3B154F62-1FC9-422D-8DF9-1F820B8F5DA7}" type="slidenum">
              <a:rPr lang="es-ES_tradnl" altLang="es-PA" smtClean="0"/>
              <a:pPr>
                <a:defRPr/>
              </a:pPr>
              <a:t>‹Nº›</a:t>
            </a:fld>
            <a:endParaRPr lang="es-ES_tradnl" altLang="es-PA"/>
          </a:p>
        </p:txBody>
      </p:sp>
    </p:spTree>
    <p:extLst>
      <p:ext uri="{BB962C8B-B14F-4D97-AF65-F5344CB8AC3E}">
        <p14:creationId xmlns:p14="http://schemas.microsoft.com/office/powerpoint/2010/main" val="74232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6" name="Slide Number Placeholder 5"/>
          <p:cNvSpPr>
            <a:spLocks noGrp="1"/>
          </p:cNvSpPr>
          <p:nvPr>
            <p:ph type="sldNum" sz="quarter" idx="12"/>
          </p:nvPr>
        </p:nvSpPr>
        <p:spPr/>
        <p:txBody>
          <a:bodyPr/>
          <a:lstStyle/>
          <a:p>
            <a:pPr>
              <a:defRPr/>
            </a:pPr>
            <a:fld id="{4E6F127B-FA2A-45DE-818B-DB609B45A710}" type="slidenum">
              <a:rPr lang="es-ES_tradnl" altLang="es-PA" smtClean="0"/>
              <a:pPr>
                <a:defRPr/>
              </a:pPr>
              <a:t>‹Nº›</a:t>
            </a:fld>
            <a:endParaRPr lang="es-ES_tradnl" altLang="es-PA"/>
          </a:p>
        </p:txBody>
      </p:sp>
    </p:spTree>
    <p:extLst>
      <p:ext uri="{BB962C8B-B14F-4D97-AF65-F5344CB8AC3E}">
        <p14:creationId xmlns:p14="http://schemas.microsoft.com/office/powerpoint/2010/main" val="160786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6" name="Slide Number Placeholder 5"/>
          <p:cNvSpPr>
            <a:spLocks noGrp="1"/>
          </p:cNvSpPr>
          <p:nvPr>
            <p:ph type="sldNum" sz="quarter" idx="12"/>
          </p:nvPr>
        </p:nvSpPr>
        <p:spPr/>
        <p:txBody>
          <a:bodyPr/>
          <a:lstStyle/>
          <a:p>
            <a:pPr>
              <a:defRPr/>
            </a:pPr>
            <a:fld id="{63FC748D-0BB0-4B1A-A3E4-6186ABA963C4}" type="slidenum">
              <a:rPr lang="es-ES_tradnl" altLang="es-PA" smtClean="0"/>
              <a:pPr>
                <a:defRPr/>
              </a:pPr>
              <a:t>‹Nº›</a:t>
            </a:fld>
            <a:endParaRPr lang="es-ES_tradnl" altLang="es-PA"/>
          </a:p>
        </p:txBody>
      </p:sp>
    </p:spTree>
    <p:extLst>
      <p:ext uri="{BB962C8B-B14F-4D97-AF65-F5344CB8AC3E}">
        <p14:creationId xmlns:p14="http://schemas.microsoft.com/office/powerpoint/2010/main" val="368006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6" name="Slide Number Placeholder 5"/>
          <p:cNvSpPr>
            <a:spLocks noGrp="1"/>
          </p:cNvSpPr>
          <p:nvPr>
            <p:ph type="sldNum" sz="quarter" idx="12"/>
          </p:nvPr>
        </p:nvSpPr>
        <p:spPr/>
        <p:txBody>
          <a:bodyPr/>
          <a:lstStyle/>
          <a:p>
            <a:pPr>
              <a:defRPr/>
            </a:pPr>
            <a:fld id="{2F6B880E-3D0E-457B-A036-696D339A8466}" type="slidenum">
              <a:rPr lang="es-ES_tradnl" altLang="es-PA" smtClean="0"/>
              <a:pPr>
                <a:defRPr/>
              </a:pPr>
              <a:t>‹Nº›</a:t>
            </a:fld>
            <a:endParaRPr lang="es-ES_tradnl" altLang="es-PA"/>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780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7" name="Slide Number Placeholder 6"/>
          <p:cNvSpPr>
            <a:spLocks noGrp="1"/>
          </p:cNvSpPr>
          <p:nvPr>
            <p:ph type="sldNum" sz="quarter" idx="12"/>
          </p:nvPr>
        </p:nvSpPr>
        <p:spPr/>
        <p:txBody>
          <a:bodyPr/>
          <a:lstStyle/>
          <a:p>
            <a:pPr>
              <a:defRPr/>
            </a:pPr>
            <a:fld id="{E29F1D09-5C24-4C31-AA51-A864C1002667}" type="slidenum">
              <a:rPr lang="es-ES_tradnl" altLang="es-PA" smtClean="0"/>
              <a:pPr>
                <a:defRPr/>
              </a:pPr>
              <a:t>‹Nº›</a:t>
            </a:fld>
            <a:endParaRPr lang="es-ES_tradnl" altLang="es-PA"/>
          </a:p>
        </p:txBody>
      </p:sp>
    </p:spTree>
    <p:extLst>
      <p:ext uri="{BB962C8B-B14F-4D97-AF65-F5344CB8AC3E}">
        <p14:creationId xmlns:p14="http://schemas.microsoft.com/office/powerpoint/2010/main" val="11023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9" name="Slide Number Placeholder 8"/>
          <p:cNvSpPr>
            <a:spLocks noGrp="1"/>
          </p:cNvSpPr>
          <p:nvPr>
            <p:ph type="sldNum" sz="quarter" idx="12"/>
          </p:nvPr>
        </p:nvSpPr>
        <p:spPr/>
        <p:txBody>
          <a:bodyPr/>
          <a:lstStyle/>
          <a:p>
            <a:pPr>
              <a:defRPr/>
            </a:pPr>
            <a:fld id="{65656FFE-1F6A-4801-A250-6CF72C6B71C7}" type="slidenum">
              <a:rPr lang="es-ES_tradnl" altLang="es-PA" smtClean="0"/>
              <a:pPr>
                <a:defRPr/>
              </a:pPr>
              <a:t>‹Nº›</a:t>
            </a:fld>
            <a:endParaRPr lang="es-ES_tradnl" altLang="es-PA"/>
          </a:p>
        </p:txBody>
      </p:sp>
    </p:spTree>
    <p:extLst>
      <p:ext uri="{BB962C8B-B14F-4D97-AF65-F5344CB8AC3E}">
        <p14:creationId xmlns:p14="http://schemas.microsoft.com/office/powerpoint/2010/main" val="245677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_tradnl"/>
          </a:p>
        </p:txBody>
      </p:sp>
      <p:sp>
        <p:nvSpPr>
          <p:cNvPr id="4" name="Footer Placeholder 3"/>
          <p:cNvSpPr>
            <a:spLocks noGrp="1"/>
          </p:cNvSpPr>
          <p:nvPr>
            <p:ph type="ftr" sz="quarter" idx="11"/>
          </p:nvPr>
        </p:nvSpPr>
        <p:spPr/>
        <p:txBody>
          <a:bodyPr/>
          <a:lstStyle/>
          <a:p>
            <a:pPr>
              <a:defRPr/>
            </a:pPr>
            <a:endParaRPr lang="es-ES_tradnl"/>
          </a:p>
        </p:txBody>
      </p:sp>
      <p:sp>
        <p:nvSpPr>
          <p:cNvPr id="5" name="Slide Number Placeholder 4"/>
          <p:cNvSpPr>
            <a:spLocks noGrp="1"/>
          </p:cNvSpPr>
          <p:nvPr>
            <p:ph type="sldNum" sz="quarter" idx="12"/>
          </p:nvPr>
        </p:nvSpPr>
        <p:spPr/>
        <p:txBody>
          <a:bodyPr/>
          <a:lstStyle/>
          <a:p>
            <a:pPr>
              <a:defRPr/>
            </a:pPr>
            <a:fld id="{864C085D-1C92-4F77-A3BB-E9A4BF654B4B}" type="slidenum">
              <a:rPr lang="es-ES_tradnl" altLang="es-PA" smtClean="0"/>
              <a:pPr>
                <a:defRPr/>
              </a:pPr>
              <a:t>‹Nº›</a:t>
            </a:fld>
            <a:endParaRPr lang="es-ES_tradnl" altLang="es-PA"/>
          </a:p>
        </p:txBody>
      </p:sp>
    </p:spTree>
    <p:extLst>
      <p:ext uri="{BB962C8B-B14F-4D97-AF65-F5344CB8AC3E}">
        <p14:creationId xmlns:p14="http://schemas.microsoft.com/office/powerpoint/2010/main" val="3802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ES_tradnl"/>
          </a:p>
        </p:txBody>
      </p:sp>
      <p:sp>
        <p:nvSpPr>
          <p:cNvPr id="9" name="Slide Number Placeholder 8"/>
          <p:cNvSpPr>
            <a:spLocks noGrp="1"/>
          </p:cNvSpPr>
          <p:nvPr>
            <p:ph type="sldNum" sz="quarter" idx="12"/>
          </p:nvPr>
        </p:nvSpPr>
        <p:spPr/>
        <p:txBody>
          <a:bodyPr/>
          <a:lstStyle/>
          <a:p>
            <a:pPr>
              <a:defRPr/>
            </a:pPr>
            <a:fld id="{1030FFD1-B8AC-49EF-BB01-6CD8E66EA539}" type="slidenum">
              <a:rPr lang="es-ES_tradnl" altLang="es-PA" smtClean="0"/>
              <a:pPr>
                <a:defRPr/>
              </a:pPr>
              <a:t>‹Nº›</a:t>
            </a:fld>
            <a:endParaRPr lang="es-ES_tradnl" altLang="es-PA"/>
          </a:p>
        </p:txBody>
      </p:sp>
    </p:spTree>
    <p:extLst>
      <p:ext uri="{BB962C8B-B14F-4D97-AF65-F5344CB8AC3E}">
        <p14:creationId xmlns:p14="http://schemas.microsoft.com/office/powerpoint/2010/main" val="131212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s-ES_tradnl"/>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ES_tradnl"/>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512BE3A-2FE2-4089-B6FA-F2A0D322EE1C}" type="slidenum">
              <a:rPr lang="es-ES_tradnl" altLang="es-PA" smtClean="0"/>
              <a:pPr>
                <a:defRPr/>
              </a:pPr>
              <a:t>‹Nº›</a:t>
            </a:fld>
            <a:endParaRPr lang="es-ES_tradnl" altLang="es-PA"/>
          </a:p>
        </p:txBody>
      </p:sp>
    </p:spTree>
    <p:extLst>
      <p:ext uri="{BB962C8B-B14F-4D97-AF65-F5344CB8AC3E}">
        <p14:creationId xmlns:p14="http://schemas.microsoft.com/office/powerpoint/2010/main" val="292851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7" name="Slide Number Placeholder 6"/>
          <p:cNvSpPr>
            <a:spLocks noGrp="1"/>
          </p:cNvSpPr>
          <p:nvPr>
            <p:ph type="sldNum" sz="quarter" idx="12"/>
          </p:nvPr>
        </p:nvSpPr>
        <p:spPr/>
        <p:txBody>
          <a:bodyPr/>
          <a:lstStyle/>
          <a:p>
            <a:pPr>
              <a:defRPr/>
            </a:pPr>
            <a:fld id="{41FF40A4-1E96-4EC0-BA83-07F1370B37C6}" type="slidenum">
              <a:rPr lang="es-ES_tradnl" altLang="es-PA" smtClean="0"/>
              <a:pPr>
                <a:defRPr/>
              </a:pPr>
              <a:t>‹Nº›</a:t>
            </a:fld>
            <a:endParaRPr lang="es-ES_tradnl" altLang="es-PA"/>
          </a:p>
        </p:txBody>
      </p:sp>
    </p:spTree>
    <p:extLst>
      <p:ext uri="{BB962C8B-B14F-4D97-AF65-F5344CB8AC3E}">
        <p14:creationId xmlns:p14="http://schemas.microsoft.com/office/powerpoint/2010/main" val="286857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s-ES_tradnl"/>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ES_tradnl"/>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EB11EA06-6B16-48F9-A06F-1CB34C06AB2C}" type="slidenum">
              <a:rPr lang="es-ES_tradnl" altLang="es-PA" smtClean="0"/>
              <a:pPr>
                <a:defRPr/>
              </a:pPr>
              <a:t>‹Nº›</a:t>
            </a:fld>
            <a:endParaRPr lang="es-ES_tradnl" altLang="es-PA"/>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52259"/>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DC0F285F-C95E-462B-AAAE-37617165D505}"/>
              </a:ext>
            </a:extLst>
          </p:cNvPr>
          <p:cNvSpPr>
            <a:spLocks noGrp="1" noChangeArrowheads="1"/>
          </p:cNvSpPr>
          <p:nvPr>
            <p:ph type="title"/>
          </p:nvPr>
        </p:nvSpPr>
        <p:spPr>
          <a:xfrm>
            <a:off x="1228725" y="1989138"/>
            <a:ext cx="7158038" cy="1412875"/>
          </a:xfrm>
        </p:spPr>
        <p:txBody>
          <a:bodyPr>
            <a:normAutofit fontScale="90000"/>
          </a:bodyPr>
          <a:lstStyle/>
          <a:p>
            <a:pPr algn="ctr" eaLnBrk="1" fontAlgn="auto" hangingPunct="1">
              <a:spcAft>
                <a:spcPts val="0"/>
              </a:spcAft>
              <a:defRPr/>
            </a:pPr>
            <a:r>
              <a:rPr lang="es-ES_tradnl" dirty="0">
                <a:solidFill>
                  <a:schemeClr val="tx1">
                    <a:lumMod val="75000"/>
                    <a:lumOff val="25000"/>
                  </a:schemeClr>
                </a:solidFill>
              </a:rPr>
              <a:t/>
            </a:r>
            <a:br>
              <a:rPr lang="es-ES_tradnl" dirty="0">
                <a:solidFill>
                  <a:schemeClr val="tx1">
                    <a:lumMod val="75000"/>
                    <a:lumOff val="25000"/>
                  </a:schemeClr>
                </a:solidFill>
              </a:rPr>
            </a:br>
            <a:r>
              <a:rPr lang="es-ES_tradnl" dirty="0">
                <a:solidFill>
                  <a:schemeClr val="tx1">
                    <a:lumMod val="75000"/>
                    <a:lumOff val="25000"/>
                  </a:schemeClr>
                </a:solidFill>
              </a:rPr>
              <a:t>Capitulo 2</a:t>
            </a:r>
            <a:br>
              <a:rPr lang="es-ES_tradnl" dirty="0">
                <a:solidFill>
                  <a:schemeClr val="tx1">
                    <a:lumMod val="75000"/>
                    <a:lumOff val="25000"/>
                  </a:schemeClr>
                </a:solidFill>
              </a:rPr>
            </a:br>
            <a:r>
              <a:rPr lang="es-ES_tradnl" dirty="0">
                <a:solidFill>
                  <a:schemeClr val="tx1">
                    <a:lumMod val="75000"/>
                    <a:lumOff val="25000"/>
                  </a:schemeClr>
                </a:solidFill>
                <a:effectLst>
                  <a:outerShdw blurRad="38100" dist="38100" dir="2700000" algn="tl">
                    <a:srgbClr val="000000"/>
                  </a:outerShdw>
                </a:effectLst>
              </a:rPr>
              <a:t>Análisis y Diseño del Sistema</a:t>
            </a:r>
            <a:endParaRPr lang="es-ES_tradnl" dirty="0">
              <a:solidFill>
                <a:schemeClr val="tx1">
                  <a:lumMod val="75000"/>
                  <a:lumOff val="25000"/>
                </a:schemeClr>
              </a:solidFill>
            </a:endParaRPr>
          </a:p>
        </p:txBody>
      </p:sp>
      <p:sp>
        <p:nvSpPr>
          <p:cNvPr id="9219" name="4 Marcador de número de diapositiva">
            <a:extLst>
              <a:ext uri="{FF2B5EF4-FFF2-40B4-BE49-F238E27FC236}">
                <a16:creationId xmlns:a16="http://schemas.microsoft.com/office/drawing/2014/main" xmlns="" id="{925A94C5-0B13-4B33-B106-88E652ACD4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42B6AB-7D6F-4002-9759-AB132F218947}" type="slidenum">
              <a:rPr lang="es-ES_tradnl" altLang="es-PA" sz="1400">
                <a:solidFill>
                  <a:schemeClr val="tx2"/>
                </a:solidFill>
              </a:rPr>
              <a:pPr/>
              <a:t>1</a:t>
            </a:fld>
            <a:endParaRPr lang="es-ES_tradnl" altLang="es-PA" sz="1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dirty="0" smtClean="0"/>
              <a:t>Estructuras, Vistas y </a:t>
            </a:r>
            <a:r>
              <a:rPr lang="es-ES" dirty="0" err="1" smtClean="0"/>
              <a:t>Stakeholders</a:t>
            </a:r>
            <a:endParaRPr lang="es-ES" dirty="0"/>
          </a:p>
        </p:txBody>
      </p:sp>
      <p:pic>
        <p:nvPicPr>
          <p:cNvPr id="4" name="Marcador de contenido 3"/>
          <p:cNvPicPr>
            <a:picLocks noGrp="1" noChangeAspect="1"/>
          </p:cNvPicPr>
          <p:nvPr>
            <p:ph idx="1"/>
          </p:nvPr>
        </p:nvPicPr>
        <p:blipFill>
          <a:blip r:embed="rId2"/>
          <a:stretch>
            <a:fillRect/>
          </a:stretch>
        </p:blipFill>
        <p:spPr>
          <a:xfrm>
            <a:off x="724988" y="1542768"/>
            <a:ext cx="1470747" cy="1963521"/>
          </a:xfrm>
          <a:prstGeom prst="rect">
            <a:avLst/>
          </a:prstGeom>
        </p:spPr>
      </p:pic>
      <p:sp>
        <p:nvSpPr>
          <p:cNvPr id="9" name="CuadroTexto 8"/>
          <p:cNvSpPr txBox="1"/>
          <p:nvPr/>
        </p:nvSpPr>
        <p:spPr>
          <a:xfrm>
            <a:off x="508000" y="4991644"/>
            <a:ext cx="1846115" cy="300082"/>
          </a:xfrm>
          <a:prstGeom prst="rect">
            <a:avLst/>
          </a:prstGeom>
          <a:noFill/>
        </p:spPr>
        <p:txBody>
          <a:bodyPr wrap="square" rtlCol="0">
            <a:spAutoFit/>
          </a:bodyPr>
          <a:lstStyle/>
          <a:p>
            <a:endParaRPr lang="es-ES" sz="1350" dirty="0"/>
          </a:p>
        </p:txBody>
      </p:sp>
      <p:sp>
        <p:nvSpPr>
          <p:cNvPr id="10" name="CuadroTexto 9"/>
          <p:cNvSpPr txBox="1"/>
          <p:nvPr/>
        </p:nvSpPr>
        <p:spPr>
          <a:xfrm>
            <a:off x="431075" y="3903508"/>
            <a:ext cx="2576648" cy="507831"/>
          </a:xfrm>
          <a:prstGeom prst="rect">
            <a:avLst/>
          </a:prstGeom>
          <a:noFill/>
        </p:spPr>
        <p:txBody>
          <a:bodyPr wrap="square" rtlCol="0">
            <a:spAutoFit/>
          </a:bodyPr>
          <a:lstStyle/>
          <a:p>
            <a:pPr algn="ctr"/>
            <a:r>
              <a:rPr lang="es-ES" sz="1350" dirty="0">
                <a:latin typeface="Arial" panose="020B0604020202020204" pitchFamily="34" charset="0"/>
                <a:cs typeface="Arial" panose="020B0604020202020204" pitchFamily="34" charset="0"/>
              </a:rPr>
              <a:t>Estas vistas son necesarias para un gastroenterólogo</a:t>
            </a:r>
            <a:endParaRPr lang="es-ES" sz="1350" dirty="0">
              <a:latin typeface="Arial" panose="020B0604020202020204" pitchFamily="34" charset="0"/>
              <a:cs typeface="Arial" panose="020B0604020202020204" pitchFamily="34" charset="0"/>
            </a:endParaRPr>
          </a:p>
        </p:txBody>
      </p:sp>
      <p:sp>
        <p:nvSpPr>
          <p:cNvPr id="11" name="CuadroTexto 10"/>
          <p:cNvSpPr txBox="1"/>
          <p:nvPr/>
        </p:nvSpPr>
        <p:spPr>
          <a:xfrm>
            <a:off x="724990" y="4659016"/>
            <a:ext cx="7231386" cy="113107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alpha val="90000"/>
              </a:schemeClr>
            </a:solidFill>
          </a:ln>
          <a:scene3d>
            <a:camera prst="orthographicFront"/>
            <a:lightRig rig="threePt" dir="t"/>
          </a:scene3d>
          <a:sp3d>
            <a:bevelT/>
            <a:bevelB/>
          </a:sp3d>
        </p:spPr>
        <p:txBody>
          <a:bodyPr wrap="square" rtlCol="0">
            <a:spAutoFit/>
          </a:bodyPr>
          <a:lstStyle/>
          <a:p>
            <a:pPr marL="214313" indent="-214313" algn="ctr">
              <a:buFont typeface="Arial" panose="020B0604020202020204" pitchFamily="34" charset="0"/>
              <a:buChar char="•"/>
            </a:pPr>
            <a:r>
              <a:rPr lang="es-ES" sz="1350" dirty="0">
                <a:latin typeface="Arial" panose="020B0604020202020204" pitchFamily="34" charset="0"/>
                <a:cs typeface="Arial" panose="020B0604020202020204" pitchFamily="34" charset="0"/>
              </a:rPr>
              <a:t>Diferentes </a:t>
            </a:r>
            <a:r>
              <a:rPr lang="es-ES" sz="1350" dirty="0" err="1">
                <a:latin typeface="Arial" panose="020B0604020202020204" pitchFamily="34" charset="0"/>
                <a:cs typeface="Arial" panose="020B0604020202020204" pitchFamily="34" charset="0"/>
              </a:rPr>
              <a:t>stakeholders</a:t>
            </a:r>
            <a:r>
              <a:rPr lang="es-ES" sz="1350" dirty="0">
                <a:latin typeface="Arial" panose="020B0604020202020204" pitchFamily="34" charset="0"/>
                <a:cs typeface="Arial" panose="020B0604020202020204" pitchFamily="34" charset="0"/>
              </a:rPr>
              <a:t> están interesados en diferentes estructuras.</a:t>
            </a:r>
          </a:p>
          <a:p>
            <a:pPr marL="214313" indent="-214313" algn="ctr">
              <a:buFont typeface="Arial" panose="020B0604020202020204" pitchFamily="34" charset="0"/>
              <a:buChar char="•"/>
            </a:pPr>
            <a:r>
              <a:rPr lang="es-ES" sz="1350" dirty="0">
                <a:latin typeface="Arial" panose="020B0604020202020204" pitchFamily="34" charset="0"/>
                <a:cs typeface="Arial" panose="020B0604020202020204" pitchFamily="34" charset="0"/>
              </a:rPr>
              <a:t>Las vistas deben representar las estructuras en las cuales los </a:t>
            </a:r>
            <a:r>
              <a:rPr lang="es-ES" sz="1350" dirty="0" err="1">
                <a:latin typeface="Arial" panose="020B0604020202020204" pitchFamily="34" charset="0"/>
                <a:cs typeface="Arial" panose="020B0604020202020204" pitchFamily="34" charset="0"/>
              </a:rPr>
              <a:t>stakeholders</a:t>
            </a:r>
            <a:r>
              <a:rPr lang="es-ES" sz="1350" dirty="0">
                <a:latin typeface="Arial" panose="020B0604020202020204" pitchFamily="34" charset="0"/>
                <a:cs typeface="Arial" panose="020B0604020202020204" pitchFamily="34" charset="0"/>
              </a:rPr>
              <a:t> están interesados.</a:t>
            </a:r>
          </a:p>
          <a:p>
            <a:pPr algn="ctr"/>
            <a:endParaRPr lang="es-ES" sz="1350" dirty="0">
              <a:latin typeface="Arial" panose="020B0604020202020204" pitchFamily="34" charset="0"/>
              <a:cs typeface="Arial" panose="020B0604020202020204" pitchFamily="34" charset="0"/>
            </a:endParaRPr>
          </a:p>
          <a:p>
            <a:pPr algn="ctr"/>
            <a:r>
              <a:rPr lang="es-ES" sz="1350" dirty="0">
                <a:latin typeface="Arial" panose="020B0604020202020204" pitchFamily="34" charset="0"/>
                <a:cs typeface="Arial" panose="020B0604020202020204" pitchFamily="34" charset="0"/>
              </a:rPr>
              <a:t>Con el software pasa algo similar…….</a:t>
            </a:r>
            <a:endParaRPr lang="es-ES" sz="1350" dirty="0">
              <a:latin typeface="Arial" panose="020B0604020202020204" pitchFamily="34" charset="0"/>
              <a:cs typeface="Arial" panose="020B0604020202020204" pitchFamily="34" charset="0"/>
            </a:endParaRPr>
          </a:p>
        </p:txBody>
      </p:sp>
      <p:sp>
        <p:nvSpPr>
          <p:cNvPr id="12" name="CuadroTexto 11"/>
          <p:cNvSpPr txBox="1"/>
          <p:nvPr/>
        </p:nvSpPr>
        <p:spPr>
          <a:xfrm>
            <a:off x="4558890" y="3799632"/>
            <a:ext cx="1885951" cy="715581"/>
          </a:xfrm>
          <a:prstGeom prst="rect">
            <a:avLst/>
          </a:prstGeom>
          <a:noFill/>
        </p:spPr>
        <p:txBody>
          <a:bodyPr wrap="square" rtlCol="0">
            <a:spAutoFit/>
          </a:bodyPr>
          <a:lstStyle/>
          <a:p>
            <a:r>
              <a:rPr lang="es-ES" sz="1350" dirty="0">
                <a:latin typeface="Arial" panose="020B0604020202020204" pitchFamily="34" charset="0"/>
                <a:cs typeface="Arial" panose="020B0604020202020204" pitchFamily="34" charset="0"/>
              </a:rPr>
              <a:t>….pero no le sirven a      un oftalmólogo</a:t>
            </a:r>
            <a:endParaRPr lang="es-ES" sz="1350" dirty="0">
              <a:latin typeface="Arial" panose="020B0604020202020204" pitchFamily="34" charset="0"/>
              <a:cs typeface="Arial" panose="020B0604020202020204" pitchFamily="34" charset="0"/>
            </a:endParaRPr>
          </a:p>
          <a:p>
            <a:endParaRPr lang="es-ES" sz="1350" dirty="0"/>
          </a:p>
        </p:txBody>
      </p:sp>
      <p:pic>
        <p:nvPicPr>
          <p:cNvPr id="2052" name="Picture 4" descr="Resultado de imagen para interior del intest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121" y="2459163"/>
            <a:ext cx="1776914" cy="146757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5784081" y="1960216"/>
            <a:ext cx="1607344" cy="1607344"/>
          </a:xfrm>
          <a:prstGeom prst="rect">
            <a:avLst/>
          </a:prstGeom>
        </p:spPr>
      </p:pic>
    </p:spTree>
    <p:extLst>
      <p:ext uri="{BB962C8B-B14F-4D97-AF65-F5344CB8AC3E}">
        <p14:creationId xmlns:p14="http://schemas.microsoft.com/office/powerpoint/2010/main" val="40422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1380" y="1080655"/>
            <a:ext cx="6447501" cy="641639"/>
          </a:xfrm>
        </p:spPr>
        <p:txBody>
          <a:bodyPr>
            <a:normAutofit fontScale="90000"/>
          </a:bodyPr>
          <a:lstStyle/>
          <a:p>
            <a:pPr algn="ctr"/>
            <a:r>
              <a:rPr lang="es-PA" dirty="0" smtClean="0"/>
              <a:t>Estructuras y Vistas</a:t>
            </a:r>
            <a:endParaRPr lang="es-PA"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71644514"/>
              </p:ext>
            </p:extLst>
          </p:nvPr>
        </p:nvGraphicFramePr>
        <p:xfrm>
          <a:off x="366280" y="1722293"/>
          <a:ext cx="7497041" cy="2966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903684" y="4681754"/>
            <a:ext cx="2588196" cy="1382620"/>
          </a:xfrm>
          <a:prstGeom prst="rect">
            <a:avLst/>
          </a:prstGeom>
        </p:spPr>
      </p:pic>
      <p:pic>
        <p:nvPicPr>
          <p:cNvPr id="5" name="Imagen 4"/>
          <p:cNvPicPr>
            <a:picLocks noChangeAspect="1"/>
          </p:cNvPicPr>
          <p:nvPr/>
        </p:nvPicPr>
        <p:blipFill>
          <a:blip r:embed="rId8"/>
          <a:stretch>
            <a:fillRect/>
          </a:stretch>
        </p:blipFill>
        <p:spPr>
          <a:xfrm>
            <a:off x="4279432" y="4688896"/>
            <a:ext cx="2596824" cy="1352687"/>
          </a:xfrm>
          <a:prstGeom prst="rect">
            <a:avLst/>
          </a:prstGeom>
        </p:spPr>
      </p:pic>
    </p:spTree>
    <p:extLst>
      <p:ext uri="{BB962C8B-B14F-4D97-AF65-F5344CB8AC3E}">
        <p14:creationId xmlns:p14="http://schemas.microsoft.com/office/powerpoint/2010/main" val="225470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idx="4294967295"/>
          </p:nvPr>
        </p:nvSpPr>
        <p:spPr>
          <a:xfrm>
            <a:off x="395536" y="381000"/>
            <a:ext cx="7834064" cy="671736"/>
          </a:xfrm>
        </p:spPr>
        <p:txBody>
          <a:bodyPr lIns="0" tIns="0" rIns="0" bIns="0"/>
          <a:lstStyle/>
          <a:p>
            <a:r>
              <a:rPr lang="es-CO" b="1" dirty="0"/>
              <a:t>Modelo de Vista 4+1</a:t>
            </a:r>
            <a:endParaRPr lang="es-ES" b="1" dirty="0"/>
          </a:p>
        </p:txBody>
      </p:sp>
      <p:sp>
        <p:nvSpPr>
          <p:cNvPr id="4103" name="Rectangle 3"/>
          <p:cNvSpPr>
            <a:spLocks noGrp="1" noChangeArrowheads="1"/>
          </p:cNvSpPr>
          <p:nvPr>
            <p:ph type="body" idx="4294967295"/>
          </p:nvPr>
        </p:nvSpPr>
        <p:spPr>
          <a:xfrm>
            <a:off x="899592" y="1340769"/>
            <a:ext cx="7632848" cy="1656184"/>
          </a:xfrm>
        </p:spPr>
        <p:txBody>
          <a:bodyPr lIns="0" tIns="0" rIns="0" bIns="0">
            <a:normAutofit/>
          </a:bodyPr>
          <a:lstStyle/>
          <a:p>
            <a:r>
              <a:rPr lang="es-CO" dirty="0"/>
              <a:t>Framework para Descripción de Arquitectura, basado en vistas lógicas y físicas UML y una vista funcional de casos de uso.</a:t>
            </a:r>
            <a:endParaRPr lang="es-ES" dirty="0"/>
          </a:p>
        </p:txBody>
      </p:sp>
      <p:grpSp>
        <p:nvGrpSpPr>
          <p:cNvPr id="4104" name="Group 4"/>
          <p:cNvGrpSpPr>
            <a:grpSpLocks noChangeAspect="1"/>
          </p:cNvGrpSpPr>
          <p:nvPr/>
        </p:nvGrpSpPr>
        <p:grpSpPr bwMode="auto">
          <a:xfrm>
            <a:off x="1115616" y="2146270"/>
            <a:ext cx="6911975" cy="3838575"/>
            <a:chOff x="3916" y="3157"/>
            <a:chExt cx="8049" cy="4574"/>
          </a:xfrm>
        </p:grpSpPr>
        <p:sp>
          <p:nvSpPr>
            <p:cNvPr id="4105" name="AutoShape 5"/>
            <p:cNvSpPr>
              <a:spLocks noChangeAspect="1" noChangeArrowheads="1"/>
            </p:cNvSpPr>
            <p:nvPr/>
          </p:nvSpPr>
          <p:spPr bwMode="auto">
            <a:xfrm>
              <a:off x="3916" y="3157"/>
              <a:ext cx="8049" cy="4574"/>
            </a:xfrm>
            <a:prstGeom prst="rect">
              <a:avLst/>
            </a:prstGeom>
            <a:noFill/>
            <a:ln w="9525">
              <a:noFill/>
              <a:miter lim="800000"/>
              <a:headEnd/>
              <a:tailEnd/>
            </a:ln>
          </p:spPr>
          <p:txBody>
            <a:bodyPr/>
            <a:lstStyle/>
            <a:p>
              <a:pPr eaLnBrk="0" hangingPunct="0"/>
              <a:endParaRPr lang="es-ES" sz="2400">
                <a:solidFill>
                  <a:schemeClr val="bg1"/>
                </a:solidFill>
                <a:latin typeface="Times New Roman" pitchFamily="18" charset="0"/>
              </a:endParaRPr>
            </a:p>
          </p:txBody>
        </p:sp>
        <p:sp>
          <p:nvSpPr>
            <p:cNvPr id="4106" name="Rectangle 6"/>
            <p:cNvSpPr>
              <a:spLocks noChangeArrowheads="1"/>
            </p:cNvSpPr>
            <p:nvPr/>
          </p:nvSpPr>
          <p:spPr bwMode="auto">
            <a:xfrm>
              <a:off x="3916" y="3157"/>
              <a:ext cx="3885" cy="2274"/>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07" name="Rectangle 7"/>
            <p:cNvSpPr>
              <a:spLocks noChangeArrowheads="1"/>
            </p:cNvSpPr>
            <p:nvPr/>
          </p:nvSpPr>
          <p:spPr bwMode="auto">
            <a:xfrm>
              <a:off x="3916" y="5500"/>
              <a:ext cx="3885" cy="2231"/>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08" name="Rectangle 8"/>
            <p:cNvSpPr>
              <a:spLocks noChangeArrowheads="1"/>
            </p:cNvSpPr>
            <p:nvPr/>
          </p:nvSpPr>
          <p:spPr bwMode="auto">
            <a:xfrm>
              <a:off x="7888" y="3157"/>
              <a:ext cx="3959" cy="2274"/>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09" name="Rectangle 9"/>
            <p:cNvSpPr>
              <a:spLocks noChangeArrowheads="1"/>
            </p:cNvSpPr>
            <p:nvPr/>
          </p:nvSpPr>
          <p:spPr bwMode="auto">
            <a:xfrm>
              <a:off x="5489" y="6206"/>
              <a:ext cx="1853"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Process View</a:t>
              </a:r>
              <a:endParaRPr lang="es-ES">
                <a:latin typeface="Arial" charset="0"/>
              </a:endParaRPr>
            </a:p>
          </p:txBody>
        </p:sp>
        <p:sp>
          <p:nvSpPr>
            <p:cNvPr id="4110" name="Rectangle 10"/>
            <p:cNvSpPr>
              <a:spLocks noChangeArrowheads="1"/>
            </p:cNvSpPr>
            <p:nvPr/>
          </p:nvSpPr>
          <p:spPr bwMode="auto">
            <a:xfrm>
              <a:off x="7903" y="5500"/>
              <a:ext cx="3958" cy="2231"/>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11" name="Rectangle 11"/>
            <p:cNvSpPr>
              <a:spLocks noChangeArrowheads="1"/>
            </p:cNvSpPr>
            <p:nvPr/>
          </p:nvSpPr>
          <p:spPr bwMode="auto">
            <a:xfrm>
              <a:off x="8218" y="6206"/>
              <a:ext cx="2521"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Deployment View</a:t>
              </a:r>
              <a:endParaRPr lang="es-ES">
                <a:latin typeface="Arial" charset="0"/>
              </a:endParaRPr>
            </a:p>
          </p:txBody>
        </p:sp>
        <p:graphicFrame>
          <p:nvGraphicFramePr>
            <p:cNvPr id="4098" name="Object 12"/>
            <p:cNvGraphicFramePr>
              <a:graphicFrameLocks/>
            </p:cNvGraphicFramePr>
            <p:nvPr/>
          </p:nvGraphicFramePr>
          <p:xfrm>
            <a:off x="10438" y="3242"/>
            <a:ext cx="986" cy="767"/>
          </p:xfrm>
          <a:graphic>
            <a:graphicData uri="http://schemas.openxmlformats.org/presentationml/2006/ole">
              <mc:AlternateContent xmlns:mc="http://schemas.openxmlformats.org/markup-compatibility/2006">
                <mc:Choice xmlns:v="urn:schemas-microsoft-com:vml" Requires="v">
                  <p:oleObj spid="_x0000_s1038" name="CorelDRAW" r:id="rId4" imgW="741240" imgH="475920" progId="CorelDRAW.Graphic.11">
                    <p:embed/>
                  </p:oleObj>
                </mc:Choice>
                <mc:Fallback>
                  <p:oleObj name="CorelDRAW" r:id="rId4" imgW="741240" imgH="475920" progId="CorelDRAW.Graphic.11">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 y="3242"/>
                          <a:ext cx="986" cy="76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12" name="Rectangle 13"/>
            <p:cNvSpPr>
              <a:spLocks noChangeArrowheads="1"/>
            </p:cNvSpPr>
            <p:nvPr/>
          </p:nvSpPr>
          <p:spPr bwMode="auto">
            <a:xfrm>
              <a:off x="5489" y="3836"/>
              <a:ext cx="1751"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Logical</a:t>
              </a:r>
              <a:r>
                <a:rPr lang="es-ES" sz="1600" b="1">
                  <a:solidFill>
                    <a:srgbClr val="FF0033"/>
                  </a:solidFill>
                  <a:latin typeface="Arial" charset="0"/>
                </a:rPr>
                <a:t> </a:t>
              </a:r>
              <a:r>
                <a:rPr lang="es-ES" sz="1600" b="1">
                  <a:solidFill>
                    <a:srgbClr val="000000"/>
                  </a:solidFill>
                  <a:latin typeface="Arial" charset="0"/>
                </a:rPr>
                <a:t>View</a:t>
              </a:r>
              <a:endParaRPr lang="es-ES">
                <a:latin typeface="Arial" charset="0"/>
              </a:endParaRPr>
            </a:p>
          </p:txBody>
        </p:sp>
        <p:graphicFrame>
          <p:nvGraphicFramePr>
            <p:cNvPr id="4099" name="Object 14"/>
            <p:cNvGraphicFramePr>
              <a:graphicFrameLocks/>
            </p:cNvGraphicFramePr>
            <p:nvPr/>
          </p:nvGraphicFramePr>
          <p:xfrm>
            <a:off x="3999" y="3326"/>
            <a:ext cx="1027" cy="825"/>
          </p:xfrm>
          <a:graphic>
            <a:graphicData uri="http://schemas.openxmlformats.org/presentationml/2006/ole">
              <mc:AlternateContent xmlns:mc="http://schemas.openxmlformats.org/markup-compatibility/2006">
                <mc:Choice xmlns:v="urn:schemas-microsoft-com:vml" Requires="v">
                  <p:oleObj spid="_x0000_s1039" name="CorelDRAW" r:id="rId6" imgW="688320" imgH="456480" progId="CorelDRAW.Graphic.11">
                    <p:embed/>
                  </p:oleObj>
                </mc:Choice>
                <mc:Fallback>
                  <p:oleObj name="CorelDRAW" r:id="rId6" imgW="688320" imgH="456480" progId="CorelDRAW.Graphic.11">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9" y="3326"/>
                          <a:ext cx="1027" cy="82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13" name="Oval 15"/>
            <p:cNvSpPr>
              <a:spLocks noChangeArrowheads="1"/>
            </p:cNvSpPr>
            <p:nvPr/>
          </p:nvSpPr>
          <p:spPr bwMode="auto">
            <a:xfrm>
              <a:off x="6387" y="4343"/>
              <a:ext cx="3074" cy="1683"/>
            </a:xfrm>
            <a:prstGeom prst="ellipse">
              <a:avLst/>
            </a:prstGeom>
            <a:solidFill>
              <a:srgbClr val="FFFF99"/>
            </a:solidFill>
            <a:ln w="12700">
              <a:solidFill>
                <a:srgbClr val="000000"/>
              </a:solidFill>
              <a:round/>
              <a:headEnd/>
              <a:tailEnd/>
            </a:ln>
          </p:spPr>
          <p:txBody>
            <a:bodyPr wrap="none" anchor="ctr"/>
            <a:lstStyle/>
            <a:p>
              <a:pPr eaLnBrk="0" hangingPunct="0"/>
              <a:endParaRPr lang="es-ES" sz="2400">
                <a:solidFill>
                  <a:schemeClr val="bg1"/>
                </a:solidFill>
                <a:latin typeface="Times New Roman" pitchFamily="18" charset="0"/>
              </a:endParaRPr>
            </a:p>
          </p:txBody>
        </p:sp>
        <p:sp>
          <p:nvSpPr>
            <p:cNvPr id="4114" name="Rectangle 16"/>
            <p:cNvSpPr>
              <a:spLocks noChangeArrowheads="1"/>
            </p:cNvSpPr>
            <p:nvPr/>
          </p:nvSpPr>
          <p:spPr bwMode="auto">
            <a:xfrm>
              <a:off x="6979" y="5359"/>
              <a:ext cx="1967"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Use-Case View</a:t>
              </a:r>
              <a:endParaRPr lang="es-ES">
                <a:latin typeface="Arial" charset="0"/>
              </a:endParaRPr>
            </a:p>
          </p:txBody>
        </p:sp>
        <p:graphicFrame>
          <p:nvGraphicFramePr>
            <p:cNvPr id="4100" name="Object 17"/>
            <p:cNvGraphicFramePr>
              <a:graphicFrameLocks/>
            </p:cNvGraphicFramePr>
            <p:nvPr/>
          </p:nvGraphicFramePr>
          <p:xfrm>
            <a:off x="7392" y="4428"/>
            <a:ext cx="1104" cy="575"/>
          </p:xfrm>
          <a:graphic>
            <a:graphicData uri="http://schemas.openxmlformats.org/presentationml/2006/ole">
              <mc:AlternateContent xmlns:mc="http://schemas.openxmlformats.org/markup-compatibility/2006">
                <mc:Choice xmlns:v="urn:schemas-microsoft-com:vml" Requires="v">
                  <p:oleObj spid="_x0000_s1040" name="CorelDRAW" r:id="rId8" imgW="853200" imgH="433440" progId="CorelDRAW.Graphic.11">
                    <p:embed/>
                  </p:oleObj>
                </mc:Choice>
                <mc:Fallback>
                  <p:oleObj name="CorelDRAW" r:id="rId8" imgW="853200" imgH="433440" progId="CorelDRAW.Graphic.11">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2" y="4428"/>
                          <a:ext cx="1104" cy="5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15" name="Rectangle 18"/>
            <p:cNvSpPr>
              <a:spLocks noChangeArrowheads="1"/>
            </p:cNvSpPr>
            <p:nvPr/>
          </p:nvSpPr>
          <p:spPr bwMode="auto">
            <a:xfrm>
              <a:off x="8218" y="3836"/>
              <a:ext cx="2747"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Implementation View</a:t>
              </a:r>
              <a:endParaRPr lang="es-ES">
                <a:latin typeface="Arial" charset="0"/>
              </a:endParaRPr>
            </a:p>
          </p:txBody>
        </p:sp>
        <p:grpSp>
          <p:nvGrpSpPr>
            <p:cNvPr id="4116" name="Group 19"/>
            <p:cNvGrpSpPr>
              <a:grpSpLocks/>
            </p:cNvGrpSpPr>
            <p:nvPr/>
          </p:nvGrpSpPr>
          <p:grpSpPr bwMode="auto">
            <a:xfrm>
              <a:off x="6427" y="4832"/>
              <a:ext cx="1415" cy="594"/>
              <a:chOff x="1056" y="755"/>
              <a:chExt cx="821" cy="337"/>
            </a:xfrm>
          </p:grpSpPr>
          <p:sp>
            <p:nvSpPr>
              <p:cNvPr id="4143" name="Rectangle 20"/>
              <p:cNvSpPr>
                <a:spLocks noChangeArrowheads="1"/>
              </p:cNvSpPr>
              <p:nvPr/>
            </p:nvSpPr>
            <p:spPr bwMode="auto">
              <a:xfrm>
                <a:off x="1056" y="755"/>
                <a:ext cx="643" cy="198"/>
              </a:xfrm>
              <a:prstGeom prst="rect">
                <a:avLst/>
              </a:prstGeom>
              <a:noFill/>
              <a:ln w="9525">
                <a:noFill/>
                <a:miter lim="800000"/>
                <a:headEnd/>
                <a:tailEnd/>
              </a:ln>
            </p:spPr>
            <p:txBody>
              <a:bodyPr lIns="90424" tIns="45212" rIns="90424" bIns="45212"/>
              <a:lstStyle/>
              <a:p>
                <a:r>
                  <a:rPr lang="es-ES" sz="1200" b="1">
                    <a:solidFill>
                      <a:srgbClr val="FF3300"/>
                    </a:solidFill>
                    <a:latin typeface="Arial" charset="0"/>
                  </a:rPr>
                  <a:t>End-user </a:t>
                </a:r>
                <a:endParaRPr lang="es-ES">
                  <a:latin typeface="Arial" charset="0"/>
                </a:endParaRPr>
              </a:p>
            </p:txBody>
          </p:sp>
          <p:sp>
            <p:nvSpPr>
              <p:cNvPr id="4144" name="Rectangle 21"/>
              <p:cNvSpPr>
                <a:spLocks noChangeArrowheads="1"/>
              </p:cNvSpPr>
              <p:nvPr/>
            </p:nvSpPr>
            <p:spPr bwMode="auto">
              <a:xfrm>
                <a:off x="1056" y="894"/>
                <a:ext cx="821" cy="198"/>
              </a:xfrm>
              <a:prstGeom prst="rect">
                <a:avLst/>
              </a:prstGeom>
              <a:noFill/>
              <a:ln w="9525">
                <a:noFill/>
                <a:miter lim="800000"/>
                <a:headEnd/>
                <a:tailEnd/>
              </a:ln>
            </p:spPr>
            <p:txBody>
              <a:bodyPr lIns="90424" tIns="45212" rIns="90424" bIns="45212"/>
              <a:lstStyle/>
              <a:p>
                <a:r>
                  <a:rPr lang="es-ES" sz="1200" b="1" i="1">
                    <a:solidFill>
                      <a:srgbClr val="000000"/>
                    </a:solidFill>
                    <a:latin typeface="Arial" charset="0"/>
                  </a:rPr>
                  <a:t>Functionality</a:t>
                </a:r>
                <a:endParaRPr lang="es-ES">
                  <a:latin typeface="Arial" charset="0"/>
                </a:endParaRPr>
              </a:p>
            </p:txBody>
          </p:sp>
        </p:grpSp>
        <p:sp>
          <p:nvSpPr>
            <p:cNvPr id="4117" name="Rectangle 22"/>
            <p:cNvSpPr>
              <a:spLocks noChangeArrowheads="1"/>
            </p:cNvSpPr>
            <p:nvPr/>
          </p:nvSpPr>
          <p:spPr bwMode="auto">
            <a:xfrm>
              <a:off x="9741" y="4767"/>
              <a:ext cx="2159" cy="577"/>
            </a:xfrm>
            <a:prstGeom prst="rect">
              <a:avLst/>
            </a:prstGeom>
            <a:noFill/>
            <a:ln w="9525">
              <a:noFill/>
              <a:miter lim="800000"/>
              <a:headEnd/>
              <a:tailEnd/>
            </a:ln>
          </p:spPr>
          <p:txBody>
            <a:bodyPr wrap="none" lIns="90424" tIns="45212" rIns="90424" bIns="45212">
              <a:spAutoFit/>
            </a:bodyPr>
            <a:lstStyle/>
            <a:p>
              <a:pPr algn="r"/>
              <a:r>
                <a:rPr lang="es-ES" sz="1200" b="1">
                  <a:solidFill>
                    <a:srgbClr val="FF3300"/>
                  </a:solidFill>
                  <a:latin typeface="Arial" charset="0"/>
                </a:rPr>
                <a:t>Programmers</a:t>
              </a:r>
              <a:r>
                <a:rPr lang="es-ES" sz="1200" b="1">
                  <a:solidFill>
                    <a:srgbClr val="000000"/>
                  </a:solidFill>
                  <a:latin typeface="Arial" charset="0"/>
                </a:rPr>
                <a:t> </a:t>
              </a:r>
            </a:p>
            <a:p>
              <a:pPr algn="r"/>
              <a:r>
                <a:rPr lang="es-ES" sz="1200" b="1" i="1">
                  <a:solidFill>
                    <a:srgbClr val="000000"/>
                  </a:solidFill>
                  <a:latin typeface="Arial" charset="0"/>
                </a:rPr>
                <a:t>Software management</a:t>
              </a:r>
              <a:r>
                <a:rPr lang="es-ES" sz="1400" b="1">
                  <a:solidFill>
                    <a:srgbClr val="000000"/>
                  </a:solidFill>
                  <a:latin typeface="Arial" charset="0"/>
                </a:rPr>
                <a:t> </a:t>
              </a:r>
              <a:endParaRPr lang="es-ES">
                <a:latin typeface="Arial" charset="0"/>
              </a:endParaRPr>
            </a:p>
          </p:txBody>
        </p:sp>
        <p:grpSp>
          <p:nvGrpSpPr>
            <p:cNvPr id="4118" name="Group 23"/>
            <p:cNvGrpSpPr>
              <a:grpSpLocks/>
            </p:cNvGrpSpPr>
            <p:nvPr/>
          </p:nvGrpSpPr>
          <p:grpSpPr bwMode="auto">
            <a:xfrm>
              <a:off x="3916" y="6630"/>
              <a:ext cx="1966" cy="1076"/>
              <a:chOff x="1680" y="2832"/>
              <a:chExt cx="1140" cy="610"/>
            </a:xfrm>
          </p:grpSpPr>
          <p:sp>
            <p:nvSpPr>
              <p:cNvPr id="4141" name="Rectangle 24"/>
              <p:cNvSpPr>
                <a:spLocks noChangeArrowheads="1"/>
              </p:cNvSpPr>
              <p:nvPr/>
            </p:nvSpPr>
            <p:spPr bwMode="auto">
              <a:xfrm>
                <a:off x="1680" y="2976"/>
                <a:ext cx="812" cy="466"/>
              </a:xfrm>
              <a:prstGeom prst="rect">
                <a:avLst/>
              </a:prstGeom>
              <a:noFill/>
              <a:ln w="9525">
                <a:noFill/>
                <a:miter lim="800000"/>
                <a:headEnd/>
                <a:tailEnd/>
              </a:ln>
            </p:spPr>
            <p:txBody>
              <a:bodyPr lIns="90424" tIns="45212" rIns="90424" bIns="45212"/>
              <a:lstStyle/>
              <a:p>
                <a:r>
                  <a:rPr lang="es-ES" sz="1200" b="1" i="1">
                    <a:solidFill>
                      <a:srgbClr val="000000"/>
                    </a:solidFill>
                    <a:latin typeface="Arial" charset="0"/>
                  </a:rPr>
                  <a:t>Performance</a:t>
                </a:r>
              </a:p>
              <a:p>
                <a:r>
                  <a:rPr lang="es-ES" sz="1200" b="1" i="1">
                    <a:solidFill>
                      <a:srgbClr val="000000"/>
                    </a:solidFill>
                    <a:latin typeface="Arial" charset="0"/>
                  </a:rPr>
                  <a:t>Scalability</a:t>
                </a:r>
              </a:p>
              <a:p>
                <a:r>
                  <a:rPr lang="es-ES" sz="1200" b="1" i="1">
                    <a:solidFill>
                      <a:srgbClr val="000000"/>
                    </a:solidFill>
                    <a:latin typeface="Arial" charset="0"/>
                  </a:rPr>
                  <a:t>Throughput</a:t>
                </a:r>
                <a:r>
                  <a:rPr lang="es-ES" sz="1200" b="1">
                    <a:solidFill>
                      <a:srgbClr val="000000"/>
                    </a:solidFill>
                    <a:latin typeface="Arial" charset="0"/>
                  </a:rPr>
                  <a:t> </a:t>
                </a:r>
                <a:endParaRPr lang="es-ES">
                  <a:latin typeface="Arial" charset="0"/>
                </a:endParaRPr>
              </a:p>
            </p:txBody>
          </p:sp>
          <p:sp>
            <p:nvSpPr>
              <p:cNvPr id="4142" name="Rectangle 25"/>
              <p:cNvSpPr>
                <a:spLocks noChangeArrowheads="1"/>
              </p:cNvSpPr>
              <p:nvPr/>
            </p:nvSpPr>
            <p:spPr bwMode="auto">
              <a:xfrm>
                <a:off x="1680" y="2832"/>
                <a:ext cx="1140" cy="198"/>
              </a:xfrm>
              <a:prstGeom prst="rect">
                <a:avLst/>
              </a:prstGeom>
              <a:noFill/>
              <a:ln w="9525">
                <a:noFill/>
                <a:miter lim="800000"/>
                <a:headEnd/>
                <a:tailEnd/>
              </a:ln>
            </p:spPr>
            <p:txBody>
              <a:bodyPr lIns="90424" tIns="45212" rIns="90424" bIns="45212"/>
              <a:lstStyle/>
              <a:p>
                <a:r>
                  <a:rPr lang="es-ES" sz="1200" b="1">
                    <a:solidFill>
                      <a:srgbClr val="FF3300"/>
                    </a:solidFill>
                    <a:latin typeface="Arial" charset="0"/>
                  </a:rPr>
                  <a:t>System integrators</a:t>
                </a:r>
                <a:endParaRPr lang="es-ES">
                  <a:latin typeface="Arial" charset="0"/>
                </a:endParaRPr>
              </a:p>
            </p:txBody>
          </p:sp>
        </p:grpSp>
        <p:sp>
          <p:nvSpPr>
            <p:cNvPr id="4119" name="Rectangle 26"/>
            <p:cNvSpPr>
              <a:spLocks noChangeArrowheads="1"/>
            </p:cNvSpPr>
            <p:nvPr/>
          </p:nvSpPr>
          <p:spPr bwMode="auto">
            <a:xfrm>
              <a:off x="9048" y="6884"/>
              <a:ext cx="2786" cy="758"/>
            </a:xfrm>
            <a:prstGeom prst="rect">
              <a:avLst/>
            </a:prstGeom>
            <a:noFill/>
            <a:ln w="9525">
              <a:noFill/>
              <a:miter lim="800000"/>
              <a:headEnd/>
              <a:tailEnd/>
            </a:ln>
          </p:spPr>
          <p:txBody>
            <a:bodyPr lIns="90424" tIns="45212" rIns="90424" bIns="45212">
              <a:spAutoFit/>
            </a:bodyPr>
            <a:lstStyle/>
            <a:p>
              <a:pPr algn="r"/>
              <a:r>
                <a:rPr lang="es-ES" sz="1200" b="1" i="1">
                  <a:solidFill>
                    <a:srgbClr val="000000"/>
                  </a:solidFill>
                  <a:latin typeface="Arial" charset="0"/>
                </a:rPr>
                <a:t>System topology</a:t>
              </a:r>
              <a:r>
                <a:rPr lang="es-ES" sz="1200" b="1">
                  <a:solidFill>
                    <a:srgbClr val="000000"/>
                  </a:solidFill>
                  <a:latin typeface="Arial" charset="0"/>
                </a:rPr>
                <a:t> </a:t>
              </a:r>
            </a:p>
            <a:p>
              <a:pPr algn="r"/>
              <a:r>
                <a:rPr lang="es-ES" sz="1200" b="1" i="1">
                  <a:solidFill>
                    <a:srgbClr val="000000"/>
                  </a:solidFill>
                  <a:latin typeface="Arial" charset="0"/>
                </a:rPr>
                <a:t>Delivery, installation</a:t>
              </a:r>
            </a:p>
            <a:p>
              <a:pPr algn="r"/>
              <a:r>
                <a:rPr lang="es-ES" sz="1200" b="1" i="1">
                  <a:solidFill>
                    <a:srgbClr val="000000"/>
                  </a:solidFill>
                  <a:latin typeface="Arial" charset="0"/>
                </a:rPr>
                <a:t>communication</a:t>
              </a:r>
              <a:endParaRPr lang="es-ES">
                <a:latin typeface="Arial" charset="0"/>
              </a:endParaRPr>
            </a:p>
          </p:txBody>
        </p:sp>
        <p:sp>
          <p:nvSpPr>
            <p:cNvPr id="4120" name="Rectangle 27"/>
            <p:cNvSpPr>
              <a:spLocks noChangeArrowheads="1"/>
            </p:cNvSpPr>
            <p:nvPr/>
          </p:nvSpPr>
          <p:spPr bwMode="auto">
            <a:xfrm>
              <a:off x="9865" y="6630"/>
              <a:ext cx="1897" cy="324"/>
            </a:xfrm>
            <a:prstGeom prst="rect">
              <a:avLst/>
            </a:prstGeom>
            <a:noFill/>
            <a:ln w="9525">
              <a:noFill/>
              <a:miter lim="800000"/>
              <a:headEnd/>
              <a:tailEnd/>
            </a:ln>
          </p:spPr>
          <p:txBody>
            <a:bodyPr wrap="none" lIns="90424" tIns="45212" rIns="90424" bIns="45212">
              <a:spAutoFit/>
            </a:bodyPr>
            <a:lstStyle/>
            <a:p>
              <a:pPr algn="r"/>
              <a:r>
                <a:rPr lang="es-ES" sz="1200" b="1">
                  <a:solidFill>
                    <a:srgbClr val="FF3300"/>
                  </a:solidFill>
                  <a:latin typeface="Arial" charset="0"/>
                </a:rPr>
                <a:t>System engineering</a:t>
              </a:r>
              <a:endParaRPr lang="es-ES">
                <a:latin typeface="Arial" charset="0"/>
              </a:endParaRPr>
            </a:p>
          </p:txBody>
        </p:sp>
        <p:graphicFrame>
          <p:nvGraphicFramePr>
            <p:cNvPr id="4101" name="Object 28"/>
            <p:cNvGraphicFramePr>
              <a:graphicFrameLocks/>
            </p:cNvGraphicFramePr>
            <p:nvPr/>
          </p:nvGraphicFramePr>
          <p:xfrm>
            <a:off x="3999" y="5613"/>
            <a:ext cx="1027" cy="811"/>
          </p:xfrm>
          <a:graphic>
            <a:graphicData uri="http://schemas.openxmlformats.org/presentationml/2006/ole">
              <mc:AlternateContent xmlns:mc="http://schemas.openxmlformats.org/markup-compatibility/2006">
                <mc:Choice xmlns:v="urn:schemas-microsoft-com:vml" Requires="v">
                  <p:oleObj spid="_x0000_s1041" name="CorelDRAW" r:id="rId10" imgW="741240" imgH="475920" progId="CorelDRAW.Graphic.11">
                    <p:embed/>
                  </p:oleObj>
                </mc:Choice>
                <mc:Fallback>
                  <p:oleObj name="CorelDRAW" r:id="rId10" imgW="741240" imgH="475920" progId="CorelDRAW.Graphic.11">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9" y="5613"/>
                          <a:ext cx="1027" cy="81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21" name="Rectangle 29"/>
            <p:cNvSpPr>
              <a:spLocks noChangeArrowheads="1"/>
            </p:cNvSpPr>
            <p:nvPr/>
          </p:nvSpPr>
          <p:spPr bwMode="auto">
            <a:xfrm>
              <a:off x="3916" y="4810"/>
              <a:ext cx="1843" cy="538"/>
            </a:xfrm>
            <a:prstGeom prst="rect">
              <a:avLst/>
            </a:prstGeom>
            <a:noFill/>
            <a:ln w="9525">
              <a:noFill/>
              <a:miter lim="800000"/>
              <a:headEnd/>
              <a:tailEnd/>
            </a:ln>
          </p:spPr>
          <p:txBody>
            <a:bodyPr wrap="none" lIns="85216" tIns="42608" rIns="85216" bIns="42608">
              <a:spAutoFit/>
            </a:bodyPr>
            <a:lstStyle/>
            <a:p>
              <a:r>
                <a:rPr lang="es-ES" sz="1200" b="1">
                  <a:solidFill>
                    <a:srgbClr val="FF0033"/>
                  </a:solidFill>
                  <a:latin typeface="Arial" charset="0"/>
                </a:rPr>
                <a:t>Analysts/Designers</a:t>
              </a:r>
              <a:endParaRPr lang="es-ES" sz="1200" b="1">
                <a:solidFill>
                  <a:srgbClr val="000000"/>
                </a:solidFill>
                <a:latin typeface="Arial" charset="0"/>
              </a:endParaRPr>
            </a:p>
            <a:p>
              <a:r>
                <a:rPr lang="es-ES" sz="1200" b="1" i="1">
                  <a:solidFill>
                    <a:srgbClr val="000000"/>
                  </a:solidFill>
                  <a:latin typeface="Arial" charset="0"/>
                </a:rPr>
                <a:t>Structure</a:t>
              </a:r>
              <a:r>
                <a:rPr lang="es-ES" sz="1200" b="1">
                  <a:solidFill>
                    <a:srgbClr val="FF0033"/>
                  </a:solidFill>
                  <a:latin typeface="Arial" charset="0"/>
                </a:rPr>
                <a:t> </a:t>
              </a:r>
              <a:endParaRPr lang="es-ES">
                <a:latin typeface="Arial" charset="0"/>
              </a:endParaRPr>
            </a:p>
          </p:txBody>
        </p:sp>
        <p:grpSp>
          <p:nvGrpSpPr>
            <p:cNvPr id="4122" name="Group 30"/>
            <p:cNvGrpSpPr>
              <a:grpSpLocks/>
            </p:cNvGrpSpPr>
            <p:nvPr/>
          </p:nvGrpSpPr>
          <p:grpSpPr bwMode="auto">
            <a:xfrm>
              <a:off x="10577" y="5698"/>
              <a:ext cx="954" cy="868"/>
              <a:chOff x="5185" y="1876"/>
              <a:chExt cx="437" cy="485"/>
            </a:xfrm>
          </p:grpSpPr>
          <p:sp>
            <p:nvSpPr>
              <p:cNvPr id="4123" name="Rectangle 31"/>
              <p:cNvSpPr>
                <a:spLocks noChangeArrowheads="1"/>
              </p:cNvSpPr>
              <p:nvPr/>
            </p:nvSpPr>
            <p:spPr bwMode="auto">
              <a:xfrm>
                <a:off x="5185" y="1897"/>
                <a:ext cx="102" cy="107"/>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24" name="Freeform 32"/>
              <p:cNvSpPr>
                <a:spLocks/>
              </p:cNvSpPr>
              <p:nvPr/>
            </p:nvSpPr>
            <p:spPr bwMode="auto">
              <a:xfrm>
                <a:off x="5185" y="1876"/>
                <a:ext cx="142" cy="21"/>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25" name="Freeform 33"/>
              <p:cNvSpPr>
                <a:spLocks/>
              </p:cNvSpPr>
              <p:nvPr/>
            </p:nvSpPr>
            <p:spPr bwMode="auto">
              <a:xfrm>
                <a:off x="5287" y="1876"/>
                <a:ext cx="40" cy="128"/>
              </a:xfrm>
              <a:custGeom>
                <a:avLst/>
                <a:gdLst>
                  <a:gd name="T0" fmla="*/ 0 w 196"/>
                  <a:gd name="T1" fmla="*/ 96 h 577"/>
                  <a:gd name="T2" fmla="*/ 196 w 196"/>
                  <a:gd name="T3" fmla="*/ 0 h 577"/>
                  <a:gd name="T4" fmla="*/ 196 w 196"/>
                  <a:gd name="T5" fmla="*/ 432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26" name="Rectangle 34"/>
              <p:cNvSpPr>
                <a:spLocks noChangeArrowheads="1"/>
              </p:cNvSpPr>
              <p:nvPr/>
            </p:nvSpPr>
            <p:spPr bwMode="auto">
              <a:xfrm>
                <a:off x="5480" y="1924"/>
                <a:ext cx="102" cy="106"/>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27" name="Freeform 35"/>
              <p:cNvSpPr>
                <a:spLocks/>
              </p:cNvSpPr>
              <p:nvPr/>
            </p:nvSpPr>
            <p:spPr bwMode="auto">
              <a:xfrm>
                <a:off x="5480" y="1902"/>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000000"/>
              </a:solidFill>
              <a:ln w="0">
                <a:solidFill>
                  <a:srgbClr val="000000"/>
                </a:solidFill>
                <a:prstDash val="solid"/>
                <a:round/>
                <a:headEnd/>
                <a:tailEnd/>
              </a:ln>
            </p:spPr>
            <p:txBody>
              <a:bodyPr/>
              <a:lstStyle/>
              <a:p>
                <a:endParaRPr lang="es-ES"/>
              </a:p>
            </p:txBody>
          </p:sp>
          <p:sp>
            <p:nvSpPr>
              <p:cNvPr id="4128" name="Freeform 36"/>
              <p:cNvSpPr>
                <a:spLocks/>
              </p:cNvSpPr>
              <p:nvPr/>
            </p:nvSpPr>
            <p:spPr bwMode="auto">
              <a:xfrm>
                <a:off x="5582" y="1902"/>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000000"/>
              </a:solidFill>
              <a:ln w="0">
                <a:solidFill>
                  <a:srgbClr val="000000"/>
                </a:solidFill>
                <a:prstDash val="solid"/>
                <a:round/>
                <a:headEnd/>
                <a:tailEnd/>
              </a:ln>
            </p:spPr>
            <p:txBody>
              <a:bodyPr/>
              <a:lstStyle/>
              <a:p>
                <a:endParaRPr lang="es-ES"/>
              </a:p>
            </p:txBody>
          </p:sp>
          <p:sp>
            <p:nvSpPr>
              <p:cNvPr id="4129" name="Line 37"/>
              <p:cNvSpPr>
                <a:spLocks noChangeShapeType="1"/>
              </p:cNvSpPr>
              <p:nvPr/>
            </p:nvSpPr>
            <p:spPr bwMode="auto">
              <a:xfrm>
                <a:off x="5307" y="1940"/>
                <a:ext cx="173" cy="26"/>
              </a:xfrm>
              <a:prstGeom prst="line">
                <a:avLst/>
              </a:prstGeom>
              <a:noFill/>
              <a:ln w="0">
                <a:solidFill>
                  <a:srgbClr val="000000"/>
                </a:solidFill>
                <a:round/>
                <a:headEnd/>
                <a:tailEnd/>
              </a:ln>
            </p:spPr>
            <p:txBody>
              <a:bodyPr/>
              <a:lstStyle/>
              <a:p>
                <a:endParaRPr lang="es-ES"/>
              </a:p>
            </p:txBody>
          </p:sp>
          <p:sp>
            <p:nvSpPr>
              <p:cNvPr id="4130" name="Rectangle 38"/>
              <p:cNvSpPr>
                <a:spLocks noChangeArrowheads="1"/>
              </p:cNvSpPr>
              <p:nvPr/>
            </p:nvSpPr>
            <p:spPr bwMode="auto">
              <a:xfrm>
                <a:off x="5185" y="2096"/>
                <a:ext cx="102" cy="106"/>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31" name="Freeform 39"/>
              <p:cNvSpPr>
                <a:spLocks/>
              </p:cNvSpPr>
              <p:nvPr/>
            </p:nvSpPr>
            <p:spPr bwMode="auto">
              <a:xfrm>
                <a:off x="5185" y="2074"/>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32" name="Freeform 40"/>
              <p:cNvSpPr>
                <a:spLocks/>
              </p:cNvSpPr>
              <p:nvPr/>
            </p:nvSpPr>
            <p:spPr bwMode="auto">
              <a:xfrm>
                <a:off x="5287" y="2074"/>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33" name="Line 41"/>
              <p:cNvSpPr>
                <a:spLocks noChangeShapeType="1"/>
              </p:cNvSpPr>
              <p:nvPr/>
            </p:nvSpPr>
            <p:spPr bwMode="auto">
              <a:xfrm flipV="1">
                <a:off x="5307" y="1966"/>
                <a:ext cx="173" cy="172"/>
              </a:xfrm>
              <a:prstGeom prst="line">
                <a:avLst/>
              </a:prstGeom>
              <a:noFill/>
              <a:ln w="0">
                <a:solidFill>
                  <a:srgbClr val="000000"/>
                </a:solidFill>
                <a:round/>
                <a:headEnd/>
                <a:tailEnd/>
              </a:ln>
            </p:spPr>
            <p:txBody>
              <a:bodyPr/>
              <a:lstStyle/>
              <a:p>
                <a:endParaRPr lang="es-ES"/>
              </a:p>
            </p:txBody>
          </p:sp>
          <p:sp>
            <p:nvSpPr>
              <p:cNvPr id="4134" name="Rectangle 42"/>
              <p:cNvSpPr>
                <a:spLocks noChangeArrowheads="1"/>
              </p:cNvSpPr>
              <p:nvPr/>
            </p:nvSpPr>
            <p:spPr bwMode="auto">
              <a:xfrm>
                <a:off x="5480" y="2149"/>
                <a:ext cx="102" cy="106"/>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35" name="Freeform 43"/>
              <p:cNvSpPr>
                <a:spLocks/>
              </p:cNvSpPr>
              <p:nvPr/>
            </p:nvSpPr>
            <p:spPr bwMode="auto">
              <a:xfrm>
                <a:off x="5480" y="2127"/>
                <a:ext cx="142" cy="22"/>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000000"/>
              </a:solidFill>
              <a:ln w="0">
                <a:solidFill>
                  <a:srgbClr val="000000"/>
                </a:solidFill>
                <a:prstDash val="solid"/>
                <a:round/>
                <a:headEnd/>
                <a:tailEnd/>
              </a:ln>
            </p:spPr>
            <p:txBody>
              <a:bodyPr/>
              <a:lstStyle/>
              <a:p>
                <a:endParaRPr lang="es-ES"/>
              </a:p>
            </p:txBody>
          </p:sp>
          <p:sp>
            <p:nvSpPr>
              <p:cNvPr id="4136" name="Freeform 44"/>
              <p:cNvSpPr>
                <a:spLocks/>
              </p:cNvSpPr>
              <p:nvPr/>
            </p:nvSpPr>
            <p:spPr bwMode="auto">
              <a:xfrm>
                <a:off x="5582" y="2127"/>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000000"/>
              </a:solidFill>
              <a:ln w="0">
                <a:solidFill>
                  <a:srgbClr val="000000"/>
                </a:solidFill>
                <a:prstDash val="solid"/>
                <a:round/>
                <a:headEnd/>
                <a:tailEnd/>
              </a:ln>
            </p:spPr>
            <p:txBody>
              <a:bodyPr/>
              <a:lstStyle/>
              <a:p>
                <a:endParaRPr lang="es-ES"/>
              </a:p>
            </p:txBody>
          </p:sp>
          <p:sp>
            <p:nvSpPr>
              <p:cNvPr id="4137" name="Rectangle 45"/>
              <p:cNvSpPr>
                <a:spLocks noChangeArrowheads="1"/>
              </p:cNvSpPr>
              <p:nvPr/>
            </p:nvSpPr>
            <p:spPr bwMode="auto">
              <a:xfrm>
                <a:off x="5185" y="2254"/>
                <a:ext cx="102" cy="107"/>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38" name="Freeform 46"/>
              <p:cNvSpPr>
                <a:spLocks/>
              </p:cNvSpPr>
              <p:nvPr/>
            </p:nvSpPr>
            <p:spPr bwMode="auto">
              <a:xfrm>
                <a:off x="5185" y="2233"/>
                <a:ext cx="142" cy="21"/>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rgbClr val="000000"/>
                </a:solidFill>
                <a:prstDash val="solid"/>
                <a:round/>
                <a:headEnd/>
                <a:tailEnd/>
              </a:ln>
            </p:spPr>
            <p:txBody>
              <a:bodyPr/>
              <a:lstStyle/>
              <a:p>
                <a:endParaRPr lang="es-ES"/>
              </a:p>
            </p:txBody>
          </p:sp>
          <p:sp>
            <p:nvSpPr>
              <p:cNvPr id="4139" name="Freeform 47"/>
              <p:cNvSpPr>
                <a:spLocks/>
              </p:cNvSpPr>
              <p:nvPr/>
            </p:nvSpPr>
            <p:spPr bwMode="auto">
              <a:xfrm>
                <a:off x="5287" y="2233"/>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rgbClr val="000000"/>
                </a:solidFill>
                <a:prstDash val="solid"/>
                <a:round/>
                <a:headEnd/>
                <a:tailEnd/>
              </a:ln>
            </p:spPr>
            <p:txBody>
              <a:bodyPr/>
              <a:lstStyle/>
              <a:p>
                <a:endParaRPr lang="es-ES"/>
              </a:p>
            </p:txBody>
          </p:sp>
          <p:sp>
            <p:nvSpPr>
              <p:cNvPr id="4140" name="Line 48"/>
              <p:cNvSpPr>
                <a:spLocks noChangeShapeType="1"/>
              </p:cNvSpPr>
              <p:nvPr/>
            </p:nvSpPr>
            <p:spPr bwMode="auto">
              <a:xfrm flipV="1">
                <a:off x="5307" y="2191"/>
                <a:ext cx="173" cy="106"/>
              </a:xfrm>
              <a:prstGeom prst="line">
                <a:avLst/>
              </a:prstGeom>
              <a:noFill/>
              <a:ln w="0">
                <a:solidFill>
                  <a:srgbClr val="000000"/>
                </a:solidFill>
                <a:round/>
                <a:headEnd/>
                <a:tailEnd/>
              </a:ln>
            </p:spPr>
            <p:txBody>
              <a:bodyPr/>
              <a:lstStyle/>
              <a:p>
                <a:endParaRPr lang="es-ES"/>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95536" y="1844824"/>
            <a:ext cx="8568952" cy="1800200"/>
          </a:xfrm>
        </p:spPr>
        <p:txBody>
          <a:bodyPr/>
          <a:lstStyle/>
          <a:p>
            <a:pPr algn="ctr"/>
            <a:r>
              <a:rPr lang="es-ES" dirty="0" smtClean="0"/>
              <a:t>Construcción del Modelo de Análisis</a:t>
            </a:r>
            <a:endParaRPr lang="es-ES" dirty="0"/>
          </a:p>
        </p:txBody>
      </p:sp>
    </p:spTree>
    <p:extLst>
      <p:ext uri="{BB962C8B-B14F-4D97-AF65-F5344CB8AC3E}">
        <p14:creationId xmlns:p14="http://schemas.microsoft.com/office/powerpoint/2010/main" val="395288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Marcador de número de diapositiva">
            <a:extLst>
              <a:ext uri="{FF2B5EF4-FFF2-40B4-BE49-F238E27FC236}">
                <a16:creationId xmlns:a16="http://schemas.microsoft.com/office/drawing/2014/main" xmlns="" id="{9CEA29F7-0150-472A-9A87-6746A47526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4A7D76-7779-4A73-9E7D-CA9C703F6895}" type="slidenum">
              <a:rPr lang="es-ES_tradnl" altLang="es-PA" sz="1400">
                <a:solidFill>
                  <a:schemeClr val="tx2"/>
                </a:solidFill>
              </a:rPr>
              <a:pPr/>
              <a:t>14</a:t>
            </a:fld>
            <a:endParaRPr lang="es-ES_tradnl" altLang="es-PA" sz="1400">
              <a:solidFill>
                <a:schemeClr val="tx2"/>
              </a:solidFill>
            </a:endParaRPr>
          </a:p>
        </p:txBody>
      </p:sp>
      <p:sp>
        <p:nvSpPr>
          <p:cNvPr id="23555" name="Rectangle 145">
            <a:extLst>
              <a:ext uri="{FF2B5EF4-FFF2-40B4-BE49-F238E27FC236}">
                <a16:creationId xmlns:a16="http://schemas.microsoft.com/office/drawing/2014/main" xmlns="" id="{52262B0E-A373-4838-843D-BE45A4FC26F2}"/>
              </a:ext>
            </a:extLst>
          </p:cNvPr>
          <p:cNvSpPr>
            <a:spLocks noChangeArrowheads="1"/>
          </p:cNvSpPr>
          <p:nvPr/>
        </p:nvSpPr>
        <p:spPr bwMode="auto">
          <a:xfrm>
            <a:off x="0" y="0"/>
            <a:ext cx="91440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nvGrpSpPr>
          <p:cNvPr id="23556" name="Group 3">
            <a:extLst>
              <a:ext uri="{FF2B5EF4-FFF2-40B4-BE49-F238E27FC236}">
                <a16:creationId xmlns:a16="http://schemas.microsoft.com/office/drawing/2014/main" xmlns="" id="{89284272-3C07-4842-B7D8-72A01F0CBC63}"/>
              </a:ext>
            </a:extLst>
          </p:cNvPr>
          <p:cNvGrpSpPr>
            <a:grpSpLocks/>
          </p:cNvGrpSpPr>
          <p:nvPr/>
        </p:nvGrpSpPr>
        <p:grpSpPr bwMode="auto">
          <a:xfrm>
            <a:off x="6477000" y="76200"/>
            <a:ext cx="2667000" cy="4191000"/>
            <a:chOff x="4080" y="240"/>
            <a:chExt cx="1632" cy="2640"/>
          </a:xfrm>
        </p:grpSpPr>
        <p:sp>
          <p:nvSpPr>
            <p:cNvPr id="23647" name="Rectangle 4">
              <a:extLst>
                <a:ext uri="{FF2B5EF4-FFF2-40B4-BE49-F238E27FC236}">
                  <a16:creationId xmlns:a16="http://schemas.microsoft.com/office/drawing/2014/main" xmlns="" id="{217D1475-63AC-45BF-9BA2-0CCC34674850}"/>
                </a:ext>
              </a:extLst>
            </p:cNvPr>
            <p:cNvSpPr>
              <a:spLocks noChangeArrowheads="1"/>
            </p:cNvSpPr>
            <p:nvPr/>
          </p:nvSpPr>
          <p:spPr bwMode="auto">
            <a:xfrm>
              <a:off x="4080" y="240"/>
              <a:ext cx="1632" cy="2640"/>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nvGrpSpPr>
            <p:cNvPr id="23648" name="Group 5">
              <a:extLst>
                <a:ext uri="{FF2B5EF4-FFF2-40B4-BE49-F238E27FC236}">
                  <a16:creationId xmlns:a16="http://schemas.microsoft.com/office/drawing/2014/main" xmlns="" id="{3924D876-5B12-4BC1-8219-523360384280}"/>
                </a:ext>
              </a:extLst>
            </p:cNvPr>
            <p:cNvGrpSpPr>
              <a:grpSpLocks/>
            </p:cNvGrpSpPr>
            <p:nvPr/>
          </p:nvGrpSpPr>
          <p:grpSpPr bwMode="auto">
            <a:xfrm>
              <a:off x="4224" y="480"/>
              <a:ext cx="96" cy="240"/>
              <a:chOff x="240" y="3024"/>
              <a:chExt cx="96" cy="336"/>
            </a:xfrm>
          </p:grpSpPr>
          <p:sp>
            <p:nvSpPr>
              <p:cNvPr id="23686" name="Oval 6">
                <a:extLst>
                  <a:ext uri="{FF2B5EF4-FFF2-40B4-BE49-F238E27FC236}">
                    <a16:creationId xmlns:a16="http://schemas.microsoft.com/office/drawing/2014/main" xmlns="" id="{8973125E-7A7B-4027-A39F-BCFB0E11B8B8}"/>
                  </a:ext>
                </a:extLst>
              </p:cNvPr>
              <p:cNvSpPr>
                <a:spLocks noChangeArrowheads="1"/>
              </p:cNvSpPr>
              <p:nvPr/>
            </p:nvSpPr>
            <p:spPr bwMode="auto">
              <a:xfrm>
                <a:off x="240" y="3024"/>
                <a:ext cx="96" cy="96"/>
              </a:xfrm>
              <a:prstGeom prst="ellipse">
                <a:avLst/>
              </a:prstGeom>
              <a:solidFill>
                <a:srgbClr val="FFA829"/>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87" name="Line 7">
                <a:extLst>
                  <a:ext uri="{FF2B5EF4-FFF2-40B4-BE49-F238E27FC236}">
                    <a16:creationId xmlns:a16="http://schemas.microsoft.com/office/drawing/2014/main" xmlns="" id="{4E7A76B7-1D32-4BF6-AB7B-2C54D20F246B}"/>
                  </a:ext>
                </a:extLst>
              </p:cNvPr>
              <p:cNvSpPr>
                <a:spLocks noChangeShapeType="1"/>
              </p:cNvSpPr>
              <p:nvPr/>
            </p:nvSpPr>
            <p:spPr bwMode="auto">
              <a:xfrm>
                <a:off x="288" y="3120"/>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88" name="Line 8">
                <a:extLst>
                  <a:ext uri="{FF2B5EF4-FFF2-40B4-BE49-F238E27FC236}">
                    <a16:creationId xmlns:a16="http://schemas.microsoft.com/office/drawing/2014/main" xmlns="" id="{B2D8CDB2-1E66-44BA-8DA0-94B9475FD58C}"/>
                  </a:ext>
                </a:extLst>
              </p:cNvPr>
              <p:cNvSpPr>
                <a:spLocks noChangeShapeType="1"/>
              </p:cNvSpPr>
              <p:nvPr/>
            </p:nvSpPr>
            <p:spPr bwMode="auto">
              <a:xfrm>
                <a:off x="240" y="3168"/>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89" name="Line 9">
                <a:extLst>
                  <a:ext uri="{FF2B5EF4-FFF2-40B4-BE49-F238E27FC236}">
                    <a16:creationId xmlns:a16="http://schemas.microsoft.com/office/drawing/2014/main" xmlns="" id="{47EC84F3-3A61-4CA5-9AC7-05CF1CDE1548}"/>
                  </a:ext>
                </a:extLst>
              </p:cNvPr>
              <p:cNvSpPr>
                <a:spLocks noChangeShapeType="1"/>
              </p:cNvSpPr>
              <p:nvPr/>
            </p:nvSpPr>
            <p:spPr bwMode="auto">
              <a:xfrm flipH="1">
                <a:off x="240"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90" name="Line 10">
                <a:extLst>
                  <a:ext uri="{FF2B5EF4-FFF2-40B4-BE49-F238E27FC236}">
                    <a16:creationId xmlns:a16="http://schemas.microsoft.com/office/drawing/2014/main" xmlns="" id="{F4B3A8FF-FC22-4D20-A850-39F7388FDF8D}"/>
                  </a:ext>
                </a:extLst>
              </p:cNvPr>
              <p:cNvSpPr>
                <a:spLocks noChangeShapeType="1"/>
              </p:cNvSpPr>
              <p:nvPr/>
            </p:nvSpPr>
            <p:spPr bwMode="auto">
              <a:xfrm>
                <a:off x="288"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3649" name="Rectangle 11">
              <a:extLst>
                <a:ext uri="{FF2B5EF4-FFF2-40B4-BE49-F238E27FC236}">
                  <a16:creationId xmlns:a16="http://schemas.microsoft.com/office/drawing/2014/main" xmlns="" id="{68DA7F00-F1A0-41FA-BB8E-B477FE16FED4}"/>
                </a:ext>
              </a:extLst>
            </p:cNvPr>
            <p:cNvSpPr>
              <a:spLocks noChangeArrowheads="1"/>
            </p:cNvSpPr>
            <p:nvPr/>
          </p:nvSpPr>
          <p:spPr bwMode="auto">
            <a:xfrm>
              <a:off x="4608" y="288"/>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50" name="Rectangle 12">
              <a:extLst>
                <a:ext uri="{FF2B5EF4-FFF2-40B4-BE49-F238E27FC236}">
                  <a16:creationId xmlns:a16="http://schemas.microsoft.com/office/drawing/2014/main" xmlns="" id="{5BF1CCD3-5758-48BE-8993-FA60C4B43470}"/>
                </a:ext>
              </a:extLst>
            </p:cNvPr>
            <p:cNvSpPr>
              <a:spLocks noChangeArrowheads="1"/>
            </p:cNvSpPr>
            <p:nvPr/>
          </p:nvSpPr>
          <p:spPr bwMode="auto">
            <a:xfrm>
              <a:off x="4512" y="720"/>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51" name="Rectangle 13">
              <a:extLst>
                <a:ext uri="{FF2B5EF4-FFF2-40B4-BE49-F238E27FC236}">
                  <a16:creationId xmlns:a16="http://schemas.microsoft.com/office/drawing/2014/main" xmlns="" id="{A58781F3-B3FB-4E5F-8291-9CCAFB41909F}"/>
                </a:ext>
              </a:extLst>
            </p:cNvPr>
            <p:cNvSpPr>
              <a:spLocks noChangeArrowheads="1"/>
            </p:cNvSpPr>
            <p:nvPr/>
          </p:nvSpPr>
          <p:spPr bwMode="auto">
            <a:xfrm>
              <a:off x="5376" y="288"/>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52" name="Rectangle 14">
              <a:extLst>
                <a:ext uri="{FF2B5EF4-FFF2-40B4-BE49-F238E27FC236}">
                  <a16:creationId xmlns:a16="http://schemas.microsoft.com/office/drawing/2014/main" xmlns="" id="{28E0E4A9-E514-48AE-A452-46E9FB11F86B}"/>
                </a:ext>
              </a:extLst>
            </p:cNvPr>
            <p:cNvSpPr>
              <a:spLocks noChangeArrowheads="1"/>
            </p:cNvSpPr>
            <p:nvPr/>
          </p:nvSpPr>
          <p:spPr bwMode="auto">
            <a:xfrm>
              <a:off x="5136" y="528"/>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53" name="Rectangle 15">
              <a:extLst>
                <a:ext uri="{FF2B5EF4-FFF2-40B4-BE49-F238E27FC236}">
                  <a16:creationId xmlns:a16="http://schemas.microsoft.com/office/drawing/2014/main" xmlns="" id="{374A154B-446C-4944-A2C8-93D423F22555}"/>
                </a:ext>
              </a:extLst>
            </p:cNvPr>
            <p:cNvSpPr>
              <a:spLocks noChangeArrowheads="1"/>
            </p:cNvSpPr>
            <p:nvPr/>
          </p:nvSpPr>
          <p:spPr bwMode="auto">
            <a:xfrm>
              <a:off x="5328" y="720"/>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54" name="Line 16">
              <a:extLst>
                <a:ext uri="{FF2B5EF4-FFF2-40B4-BE49-F238E27FC236}">
                  <a16:creationId xmlns:a16="http://schemas.microsoft.com/office/drawing/2014/main" xmlns="" id="{C2803003-0553-4D29-8A75-E7171E0F77A2}"/>
                </a:ext>
              </a:extLst>
            </p:cNvPr>
            <p:cNvSpPr>
              <a:spLocks noChangeShapeType="1"/>
            </p:cNvSpPr>
            <p:nvPr/>
          </p:nvSpPr>
          <p:spPr bwMode="auto">
            <a:xfrm flipV="1">
              <a:off x="4416" y="432"/>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55" name="Line 17">
              <a:extLst>
                <a:ext uri="{FF2B5EF4-FFF2-40B4-BE49-F238E27FC236}">
                  <a16:creationId xmlns:a16="http://schemas.microsoft.com/office/drawing/2014/main" xmlns="" id="{F268D470-9F49-4884-B475-0F51386F2A77}"/>
                </a:ext>
              </a:extLst>
            </p:cNvPr>
            <p:cNvSpPr>
              <a:spLocks noChangeShapeType="1"/>
            </p:cNvSpPr>
            <p:nvPr/>
          </p:nvSpPr>
          <p:spPr bwMode="auto">
            <a:xfrm>
              <a:off x="4368" y="672"/>
              <a:ext cx="96"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56" name="Line 18">
              <a:extLst>
                <a:ext uri="{FF2B5EF4-FFF2-40B4-BE49-F238E27FC236}">
                  <a16:creationId xmlns:a16="http://schemas.microsoft.com/office/drawing/2014/main" xmlns="" id="{8FC5ED8D-F5B1-4763-BBC8-2A171B6B93FC}"/>
                </a:ext>
              </a:extLst>
            </p:cNvPr>
            <p:cNvSpPr>
              <a:spLocks noChangeShapeType="1"/>
            </p:cNvSpPr>
            <p:nvPr/>
          </p:nvSpPr>
          <p:spPr bwMode="auto">
            <a:xfrm flipH="1">
              <a:off x="4656" y="384"/>
              <a:ext cx="48"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57" name="Line 19">
              <a:extLst>
                <a:ext uri="{FF2B5EF4-FFF2-40B4-BE49-F238E27FC236}">
                  <a16:creationId xmlns:a16="http://schemas.microsoft.com/office/drawing/2014/main" xmlns="" id="{C5E95DD3-E085-4E6D-9C1B-E99B1B7D92C6}"/>
                </a:ext>
              </a:extLst>
            </p:cNvPr>
            <p:cNvSpPr>
              <a:spLocks noChangeShapeType="1"/>
            </p:cNvSpPr>
            <p:nvPr/>
          </p:nvSpPr>
          <p:spPr bwMode="auto">
            <a:xfrm flipV="1">
              <a:off x="4752" y="576"/>
              <a:ext cx="336"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58" name="Line 20">
              <a:extLst>
                <a:ext uri="{FF2B5EF4-FFF2-40B4-BE49-F238E27FC236}">
                  <a16:creationId xmlns:a16="http://schemas.microsoft.com/office/drawing/2014/main" xmlns="" id="{5395E30C-91A6-4F08-8A5F-9BD3459B6091}"/>
                </a:ext>
              </a:extLst>
            </p:cNvPr>
            <p:cNvSpPr>
              <a:spLocks noChangeShapeType="1"/>
            </p:cNvSpPr>
            <p:nvPr/>
          </p:nvSpPr>
          <p:spPr bwMode="auto">
            <a:xfrm flipV="1">
              <a:off x="5280" y="384"/>
              <a:ext cx="96"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59" name="Line 21">
              <a:extLst>
                <a:ext uri="{FF2B5EF4-FFF2-40B4-BE49-F238E27FC236}">
                  <a16:creationId xmlns:a16="http://schemas.microsoft.com/office/drawing/2014/main" xmlns="" id="{75D55D7B-59E2-4C2A-9FF4-C34E905B5FFA}"/>
                </a:ext>
              </a:extLst>
            </p:cNvPr>
            <p:cNvSpPr>
              <a:spLocks noChangeShapeType="1"/>
            </p:cNvSpPr>
            <p:nvPr/>
          </p:nvSpPr>
          <p:spPr bwMode="auto">
            <a:xfrm>
              <a:off x="4704" y="81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60" name="Line 22">
              <a:extLst>
                <a:ext uri="{FF2B5EF4-FFF2-40B4-BE49-F238E27FC236}">
                  <a16:creationId xmlns:a16="http://schemas.microsoft.com/office/drawing/2014/main" xmlns="" id="{46C55530-7848-4D5B-B8ED-8CC1BD59EABF}"/>
                </a:ext>
              </a:extLst>
            </p:cNvPr>
            <p:cNvSpPr>
              <a:spLocks noChangeShapeType="1"/>
            </p:cNvSpPr>
            <p:nvPr/>
          </p:nvSpPr>
          <p:spPr bwMode="auto">
            <a:xfrm flipV="1">
              <a:off x="4416" y="384"/>
              <a:ext cx="96"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61" name="Line 23">
              <a:extLst>
                <a:ext uri="{FF2B5EF4-FFF2-40B4-BE49-F238E27FC236}">
                  <a16:creationId xmlns:a16="http://schemas.microsoft.com/office/drawing/2014/main" xmlns="" id="{AD6C420F-AEC6-4EC5-9731-F440FDA9CA86}"/>
                </a:ext>
              </a:extLst>
            </p:cNvPr>
            <p:cNvSpPr>
              <a:spLocks noChangeShapeType="1"/>
            </p:cNvSpPr>
            <p:nvPr/>
          </p:nvSpPr>
          <p:spPr bwMode="auto">
            <a:xfrm flipH="1">
              <a:off x="4608" y="480"/>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62" name="Line 24">
              <a:extLst>
                <a:ext uri="{FF2B5EF4-FFF2-40B4-BE49-F238E27FC236}">
                  <a16:creationId xmlns:a16="http://schemas.microsoft.com/office/drawing/2014/main" xmlns="" id="{8619D38F-3D9C-484B-9776-0135BE07DBF6}"/>
                </a:ext>
              </a:extLst>
            </p:cNvPr>
            <p:cNvSpPr>
              <a:spLocks noChangeShapeType="1"/>
            </p:cNvSpPr>
            <p:nvPr/>
          </p:nvSpPr>
          <p:spPr bwMode="auto">
            <a:xfrm>
              <a:off x="4320" y="720"/>
              <a:ext cx="96"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63" name="Line 25">
              <a:extLst>
                <a:ext uri="{FF2B5EF4-FFF2-40B4-BE49-F238E27FC236}">
                  <a16:creationId xmlns:a16="http://schemas.microsoft.com/office/drawing/2014/main" xmlns="" id="{87E3FB5D-4A3C-4AF6-9555-0DA007519927}"/>
                </a:ext>
              </a:extLst>
            </p:cNvPr>
            <p:cNvSpPr>
              <a:spLocks noChangeShapeType="1"/>
            </p:cNvSpPr>
            <p:nvPr/>
          </p:nvSpPr>
          <p:spPr bwMode="auto">
            <a:xfrm>
              <a:off x="4848" y="864"/>
              <a:ext cx="24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64" name="Line 26">
              <a:extLst>
                <a:ext uri="{FF2B5EF4-FFF2-40B4-BE49-F238E27FC236}">
                  <a16:creationId xmlns:a16="http://schemas.microsoft.com/office/drawing/2014/main" xmlns="" id="{3E585287-8BC4-412E-9717-C4E148F0FDE0}"/>
                </a:ext>
              </a:extLst>
            </p:cNvPr>
            <p:cNvSpPr>
              <a:spLocks noChangeShapeType="1"/>
            </p:cNvSpPr>
            <p:nvPr/>
          </p:nvSpPr>
          <p:spPr bwMode="auto">
            <a:xfrm flipV="1">
              <a:off x="4752" y="576"/>
              <a:ext cx="192"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65" name="Line 27">
              <a:extLst>
                <a:ext uri="{FF2B5EF4-FFF2-40B4-BE49-F238E27FC236}">
                  <a16:creationId xmlns:a16="http://schemas.microsoft.com/office/drawing/2014/main" xmlns="" id="{0EEAB3DF-B5AC-4501-9A64-F60A6DC568F6}"/>
                </a:ext>
              </a:extLst>
            </p:cNvPr>
            <p:cNvSpPr>
              <a:spLocks noChangeShapeType="1"/>
            </p:cNvSpPr>
            <p:nvPr/>
          </p:nvSpPr>
          <p:spPr bwMode="auto">
            <a:xfrm flipV="1">
              <a:off x="5232" y="336"/>
              <a:ext cx="144"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grpSp>
          <p:nvGrpSpPr>
            <p:cNvPr id="23666" name="Group 28">
              <a:extLst>
                <a:ext uri="{FF2B5EF4-FFF2-40B4-BE49-F238E27FC236}">
                  <a16:creationId xmlns:a16="http://schemas.microsoft.com/office/drawing/2014/main" xmlns="" id="{89188B87-64EF-4429-9446-83620DBF78D5}"/>
                </a:ext>
              </a:extLst>
            </p:cNvPr>
            <p:cNvGrpSpPr>
              <a:grpSpLocks/>
            </p:cNvGrpSpPr>
            <p:nvPr/>
          </p:nvGrpSpPr>
          <p:grpSpPr bwMode="auto">
            <a:xfrm>
              <a:off x="4224" y="1296"/>
              <a:ext cx="96" cy="240"/>
              <a:chOff x="240" y="3024"/>
              <a:chExt cx="96" cy="336"/>
            </a:xfrm>
          </p:grpSpPr>
          <p:sp>
            <p:nvSpPr>
              <p:cNvPr id="23681" name="Oval 29">
                <a:extLst>
                  <a:ext uri="{FF2B5EF4-FFF2-40B4-BE49-F238E27FC236}">
                    <a16:creationId xmlns:a16="http://schemas.microsoft.com/office/drawing/2014/main" xmlns="" id="{0FD393E5-70F4-444C-A914-D714ECA8BCFC}"/>
                  </a:ext>
                </a:extLst>
              </p:cNvPr>
              <p:cNvSpPr>
                <a:spLocks noChangeArrowheads="1"/>
              </p:cNvSpPr>
              <p:nvPr/>
            </p:nvSpPr>
            <p:spPr bwMode="auto">
              <a:xfrm>
                <a:off x="240" y="3024"/>
                <a:ext cx="96" cy="96"/>
              </a:xfrm>
              <a:prstGeom prst="ellipse">
                <a:avLst/>
              </a:prstGeom>
              <a:solidFill>
                <a:srgbClr val="FFA829"/>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82" name="Line 30">
                <a:extLst>
                  <a:ext uri="{FF2B5EF4-FFF2-40B4-BE49-F238E27FC236}">
                    <a16:creationId xmlns:a16="http://schemas.microsoft.com/office/drawing/2014/main" xmlns="" id="{91E3B3ED-84F2-415F-B9B4-3273A5BF8557}"/>
                  </a:ext>
                </a:extLst>
              </p:cNvPr>
              <p:cNvSpPr>
                <a:spLocks noChangeShapeType="1"/>
              </p:cNvSpPr>
              <p:nvPr/>
            </p:nvSpPr>
            <p:spPr bwMode="auto">
              <a:xfrm>
                <a:off x="288" y="3120"/>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83" name="Line 31">
                <a:extLst>
                  <a:ext uri="{FF2B5EF4-FFF2-40B4-BE49-F238E27FC236}">
                    <a16:creationId xmlns:a16="http://schemas.microsoft.com/office/drawing/2014/main" xmlns="" id="{B1A234D7-8357-4C30-A7C8-419EBE659F40}"/>
                  </a:ext>
                </a:extLst>
              </p:cNvPr>
              <p:cNvSpPr>
                <a:spLocks noChangeShapeType="1"/>
              </p:cNvSpPr>
              <p:nvPr/>
            </p:nvSpPr>
            <p:spPr bwMode="auto">
              <a:xfrm>
                <a:off x="240" y="3168"/>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84" name="Line 32">
                <a:extLst>
                  <a:ext uri="{FF2B5EF4-FFF2-40B4-BE49-F238E27FC236}">
                    <a16:creationId xmlns:a16="http://schemas.microsoft.com/office/drawing/2014/main" xmlns="" id="{E4F20BAD-4C38-48E9-AB3C-34A5227C1476}"/>
                  </a:ext>
                </a:extLst>
              </p:cNvPr>
              <p:cNvSpPr>
                <a:spLocks noChangeShapeType="1"/>
              </p:cNvSpPr>
              <p:nvPr/>
            </p:nvSpPr>
            <p:spPr bwMode="auto">
              <a:xfrm flipH="1">
                <a:off x="240"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85" name="Line 33">
                <a:extLst>
                  <a:ext uri="{FF2B5EF4-FFF2-40B4-BE49-F238E27FC236}">
                    <a16:creationId xmlns:a16="http://schemas.microsoft.com/office/drawing/2014/main" xmlns="" id="{56EA12E3-6FA7-46FC-86C9-F517BC3E7530}"/>
                  </a:ext>
                </a:extLst>
              </p:cNvPr>
              <p:cNvSpPr>
                <a:spLocks noChangeShapeType="1"/>
              </p:cNvSpPr>
              <p:nvPr/>
            </p:nvSpPr>
            <p:spPr bwMode="auto">
              <a:xfrm>
                <a:off x="288"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3667" name="Rectangle 34">
              <a:extLst>
                <a:ext uri="{FF2B5EF4-FFF2-40B4-BE49-F238E27FC236}">
                  <a16:creationId xmlns:a16="http://schemas.microsoft.com/office/drawing/2014/main" xmlns="" id="{7CF5C33E-3089-44DB-9154-64186B8F112C}"/>
                </a:ext>
              </a:extLst>
            </p:cNvPr>
            <p:cNvSpPr>
              <a:spLocks noChangeArrowheads="1"/>
            </p:cNvSpPr>
            <p:nvPr/>
          </p:nvSpPr>
          <p:spPr bwMode="auto">
            <a:xfrm>
              <a:off x="5424" y="1440"/>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68" name="Rectangle 35">
              <a:extLst>
                <a:ext uri="{FF2B5EF4-FFF2-40B4-BE49-F238E27FC236}">
                  <a16:creationId xmlns:a16="http://schemas.microsoft.com/office/drawing/2014/main" xmlns="" id="{188ACA4A-B90C-46B5-AD5B-6010ED42C5FC}"/>
                </a:ext>
              </a:extLst>
            </p:cNvPr>
            <p:cNvSpPr>
              <a:spLocks noChangeArrowheads="1"/>
            </p:cNvSpPr>
            <p:nvPr/>
          </p:nvSpPr>
          <p:spPr bwMode="auto">
            <a:xfrm>
              <a:off x="4848" y="1440"/>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69" name="Rectangle 36">
              <a:extLst>
                <a:ext uri="{FF2B5EF4-FFF2-40B4-BE49-F238E27FC236}">
                  <a16:creationId xmlns:a16="http://schemas.microsoft.com/office/drawing/2014/main" xmlns="" id="{BA816615-6212-42B7-B4B2-D71EC2AFDCF6}"/>
                </a:ext>
              </a:extLst>
            </p:cNvPr>
            <p:cNvSpPr>
              <a:spLocks noChangeArrowheads="1"/>
            </p:cNvSpPr>
            <p:nvPr/>
          </p:nvSpPr>
          <p:spPr bwMode="auto">
            <a:xfrm>
              <a:off x="5136" y="1440"/>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70" name="Rectangle 37">
              <a:extLst>
                <a:ext uri="{FF2B5EF4-FFF2-40B4-BE49-F238E27FC236}">
                  <a16:creationId xmlns:a16="http://schemas.microsoft.com/office/drawing/2014/main" xmlns="" id="{681A04C6-778D-4A6E-938D-85BA67F9116B}"/>
                </a:ext>
              </a:extLst>
            </p:cNvPr>
            <p:cNvSpPr>
              <a:spLocks noChangeArrowheads="1"/>
            </p:cNvSpPr>
            <p:nvPr/>
          </p:nvSpPr>
          <p:spPr bwMode="auto">
            <a:xfrm>
              <a:off x="4560" y="1440"/>
              <a:ext cx="144"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71" name="Line 38">
              <a:extLst>
                <a:ext uri="{FF2B5EF4-FFF2-40B4-BE49-F238E27FC236}">
                  <a16:creationId xmlns:a16="http://schemas.microsoft.com/office/drawing/2014/main" xmlns="" id="{B0F9F449-0BB2-418A-A3B3-99A89DA24338}"/>
                </a:ext>
              </a:extLst>
            </p:cNvPr>
            <p:cNvSpPr>
              <a:spLocks noChangeShapeType="1"/>
            </p:cNvSpPr>
            <p:nvPr/>
          </p:nvSpPr>
          <p:spPr bwMode="auto">
            <a:xfrm>
              <a:off x="4272" y="1632"/>
              <a:ext cx="0" cy="76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2" name="Line 39">
              <a:extLst>
                <a:ext uri="{FF2B5EF4-FFF2-40B4-BE49-F238E27FC236}">
                  <a16:creationId xmlns:a16="http://schemas.microsoft.com/office/drawing/2014/main" xmlns="" id="{23E1328D-0C09-4BFE-9B38-7999938BDDF9}"/>
                </a:ext>
              </a:extLst>
            </p:cNvPr>
            <p:cNvSpPr>
              <a:spLocks noChangeShapeType="1"/>
            </p:cNvSpPr>
            <p:nvPr/>
          </p:nvSpPr>
          <p:spPr bwMode="auto">
            <a:xfrm flipH="1">
              <a:off x="4656" y="1632"/>
              <a:ext cx="0" cy="72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3" name="Line 40">
              <a:extLst>
                <a:ext uri="{FF2B5EF4-FFF2-40B4-BE49-F238E27FC236}">
                  <a16:creationId xmlns:a16="http://schemas.microsoft.com/office/drawing/2014/main" xmlns="" id="{29893798-F940-4E66-B23F-D5031AE1258B}"/>
                </a:ext>
              </a:extLst>
            </p:cNvPr>
            <p:cNvSpPr>
              <a:spLocks noChangeShapeType="1"/>
            </p:cNvSpPr>
            <p:nvPr/>
          </p:nvSpPr>
          <p:spPr bwMode="auto">
            <a:xfrm>
              <a:off x="4896" y="1632"/>
              <a:ext cx="0" cy="72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4" name="Line 41">
              <a:extLst>
                <a:ext uri="{FF2B5EF4-FFF2-40B4-BE49-F238E27FC236}">
                  <a16:creationId xmlns:a16="http://schemas.microsoft.com/office/drawing/2014/main" xmlns="" id="{DE137AB3-9A68-4DA6-8530-79C1928C104C}"/>
                </a:ext>
              </a:extLst>
            </p:cNvPr>
            <p:cNvSpPr>
              <a:spLocks noChangeShapeType="1"/>
            </p:cNvSpPr>
            <p:nvPr/>
          </p:nvSpPr>
          <p:spPr bwMode="auto">
            <a:xfrm>
              <a:off x="5184" y="1632"/>
              <a:ext cx="0" cy="72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5" name="Line 42">
              <a:extLst>
                <a:ext uri="{FF2B5EF4-FFF2-40B4-BE49-F238E27FC236}">
                  <a16:creationId xmlns:a16="http://schemas.microsoft.com/office/drawing/2014/main" xmlns="" id="{E2BA1E79-0A4C-42C5-9E7B-AFB1B3A0C2A3}"/>
                </a:ext>
              </a:extLst>
            </p:cNvPr>
            <p:cNvSpPr>
              <a:spLocks noChangeShapeType="1"/>
            </p:cNvSpPr>
            <p:nvPr/>
          </p:nvSpPr>
          <p:spPr bwMode="auto">
            <a:xfrm>
              <a:off x="5520" y="1632"/>
              <a:ext cx="0" cy="72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6" name="Line 43">
              <a:extLst>
                <a:ext uri="{FF2B5EF4-FFF2-40B4-BE49-F238E27FC236}">
                  <a16:creationId xmlns:a16="http://schemas.microsoft.com/office/drawing/2014/main" xmlns="" id="{84E79409-C424-465C-A54E-517ED1AAF6BC}"/>
                </a:ext>
              </a:extLst>
            </p:cNvPr>
            <p:cNvSpPr>
              <a:spLocks noChangeShapeType="1"/>
            </p:cNvSpPr>
            <p:nvPr/>
          </p:nvSpPr>
          <p:spPr bwMode="auto">
            <a:xfrm>
              <a:off x="4320" y="1728"/>
              <a:ext cx="33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7" name="Line 44">
              <a:extLst>
                <a:ext uri="{FF2B5EF4-FFF2-40B4-BE49-F238E27FC236}">
                  <a16:creationId xmlns:a16="http://schemas.microsoft.com/office/drawing/2014/main" xmlns="" id="{583257DA-71E8-47F6-9D17-EDE86162DB32}"/>
                </a:ext>
              </a:extLst>
            </p:cNvPr>
            <p:cNvSpPr>
              <a:spLocks noChangeShapeType="1"/>
            </p:cNvSpPr>
            <p:nvPr/>
          </p:nvSpPr>
          <p:spPr bwMode="auto">
            <a:xfrm>
              <a:off x="4320" y="1872"/>
              <a:ext cx="33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8" name="Line 45">
              <a:extLst>
                <a:ext uri="{FF2B5EF4-FFF2-40B4-BE49-F238E27FC236}">
                  <a16:creationId xmlns:a16="http://schemas.microsoft.com/office/drawing/2014/main" xmlns="" id="{85776424-2D8A-48FF-9338-F36EE88C4F0F}"/>
                </a:ext>
              </a:extLst>
            </p:cNvPr>
            <p:cNvSpPr>
              <a:spLocks noChangeShapeType="1"/>
            </p:cNvSpPr>
            <p:nvPr/>
          </p:nvSpPr>
          <p:spPr bwMode="auto">
            <a:xfrm>
              <a:off x="4656" y="1968"/>
              <a:ext cx="24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79" name="Line 46">
              <a:extLst>
                <a:ext uri="{FF2B5EF4-FFF2-40B4-BE49-F238E27FC236}">
                  <a16:creationId xmlns:a16="http://schemas.microsoft.com/office/drawing/2014/main" xmlns="" id="{E08018DC-CBCA-4011-A078-864F71611DBA}"/>
                </a:ext>
              </a:extLst>
            </p:cNvPr>
            <p:cNvSpPr>
              <a:spLocks noChangeShapeType="1"/>
            </p:cNvSpPr>
            <p:nvPr/>
          </p:nvSpPr>
          <p:spPr bwMode="auto">
            <a:xfrm>
              <a:off x="4896" y="2064"/>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80" name="Line 47">
              <a:extLst>
                <a:ext uri="{FF2B5EF4-FFF2-40B4-BE49-F238E27FC236}">
                  <a16:creationId xmlns:a16="http://schemas.microsoft.com/office/drawing/2014/main" xmlns="" id="{BDA988AD-6F31-4FBD-90EC-BE3038A67610}"/>
                </a:ext>
              </a:extLst>
            </p:cNvPr>
            <p:cNvSpPr>
              <a:spLocks noChangeShapeType="1"/>
            </p:cNvSpPr>
            <p:nvPr/>
          </p:nvSpPr>
          <p:spPr bwMode="auto">
            <a:xfrm>
              <a:off x="4896" y="2160"/>
              <a:ext cx="62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3557" name="AutoShape 48">
            <a:extLst>
              <a:ext uri="{FF2B5EF4-FFF2-40B4-BE49-F238E27FC236}">
                <a16:creationId xmlns:a16="http://schemas.microsoft.com/office/drawing/2014/main" xmlns="" id="{136C4985-5C76-44A4-8731-38099ADBAAEF}"/>
              </a:ext>
            </a:extLst>
          </p:cNvPr>
          <p:cNvSpPr>
            <a:spLocks noChangeArrowheads="1"/>
          </p:cNvSpPr>
          <p:nvPr/>
        </p:nvSpPr>
        <p:spPr bwMode="auto">
          <a:xfrm>
            <a:off x="4572000" y="2971800"/>
            <a:ext cx="1828800" cy="914400"/>
          </a:xfrm>
          <a:prstGeom prst="homePlate">
            <a:avLst>
              <a:gd name="adj" fmla="val 50000"/>
            </a:avLst>
          </a:prstGeom>
          <a:gradFill rotWithShape="0">
            <a:gsLst>
              <a:gs pos="0">
                <a:srgbClr val="003B3B"/>
              </a:gs>
              <a:gs pos="100000">
                <a:srgbClr val="008080"/>
              </a:gs>
            </a:gsLst>
            <a:lin ang="5400000" scaled="1"/>
          </a:gra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58" name="AutoShape 49">
            <a:extLst>
              <a:ext uri="{FF2B5EF4-FFF2-40B4-BE49-F238E27FC236}">
                <a16:creationId xmlns:a16="http://schemas.microsoft.com/office/drawing/2014/main" xmlns="" id="{438FA8DA-C23E-40BB-9B08-BF814AEA89BA}"/>
              </a:ext>
            </a:extLst>
          </p:cNvPr>
          <p:cNvSpPr>
            <a:spLocks noChangeArrowheads="1"/>
          </p:cNvSpPr>
          <p:nvPr/>
        </p:nvSpPr>
        <p:spPr bwMode="auto">
          <a:xfrm>
            <a:off x="4495800" y="3124200"/>
            <a:ext cx="1752600" cy="914400"/>
          </a:xfrm>
          <a:prstGeom prst="homePlate">
            <a:avLst>
              <a:gd name="adj" fmla="val 47917"/>
            </a:avLst>
          </a:prstGeom>
          <a:gradFill rotWithShape="0">
            <a:gsLst>
              <a:gs pos="0">
                <a:srgbClr val="003B3B"/>
              </a:gs>
              <a:gs pos="100000">
                <a:srgbClr val="008080"/>
              </a:gs>
            </a:gsLst>
            <a:lin ang="5400000" scaled="1"/>
          </a:gra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1512" name="Rectangle 50">
            <a:extLst>
              <a:ext uri="{FF2B5EF4-FFF2-40B4-BE49-F238E27FC236}">
                <a16:creationId xmlns:a16="http://schemas.microsoft.com/office/drawing/2014/main" xmlns="" id="{86A3AC1C-6F81-4CCA-84E3-BD5B2B3D75F8}"/>
              </a:ext>
            </a:extLst>
          </p:cNvPr>
          <p:cNvSpPr>
            <a:spLocks noChangeArrowheads="1"/>
          </p:cNvSpPr>
          <p:nvPr/>
        </p:nvSpPr>
        <p:spPr bwMode="auto">
          <a:xfrm>
            <a:off x="152400" y="152400"/>
            <a:ext cx="3962400" cy="1981200"/>
          </a:xfrm>
          <a:prstGeom prst="rect">
            <a:avLst/>
          </a:prstGeom>
          <a:gradFill rotWithShape="0">
            <a:gsLst>
              <a:gs pos="0">
                <a:schemeClr val="bg2"/>
              </a:gs>
              <a:gs pos="50000">
                <a:srgbClr val="99CCFF"/>
              </a:gs>
              <a:gs pos="100000">
                <a:srgbClr val="6688AA"/>
              </a:gs>
            </a:gsLst>
            <a:lin ang="5400000" scaled="1"/>
          </a:gradFill>
          <a:ln w="12700" cap="sq">
            <a:solidFill>
              <a:srgbClr val="00CCFF"/>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p>
        </p:txBody>
      </p:sp>
      <p:sp>
        <p:nvSpPr>
          <p:cNvPr id="23560" name="AutoShape 51">
            <a:extLst>
              <a:ext uri="{FF2B5EF4-FFF2-40B4-BE49-F238E27FC236}">
                <a16:creationId xmlns:a16="http://schemas.microsoft.com/office/drawing/2014/main" xmlns="" id="{FBA202FB-01E5-455A-A744-8A089F79DC4E}"/>
              </a:ext>
            </a:extLst>
          </p:cNvPr>
          <p:cNvSpPr>
            <a:spLocks noChangeArrowheads="1"/>
          </p:cNvSpPr>
          <p:nvPr/>
        </p:nvSpPr>
        <p:spPr bwMode="auto">
          <a:xfrm>
            <a:off x="457200" y="381000"/>
            <a:ext cx="533400" cy="609600"/>
          </a:xfrm>
          <a:prstGeom prst="flowChartMultidocumen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61" name="Text Box 52">
            <a:extLst>
              <a:ext uri="{FF2B5EF4-FFF2-40B4-BE49-F238E27FC236}">
                <a16:creationId xmlns:a16="http://schemas.microsoft.com/office/drawing/2014/main" xmlns="" id="{3F891E2C-C612-4AF0-B393-48E8613F80A5}"/>
              </a:ext>
            </a:extLst>
          </p:cNvPr>
          <p:cNvSpPr txBox="1">
            <a:spLocks noChangeArrowheads="1"/>
          </p:cNvSpPr>
          <p:nvPr/>
        </p:nvSpPr>
        <p:spPr bwMode="auto">
          <a:xfrm>
            <a:off x="0" y="10668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400" b="1"/>
              <a:t>Descripción del Problema </a:t>
            </a:r>
          </a:p>
        </p:txBody>
      </p:sp>
      <p:sp>
        <p:nvSpPr>
          <p:cNvPr id="23562" name="AutoShape 53">
            <a:extLst>
              <a:ext uri="{FF2B5EF4-FFF2-40B4-BE49-F238E27FC236}">
                <a16:creationId xmlns:a16="http://schemas.microsoft.com/office/drawing/2014/main" xmlns="" id="{FA1FA213-252A-4904-9F55-A05BB482BAEF}"/>
              </a:ext>
            </a:extLst>
          </p:cNvPr>
          <p:cNvSpPr>
            <a:spLocks noChangeArrowheads="1"/>
          </p:cNvSpPr>
          <p:nvPr/>
        </p:nvSpPr>
        <p:spPr bwMode="auto">
          <a:xfrm>
            <a:off x="1676400" y="304800"/>
            <a:ext cx="609600" cy="609600"/>
          </a:xfrm>
          <a:prstGeom prst="flowChartMultidocumen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63" name="Text Box 54">
            <a:extLst>
              <a:ext uri="{FF2B5EF4-FFF2-40B4-BE49-F238E27FC236}">
                <a16:creationId xmlns:a16="http://schemas.microsoft.com/office/drawing/2014/main" xmlns="" id="{B79D54AA-9AF0-413C-B6DA-CA50792B3760}"/>
              </a:ext>
            </a:extLst>
          </p:cNvPr>
          <p:cNvSpPr txBox="1">
            <a:spLocks noChangeArrowheads="1"/>
          </p:cNvSpPr>
          <p:nvPr/>
        </p:nvSpPr>
        <p:spPr bwMode="auto">
          <a:xfrm>
            <a:off x="1143000" y="9144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400" b="1"/>
              <a:t>Entrevistas</a:t>
            </a:r>
          </a:p>
        </p:txBody>
      </p:sp>
      <p:sp>
        <p:nvSpPr>
          <p:cNvPr id="23564" name="AutoShape 55">
            <a:extLst>
              <a:ext uri="{FF2B5EF4-FFF2-40B4-BE49-F238E27FC236}">
                <a16:creationId xmlns:a16="http://schemas.microsoft.com/office/drawing/2014/main" xmlns="" id="{48B23161-E624-462B-A025-059FB113C27A}"/>
              </a:ext>
            </a:extLst>
          </p:cNvPr>
          <p:cNvSpPr>
            <a:spLocks noChangeArrowheads="1"/>
          </p:cNvSpPr>
          <p:nvPr/>
        </p:nvSpPr>
        <p:spPr bwMode="auto">
          <a:xfrm>
            <a:off x="2971800" y="381000"/>
            <a:ext cx="533400" cy="609600"/>
          </a:xfrm>
          <a:prstGeom prst="flowChartMultidocumen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65" name="Text Box 56">
            <a:extLst>
              <a:ext uri="{FF2B5EF4-FFF2-40B4-BE49-F238E27FC236}">
                <a16:creationId xmlns:a16="http://schemas.microsoft.com/office/drawing/2014/main" xmlns="" id="{2B451A12-1CF7-4132-96F0-CFE871247520}"/>
              </a:ext>
            </a:extLst>
          </p:cNvPr>
          <p:cNvSpPr txBox="1">
            <a:spLocks noChangeArrowheads="1"/>
          </p:cNvSpPr>
          <p:nvPr/>
        </p:nvSpPr>
        <p:spPr bwMode="auto">
          <a:xfrm>
            <a:off x="2438400" y="1035050"/>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400" b="1"/>
              <a:t>Especificaciones Suplementarias</a:t>
            </a:r>
          </a:p>
        </p:txBody>
      </p:sp>
      <p:sp>
        <p:nvSpPr>
          <p:cNvPr id="23566" name="Text Box 57">
            <a:extLst>
              <a:ext uri="{FF2B5EF4-FFF2-40B4-BE49-F238E27FC236}">
                <a16:creationId xmlns:a16="http://schemas.microsoft.com/office/drawing/2014/main" xmlns="" id="{1344E745-A7E7-4307-BB98-A0A5D09AB9C1}"/>
              </a:ext>
            </a:extLst>
          </p:cNvPr>
          <p:cNvSpPr txBox="1">
            <a:spLocks noChangeArrowheads="1"/>
          </p:cNvSpPr>
          <p:nvPr/>
        </p:nvSpPr>
        <p:spPr bwMode="auto">
          <a:xfrm>
            <a:off x="1981200" y="17526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_tradnl" altLang="es-PA" sz="2000" b="1"/>
              <a:t>Documentación</a:t>
            </a:r>
          </a:p>
        </p:txBody>
      </p:sp>
      <p:sp>
        <p:nvSpPr>
          <p:cNvPr id="21520" name="Rectangle 58">
            <a:extLst>
              <a:ext uri="{FF2B5EF4-FFF2-40B4-BE49-F238E27FC236}">
                <a16:creationId xmlns:a16="http://schemas.microsoft.com/office/drawing/2014/main" xmlns="" id="{9864E3FC-D79F-4085-AA34-B3B17E178D46}"/>
              </a:ext>
            </a:extLst>
          </p:cNvPr>
          <p:cNvSpPr>
            <a:spLocks noChangeArrowheads="1"/>
          </p:cNvSpPr>
          <p:nvPr/>
        </p:nvSpPr>
        <p:spPr bwMode="auto">
          <a:xfrm>
            <a:off x="381000" y="2362200"/>
            <a:ext cx="2971800" cy="1905000"/>
          </a:xfrm>
          <a:prstGeom prst="rect">
            <a:avLst/>
          </a:prstGeom>
          <a:gradFill rotWithShape="0">
            <a:gsLst>
              <a:gs pos="12400">
                <a:srgbClr val="C9D6E2"/>
              </a:gs>
              <a:gs pos="0">
                <a:schemeClr val="bg1">
                  <a:lumMod val="85000"/>
                </a:schemeClr>
              </a:gs>
              <a:gs pos="50000">
                <a:srgbClr val="99CCFF"/>
              </a:gs>
              <a:gs pos="100000">
                <a:srgbClr val="6D91B5"/>
              </a:gs>
            </a:gsLst>
            <a:lin ang="5400000" scaled="1"/>
          </a:gradFill>
          <a:ln w="12700" cap="sq">
            <a:solidFill>
              <a:schemeClr val="folHlink"/>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p>
        </p:txBody>
      </p:sp>
      <p:grpSp>
        <p:nvGrpSpPr>
          <p:cNvPr id="23568" name="Group 59">
            <a:extLst>
              <a:ext uri="{FF2B5EF4-FFF2-40B4-BE49-F238E27FC236}">
                <a16:creationId xmlns:a16="http://schemas.microsoft.com/office/drawing/2014/main" xmlns="" id="{AB9DB1B2-3247-4145-A666-5E083E22CAE6}"/>
              </a:ext>
            </a:extLst>
          </p:cNvPr>
          <p:cNvGrpSpPr>
            <a:grpSpLocks/>
          </p:cNvGrpSpPr>
          <p:nvPr/>
        </p:nvGrpSpPr>
        <p:grpSpPr bwMode="auto">
          <a:xfrm>
            <a:off x="533400" y="2514600"/>
            <a:ext cx="457200" cy="304800"/>
            <a:chOff x="2064" y="2352"/>
            <a:chExt cx="432" cy="240"/>
          </a:xfrm>
        </p:grpSpPr>
        <p:sp>
          <p:nvSpPr>
            <p:cNvPr id="23644" name="Rectangle 60">
              <a:extLst>
                <a:ext uri="{FF2B5EF4-FFF2-40B4-BE49-F238E27FC236}">
                  <a16:creationId xmlns:a16="http://schemas.microsoft.com/office/drawing/2014/main" xmlns="" id="{7B83B334-3AC5-4693-83F7-D31CEC7CB6E3}"/>
                </a:ext>
              </a:extLst>
            </p:cNvPr>
            <p:cNvSpPr>
              <a:spLocks noChangeArrowheads="1"/>
            </p:cNvSpPr>
            <p:nvPr/>
          </p:nvSpPr>
          <p:spPr bwMode="auto">
            <a:xfrm>
              <a:off x="2064" y="2352"/>
              <a:ext cx="43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45" name="Line 61">
              <a:extLst>
                <a:ext uri="{FF2B5EF4-FFF2-40B4-BE49-F238E27FC236}">
                  <a16:creationId xmlns:a16="http://schemas.microsoft.com/office/drawing/2014/main" xmlns="" id="{34FFD4CC-66AA-4530-8B8E-6F5C949D2783}"/>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46" name="Line 62">
              <a:extLst>
                <a:ext uri="{FF2B5EF4-FFF2-40B4-BE49-F238E27FC236}">
                  <a16:creationId xmlns:a16="http://schemas.microsoft.com/office/drawing/2014/main" xmlns="" id="{54B987D5-3F9B-4DED-B7E5-EA0A8F23C011}"/>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3569" name="Group 63">
            <a:extLst>
              <a:ext uri="{FF2B5EF4-FFF2-40B4-BE49-F238E27FC236}">
                <a16:creationId xmlns:a16="http://schemas.microsoft.com/office/drawing/2014/main" xmlns="" id="{CAB0C5C0-8F28-4A2D-B391-7B82BD988A80}"/>
              </a:ext>
            </a:extLst>
          </p:cNvPr>
          <p:cNvGrpSpPr>
            <a:grpSpLocks/>
          </p:cNvGrpSpPr>
          <p:nvPr/>
        </p:nvGrpSpPr>
        <p:grpSpPr bwMode="auto">
          <a:xfrm>
            <a:off x="685800" y="2971800"/>
            <a:ext cx="457200" cy="304800"/>
            <a:chOff x="2064" y="2352"/>
            <a:chExt cx="432" cy="240"/>
          </a:xfrm>
        </p:grpSpPr>
        <p:sp>
          <p:nvSpPr>
            <p:cNvPr id="23641" name="Rectangle 64">
              <a:extLst>
                <a:ext uri="{FF2B5EF4-FFF2-40B4-BE49-F238E27FC236}">
                  <a16:creationId xmlns:a16="http://schemas.microsoft.com/office/drawing/2014/main" xmlns="" id="{26972F7A-FF3F-427E-A5DF-F2EC57DC5AFD}"/>
                </a:ext>
              </a:extLst>
            </p:cNvPr>
            <p:cNvSpPr>
              <a:spLocks noChangeArrowheads="1"/>
            </p:cNvSpPr>
            <p:nvPr/>
          </p:nvSpPr>
          <p:spPr bwMode="auto">
            <a:xfrm>
              <a:off x="2064" y="2352"/>
              <a:ext cx="43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42" name="Line 65">
              <a:extLst>
                <a:ext uri="{FF2B5EF4-FFF2-40B4-BE49-F238E27FC236}">
                  <a16:creationId xmlns:a16="http://schemas.microsoft.com/office/drawing/2014/main" xmlns="" id="{C37C6FD7-7B84-40A7-A8A4-520F11366995}"/>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43" name="Line 66">
              <a:extLst>
                <a:ext uri="{FF2B5EF4-FFF2-40B4-BE49-F238E27FC236}">
                  <a16:creationId xmlns:a16="http://schemas.microsoft.com/office/drawing/2014/main" xmlns="" id="{2FBE6249-DB8F-4DBC-A84F-35858250B61E}"/>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3570" name="Group 67">
            <a:extLst>
              <a:ext uri="{FF2B5EF4-FFF2-40B4-BE49-F238E27FC236}">
                <a16:creationId xmlns:a16="http://schemas.microsoft.com/office/drawing/2014/main" xmlns="" id="{4D8D8138-A75E-4EE1-929B-0EAE26423727}"/>
              </a:ext>
            </a:extLst>
          </p:cNvPr>
          <p:cNvGrpSpPr>
            <a:grpSpLocks/>
          </p:cNvGrpSpPr>
          <p:nvPr/>
        </p:nvGrpSpPr>
        <p:grpSpPr bwMode="auto">
          <a:xfrm>
            <a:off x="1371600" y="2895600"/>
            <a:ext cx="457200" cy="304800"/>
            <a:chOff x="2064" y="2352"/>
            <a:chExt cx="432" cy="240"/>
          </a:xfrm>
        </p:grpSpPr>
        <p:sp>
          <p:nvSpPr>
            <p:cNvPr id="23638" name="Rectangle 68">
              <a:extLst>
                <a:ext uri="{FF2B5EF4-FFF2-40B4-BE49-F238E27FC236}">
                  <a16:creationId xmlns:a16="http://schemas.microsoft.com/office/drawing/2014/main" xmlns="" id="{E929FA9A-F47F-4145-851D-17FC34357DFC}"/>
                </a:ext>
              </a:extLst>
            </p:cNvPr>
            <p:cNvSpPr>
              <a:spLocks noChangeArrowheads="1"/>
            </p:cNvSpPr>
            <p:nvPr/>
          </p:nvSpPr>
          <p:spPr bwMode="auto">
            <a:xfrm>
              <a:off x="2064" y="2352"/>
              <a:ext cx="43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39" name="Line 69">
              <a:extLst>
                <a:ext uri="{FF2B5EF4-FFF2-40B4-BE49-F238E27FC236}">
                  <a16:creationId xmlns:a16="http://schemas.microsoft.com/office/drawing/2014/main" xmlns="" id="{DDD431E7-9936-431D-80A6-2AC752FE7BC7}"/>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40" name="Line 70">
              <a:extLst>
                <a:ext uri="{FF2B5EF4-FFF2-40B4-BE49-F238E27FC236}">
                  <a16:creationId xmlns:a16="http://schemas.microsoft.com/office/drawing/2014/main" xmlns="" id="{76B7301A-86E7-41B0-AB68-DC1544A202F5}"/>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3571" name="Group 71">
            <a:extLst>
              <a:ext uri="{FF2B5EF4-FFF2-40B4-BE49-F238E27FC236}">
                <a16:creationId xmlns:a16="http://schemas.microsoft.com/office/drawing/2014/main" xmlns="" id="{FC965D25-F95E-4C86-B35E-F63DDE839799}"/>
              </a:ext>
            </a:extLst>
          </p:cNvPr>
          <p:cNvGrpSpPr>
            <a:grpSpLocks/>
          </p:cNvGrpSpPr>
          <p:nvPr/>
        </p:nvGrpSpPr>
        <p:grpSpPr bwMode="auto">
          <a:xfrm>
            <a:off x="1219200" y="2438400"/>
            <a:ext cx="457200" cy="304800"/>
            <a:chOff x="2064" y="2352"/>
            <a:chExt cx="432" cy="240"/>
          </a:xfrm>
        </p:grpSpPr>
        <p:sp>
          <p:nvSpPr>
            <p:cNvPr id="23635" name="Rectangle 72">
              <a:extLst>
                <a:ext uri="{FF2B5EF4-FFF2-40B4-BE49-F238E27FC236}">
                  <a16:creationId xmlns:a16="http://schemas.microsoft.com/office/drawing/2014/main" xmlns="" id="{D60FA507-E7D4-4385-BB0F-F186CBA8D503}"/>
                </a:ext>
              </a:extLst>
            </p:cNvPr>
            <p:cNvSpPr>
              <a:spLocks noChangeArrowheads="1"/>
            </p:cNvSpPr>
            <p:nvPr/>
          </p:nvSpPr>
          <p:spPr bwMode="auto">
            <a:xfrm>
              <a:off x="2064" y="2352"/>
              <a:ext cx="43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36" name="Line 73">
              <a:extLst>
                <a:ext uri="{FF2B5EF4-FFF2-40B4-BE49-F238E27FC236}">
                  <a16:creationId xmlns:a16="http://schemas.microsoft.com/office/drawing/2014/main" xmlns="" id="{E9D5FCFB-1B06-4F40-B6B2-09637311AA34}"/>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37" name="Line 74">
              <a:extLst>
                <a:ext uri="{FF2B5EF4-FFF2-40B4-BE49-F238E27FC236}">
                  <a16:creationId xmlns:a16="http://schemas.microsoft.com/office/drawing/2014/main" xmlns="" id="{FF03EDF9-6172-4DB0-993A-D16EF8943997}"/>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3572" name="Text Box 75">
            <a:extLst>
              <a:ext uri="{FF2B5EF4-FFF2-40B4-BE49-F238E27FC236}">
                <a16:creationId xmlns:a16="http://schemas.microsoft.com/office/drawing/2014/main" xmlns="" id="{6545B4DE-572F-4110-8337-DBFEF8D34EDC}"/>
              </a:ext>
            </a:extLst>
          </p:cNvPr>
          <p:cNvSpPr txBox="1">
            <a:spLocks noChangeArrowheads="1"/>
          </p:cNvSpPr>
          <p:nvPr/>
        </p:nvSpPr>
        <p:spPr bwMode="auto">
          <a:xfrm>
            <a:off x="0" y="3381375"/>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600"/>
              <a:t>Modelo Conceptual</a:t>
            </a:r>
          </a:p>
        </p:txBody>
      </p:sp>
      <p:sp>
        <p:nvSpPr>
          <p:cNvPr id="23573" name="AutoShape 76">
            <a:extLst>
              <a:ext uri="{FF2B5EF4-FFF2-40B4-BE49-F238E27FC236}">
                <a16:creationId xmlns:a16="http://schemas.microsoft.com/office/drawing/2014/main" xmlns="" id="{1DA1ACE9-C381-4778-AA72-01485DE872D7}"/>
              </a:ext>
            </a:extLst>
          </p:cNvPr>
          <p:cNvSpPr>
            <a:spLocks noChangeArrowheads="1"/>
          </p:cNvSpPr>
          <p:nvPr/>
        </p:nvSpPr>
        <p:spPr bwMode="auto">
          <a:xfrm>
            <a:off x="2438400" y="2895600"/>
            <a:ext cx="533400" cy="609600"/>
          </a:xfrm>
          <a:prstGeom prst="foldedCorner">
            <a:avLst>
              <a:gd name="adj" fmla="val 16287"/>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74" name="Text Box 77">
            <a:extLst>
              <a:ext uri="{FF2B5EF4-FFF2-40B4-BE49-F238E27FC236}">
                <a16:creationId xmlns:a16="http://schemas.microsoft.com/office/drawing/2014/main" xmlns="" id="{8420B8AB-7622-495E-9E51-7C1296E63B1D}"/>
              </a:ext>
            </a:extLst>
          </p:cNvPr>
          <p:cNvSpPr txBox="1">
            <a:spLocks noChangeArrowheads="1"/>
          </p:cNvSpPr>
          <p:nvPr/>
        </p:nvSpPr>
        <p:spPr bwMode="auto">
          <a:xfrm>
            <a:off x="1524000" y="3609975"/>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600"/>
              <a:t>Diccionario</a:t>
            </a:r>
          </a:p>
        </p:txBody>
      </p:sp>
      <p:sp>
        <p:nvSpPr>
          <p:cNvPr id="21528" name="Rectangle 78">
            <a:extLst>
              <a:ext uri="{FF2B5EF4-FFF2-40B4-BE49-F238E27FC236}">
                <a16:creationId xmlns:a16="http://schemas.microsoft.com/office/drawing/2014/main" xmlns="" id="{406EF2A6-681C-45B1-AA40-CB44CE9EB8BD}"/>
              </a:ext>
            </a:extLst>
          </p:cNvPr>
          <p:cNvSpPr>
            <a:spLocks noChangeArrowheads="1"/>
          </p:cNvSpPr>
          <p:nvPr/>
        </p:nvSpPr>
        <p:spPr bwMode="auto">
          <a:xfrm>
            <a:off x="125413" y="4654550"/>
            <a:ext cx="3810000" cy="1752600"/>
          </a:xfrm>
          <a:prstGeom prst="rect">
            <a:avLst/>
          </a:prstGeom>
          <a:gradFill rotWithShape="0">
            <a:gsLst>
              <a:gs pos="0">
                <a:schemeClr val="bg2"/>
              </a:gs>
              <a:gs pos="50000">
                <a:srgbClr val="99CCFF"/>
              </a:gs>
              <a:gs pos="100000">
                <a:srgbClr val="6688AA"/>
              </a:gs>
            </a:gsLst>
            <a:lin ang="5400000" scaled="1"/>
          </a:gradFill>
          <a:ln w="12700" cap="sq">
            <a:solidFill>
              <a:srgbClr val="FF99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p>
        </p:txBody>
      </p:sp>
      <p:grpSp>
        <p:nvGrpSpPr>
          <p:cNvPr id="23576" name="Group 79">
            <a:extLst>
              <a:ext uri="{FF2B5EF4-FFF2-40B4-BE49-F238E27FC236}">
                <a16:creationId xmlns:a16="http://schemas.microsoft.com/office/drawing/2014/main" xmlns="" id="{D5C34DE7-5D9B-4F5D-86B6-B58173521591}"/>
              </a:ext>
            </a:extLst>
          </p:cNvPr>
          <p:cNvGrpSpPr>
            <a:grpSpLocks/>
          </p:cNvGrpSpPr>
          <p:nvPr/>
        </p:nvGrpSpPr>
        <p:grpSpPr bwMode="auto">
          <a:xfrm>
            <a:off x="381000" y="4800600"/>
            <a:ext cx="152400" cy="533400"/>
            <a:chOff x="240" y="3024"/>
            <a:chExt cx="96" cy="336"/>
          </a:xfrm>
        </p:grpSpPr>
        <p:sp>
          <p:nvSpPr>
            <p:cNvPr id="23630" name="Oval 80">
              <a:extLst>
                <a:ext uri="{FF2B5EF4-FFF2-40B4-BE49-F238E27FC236}">
                  <a16:creationId xmlns:a16="http://schemas.microsoft.com/office/drawing/2014/main" xmlns="" id="{461E9062-40F5-45B2-8590-D998C8FF2666}"/>
                </a:ext>
              </a:extLst>
            </p:cNvPr>
            <p:cNvSpPr>
              <a:spLocks noChangeArrowheads="1"/>
            </p:cNvSpPr>
            <p:nvPr/>
          </p:nvSpPr>
          <p:spPr bwMode="auto">
            <a:xfrm>
              <a:off x="240" y="3024"/>
              <a:ext cx="96" cy="9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631" name="Line 81">
              <a:extLst>
                <a:ext uri="{FF2B5EF4-FFF2-40B4-BE49-F238E27FC236}">
                  <a16:creationId xmlns:a16="http://schemas.microsoft.com/office/drawing/2014/main" xmlns="" id="{0AAB8FE9-FD17-4FE4-AC31-68E063B2CB1C}"/>
                </a:ext>
              </a:extLst>
            </p:cNvPr>
            <p:cNvSpPr>
              <a:spLocks noChangeShapeType="1"/>
            </p:cNvSpPr>
            <p:nvPr/>
          </p:nvSpPr>
          <p:spPr bwMode="auto">
            <a:xfrm>
              <a:off x="288" y="3120"/>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32" name="Line 82">
              <a:extLst>
                <a:ext uri="{FF2B5EF4-FFF2-40B4-BE49-F238E27FC236}">
                  <a16:creationId xmlns:a16="http://schemas.microsoft.com/office/drawing/2014/main" xmlns="" id="{B069E506-81CD-4019-A3DD-F157037ED6E6}"/>
                </a:ext>
              </a:extLst>
            </p:cNvPr>
            <p:cNvSpPr>
              <a:spLocks noChangeShapeType="1"/>
            </p:cNvSpPr>
            <p:nvPr/>
          </p:nvSpPr>
          <p:spPr bwMode="auto">
            <a:xfrm>
              <a:off x="240" y="3168"/>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33" name="Line 83">
              <a:extLst>
                <a:ext uri="{FF2B5EF4-FFF2-40B4-BE49-F238E27FC236}">
                  <a16:creationId xmlns:a16="http://schemas.microsoft.com/office/drawing/2014/main" xmlns="" id="{4662442C-E661-47AB-9D83-4968B229F843}"/>
                </a:ext>
              </a:extLst>
            </p:cNvPr>
            <p:cNvSpPr>
              <a:spLocks noChangeShapeType="1"/>
            </p:cNvSpPr>
            <p:nvPr/>
          </p:nvSpPr>
          <p:spPr bwMode="auto">
            <a:xfrm flipH="1">
              <a:off x="240"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34" name="Line 84">
              <a:extLst>
                <a:ext uri="{FF2B5EF4-FFF2-40B4-BE49-F238E27FC236}">
                  <a16:creationId xmlns:a16="http://schemas.microsoft.com/office/drawing/2014/main" xmlns="" id="{C53C81F7-980E-4D94-B814-EE4AF60B537D}"/>
                </a:ext>
              </a:extLst>
            </p:cNvPr>
            <p:cNvSpPr>
              <a:spLocks noChangeShapeType="1"/>
            </p:cNvSpPr>
            <p:nvPr/>
          </p:nvSpPr>
          <p:spPr bwMode="auto">
            <a:xfrm>
              <a:off x="288"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3577" name="Line 85">
            <a:extLst>
              <a:ext uri="{FF2B5EF4-FFF2-40B4-BE49-F238E27FC236}">
                <a16:creationId xmlns:a16="http://schemas.microsoft.com/office/drawing/2014/main" xmlns="" id="{1356A515-07A2-4C38-964A-C1BF9883811D}"/>
              </a:ext>
            </a:extLst>
          </p:cNvPr>
          <p:cNvSpPr>
            <a:spLocks noChangeShapeType="1"/>
          </p:cNvSpPr>
          <p:nvPr/>
        </p:nvSpPr>
        <p:spPr bwMode="auto">
          <a:xfrm>
            <a:off x="609600" y="5105400"/>
            <a:ext cx="457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578" name="Oval 86">
            <a:extLst>
              <a:ext uri="{FF2B5EF4-FFF2-40B4-BE49-F238E27FC236}">
                <a16:creationId xmlns:a16="http://schemas.microsoft.com/office/drawing/2014/main" xmlns="" id="{D48E0D1A-B519-4B68-8203-77D8E8CACB74}"/>
              </a:ext>
            </a:extLst>
          </p:cNvPr>
          <p:cNvSpPr>
            <a:spLocks noChangeArrowheads="1"/>
          </p:cNvSpPr>
          <p:nvPr/>
        </p:nvSpPr>
        <p:spPr bwMode="auto">
          <a:xfrm>
            <a:off x="1219200" y="4800600"/>
            <a:ext cx="457200" cy="3048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79" name="Oval 87">
            <a:extLst>
              <a:ext uri="{FF2B5EF4-FFF2-40B4-BE49-F238E27FC236}">
                <a16:creationId xmlns:a16="http://schemas.microsoft.com/office/drawing/2014/main" xmlns="" id="{C63DFFA2-1526-4FE7-87F4-984E0CDDE9A1}"/>
              </a:ext>
            </a:extLst>
          </p:cNvPr>
          <p:cNvSpPr>
            <a:spLocks noChangeArrowheads="1"/>
          </p:cNvSpPr>
          <p:nvPr/>
        </p:nvSpPr>
        <p:spPr bwMode="auto">
          <a:xfrm>
            <a:off x="914400" y="5334000"/>
            <a:ext cx="381000" cy="2286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0" name="Oval 88">
            <a:extLst>
              <a:ext uri="{FF2B5EF4-FFF2-40B4-BE49-F238E27FC236}">
                <a16:creationId xmlns:a16="http://schemas.microsoft.com/office/drawing/2014/main" xmlns="" id="{0006DCE4-21D1-4814-9092-26BD685DCF20}"/>
              </a:ext>
            </a:extLst>
          </p:cNvPr>
          <p:cNvSpPr>
            <a:spLocks noChangeArrowheads="1"/>
          </p:cNvSpPr>
          <p:nvPr/>
        </p:nvSpPr>
        <p:spPr bwMode="auto">
          <a:xfrm>
            <a:off x="1676400" y="5334000"/>
            <a:ext cx="381000" cy="2286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1" name="Line 89">
            <a:extLst>
              <a:ext uri="{FF2B5EF4-FFF2-40B4-BE49-F238E27FC236}">
                <a16:creationId xmlns:a16="http://schemas.microsoft.com/office/drawing/2014/main" xmlns="" id="{C4E49823-B39C-46EB-923D-54EAF244BBC0}"/>
              </a:ext>
            </a:extLst>
          </p:cNvPr>
          <p:cNvSpPr>
            <a:spLocks noChangeShapeType="1"/>
          </p:cNvSpPr>
          <p:nvPr/>
        </p:nvSpPr>
        <p:spPr bwMode="auto">
          <a:xfrm flipV="1">
            <a:off x="1219200" y="5105400"/>
            <a:ext cx="76200" cy="152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582" name="Line 90">
            <a:extLst>
              <a:ext uri="{FF2B5EF4-FFF2-40B4-BE49-F238E27FC236}">
                <a16:creationId xmlns:a16="http://schemas.microsoft.com/office/drawing/2014/main" xmlns="" id="{228502A8-6810-4DD7-8343-938702144EFB}"/>
              </a:ext>
            </a:extLst>
          </p:cNvPr>
          <p:cNvSpPr>
            <a:spLocks noChangeShapeType="1"/>
          </p:cNvSpPr>
          <p:nvPr/>
        </p:nvSpPr>
        <p:spPr bwMode="auto">
          <a:xfrm flipH="1" flipV="1">
            <a:off x="1676400" y="5105400"/>
            <a:ext cx="152400" cy="228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583" name="Text Box 91">
            <a:extLst>
              <a:ext uri="{FF2B5EF4-FFF2-40B4-BE49-F238E27FC236}">
                <a16:creationId xmlns:a16="http://schemas.microsoft.com/office/drawing/2014/main" xmlns="" id="{2EED84EB-42D8-4704-80FF-4587DAC0F0B2}"/>
              </a:ext>
            </a:extLst>
          </p:cNvPr>
          <p:cNvSpPr txBox="1">
            <a:spLocks noChangeArrowheads="1"/>
          </p:cNvSpPr>
          <p:nvPr/>
        </p:nvSpPr>
        <p:spPr bwMode="auto">
          <a:xfrm>
            <a:off x="304800" y="5667375"/>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600"/>
              <a:t>Modelo de Casos de Uso</a:t>
            </a:r>
          </a:p>
        </p:txBody>
      </p:sp>
      <p:sp>
        <p:nvSpPr>
          <p:cNvPr id="23584" name="AutoShape 92">
            <a:extLst>
              <a:ext uri="{FF2B5EF4-FFF2-40B4-BE49-F238E27FC236}">
                <a16:creationId xmlns:a16="http://schemas.microsoft.com/office/drawing/2014/main" xmlns="" id="{F662A953-1C48-46D8-A7AC-67112AB82020}"/>
              </a:ext>
            </a:extLst>
          </p:cNvPr>
          <p:cNvSpPr>
            <a:spLocks noChangeArrowheads="1"/>
          </p:cNvSpPr>
          <p:nvPr/>
        </p:nvSpPr>
        <p:spPr bwMode="auto">
          <a:xfrm>
            <a:off x="2667000" y="5181600"/>
            <a:ext cx="304800" cy="381000"/>
          </a:xfrm>
          <a:prstGeom prst="foldedCorner">
            <a:avLst>
              <a:gd name="adj" fmla="val 12500"/>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5" name="Oval 93">
            <a:extLst>
              <a:ext uri="{FF2B5EF4-FFF2-40B4-BE49-F238E27FC236}">
                <a16:creationId xmlns:a16="http://schemas.microsoft.com/office/drawing/2014/main" xmlns="" id="{A2BF3B0B-4A39-4504-AECF-F115C4E9C76B}"/>
              </a:ext>
            </a:extLst>
          </p:cNvPr>
          <p:cNvSpPr>
            <a:spLocks noChangeArrowheads="1"/>
          </p:cNvSpPr>
          <p:nvPr/>
        </p:nvSpPr>
        <p:spPr bwMode="auto">
          <a:xfrm>
            <a:off x="2590800" y="4953000"/>
            <a:ext cx="533400" cy="228600"/>
          </a:xfrm>
          <a:prstGeom prst="ellipse">
            <a:avLst/>
          </a:prstGeom>
          <a:solidFill>
            <a:schemeClr val="accent1"/>
          </a:solidFill>
          <a:ln w="12700" cap="sq">
            <a:solidFill>
              <a:srgbClr val="000000"/>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6" name="Oval 94">
            <a:extLst>
              <a:ext uri="{FF2B5EF4-FFF2-40B4-BE49-F238E27FC236}">
                <a16:creationId xmlns:a16="http://schemas.microsoft.com/office/drawing/2014/main" xmlns="" id="{D263A170-9072-43DA-B84C-A10395D58BE8}"/>
              </a:ext>
            </a:extLst>
          </p:cNvPr>
          <p:cNvSpPr>
            <a:spLocks noChangeArrowheads="1"/>
          </p:cNvSpPr>
          <p:nvPr/>
        </p:nvSpPr>
        <p:spPr bwMode="auto">
          <a:xfrm>
            <a:off x="2743200" y="5029200"/>
            <a:ext cx="609600" cy="2286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7" name="AutoShape 95">
            <a:extLst>
              <a:ext uri="{FF2B5EF4-FFF2-40B4-BE49-F238E27FC236}">
                <a16:creationId xmlns:a16="http://schemas.microsoft.com/office/drawing/2014/main" xmlns="" id="{D8AFD91D-1ED0-44A4-8D7A-D81C28AB01C5}"/>
              </a:ext>
            </a:extLst>
          </p:cNvPr>
          <p:cNvSpPr>
            <a:spLocks noChangeArrowheads="1"/>
          </p:cNvSpPr>
          <p:nvPr/>
        </p:nvSpPr>
        <p:spPr bwMode="auto">
          <a:xfrm>
            <a:off x="2819400" y="5334000"/>
            <a:ext cx="304800" cy="381000"/>
          </a:xfrm>
          <a:prstGeom prst="foldedCorner">
            <a:avLst>
              <a:gd name="adj" fmla="val 12500"/>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8" name="AutoShape 96">
            <a:extLst>
              <a:ext uri="{FF2B5EF4-FFF2-40B4-BE49-F238E27FC236}">
                <a16:creationId xmlns:a16="http://schemas.microsoft.com/office/drawing/2014/main" xmlns="" id="{2183101B-8D32-49A9-BC95-176E16206C2C}"/>
              </a:ext>
            </a:extLst>
          </p:cNvPr>
          <p:cNvSpPr>
            <a:spLocks noChangeArrowheads="1"/>
          </p:cNvSpPr>
          <p:nvPr/>
        </p:nvSpPr>
        <p:spPr bwMode="auto">
          <a:xfrm>
            <a:off x="3048000" y="5410200"/>
            <a:ext cx="304800" cy="381000"/>
          </a:xfrm>
          <a:prstGeom prst="foldedCorner">
            <a:avLst>
              <a:gd name="adj" fmla="val 12500"/>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89" name="Oval 97">
            <a:extLst>
              <a:ext uri="{FF2B5EF4-FFF2-40B4-BE49-F238E27FC236}">
                <a16:creationId xmlns:a16="http://schemas.microsoft.com/office/drawing/2014/main" xmlns="" id="{8A226007-EB45-4090-B940-948934DBD21E}"/>
              </a:ext>
            </a:extLst>
          </p:cNvPr>
          <p:cNvSpPr>
            <a:spLocks noChangeArrowheads="1"/>
          </p:cNvSpPr>
          <p:nvPr/>
        </p:nvSpPr>
        <p:spPr bwMode="auto">
          <a:xfrm>
            <a:off x="2971800" y="5181600"/>
            <a:ext cx="609600" cy="2286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90" name="Text Box 98">
            <a:extLst>
              <a:ext uri="{FF2B5EF4-FFF2-40B4-BE49-F238E27FC236}">
                <a16:creationId xmlns:a16="http://schemas.microsoft.com/office/drawing/2014/main" xmlns="" id="{41113822-EA76-44E1-98BE-619F2EA64B91}"/>
              </a:ext>
            </a:extLst>
          </p:cNvPr>
          <p:cNvSpPr txBox="1">
            <a:spLocks noChangeArrowheads="1"/>
          </p:cNvSpPr>
          <p:nvPr/>
        </p:nvSpPr>
        <p:spPr bwMode="auto">
          <a:xfrm>
            <a:off x="2133600" y="5819775"/>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600"/>
              <a:t>Escenarios</a:t>
            </a:r>
          </a:p>
        </p:txBody>
      </p:sp>
      <p:sp>
        <p:nvSpPr>
          <p:cNvPr id="23591" name="AutoShape 99">
            <a:extLst>
              <a:ext uri="{FF2B5EF4-FFF2-40B4-BE49-F238E27FC236}">
                <a16:creationId xmlns:a16="http://schemas.microsoft.com/office/drawing/2014/main" xmlns="" id="{C16FFA6F-80DA-412F-9DF8-6FC27B04CB01}"/>
              </a:ext>
            </a:extLst>
          </p:cNvPr>
          <p:cNvSpPr>
            <a:spLocks noChangeArrowheads="1"/>
          </p:cNvSpPr>
          <p:nvPr/>
        </p:nvSpPr>
        <p:spPr bwMode="auto">
          <a:xfrm>
            <a:off x="4419600" y="3276600"/>
            <a:ext cx="1752600" cy="914400"/>
          </a:xfrm>
          <a:prstGeom prst="homePlate">
            <a:avLst>
              <a:gd name="adj" fmla="val 47917"/>
            </a:avLst>
          </a:prstGeom>
          <a:solidFill>
            <a:srgbClr val="008080"/>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92" name="Text Box 100">
            <a:extLst>
              <a:ext uri="{FF2B5EF4-FFF2-40B4-BE49-F238E27FC236}">
                <a16:creationId xmlns:a16="http://schemas.microsoft.com/office/drawing/2014/main" xmlns="" id="{81C01DC2-3507-4E2D-8FB3-112BA10B6243}"/>
              </a:ext>
            </a:extLst>
          </p:cNvPr>
          <p:cNvSpPr txBox="1">
            <a:spLocks noChangeArrowheads="1"/>
          </p:cNvSpPr>
          <p:nvPr/>
        </p:nvSpPr>
        <p:spPr bwMode="auto">
          <a:xfrm>
            <a:off x="4191000" y="3305175"/>
            <a:ext cx="2057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2100" b="1"/>
              <a:t>Análisis de Casos de Uso</a:t>
            </a:r>
            <a:endParaRPr lang="es-ES_tradnl" altLang="es-PA"/>
          </a:p>
        </p:txBody>
      </p:sp>
      <p:sp>
        <p:nvSpPr>
          <p:cNvPr id="23593" name="Line 101">
            <a:extLst>
              <a:ext uri="{FF2B5EF4-FFF2-40B4-BE49-F238E27FC236}">
                <a16:creationId xmlns:a16="http://schemas.microsoft.com/office/drawing/2014/main" xmlns="" id="{6D48A774-37CD-429D-82AA-F3F32F7420F0}"/>
              </a:ext>
            </a:extLst>
          </p:cNvPr>
          <p:cNvSpPr>
            <a:spLocks noChangeShapeType="1"/>
          </p:cNvSpPr>
          <p:nvPr/>
        </p:nvSpPr>
        <p:spPr bwMode="auto">
          <a:xfrm>
            <a:off x="3810000" y="2133600"/>
            <a:ext cx="685800" cy="914400"/>
          </a:xfrm>
          <a:prstGeom prst="line">
            <a:avLst/>
          </a:prstGeom>
          <a:noFill/>
          <a:ln w="38100" cap="sq">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A"/>
          </a:p>
        </p:txBody>
      </p:sp>
      <p:sp>
        <p:nvSpPr>
          <p:cNvPr id="23594" name="Line 102">
            <a:extLst>
              <a:ext uri="{FF2B5EF4-FFF2-40B4-BE49-F238E27FC236}">
                <a16:creationId xmlns:a16="http://schemas.microsoft.com/office/drawing/2014/main" xmlns="" id="{F7E5D78B-AF72-4003-AD43-F2553B574ED8}"/>
              </a:ext>
            </a:extLst>
          </p:cNvPr>
          <p:cNvSpPr>
            <a:spLocks noChangeShapeType="1"/>
          </p:cNvSpPr>
          <p:nvPr/>
        </p:nvSpPr>
        <p:spPr bwMode="auto">
          <a:xfrm>
            <a:off x="3395663" y="3033713"/>
            <a:ext cx="1022350" cy="442912"/>
          </a:xfrm>
          <a:prstGeom prst="line">
            <a:avLst/>
          </a:prstGeom>
          <a:noFill/>
          <a:ln w="38100" cap="sq">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A"/>
          </a:p>
        </p:txBody>
      </p:sp>
      <p:sp>
        <p:nvSpPr>
          <p:cNvPr id="23595" name="Line 103">
            <a:extLst>
              <a:ext uri="{FF2B5EF4-FFF2-40B4-BE49-F238E27FC236}">
                <a16:creationId xmlns:a16="http://schemas.microsoft.com/office/drawing/2014/main" xmlns="" id="{B0277D9B-52B8-48DC-A598-AF8F183520D7}"/>
              </a:ext>
            </a:extLst>
          </p:cNvPr>
          <p:cNvSpPr>
            <a:spLocks noChangeShapeType="1"/>
          </p:cNvSpPr>
          <p:nvPr/>
        </p:nvSpPr>
        <p:spPr bwMode="auto">
          <a:xfrm flipV="1">
            <a:off x="3505200" y="3902075"/>
            <a:ext cx="912813" cy="746125"/>
          </a:xfrm>
          <a:prstGeom prst="line">
            <a:avLst/>
          </a:prstGeom>
          <a:noFill/>
          <a:ln w="38100" cap="sq">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A"/>
          </a:p>
        </p:txBody>
      </p:sp>
      <p:sp>
        <p:nvSpPr>
          <p:cNvPr id="23596" name="AutoShape 104">
            <a:extLst>
              <a:ext uri="{FF2B5EF4-FFF2-40B4-BE49-F238E27FC236}">
                <a16:creationId xmlns:a16="http://schemas.microsoft.com/office/drawing/2014/main" xmlns="" id="{F359E4E1-DF9B-4EB4-AD8F-8322DF0B1622}"/>
              </a:ext>
            </a:extLst>
          </p:cNvPr>
          <p:cNvSpPr>
            <a:spLocks noChangeArrowheads="1"/>
          </p:cNvSpPr>
          <p:nvPr/>
        </p:nvSpPr>
        <p:spPr bwMode="auto">
          <a:xfrm>
            <a:off x="4953000" y="1143000"/>
            <a:ext cx="533400" cy="762000"/>
          </a:xfrm>
          <a:prstGeom prst="foldedCorner">
            <a:avLst>
              <a:gd name="adj" fmla="val 31847"/>
            </a:avLst>
          </a:prstGeom>
          <a:solidFill>
            <a:schemeClr val="accent1"/>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3597" name="Line 107">
            <a:extLst>
              <a:ext uri="{FF2B5EF4-FFF2-40B4-BE49-F238E27FC236}">
                <a16:creationId xmlns:a16="http://schemas.microsoft.com/office/drawing/2014/main" xmlns="" id="{63C2E5C0-461F-4B09-B8BB-0B61BC1DB0A5}"/>
              </a:ext>
            </a:extLst>
          </p:cNvPr>
          <p:cNvSpPr>
            <a:spLocks noChangeShapeType="1"/>
          </p:cNvSpPr>
          <p:nvPr/>
        </p:nvSpPr>
        <p:spPr bwMode="auto">
          <a:xfrm>
            <a:off x="5029200" y="11430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598" name="Line 108">
            <a:extLst>
              <a:ext uri="{FF2B5EF4-FFF2-40B4-BE49-F238E27FC236}">
                <a16:creationId xmlns:a16="http://schemas.microsoft.com/office/drawing/2014/main" xmlns="" id="{D6AB168C-9685-4F08-BA29-5FA90DE4A42A}"/>
              </a:ext>
            </a:extLst>
          </p:cNvPr>
          <p:cNvSpPr>
            <a:spLocks noChangeShapeType="1"/>
          </p:cNvSpPr>
          <p:nvPr/>
        </p:nvSpPr>
        <p:spPr bwMode="auto">
          <a:xfrm>
            <a:off x="5029200" y="12954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599" name="Line 109">
            <a:extLst>
              <a:ext uri="{FF2B5EF4-FFF2-40B4-BE49-F238E27FC236}">
                <a16:creationId xmlns:a16="http://schemas.microsoft.com/office/drawing/2014/main" xmlns="" id="{548C8E6D-3734-4D0E-9659-E6B2805C1575}"/>
              </a:ext>
            </a:extLst>
          </p:cNvPr>
          <p:cNvSpPr>
            <a:spLocks noChangeShapeType="1"/>
          </p:cNvSpPr>
          <p:nvPr/>
        </p:nvSpPr>
        <p:spPr bwMode="auto">
          <a:xfrm>
            <a:off x="5029200" y="14478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00" name="Line 110">
            <a:extLst>
              <a:ext uri="{FF2B5EF4-FFF2-40B4-BE49-F238E27FC236}">
                <a16:creationId xmlns:a16="http://schemas.microsoft.com/office/drawing/2014/main" xmlns="" id="{BF582A39-A14C-481D-B3FC-749E370A8E0E}"/>
              </a:ext>
            </a:extLst>
          </p:cNvPr>
          <p:cNvSpPr>
            <a:spLocks noChangeShapeType="1"/>
          </p:cNvSpPr>
          <p:nvPr/>
        </p:nvSpPr>
        <p:spPr bwMode="auto">
          <a:xfrm>
            <a:off x="5029200" y="16002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01" name="Text Box 111">
            <a:extLst>
              <a:ext uri="{FF2B5EF4-FFF2-40B4-BE49-F238E27FC236}">
                <a16:creationId xmlns:a16="http://schemas.microsoft.com/office/drawing/2014/main" xmlns="" id="{7C6397AF-A613-4F4A-80D6-92B41044D0BE}"/>
              </a:ext>
            </a:extLst>
          </p:cNvPr>
          <p:cNvSpPr txBox="1">
            <a:spLocks noChangeArrowheads="1"/>
          </p:cNvSpPr>
          <p:nvPr/>
        </p:nvSpPr>
        <p:spPr bwMode="auto">
          <a:xfrm>
            <a:off x="4114800" y="1905000"/>
            <a:ext cx="22098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2100"/>
              <a:t>Criterios de Arquitectura</a:t>
            </a:r>
            <a:endParaRPr lang="es-ES_tradnl" altLang="es-PA"/>
          </a:p>
        </p:txBody>
      </p:sp>
      <p:sp>
        <p:nvSpPr>
          <p:cNvPr id="23602" name="Text Box 112">
            <a:extLst>
              <a:ext uri="{FF2B5EF4-FFF2-40B4-BE49-F238E27FC236}">
                <a16:creationId xmlns:a16="http://schemas.microsoft.com/office/drawing/2014/main" xmlns="" id="{D4C3908A-FB97-47CF-96B8-5AC068C7D55C}"/>
              </a:ext>
            </a:extLst>
          </p:cNvPr>
          <p:cNvSpPr txBox="1">
            <a:spLocks noChangeArrowheads="1"/>
          </p:cNvSpPr>
          <p:nvPr/>
        </p:nvSpPr>
        <p:spPr bwMode="auto">
          <a:xfrm>
            <a:off x="6477000" y="1385888"/>
            <a:ext cx="2667000" cy="366712"/>
          </a:xfrm>
          <a:prstGeom prst="rect">
            <a:avLst/>
          </a:prstGeom>
          <a:solidFill>
            <a:srgbClr val="FBAB35"/>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800"/>
              <a:t>Diagrama de Colaboración</a:t>
            </a:r>
            <a:endParaRPr lang="es-ES_tradnl" altLang="es-PA"/>
          </a:p>
        </p:txBody>
      </p:sp>
      <p:sp>
        <p:nvSpPr>
          <p:cNvPr id="24690" name="Rectangle 114">
            <a:extLst>
              <a:ext uri="{FF2B5EF4-FFF2-40B4-BE49-F238E27FC236}">
                <a16:creationId xmlns:a16="http://schemas.microsoft.com/office/drawing/2014/main" xmlns="" id="{2F01EE98-3207-4847-A762-83FFDC2B8FE1}"/>
              </a:ext>
            </a:extLst>
          </p:cNvPr>
          <p:cNvSpPr>
            <a:spLocks noChangeArrowheads="1"/>
          </p:cNvSpPr>
          <p:nvPr/>
        </p:nvSpPr>
        <p:spPr bwMode="auto">
          <a:xfrm>
            <a:off x="6553200" y="4572000"/>
            <a:ext cx="2438400" cy="2209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en-US"/>
          </a:p>
        </p:txBody>
      </p:sp>
      <p:grpSp>
        <p:nvGrpSpPr>
          <p:cNvPr id="23604" name="Group 115">
            <a:extLst>
              <a:ext uri="{FF2B5EF4-FFF2-40B4-BE49-F238E27FC236}">
                <a16:creationId xmlns:a16="http://schemas.microsoft.com/office/drawing/2014/main" xmlns="" id="{C7A8EB8E-6211-4728-B98E-685930462C63}"/>
              </a:ext>
            </a:extLst>
          </p:cNvPr>
          <p:cNvGrpSpPr>
            <a:grpSpLocks/>
          </p:cNvGrpSpPr>
          <p:nvPr/>
        </p:nvGrpSpPr>
        <p:grpSpPr bwMode="auto">
          <a:xfrm>
            <a:off x="7239000" y="5943600"/>
            <a:ext cx="457200" cy="304800"/>
            <a:chOff x="2064" y="2352"/>
            <a:chExt cx="432" cy="240"/>
          </a:xfrm>
        </p:grpSpPr>
        <p:sp>
          <p:nvSpPr>
            <p:cNvPr id="24692" name="Rectangle 116">
              <a:extLst>
                <a:ext uri="{FF2B5EF4-FFF2-40B4-BE49-F238E27FC236}">
                  <a16:creationId xmlns:a16="http://schemas.microsoft.com/office/drawing/2014/main" xmlns="" id="{FDBE3854-E03C-40F7-BD8E-23B4B5496342}"/>
                </a:ext>
              </a:extLst>
            </p:cNvPr>
            <p:cNvSpPr>
              <a:spLocks noChangeArrowheads="1"/>
            </p:cNvSpPr>
            <p:nvPr/>
          </p:nvSpPr>
          <p:spPr bwMode="auto">
            <a:xfrm>
              <a:off x="2064" y="2352"/>
              <a:ext cx="432" cy="24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en-US"/>
            </a:p>
          </p:txBody>
        </p:sp>
        <p:sp>
          <p:nvSpPr>
            <p:cNvPr id="23628" name="Line 117">
              <a:extLst>
                <a:ext uri="{FF2B5EF4-FFF2-40B4-BE49-F238E27FC236}">
                  <a16:creationId xmlns:a16="http://schemas.microsoft.com/office/drawing/2014/main" xmlns="" id="{5E819113-04A0-46C2-B28E-10B58DCB5E30}"/>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29" name="Line 118">
              <a:extLst>
                <a:ext uri="{FF2B5EF4-FFF2-40B4-BE49-F238E27FC236}">
                  <a16:creationId xmlns:a16="http://schemas.microsoft.com/office/drawing/2014/main" xmlns="" id="{B2431B83-6EC8-4676-8FBF-31DF1F48E22A}"/>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3605" name="Group 119">
            <a:extLst>
              <a:ext uri="{FF2B5EF4-FFF2-40B4-BE49-F238E27FC236}">
                <a16:creationId xmlns:a16="http://schemas.microsoft.com/office/drawing/2014/main" xmlns="" id="{F732FC34-ACE1-4D7A-B14F-BA3D89ED8234}"/>
              </a:ext>
            </a:extLst>
          </p:cNvPr>
          <p:cNvGrpSpPr>
            <a:grpSpLocks/>
          </p:cNvGrpSpPr>
          <p:nvPr/>
        </p:nvGrpSpPr>
        <p:grpSpPr bwMode="auto">
          <a:xfrm>
            <a:off x="8382000" y="5715000"/>
            <a:ext cx="457200" cy="304800"/>
            <a:chOff x="2064" y="2352"/>
            <a:chExt cx="432" cy="240"/>
          </a:xfrm>
        </p:grpSpPr>
        <p:sp>
          <p:nvSpPr>
            <p:cNvPr id="24696" name="Rectangle 120">
              <a:extLst>
                <a:ext uri="{FF2B5EF4-FFF2-40B4-BE49-F238E27FC236}">
                  <a16:creationId xmlns:a16="http://schemas.microsoft.com/office/drawing/2014/main" xmlns="" id="{0F7D4611-DDD9-46F5-BF70-2E6BCA6DA30D}"/>
                </a:ext>
              </a:extLst>
            </p:cNvPr>
            <p:cNvSpPr>
              <a:spLocks noChangeArrowheads="1"/>
            </p:cNvSpPr>
            <p:nvPr/>
          </p:nvSpPr>
          <p:spPr bwMode="auto">
            <a:xfrm>
              <a:off x="2064" y="2352"/>
              <a:ext cx="432" cy="24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en-US"/>
            </a:p>
          </p:txBody>
        </p:sp>
        <p:sp>
          <p:nvSpPr>
            <p:cNvPr id="23625" name="Line 121">
              <a:extLst>
                <a:ext uri="{FF2B5EF4-FFF2-40B4-BE49-F238E27FC236}">
                  <a16:creationId xmlns:a16="http://schemas.microsoft.com/office/drawing/2014/main" xmlns="" id="{ACCDEB4A-A54C-4C70-95DB-0ED45EF47650}"/>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26" name="Line 122">
              <a:extLst>
                <a:ext uri="{FF2B5EF4-FFF2-40B4-BE49-F238E27FC236}">
                  <a16:creationId xmlns:a16="http://schemas.microsoft.com/office/drawing/2014/main" xmlns="" id="{C22F90A8-2917-4587-BF46-1293A1792219}"/>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3606" name="Group 123">
            <a:extLst>
              <a:ext uri="{FF2B5EF4-FFF2-40B4-BE49-F238E27FC236}">
                <a16:creationId xmlns:a16="http://schemas.microsoft.com/office/drawing/2014/main" xmlns="" id="{107294C3-45A0-43DB-960F-B71B1588A83F}"/>
              </a:ext>
            </a:extLst>
          </p:cNvPr>
          <p:cNvGrpSpPr>
            <a:grpSpLocks/>
          </p:cNvGrpSpPr>
          <p:nvPr/>
        </p:nvGrpSpPr>
        <p:grpSpPr bwMode="auto">
          <a:xfrm>
            <a:off x="7848600" y="4953000"/>
            <a:ext cx="457200" cy="304800"/>
            <a:chOff x="2064" y="2352"/>
            <a:chExt cx="432" cy="240"/>
          </a:xfrm>
        </p:grpSpPr>
        <p:sp>
          <p:nvSpPr>
            <p:cNvPr id="24700" name="Rectangle 124">
              <a:extLst>
                <a:ext uri="{FF2B5EF4-FFF2-40B4-BE49-F238E27FC236}">
                  <a16:creationId xmlns:a16="http://schemas.microsoft.com/office/drawing/2014/main" xmlns="" id="{C02D5B04-4CD0-459B-A22E-4659F9CC7132}"/>
                </a:ext>
              </a:extLst>
            </p:cNvPr>
            <p:cNvSpPr>
              <a:spLocks noChangeArrowheads="1"/>
            </p:cNvSpPr>
            <p:nvPr/>
          </p:nvSpPr>
          <p:spPr bwMode="auto">
            <a:xfrm>
              <a:off x="2064" y="2352"/>
              <a:ext cx="432" cy="24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en-US"/>
            </a:p>
          </p:txBody>
        </p:sp>
        <p:sp>
          <p:nvSpPr>
            <p:cNvPr id="23622" name="Line 125">
              <a:extLst>
                <a:ext uri="{FF2B5EF4-FFF2-40B4-BE49-F238E27FC236}">
                  <a16:creationId xmlns:a16="http://schemas.microsoft.com/office/drawing/2014/main" xmlns="" id="{56F12B92-E003-4806-9A84-B4CC3F293185}"/>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23" name="Line 126">
              <a:extLst>
                <a:ext uri="{FF2B5EF4-FFF2-40B4-BE49-F238E27FC236}">
                  <a16:creationId xmlns:a16="http://schemas.microsoft.com/office/drawing/2014/main" xmlns="" id="{FBDC14BF-9951-4B5F-A660-A478A3CB5F1E}"/>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3607" name="Group 127">
            <a:extLst>
              <a:ext uri="{FF2B5EF4-FFF2-40B4-BE49-F238E27FC236}">
                <a16:creationId xmlns:a16="http://schemas.microsoft.com/office/drawing/2014/main" xmlns="" id="{B6691872-D5AB-471C-B1E3-598360C757CC}"/>
              </a:ext>
            </a:extLst>
          </p:cNvPr>
          <p:cNvGrpSpPr>
            <a:grpSpLocks/>
          </p:cNvGrpSpPr>
          <p:nvPr/>
        </p:nvGrpSpPr>
        <p:grpSpPr bwMode="auto">
          <a:xfrm>
            <a:off x="6705600" y="5181600"/>
            <a:ext cx="457200" cy="304800"/>
            <a:chOff x="2064" y="2352"/>
            <a:chExt cx="432" cy="240"/>
          </a:xfrm>
        </p:grpSpPr>
        <p:sp>
          <p:nvSpPr>
            <p:cNvPr id="24704" name="Rectangle 128">
              <a:extLst>
                <a:ext uri="{FF2B5EF4-FFF2-40B4-BE49-F238E27FC236}">
                  <a16:creationId xmlns:a16="http://schemas.microsoft.com/office/drawing/2014/main" xmlns="" id="{66A53DEF-9D01-4907-8F78-F74D5FE89E65}"/>
                </a:ext>
              </a:extLst>
            </p:cNvPr>
            <p:cNvSpPr>
              <a:spLocks noChangeArrowheads="1"/>
            </p:cNvSpPr>
            <p:nvPr/>
          </p:nvSpPr>
          <p:spPr bwMode="auto">
            <a:xfrm>
              <a:off x="2064" y="2352"/>
              <a:ext cx="432" cy="24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en-US"/>
            </a:p>
          </p:txBody>
        </p:sp>
        <p:sp>
          <p:nvSpPr>
            <p:cNvPr id="23619" name="Line 129">
              <a:extLst>
                <a:ext uri="{FF2B5EF4-FFF2-40B4-BE49-F238E27FC236}">
                  <a16:creationId xmlns:a16="http://schemas.microsoft.com/office/drawing/2014/main" xmlns="" id="{324B2A4C-EC75-462A-B3F7-A0631513A831}"/>
                </a:ext>
              </a:extLst>
            </p:cNvPr>
            <p:cNvSpPr>
              <a:spLocks noChangeShapeType="1"/>
            </p:cNvSpPr>
            <p:nvPr/>
          </p:nvSpPr>
          <p:spPr bwMode="auto">
            <a:xfrm>
              <a:off x="2064" y="2496"/>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20" name="Line 130">
              <a:extLst>
                <a:ext uri="{FF2B5EF4-FFF2-40B4-BE49-F238E27FC236}">
                  <a16:creationId xmlns:a16="http://schemas.microsoft.com/office/drawing/2014/main" xmlns="" id="{EB4B7AAA-FBE6-4D59-A5BB-A8D6AC6AE7EF}"/>
                </a:ext>
              </a:extLst>
            </p:cNvPr>
            <p:cNvSpPr>
              <a:spLocks noChangeShapeType="1"/>
            </p:cNvSpPr>
            <p:nvPr/>
          </p:nvSpPr>
          <p:spPr bwMode="auto">
            <a:xfrm>
              <a:off x="2064" y="2544"/>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3608" name="Line 131">
            <a:extLst>
              <a:ext uri="{FF2B5EF4-FFF2-40B4-BE49-F238E27FC236}">
                <a16:creationId xmlns:a16="http://schemas.microsoft.com/office/drawing/2014/main" xmlns="" id="{9A3E201E-A611-4568-9BC1-9FEC6AA289B6}"/>
              </a:ext>
            </a:extLst>
          </p:cNvPr>
          <p:cNvSpPr>
            <a:spLocks noChangeShapeType="1"/>
          </p:cNvSpPr>
          <p:nvPr/>
        </p:nvSpPr>
        <p:spPr bwMode="auto">
          <a:xfrm flipV="1">
            <a:off x="7162800" y="5029200"/>
            <a:ext cx="6858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09" name="Line 132">
            <a:extLst>
              <a:ext uri="{FF2B5EF4-FFF2-40B4-BE49-F238E27FC236}">
                <a16:creationId xmlns:a16="http://schemas.microsoft.com/office/drawing/2014/main" xmlns="" id="{1F2ADCE0-4954-4FDD-A231-AEF3854C20A9}"/>
              </a:ext>
            </a:extLst>
          </p:cNvPr>
          <p:cNvSpPr>
            <a:spLocks noChangeShapeType="1"/>
          </p:cNvSpPr>
          <p:nvPr/>
        </p:nvSpPr>
        <p:spPr bwMode="auto">
          <a:xfrm>
            <a:off x="6934200" y="5486400"/>
            <a:ext cx="4572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10" name="Line 133">
            <a:extLst>
              <a:ext uri="{FF2B5EF4-FFF2-40B4-BE49-F238E27FC236}">
                <a16:creationId xmlns:a16="http://schemas.microsoft.com/office/drawing/2014/main" xmlns="" id="{8B298F4F-3B19-493B-9D4A-9C8E9894F432}"/>
              </a:ext>
            </a:extLst>
          </p:cNvPr>
          <p:cNvSpPr>
            <a:spLocks noChangeShapeType="1"/>
          </p:cNvSpPr>
          <p:nvPr/>
        </p:nvSpPr>
        <p:spPr bwMode="auto">
          <a:xfrm flipV="1">
            <a:off x="7315200" y="5257800"/>
            <a:ext cx="83820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3611" name="Line 134">
            <a:extLst>
              <a:ext uri="{FF2B5EF4-FFF2-40B4-BE49-F238E27FC236}">
                <a16:creationId xmlns:a16="http://schemas.microsoft.com/office/drawing/2014/main" xmlns="" id="{320E7AA0-DE66-479A-9F09-525E16093019}"/>
              </a:ext>
            </a:extLst>
          </p:cNvPr>
          <p:cNvSpPr>
            <a:spLocks noChangeShapeType="1"/>
          </p:cNvSpPr>
          <p:nvPr/>
        </p:nvSpPr>
        <p:spPr bwMode="auto">
          <a:xfrm flipV="1">
            <a:off x="7696200" y="5867400"/>
            <a:ext cx="6858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4711" name="Text Box 135">
            <a:extLst>
              <a:ext uri="{FF2B5EF4-FFF2-40B4-BE49-F238E27FC236}">
                <a16:creationId xmlns:a16="http://schemas.microsoft.com/office/drawing/2014/main" xmlns="" id="{FD20F877-2FEB-4A06-B9B4-181E35A97C91}"/>
              </a:ext>
            </a:extLst>
          </p:cNvPr>
          <p:cNvSpPr txBox="1">
            <a:spLocks noChangeArrowheads="1"/>
          </p:cNvSpPr>
          <p:nvPr/>
        </p:nvSpPr>
        <p:spPr bwMode="auto">
          <a:xfrm>
            <a:off x="6705600" y="6292850"/>
            <a:ext cx="2209800" cy="366713"/>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p:spPr>
        <p:txBody>
          <a:bodyPr>
            <a:spAutoFit/>
          </a:bodyPr>
          <a:lstStyle/>
          <a:p>
            <a:pPr algn="ctr">
              <a:spcBef>
                <a:spcPct val="50000"/>
              </a:spcBef>
              <a:defRPr/>
            </a:pPr>
            <a:r>
              <a:rPr lang="es-ES_tradnl" sz="1800"/>
              <a:t>Modelo Estático</a:t>
            </a:r>
          </a:p>
        </p:txBody>
      </p:sp>
      <p:sp>
        <p:nvSpPr>
          <p:cNvPr id="23613" name="Text Box 136">
            <a:extLst>
              <a:ext uri="{FF2B5EF4-FFF2-40B4-BE49-F238E27FC236}">
                <a16:creationId xmlns:a16="http://schemas.microsoft.com/office/drawing/2014/main" xmlns="" id="{B555A710-2C4A-4685-80FB-59747C446961}"/>
              </a:ext>
            </a:extLst>
          </p:cNvPr>
          <p:cNvSpPr txBox="1">
            <a:spLocks noChangeArrowheads="1"/>
          </p:cNvSpPr>
          <p:nvPr/>
        </p:nvSpPr>
        <p:spPr bwMode="auto">
          <a:xfrm>
            <a:off x="6477000" y="3824288"/>
            <a:ext cx="2590800" cy="696912"/>
          </a:xfrm>
          <a:prstGeom prst="rect">
            <a:avLst/>
          </a:prstGeom>
          <a:solidFill>
            <a:srgbClr val="FBAB35"/>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1800"/>
              <a:t>Diagrama de Secuencia</a:t>
            </a:r>
          </a:p>
          <a:p>
            <a:pPr algn="ctr">
              <a:lnSpc>
                <a:spcPct val="70000"/>
              </a:lnSpc>
              <a:spcBef>
                <a:spcPct val="50000"/>
              </a:spcBef>
            </a:pPr>
            <a:r>
              <a:rPr lang="es-ES_tradnl" altLang="es-PA" sz="1800"/>
              <a:t>(Modelo Dinámico)</a:t>
            </a:r>
            <a:endParaRPr lang="es-ES_tradnl" altLang="es-PA"/>
          </a:p>
        </p:txBody>
      </p:sp>
      <p:sp>
        <p:nvSpPr>
          <p:cNvPr id="23614" name="Line 137">
            <a:extLst>
              <a:ext uri="{FF2B5EF4-FFF2-40B4-BE49-F238E27FC236}">
                <a16:creationId xmlns:a16="http://schemas.microsoft.com/office/drawing/2014/main" xmlns="" id="{A2F872C1-CB86-4516-8A74-3486D01C8E5C}"/>
              </a:ext>
            </a:extLst>
          </p:cNvPr>
          <p:cNvSpPr>
            <a:spLocks noChangeShapeType="1"/>
          </p:cNvSpPr>
          <p:nvPr/>
        </p:nvSpPr>
        <p:spPr bwMode="auto">
          <a:xfrm flipV="1">
            <a:off x="5651500" y="1862138"/>
            <a:ext cx="825500" cy="1135062"/>
          </a:xfrm>
          <a:prstGeom prst="line">
            <a:avLst/>
          </a:prstGeom>
          <a:noFill/>
          <a:ln w="38100" cap="sq">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A"/>
          </a:p>
        </p:txBody>
      </p:sp>
      <p:sp>
        <p:nvSpPr>
          <p:cNvPr id="23615" name="Line 138">
            <a:extLst>
              <a:ext uri="{FF2B5EF4-FFF2-40B4-BE49-F238E27FC236}">
                <a16:creationId xmlns:a16="http://schemas.microsoft.com/office/drawing/2014/main" xmlns="" id="{EBD15EF8-1F6F-4B18-9258-1680ED118583}"/>
              </a:ext>
            </a:extLst>
          </p:cNvPr>
          <p:cNvSpPr>
            <a:spLocks noChangeShapeType="1"/>
          </p:cNvSpPr>
          <p:nvPr/>
        </p:nvSpPr>
        <p:spPr bwMode="auto">
          <a:xfrm>
            <a:off x="5791200" y="4267200"/>
            <a:ext cx="762000" cy="1447800"/>
          </a:xfrm>
          <a:prstGeom prst="line">
            <a:avLst/>
          </a:prstGeom>
          <a:noFill/>
          <a:ln w="38100" cap="sq">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A"/>
          </a:p>
        </p:txBody>
      </p:sp>
      <p:sp>
        <p:nvSpPr>
          <p:cNvPr id="23616" name="Text Box 142">
            <a:extLst>
              <a:ext uri="{FF2B5EF4-FFF2-40B4-BE49-F238E27FC236}">
                <a16:creationId xmlns:a16="http://schemas.microsoft.com/office/drawing/2014/main" xmlns="" id="{C0EC3A07-97D0-4F58-9ED1-99BC447D6AEE}"/>
              </a:ext>
            </a:extLst>
          </p:cNvPr>
          <p:cNvSpPr txBox="1">
            <a:spLocks noChangeArrowheads="1"/>
          </p:cNvSpPr>
          <p:nvPr/>
        </p:nvSpPr>
        <p:spPr bwMode="auto">
          <a:xfrm>
            <a:off x="3962400" y="5029200"/>
            <a:ext cx="2362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b="1">
                <a:latin typeface="Arial" panose="020B0604020202020204" pitchFamily="34" charset="0"/>
              </a:rPr>
              <a:t>Construyendo el Modelo de Análisis</a:t>
            </a:r>
            <a:endParaRPr lang="es-ES_tradnl" altLang="es-PA">
              <a:latin typeface="Arial" panose="020B0604020202020204" pitchFamily="34" charset="0"/>
            </a:endParaRPr>
          </a:p>
        </p:txBody>
      </p:sp>
      <p:sp>
        <p:nvSpPr>
          <p:cNvPr id="23617" name="Text Box 144">
            <a:extLst>
              <a:ext uri="{FF2B5EF4-FFF2-40B4-BE49-F238E27FC236}">
                <a16:creationId xmlns:a16="http://schemas.microsoft.com/office/drawing/2014/main" xmlns="" id="{0FDD6986-2E70-44AF-AD11-AA6C3562165D}"/>
              </a:ext>
            </a:extLst>
          </p:cNvPr>
          <p:cNvSpPr txBox="1">
            <a:spLocks noChangeArrowheads="1"/>
          </p:cNvSpPr>
          <p:nvPr/>
        </p:nvSpPr>
        <p:spPr bwMode="auto">
          <a:xfrm>
            <a:off x="6826250" y="45720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_tradnl" altLang="es-PA" sz="1800"/>
              <a:t>Diagrama de Clases</a:t>
            </a:r>
          </a:p>
        </p:txBody>
      </p:sp>
    </p:spTree>
    <p:extLst>
      <p:ext uri="{BB962C8B-B14F-4D97-AF65-F5344CB8AC3E}">
        <p14:creationId xmlns:p14="http://schemas.microsoft.com/office/powerpoint/2010/main" val="7355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xmlns="" id="{DBAA83F5-F53D-492A-ABB3-CF8369A7C192}"/>
              </a:ext>
            </a:extLst>
          </p:cNvPr>
          <p:cNvSpPr>
            <a:spLocks noGrp="1" noChangeArrowheads="1"/>
          </p:cNvSpPr>
          <p:nvPr>
            <p:ph type="title"/>
          </p:nvPr>
        </p:nvSpPr>
        <p:spPr>
          <a:xfrm>
            <a:off x="1066800" y="0"/>
            <a:ext cx="7772400" cy="1143000"/>
          </a:xfrm>
        </p:spPr>
        <p:txBody>
          <a:bodyPr/>
          <a:lstStyle/>
          <a:p>
            <a:pPr algn="ctr" eaLnBrk="1" fontAlgn="auto" hangingPunct="1">
              <a:spcAft>
                <a:spcPts val="0"/>
              </a:spcAft>
              <a:defRPr/>
            </a:pPr>
            <a:r>
              <a:rPr lang="es-ES_tradnl">
                <a:solidFill>
                  <a:schemeClr val="tx1">
                    <a:lumMod val="75000"/>
                    <a:lumOff val="25000"/>
                  </a:schemeClr>
                </a:solidFill>
              </a:rPr>
              <a:t>El Modelo de Análisis</a:t>
            </a:r>
          </a:p>
        </p:txBody>
      </p:sp>
      <p:sp>
        <p:nvSpPr>
          <p:cNvPr id="20483" name="4 Marcador de número de diapositiva">
            <a:extLst>
              <a:ext uri="{FF2B5EF4-FFF2-40B4-BE49-F238E27FC236}">
                <a16:creationId xmlns:a16="http://schemas.microsoft.com/office/drawing/2014/main" xmlns="" id="{BA77DF7B-4755-4EDC-90D8-AE2EDD014E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261485-896B-4241-A62D-CB9E499F56DD}" type="slidenum">
              <a:rPr lang="es-ES_tradnl" altLang="es-PA" sz="1400">
                <a:solidFill>
                  <a:schemeClr val="tx2"/>
                </a:solidFill>
              </a:rPr>
              <a:pPr/>
              <a:t>15</a:t>
            </a:fld>
            <a:endParaRPr lang="es-ES_tradnl" altLang="es-PA" sz="1400">
              <a:solidFill>
                <a:schemeClr val="tx2"/>
              </a:solidFill>
            </a:endParaRPr>
          </a:p>
        </p:txBody>
      </p:sp>
      <p:grpSp>
        <p:nvGrpSpPr>
          <p:cNvPr id="20484" name="Group 56">
            <a:extLst>
              <a:ext uri="{FF2B5EF4-FFF2-40B4-BE49-F238E27FC236}">
                <a16:creationId xmlns:a16="http://schemas.microsoft.com/office/drawing/2014/main" xmlns="" id="{870E86D5-22A5-4C77-9A38-DC6AD46845F5}"/>
              </a:ext>
            </a:extLst>
          </p:cNvPr>
          <p:cNvGrpSpPr>
            <a:grpSpLocks/>
          </p:cNvGrpSpPr>
          <p:nvPr/>
        </p:nvGrpSpPr>
        <p:grpSpPr bwMode="auto">
          <a:xfrm>
            <a:off x="3657600" y="1412875"/>
            <a:ext cx="1981200" cy="922338"/>
            <a:chOff x="2208" y="1008"/>
            <a:chExt cx="1536" cy="801"/>
          </a:xfrm>
        </p:grpSpPr>
        <p:sp>
          <p:nvSpPr>
            <p:cNvPr id="20537" name="Rectangle 3">
              <a:extLst>
                <a:ext uri="{FF2B5EF4-FFF2-40B4-BE49-F238E27FC236}">
                  <a16:creationId xmlns:a16="http://schemas.microsoft.com/office/drawing/2014/main" xmlns="" id="{AA7AACE0-C9B1-4D91-9D3D-B8C9174D23B0}"/>
                </a:ext>
              </a:extLst>
            </p:cNvPr>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38" name="Text Box 4">
              <a:extLst>
                <a:ext uri="{FF2B5EF4-FFF2-40B4-BE49-F238E27FC236}">
                  <a16:creationId xmlns:a16="http://schemas.microsoft.com/office/drawing/2014/main" xmlns="" id="{0E4B16F6-A214-43F5-BF47-90ADB318B785}"/>
                </a:ext>
              </a:extLst>
            </p:cNvPr>
            <p:cNvSpPr txBox="1">
              <a:spLocks noChangeArrowheads="1"/>
            </p:cNvSpPr>
            <p:nvPr/>
          </p:nvSpPr>
          <p:spPr bwMode="auto">
            <a:xfrm>
              <a:off x="2208" y="1200"/>
              <a:ext cx="1536"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_tradnl" altLang="es-PA" sz="2000" b="1">
                  <a:latin typeface="Arial" panose="020B0604020202020204" pitchFamily="34" charset="0"/>
                </a:rPr>
                <a:t>Paquete de Análisis</a:t>
              </a:r>
            </a:p>
          </p:txBody>
        </p:sp>
        <p:sp>
          <p:nvSpPr>
            <p:cNvPr id="20539" name="Rectangle 5">
              <a:extLst>
                <a:ext uri="{FF2B5EF4-FFF2-40B4-BE49-F238E27FC236}">
                  <a16:creationId xmlns:a16="http://schemas.microsoft.com/office/drawing/2014/main" xmlns="" id="{AAB51D3A-F7C1-415A-8193-570B081F930B}"/>
                </a:ext>
              </a:extLst>
            </p:cNvPr>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sp>
        <p:nvSpPr>
          <p:cNvPr id="20485" name="Rectangle 6">
            <a:extLst>
              <a:ext uri="{FF2B5EF4-FFF2-40B4-BE49-F238E27FC236}">
                <a16:creationId xmlns:a16="http://schemas.microsoft.com/office/drawing/2014/main" xmlns="" id="{04436DBB-A4FA-450F-9FA4-3509F9152A12}"/>
              </a:ext>
            </a:extLst>
          </p:cNvPr>
          <p:cNvSpPr>
            <a:spLocks noChangeArrowheads="1"/>
          </p:cNvSpPr>
          <p:nvPr/>
        </p:nvSpPr>
        <p:spPr bwMode="auto">
          <a:xfrm>
            <a:off x="914400" y="4267200"/>
            <a:ext cx="7620000" cy="24542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486" name="Line 7">
            <a:extLst>
              <a:ext uri="{FF2B5EF4-FFF2-40B4-BE49-F238E27FC236}">
                <a16:creationId xmlns:a16="http://schemas.microsoft.com/office/drawing/2014/main" xmlns="" id="{C55A2790-9F57-42FD-AB71-DB05399DDF88}"/>
              </a:ext>
            </a:extLst>
          </p:cNvPr>
          <p:cNvSpPr>
            <a:spLocks noChangeShapeType="1"/>
          </p:cNvSpPr>
          <p:nvPr/>
        </p:nvSpPr>
        <p:spPr bwMode="auto">
          <a:xfrm flipH="1">
            <a:off x="914400" y="2286000"/>
            <a:ext cx="35814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0487" name="Line 8">
            <a:extLst>
              <a:ext uri="{FF2B5EF4-FFF2-40B4-BE49-F238E27FC236}">
                <a16:creationId xmlns:a16="http://schemas.microsoft.com/office/drawing/2014/main" xmlns="" id="{11A77A23-3CDC-40CC-B9F0-182C52835856}"/>
              </a:ext>
            </a:extLst>
          </p:cNvPr>
          <p:cNvSpPr>
            <a:spLocks noChangeShapeType="1"/>
          </p:cNvSpPr>
          <p:nvPr/>
        </p:nvSpPr>
        <p:spPr bwMode="auto">
          <a:xfrm>
            <a:off x="4572000" y="2286000"/>
            <a:ext cx="39624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0488" name="Text Box 9">
            <a:extLst>
              <a:ext uri="{FF2B5EF4-FFF2-40B4-BE49-F238E27FC236}">
                <a16:creationId xmlns:a16="http://schemas.microsoft.com/office/drawing/2014/main" xmlns="" id="{33A22948-A0A7-4C8E-8FB2-A89F5B92C2B3}"/>
              </a:ext>
            </a:extLst>
          </p:cNvPr>
          <p:cNvSpPr txBox="1">
            <a:spLocks noChangeArrowheads="1"/>
          </p:cNvSpPr>
          <p:nvPr/>
        </p:nvSpPr>
        <p:spPr bwMode="auto">
          <a:xfrm>
            <a:off x="3048000" y="2667000"/>
            <a:ext cx="38100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_tradnl" altLang="es-PA" sz="2000">
                <a:latin typeface="Arial" panose="020B0604020202020204" pitchFamily="34" charset="0"/>
              </a:rPr>
              <a:t>             Contiene:</a:t>
            </a:r>
          </a:p>
          <a:p>
            <a:pPr>
              <a:lnSpc>
                <a:spcPct val="60000"/>
              </a:lnSpc>
              <a:spcBef>
                <a:spcPct val="50000"/>
              </a:spcBef>
            </a:pPr>
            <a:r>
              <a:rPr lang="es-ES_tradnl" altLang="es-PA" sz="2000">
                <a:latin typeface="Arial" panose="020B0604020202020204" pitchFamily="34" charset="0"/>
              </a:rPr>
              <a:t>. Realizaciones de CU</a:t>
            </a:r>
          </a:p>
          <a:p>
            <a:pPr>
              <a:lnSpc>
                <a:spcPct val="60000"/>
              </a:lnSpc>
              <a:spcBef>
                <a:spcPct val="50000"/>
              </a:spcBef>
            </a:pPr>
            <a:r>
              <a:rPr lang="es-ES_tradnl" altLang="es-PA" sz="2000">
                <a:latin typeface="Arial" panose="020B0604020202020204" pitchFamily="34" charset="0"/>
              </a:rPr>
              <a:t>. Clases de análisis</a:t>
            </a:r>
          </a:p>
          <a:p>
            <a:pPr>
              <a:lnSpc>
                <a:spcPct val="60000"/>
              </a:lnSpc>
              <a:spcBef>
                <a:spcPct val="50000"/>
              </a:spcBef>
            </a:pPr>
            <a:r>
              <a:rPr lang="es-ES_tradnl" altLang="es-PA" sz="2000">
                <a:latin typeface="Arial" panose="020B0604020202020204" pitchFamily="34" charset="0"/>
              </a:rPr>
              <a:t>. Otros paquetes de análisis</a:t>
            </a:r>
            <a:endParaRPr lang="es-ES_tradnl" altLang="es-PA"/>
          </a:p>
        </p:txBody>
      </p:sp>
      <p:grpSp>
        <p:nvGrpSpPr>
          <p:cNvPr id="20489" name="Group 55">
            <a:extLst>
              <a:ext uri="{FF2B5EF4-FFF2-40B4-BE49-F238E27FC236}">
                <a16:creationId xmlns:a16="http://schemas.microsoft.com/office/drawing/2014/main" xmlns="" id="{62469E8E-A66D-45A2-91ED-61E772AAAF5D}"/>
              </a:ext>
            </a:extLst>
          </p:cNvPr>
          <p:cNvGrpSpPr>
            <a:grpSpLocks/>
          </p:cNvGrpSpPr>
          <p:nvPr/>
        </p:nvGrpSpPr>
        <p:grpSpPr bwMode="auto">
          <a:xfrm>
            <a:off x="1676400" y="5334000"/>
            <a:ext cx="2117725" cy="914400"/>
            <a:chOff x="1204" y="3072"/>
            <a:chExt cx="1334" cy="576"/>
          </a:xfrm>
        </p:grpSpPr>
        <p:grpSp>
          <p:nvGrpSpPr>
            <p:cNvPr id="20514" name="Group 12">
              <a:extLst>
                <a:ext uri="{FF2B5EF4-FFF2-40B4-BE49-F238E27FC236}">
                  <a16:creationId xmlns:a16="http://schemas.microsoft.com/office/drawing/2014/main" xmlns="" id="{E2DF6FA5-291A-44B2-BDF3-726361112BB3}"/>
                </a:ext>
              </a:extLst>
            </p:cNvPr>
            <p:cNvGrpSpPr>
              <a:grpSpLocks/>
            </p:cNvGrpSpPr>
            <p:nvPr/>
          </p:nvGrpSpPr>
          <p:grpSpPr bwMode="auto">
            <a:xfrm>
              <a:off x="1204" y="3264"/>
              <a:ext cx="99" cy="240"/>
              <a:chOff x="240" y="3024"/>
              <a:chExt cx="96" cy="336"/>
            </a:xfrm>
          </p:grpSpPr>
          <p:sp>
            <p:nvSpPr>
              <p:cNvPr id="20532" name="Oval 13">
                <a:extLst>
                  <a:ext uri="{FF2B5EF4-FFF2-40B4-BE49-F238E27FC236}">
                    <a16:creationId xmlns:a16="http://schemas.microsoft.com/office/drawing/2014/main" xmlns="" id="{6DFD37CC-07A4-43C0-8E3A-2CCC99BCBE81}"/>
                  </a:ext>
                </a:extLst>
              </p:cNvPr>
              <p:cNvSpPr>
                <a:spLocks noChangeArrowheads="1"/>
              </p:cNvSpPr>
              <p:nvPr/>
            </p:nvSpPr>
            <p:spPr bwMode="auto">
              <a:xfrm>
                <a:off x="240" y="3024"/>
                <a:ext cx="96" cy="96"/>
              </a:xfrm>
              <a:prstGeom prst="ellipse">
                <a:avLst/>
              </a:prstGeom>
              <a:solidFill>
                <a:srgbClr val="FFA829"/>
              </a:solidFill>
              <a:ln w="12700" cap="sq">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33" name="Line 14">
                <a:extLst>
                  <a:ext uri="{FF2B5EF4-FFF2-40B4-BE49-F238E27FC236}">
                    <a16:creationId xmlns:a16="http://schemas.microsoft.com/office/drawing/2014/main" xmlns="" id="{AB37800A-4E95-4445-AE98-B18A4D69A33B}"/>
                  </a:ext>
                </a:extLst>
              </p:cNvPr>
              <p:cNvSpPr>
                <a:spLocks noChangeShapeType="1"/>
              </p:cNvSpPr>
              <p:nvPr/>
            </p:nvSpPr>
            <p:spPr bwMode="auto">
              <a:xfrm>
                <a:off x="288" y="3120"/>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34" name="Line 15">
                <a:extLst>
                  <a:ext uri="{FF2B5EF4-FFF2-40B4-BE49-F238E27FC236}">
                    <a16:creationId xmlns:a16="http://schemas.microsoft.com/office/drawing/2014/main" xmlns="" id="{D0EA7FFE-FC1E-427E-897D-47B5B55FBEA3}"/>
                  </a:ext>
                </a:extLst>
              </p:cNvPr>
              <p:cNvSpPr>
                <a:spLocks noChangeShapeType="1"/>
              </p:cNvSpPr>
              <p:nvPr/>
            </p:nvSpPr>
            <p:spPr bwMode="auto">
              <a:xfrm>
                <a:off x="240" y="3168"/>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35" name="Line 16">
                <a:extLst>
                  <a:ext uri="{FF2B5EF4-FFF2-40B4-BE49-F238E27FC236}">
                    <a16:creationId xmlns:a16="http://schemas.microsoft.com/office/drawing/2014/main" xmlns="" id="{CC999681-7B50-4B30-A089-4458398E300C}"/>
                  </a:ext>
                </a:extLst>
              </p:cNvPr>
              <p:cNvSpPr>
                <a:spLocks noChangeShapeType="1"/>
              </p:cNvSpPr>
              <p:nvPr/>
            </p:nvSpPr>
            <p:spPr bwMode="auto">
              <a:xfrm flipH="1">
                <a:off x="240"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36" name="Line 17">
                <a:extLst>
                  <a:ext uri="{FF2B5EF4-FFF2-40B4-BE49-F238E27FC236}">
                    <a16:creationId xmlns:a16="http://schemas.microsoft.com/office/drawing/2014/main" xmlns="" id="{0150C612-3DA4-461F-88FD-E59186C44524}"/>
                  </a:ext>
                </a:extLst>
              </p:cNvPr>
              <p:cNvSpPr>
                <a:spLocks noChangeShapeType="1"/>
              </p:cNvSpPr>
              <p:nvPr/>
            </p:nvSpPr>
            <p:spPr bwMode="auto">
              <a:xfrm>
                <a:off x="288" y="3312"/>
                <a:ext cx="48" cy="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0515" name="Rectangle 18">
              <a:extLst>
                <a:ext uri="{FF2B5EF4-FFF2-40B4-BE49-F238E27FC236}">
                  <a16:creationId xmlns:a16="http://schemas.microsoft.com/office/drawing/2014/main" xmlns="" id="{4C0898AF-6B1F-4D12-B7ED-E78F198FF09C}"/>
                </a:ext>
              </a:extLst>
            </p:cNvPr>
            <p:cNvSpPr>
              <a:spLocks noChangeArrowheads="1"/>
            </p:cNvSpPr>
            <p:nvPr/>
          </p:nvSpPr>
          <p:spPr bwMode="auto">
            <a:xfrm>
              <a:off x="1600" y="3072"/>
              <a:ext cx="148"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16" name="Rectangle 19">
              <a:extLst>
                <a:ext uri="{FF2B5EF4-FFF2-40B4-BE49-F238E27FC236}">
                  <a16:creationId xmlns:a16="http://schemas.microsoft.com/office/drawing/2014/main" xmlns="" id="{2E8CF14C-F184-40A4-AE04-78A0D2AEA223}"/>
                </a:ext>
              </a:extLst>
            </p:cNvPr>
            <p:cNvSpPr>
              <a:spLocks noChangeArrowheads="1"/>
            </p:cNvSpPr>
            <p:nvPr/>
          </p:nvSpPr>
          <p:spPr bwMode="auto">
            <a:xfrm>
              <a:off x="1501" y="3504"/>
              <a:ext cx="148"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17" name="Rectangle 20">
              <a:extLst>
                <a:ext uri="{FF2B5EF4-FFF2-40B4-BE49-F238E27FC236}">
                  <a16:creationId xmlns:a16="http://schemas.microsoft.com/office/drawing/2014/main" xmlns="" id="{B4CDE747-EA33-4DAF-ADFC-1EC472342871}"/>
                </a:ext>
              </a:extLst>
            </p:cNvPr>
            <p:cNvSpPr>
              <a:spLocks noChangeArrowheads="1"/>
            </p:cNvSpPr>
            <p:nvPr/>
          </p:nvSpPr>
          <p:spPr bwMode="auto">
            <a:xfrm>
              <a:off x="2390" y="3072"/>
              <a:ext cx="148"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18" name="Rectangle 21">
              <a:extLst>
                <a:ext uri="{FF2B5EF4-FFF2-40B4-BE49-F238E27FC236}">
                  <a16:creationId xmlns:a16="http://schemas.microsoft.com/office/drawing/2014/main" xmlns="" id="{F5562335-B8A0-44E0-99A0-49F1009BC59D}"/>
                </a:ext>
              </a:extLst>
            </p:cNvPr>
            <p:cNvSpPr>
              <a:spLocks noChangeArrowheads="1"/>
            </p:cNvSpPr>
            <p:nvPr/>
          </p:nvSpPr>
          <p:spPr bwMode="auto">
            <a:xfrm>
              <a:off x="2143" y="3312"/>
              <a:ext cx="148"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19" name="Rectangle 22">
              <a:extLst>
                <a:ext uri="{FF2B5EF4-FFF2-40B4-BE49-F238E27FC236}">
                  <a16:creationId xmlns:a16="http://schemas.microsoft.com/office/drawing/2014/main" xmlns="" id="{08954FA2-0496-4FF1-87BB-8886ED862E22}"/>
                </a:ext>
              </a:extLst>
            </p:cNvPr>
            <p:cNvSpPr>
              <a:spLocks noChangeArrowheads="1"/>
            </p:cNvSpPr>
            <p:nvPr/>
          </p:nvSpPr>
          <p:spPr bwMode="auto">
            <a:xfrm>
              <a:off x="2341" y="3504"/>
              <a:ext cx="148" cy="96"/>
            </a:xfrm>
            <a:prstGeom prst="rect">
              <a:avLst/>
            </a:prstGeom>
            <a:solidFill>
              <a:srgbClr val="FFA829"/>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20" name="Line 23">
              <a:extLst>
                <a:ext uri="{FF2B5EF4-FFF2-40B4-BE49-F238E27FC236}">
                  <a16:creationId xmlns:a16="http://schemas.microsoft.com/office/drawing/2014/main" xmlns="" id="{10ED0473-8F9A-427A-BAEE-5DD828B46E72}"/>
                </a:ext>
              </a:extLst>
            </p:cNvPr>
            <p:cNvSpPr>
              <a:spLocks noChangeShapeType="1"/>
            </p:cNvSpPr>
            <p:nvPr/>
          </p:nvSpPr>
          <p:spPr bwMode="auto">
            <a:xfrm flipV="1">
              <a:off x="1402" y="3216"/>
              <a:ext cx="148"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1" name="Line 24">
              <a:extLst>
                <a:ext uri="{FF2B5EF4-FFF2-40B4-BE49-F238E27FC236}">
                  <a16:creationId xmlns:a16="http://schemas.microsoft.com/office/drawing/2014/main" xmlns="" id="{9B502A45-7CFF-4306-8350-5DFF4313A1CA}"/>
                </a:ext>
              </a:extLst>
            </p:cNvPr>
            <p:cNvSpPr>
              <a:spLocks noChangeShapeType="1"/>
            </p:cNvSpPr>
            <p:nvPr/>
          </p:nvSpPr>
          <p:spPr bwMode="auto">
            <a:xfrm>
              <a:off x="1352" y="3456"/>
              <a:ext cx="99"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2" name="Line 25">
              <a:extLst>
                <a:ext uri="{FF2B5EF4-FFF2-40B4-BE49-F238E27FC236}">
                  <a16:creationId xmlns:a16="http://schemas.microsoft.com/office/drawing/2014/main" xmlns="" id="{CDFC52BD-5A8B-4FFB-B6DF-89607A4E390D}"/>
                </a:ext>
              </a:extLst>
            </p:cNvPr>
            <p:cNvSpPr>
              <a:spLocks noChangeShapeType="1"/>
            </p:cNvSpPr>
            <p:nvPr/>
          </p:nvSpPr>
          <p:spPr bwMode="auto">
            <a:xfrm flipH="1">
              <a:off x="1649" y="3168"/>
              <a:ext cx="49"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3" name="Line 26">
              <a:extLst>
                <a:ext uri="{FF2B5EF4-FFF2-40B4-BE49-F238E27FC236}">
                  <a16:creationId xmlns:a16="http://schemas.microsoft.com/office/drawing/2014/main" xmlns="" id="{818F2CA0-A5D1-43A8-95F4-9F5698359B51}"/>
                </a:ext>
              </a:extLst>
            </p:cNvPr>
            <p:cNvSpPr>
              <a:spLocks noChangeShapeType="1"/>
            </p:cNvSpPr>
            <p:nvPr/>
          </p:nvSpPr>
          <p:spPr bwMode="auto">
            <a:xfrm flipV="1">
              <a:off x="1748" y="3360"/>
              <a:ext cx="346"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4" name="Line 27">
              <a:extLst>
                <a:ext uri="{FF2B5EF4-FFF2-40B4-BE49-F238E27FC236}">
                  <a16:creationId xmlns:a16="http://schemas.microsoft.com/office/drawing/2014/main" xmlns="" id="{37E1EEF3-78D9-4C45-9626-5ABD4B669683}"/>
                </a:ext>
              </a:extLst>
            </p:cNvPr>
            <p:cNvSpPr>
              <a:spLocks noChangeShapeType="1"/>
            </p:cNvSpPr>
            <p:nvPr/>
          </p:nvSpPr>
          <p:spPr bwMode="auto">
            <a:xfrm flipV="1">
              <a:off x="2291" y="3168"/>
              <a:ext cx="99"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5" name="Line 28">
              <a:extLst>
                <a:ext uri="{FF2B5EF4-FFF2-40B4-BE49-F238E27FC236}">
                  <a16:creationId xmlns:a16="http://schemas.microsoft.com/office/drawing/2014/main" xmlns="" id="{7D8CC54C-CCDB-4896-A67B-2E9CC970FCF8}"/>
                </a:ext>
              </a:extLst>
            </p:cNvPr>
            <p:cNvSpPr>
              <a:spLocks noChangeShapeType="1"/>
            </p:cNvSpPr>
            <p:nvPr/>
          </p:nvSpPr>
          <p:spPr bwMode="auto">
            <a:xfrm>
              <a:off x="1698" y="3600"/>
              <a:ext cx="59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6" name="Line 29">
              <a:extLst>
                <a:ext uri="{FF2B5EF4-FFF2-40B4-BE49-F238E27FC236}">
                  <a16:creationId xmlns:a16="http://schemas.microsoft.com/office/drawing/2014/main" xmlns="" id="{8721899E-3025-41B1-AF46-8E8C994DA494}"/>
                </a:ext>
              </a:extLst>
            </p:cNvPr>
            <p:cNvSpPr>
              <a:spLocks noChangeShapeType="1"/>
            </p:cNvSpPr>
            <p:nvPr/>
          </p:nvSpPr>
          <p:spPr bwMode="auto">
            <a:xfrm flipV="1">
              <a:off x="1402" y="3168"/>
              <a:ext cx="99"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7" name="Line 30">
              <a:extLst>
                <a:ext uri="{FF2B5EF4-FFF2-40B4-BE49-F238E27FC236}">
                  <a16:creationId xmlns:a16="http://schemas.microsoft.com/office/drawing/2014/main" xmlns="" id="{82EFDB03-C1A7-4883-95B9-4A9903D4ED1A}"/>
                </a:ext>
              </a:extLst>
            </p:cNvPr>
            <p:cNvSpPr>
              <a:spLocks noChangeShapeType="1"/>
            </p:cNvSpPr>
            <p:nvPr/>
          </p:nvSpPr>
          <p:spPr bwMode="auto">
            <a:xfrm flipH="1">
              <a:off x="1600" y="3264"/>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8" name="Line 31">
              <a:extLst>
                <a:ext uri="{FF2B5EF4-FFF2-40B4-BE49-F238E27FC236}">
                  <a16:creationId xmlns:a16="http://schemas.microsoft.com/office/drawing/2014/main" xmlns="" id="{91E365BD-498C-4891-BD08-490D21B8D857}"/>
                </a:ext>
              </a:extLst>
            </p:cNvPr>
            <p:cNvSpPr>
              <a:spLocks noChangeShapeType="1"/>
            </p:cNvSpPr>
            <p:nvPr/>
          </p:nvSpPr>
          <p:spPr bwMode="auto">
            <a:xfrm>
              <a:off x="1303" y="3504"/>
              <a:ext cx="99"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29" name="Line 32">
              <a:extLst>
                <a:ext uri="{FF2B5EF4-FFF2-40B4-BE49-F238E27FC236}">
                  <a16:creationId xmlns:a16="http://schemas.microsoft.com/office/drawing/2014/main" xmlns="" id="{15FF4E5A-5CC9-4BE0-8160-E4578A61E01B}"/>
                </a:ext>
              </a:extLst>
            </p:cNvPr>
            <p:cNvSpPr>
              <a:spLocks noChangeShapeType="1"/>
            </p:cNvSpPr>
            <p:nvPr/>
          </p:nvSpPr>
          <p:spPr bwMode="auto">
            <a:xfrm>
              <a:off x="1847" y="3648"/>
              <a:ext cx="24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30" name="Line 33">
              <a:extLst>
                <a:ext uri="{FF2B5EF4-FFF2-40B4-BE49-F238E27FC236}">
                  <a16:creationId xmlns:a16="http://schemas.microsoft.com/office/drawing/2014/main" xmlns="" id="{D6614C65-ED3E-448F-8C5F-DB2E11B46D4D}"/>
                </a:ext>
              </a:extLst>
            </p:cNvPr>
            <p:cNvSpPr>
              <a:spLocks noChangeShapeType="1"/>
            </p:cNvSpPr>
            <p:nvPr/>
          </p:nvSpPr>
          <p:spPr bwMode="auto">
            <a:xfrm flipV="1">
              <a:off x="1748" y="3360"/>
              <a:ext cx="197"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sp>
          <p:nvSpPr>
            <p:cNvPr id="20531" name="Line 34">
              <a:extLst>
                <a:ext uri="{FF2B5EF4-FFF2-40B4-BE49-F238E27FC236}">
                  <a16:creationId xmlns:a16="http://schemas.microsoft.com/office/drawing/2014/main" xmlns="" id="{B2AC85C6-B231-4E42-8E38-C289D9047D3C}"/>
                </a:ext>
              </a:extLst>
            </p:cNvPr>
            <p:cNvSpPr>
              <a:spLocks noChangeShapeType="1"/>
            </p:cNvSpPr>
            <p:nvPr/>
          </p:nvSpPr>
          <p:spPr bwMode="auto">
            <a:xfrm flipV="1">
              <a:off x="2242" y="3120"/>
              <a:ext cx="148"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A"/>
            </a:p>
          </p:txBody>
        </p:sp>
      </p:grpSp>
      <p:sp>
        <p:nvSpPr>
          <p:cNvPr id="20490" name="Text Box 57">
            <a:extLst>
              <a:ext uri="{FF2B5EF4-FFF2-40B4-BE49-F238E27FC236}">
                <a16:creationId xmlns:a16="http://schemas.microsoft.com/office/drawing/2014/main" xmlns="" id="{75D241E1-D0D2-4836-A074-40D9162E49BA}"/>
              </a:ext>
            </a:extLst>
          </p:cNvPr>
          <p:cNvSpPr txBox="1">
            <a:spLocks noChangeArrowheads="1"/>
          </p:cNvSpPr>
          <p:nvPr/>
        </p:nvSpPr>
        <p:spPr bwMode="auto">
          <a:xfrm>
            <a:off x="76200" y="6308725"/>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_tradnl" altLang="es-PA" sz="2000" b="1">
                <a:solidFill>
                  <a:schemeClr val="bg2"/>
                </a:solidFill>
                <a:latin typeface="Arial" panose="020B0604020202020204" pitchFamily="34" charset="0"/>
              </a:rPr>
              <a:t>             </a:t>
            </a:r>
            <a:r>
              <a:rPr lang="es-ES_tradnl" altLang="es-PA" sz="2000" b="1">
                <a:latin typeface="Arial" panose="020B0604020202020204" pitchFamily="34" charset="0"/>
              </a:rPr>
              <a:t>Realización- Análisis de CU</a:t>
            </a:r>
            <a:endParaRPr lang="es-ES_tradnl" altLang="es-PA" b="1"/>
          </a:p>
        </p:txBody>
      </p:sp>
      <p:grpSp>
        <p:nvGrpSpPr>
          <p:cNvPr id="20491" name="Group 61">
            <a:extLst>
              <a:ext uri="{FF2B5EF4-FFF2-40B4-BE49-F238E27FC236}">
                <a16:creationId xmlns:a16="http://schemas.microsoft.com/office/drawing/2014/main" xmlns="" id="{9F0EFEC7-393E-4407-9270-928F2876EBC1}"/>
              </a:ext>
            </a:extLst>
          </p:cNvPr>
          <p:cNvGrpSpPr>
            <a:grpSpLocks/>
          </p:cNvGrpSpPr>
          <p:nvPr/>
        </p:nvGrpSpPr>
        <p:grpSpPr bwMode="auto">
          <a:xfrm>
            <a:off x="7696200" y="5410200"/>
            <a:ext cx="609600" cy="533400"/>
            <a:chOff x="4080" y="3024"/>
            <a:chExt cx="384" cy="336"/>
          </a:xfrm>
        </p:grpSpPr>
        <p:sp>
          <p:nvSpPr>
            <p:cNvPr id="20512" name="Oval 62">
              <a:extLst>
                <a:ext uri="{FF2B5EF4-FFF2-40B4-BE49-F238E27FC236}">
                  <a16:creationId xmlns:a16="http://schemas.microsoft.com/office/drawing/2014/main" xmlns="" id="{F0308290-8A99-4055-A957-6393084151C2}"/>
                </a:ext>
              </a:extLst>
            </p:cNvPr>
            <p:cNvSpPr>
              <a:spLocks noChangeArrowheads="1"/>
            </p:cNvSpPr>
            <p:nvPr/>
          </p:nvSpPr>
          <p:spPr bwMode="auto">
            <a:xfrm>
              <a:off x="4080" y="3024"/>
              <a:ext cx="336" cy="336"/>
            </a:xfrm>
            <a:prstGeom prst="ellipse">
              <a:avLst/>
            </a:prstGeom>
            <a:solidFill>
              <a:srgbClr val="FFFFCC"/>
            </a:solidFill>
            <a:ln w="12700">
              <a:solidFill>
                <a:srgbClr val="000048"/>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13" name="Line 63">
              <a:extLst>
                <a:ext uri="{FF2B5EF4-FFF2-40B4-BE49-F238E27FC236}">
                  <a16:creationId xmlns:a16="http://schemas.microsoft.com/office/drawing/2014/main" xmlns="" id="{477613B3-C5AF-4633-A4B4-D3E99ABDD110}"/>
                </a:ext>
              </a:extLst>
            </p:cNvPr>
            <p:cNvSpPr>
              <a:spLocks noChangeShapeType="1"/>
            </p:cNvSpPr>
            <p:nvPr/>
          </p:nvSpPr>
          <p:spPr bwMode="auto">
            <a:xfrm>
              <a:off x="4080" y="3360"/>
              <a:ext cx="384"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grpSp>
      <p:grpSp>
        <p:nvGrpSpPr>
          <p:cNvPr id="20492" name="Group 75">
            <a:extLst>
              <a:ext uri="{FF2B5EF4-FFF2-40B4-BE49-F238E27FC236}">
                <a16:creationId xmlns:a16="http://schemas.microsoft.com/office/drawing/2014/main" xmlns="" id="{25073B0C-5EFE-4D83-ABFD-28B7DDBB26E1}"/>
              </a:ext>
            </a:extLst>
          </p:cNvPr>
          <p:cNvGrpSpPr>
            <a:grpSpLocks/>
          </p:cNvGrpSpPr>
          <p:nvPr/>
        </p:nvGrpSpPr>
        <p:grpSpPr bwMode="auto">
          <a:xfrm>
            <a:off x="6705600" y="5257800"/>
            <a:ext cx="533400" cy="685800"/>
            <a:chOff x="4320" y="3312"/>
            <a:chExt cx="336" cy="432"/>
          </a:xfrm>
        </p:grpSpPr>
        <p:sp>
          <p:nvSpPr>
            <p:cNvPr id="20509" name="Oval 69">
              <a:extLst>
                <a:ext uri="{FF2B5EF4-FFF2-40B4-BE49-F238E27FC236}">
                  <a16:creationId xmlns:a16="http://schemas.microsoft.com/office/drawing/2014/main" xmlns="" id="{E7A75778-EFA4-4D48-9144-51EBF9D73893}"/>
                </a:ext>
              </a:extLst>
            </p:cNvPr>
            <p:cNvSpPr>
              <a:spLocks noChangeArrowheads="1"/>
            </p:cNvSpPr>
            <p:nvPr/>
          </p:nvSpPr>
          <p:spPr bwMode="auto">
            <a:xfrm>
              <a:off x="4320" y="3408"/>
              <a:ext cx="336" cy="336"/>
            </a:xfrm>
            <a:prstGeom prst="ellipse">
              <a:avLst/>
            </a:prstGeom>
            <a:solidFill>
              <a:srgbClr val="FFFFCC"/>
            </a:solidFill>
            <a:ln w="12700">
              <a:solidFill>
                <a:srgbClr val="000048"/>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10" name="Line 70">
              <a:extLst>
                <a:ext uri="{FF2B5EF4-FFF2-40B4-BE49-F238E27FC236}">
                  <a16:creationId xmlns:a16="http://schemas.microsoft.com/office/drawing/2014/main" xmlns="" id="{75C0340B-0F89-4383-9571-6959A52A3DA8}"/>
                </a:ext>
              </a:extLst>
            </p:cNvPr>
            <p:cNvSpPr>
              <a:spLocks noChangeShapeType="1"/>
            </p:cNvSpPr>
            <p:nvPr/>
          </p:nvSpPr>
          <p:spPr bwMode="auto">
            <a:xfrm flipV="1">
              <a:off x="4368" y="3312"/>
              <a:ext cx="48" cy="144"/>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0511" name="Line 71">
              <a:extLst>
                <a:ext uri="{FF2B5EF4-FFF2-40B4-BE49-F238E27FC236}">
                  <a16:creationId xmlns:a16="http://schemas.microsoft.com/office/drawing/2014/main" xmlns="" id="{BC4FC7E4-5443-4BD0-A963-1C798958E6C8}"/>
                </a:ext>
              </a:extLst>
            </p:cNvPr>
            <p:cNvSpPr>
              <a:spLocks noChangeShapeType="1"/>
            </p:cNvSpPr>
            <p:nvPr/>
          </p:nvSpPr>
          <p:spPr bwMode="auto">
            <a:xfrm>
              <a:off x="4368" y="3456"/>
              <a:ext cx="144" cy="48"/>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grpSp>
      <p:sp>
        <p:nvSpPr>
          <p:cNvPr id="20493" name="Oval 73">
            <a:extLst>
              <a:ext uri="{FF2B5EF4-FFF2-40B4-BE49-F238E27FC236}">
                <a16:creationId xmlns:a16="http://schemas.microsoft.com/office/drawing/2014/main" xmlns="" id="{339CD6E1-A917-4C62-9B64-F8BE862BD4AD}"/>
              </a:ext>
            </a:extLst>
          </p:cNvPr>
          <p:cNvSpPr>
            <a:spLocks noChangeArrowheads="1"/>
          </p:cNvSpPr>
          <p:nvPr/>
        </p:nvSpPr>
        <p:spPr bwMode="auto">
          <a:xfrm>
            <a:off x="5715000" y="5410200"/>
            <a:ext cx="533400" cy="533400"/>
          </a:xfrm>
          <a:prstGeom prst="ellipse">
            <a:avLst/>
          </a:prstGeom>
          <a:solidFill>
            <a:srgbClr val="FFFFCC"/>
          </a:solidFill>
          <a:ln w="12700">
            <a:solidFill>
              <a:srgbClr val="000048"/>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494" name="Line 74">
            <a:extLst>
              <a:ext uri="{FF2B5EF4-FFF2-40B4-BE49-F238E27FC236}">
                <a16:creationId xmlns:a16="http://schemas.microsoft.com/office/drawing/2014/main" xmlns="" id="{865C8681-3A32-4968-9727-A67F7425EF9A}"/>
              </a:ext>
            </a:extLst>
          </p:cNvPr>
          <p:cNvSpPr>
            <a:spLocks noChangeShapeType="1"/>
          </p:cNvSpPr>
          <p:nvPr/>
        </p:nvSpPr>
        <p:spPr bwMode="auto">
          <a:xfrm>
            <a:off x="5486400" y="5638800"/>
            <a:ext cx="228600"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0495" name="Line 76">
            <a:extLst>
              <a:ext uri="{FF2B5EF4-FFF2-40B4-BE49-F238E27FC236}">
                <a16:creationId xmlns:a16="http://schemas.microsoft.com/office/drawing/2014/main" xmlns="" id="{8EF32994-2392-4884-AF7D-7D5EE4836A58}"/>
              </a:ext>
            </a:extLst>
          </p:cNvPr>
          <p:cNvSpPr>
            <a:spLocks noChangeShapeType="1"/>
          </p:cNvSpPr>
          <p:nvPr/>
        </p:nvSpPr>
        <p:spPr bwMode="auto">
          <a:xfrm>
            <a:off x="5486400" y="5486400"/>
            <a:ext cx="0" cy="38100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0496" name="Text Box 78">
            <a:extLst>
              <a:ext uri="{FF2B5EF4-FFF2-40B4-BE49-F238E27FC236}">
                <a16:creationId xmlns:a16="http://schemas.microsoft.com/office/drawing/2014/main" xmlns="" id="{3519C118-6D83-4901-9582-AFC2FFC571B2}"/>
              </a:ext>
            </a:extLst>
          </p:cNvPr>
          <p:cNvSpPr txBox="1">
            <a:spLocks noChangeArrowheads="1"/>
          </p:cNvSpPr>
          <p:nvPr/>
        </p:nvSpPr>
        <p:spPr bwMode="auto">
          <a:xfrm>
            <a:off x="4495800" y="6324600"/>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_tradnl" altLang="es-PA" sz="2000" b="1">
                <a:solidFill>
                  <a:schemeClr val="bg2"/>
                </a:solidFill>
                <a:latin typeface="Arial" panose="020B0604020202020204" pitchFamily="34" charset="0"/>
              </a:rPr>
              <a:t>             </a:t>
            </a:r>
            <a:r>
              <a:rPr lang="es-ES_tradnl" altLang="es-PA" sz="2000" b="1">
                <a:latin typeface="Arial" panose="020B0604020202020204" pitchFamily="34" charset="0"/>
              </a:rPr>
              <a:t>Clases de  Análisis</a:t>
            </a:r>
            <a:endParaRPr lang="es-ES_tradnl" altLang="es-PA" b="1"/>
          </a:p>
        </p:txBody>
      </p:sp>
      <p:grpSp>
        <p:nvGrpSpPr>
          <p:cNvPr id="20497" name="Group 79">
            <a:extLst>
              <a:ext uri="{FF2B5EF4-FFF2-40B4-BE49-F238E27FC236}">
                <a16:creationId xmlns:a16="http://schemas.microsoft.com/office/drawing/2014/main" xmlns="" id="{AEE3E430-CF08-4575-ABA6-8303C1F01050}"/>
              </a:ext>
            </a:extLst>
          </p:cNvPr>
          <p:cNvGrpSpPr>
            <a:grpSpLocks/>
          </p:cNvGrpSpPr>
          <p:nvPr/>
        </p:nvGrpSpPr>
        <p:grpSpPr bwMode="auto">
          <a:xfrm>
            <a:off x="1828800" y="4419600"/>
            <a:ext cx="914400" cy="609600"/>
            <a:chOff x="2208" y="1008"/>
            <a:chExt cx="1536" cy="768"/>
          </a:xfrm>
        </p:grpSpPr>
        <p:sp>
          <p:nvSpPr>
            <p:cNvPr id="20506" name="Rectangle 80">
              <a:extLst>
                <a:ext uri="{FF2B5EF4-FFF2-40B4-BE49-F238E27FC236}">
                  <a16:creationId xmlns:a16="http://schemas.microsoft.com/office/drawing/2014/main" xmlns="" id="{1C7B9906-577A-4D0F-BC11-62260237361C}"/>
                </a:ext>
              </a:extLst>
            </p:cNvPr>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07" name="Text Box 81">
              <a:extLst>
                <a:ext uri="{FF2B5EF4-FFF2-40B4-BE49-F238E27FC236}">
                  <a16:creationId xmlns:a16="http://schemas.microsoft.com/office/drawing/2014/main" xmlns="" id="{579F1395-86E1-40EB-AD24-BA8B66F07DFC}"/>
                </a:ext>
              </a:extLst>
            </p:cNvPr>
            <p:cNvSpPr txBox="1">
              <a:spLocks noChangeArrowheads="1"/>
            </p:cNvSpPr>
            <p:nvPr/>
          </p:nvSpPr>
          <p:spPr bwMode="auto">
            <a:xfrm>
              <a:off x="2208" y="1200"/>
              <a:ext cx="15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s-ES" altLang="es-PA" sz="2000" b="1">
                <a:latin typeface="Arial" panose="020B0604020202020204" pitchFamily="34" charset="0"/>
              </a:endParaRPr>
            </a:p>
          </p:txBody>
        </p:sp>
        <p:sp>
          <p:nvSpPr>
            <p:cNvPr id="20508" name="Rectangle 82">
              <a:extLst>
                <a:ext uri="{FF2B5EF4-FFF2-40B4-BE49-F238E27FC236}">
                  <a16:creationId xmlns:a16="http://schemas.microsoft.com/office/drawing/2014/main" xmlns="" id="{50B48584-E192-480B-9148-967AD7346A64}"/>
                </a:ext>
              </a:extLst>
            </p:cNvPr>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grpSp>
        <p:nvGrpSpPr>
          <p:cNvPr id="20498" name="Group 83">
            <a:extLst>
              <a:ext uri="{FF2B5EF4-FFF2-40B4-BE49-F238E27FC236}">
                <a16:creationId xmlns:a16="http://schemas.microsoft.com/office/drawing/2014/main" xmlns="" id="{113842F1-7315-41C9-ACAE-C51BE8C1C7D6}"/>
              </a:ext>
            </a:extLst>
          </p:cNvPr>
          <p:cNvGrpSpPr>
            <a:grpSpLocks/>
          </p:cNvGrpSpPr>
          <p:nvPr/>
        </p:nvGrpSpPr>
        <p:grpSpPr bwMode="auto">
          <a:xfrm>
            <a:off x="4191000" y="4419600"/>
            <a:ext cx="914400" cy="609600"/>
            <a:chOff x="2208" y="1008"/>
            <a:chExt cx="1536" cy="768"/>
          </a:xfrm>
        </p:grpSpPr>
        <p:sp>
          <p:nvSpPr>
            <p:cNvPr id="20503" name="Rectangle 84">
              <a:extLst>
                <a:ext uri="{FF2B5EF4-FFF2-40B4-BE49-F238E27FC236}">
                  <a16:creationId xmlns:a16="http://schemas.microsoft.com/office/drawing/2014/main" xmlns="" id="{14AB3D66-2ACA-406B-88BF-087FA2254244}"/>
                </a:ext>
              </a:extLst>
            </p:cNvPr>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04" name="Text Box 85">
              <a:extLst>
                <a:ext uri="{FF2B5EF4-FFF2-40B4-BE49-F238E27FC236}">
                  <a16:creationId xmlns:a16="http://schemas.microsoft.com/office/drawing/2014/main" xmlns="" id="{CB1E7952-DAFC-4159-976D-3B6C048129C1}"/>
                </a:ext>
              </a:extLst>
            </p:cNvPr>
            <p:cNvSpPr txBox="1">
              <a:spLocks noChangeArrowheads="1"/>
            </p:cNvSpPr>
            <p:nvPr/>
          </p:nvSpPr>
          <p:spPr bwMode="auto">
            <a:xfrm>
              <a:off x="2208" y="1200"/>
              <a:ext cx="15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s-ES" altLang="es-PA" sz="2000" b="1">
                <a:latin typeface="Arial" panose="020B0604020202020204" pitchFamily="34" charset="0"/>
              </a:endParaRPr>
            </a:p>
          </p:txBody>
        </p:sp>
        <p:sp>
          <p:nvSpPr>
            <p:cNvPr id="20505" name="Rectangle 86">
              <a:extLst>
                <a:ext uri="{FF2B5EF4-FFF2-40B4-BE49-F238E27FC236}">
                  <a16:creationId xmlns:a16="http://schemas.microsoft.com/office/drawing/2014/main" xmlns="" id="{44150D52-0ACE-4BCB-9176-EC272930D815}"/>
                </a:ext>
              </a:extLst>
            </p:cNvPr>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grpSp>
        <p:nvGrpSpPr>
          <p:cNvPr id="20499" name="Group 87">
            <a:extLst>
              <a:ext uri="{FF2B5EF4-FFF2-40B4-BE49-F238E27FC236}">
                <a16:creationId xmlns:a16="http://schemas.microsoft.com/office/drawing/2014/main" xmlns="" id="{12FC2681-56A2-42FC-8DD3-95250B71C373}"/>
              </a:ext>
            </a:extLst>
          </p:cNvPr>
          <p:cNvGrpSpPr>
            <a:grpSpLocks/>
          </p:cNvGrpSpPr>
          <p:nvPr/>
        </p:nvGrpSpPr>
        <p:grpSpPr bwMode="auto">
          <a:xfrm>
            <a:off x="6629400" y="4419600"/>
            <a:ext cx="914400" cy="609600"/>
            <a:chOff x="2208" y="1008"/>
            <a:chExt cx="1536" cy="768"/>
          </a:xfrm>
        </p:grpSpPr>
        <p:sp>
          <p:nvSpPr>
            <p:cNvPr id="20500" name="Rectangle 88">
              <a:extLst>
                <a:ext uri="{FF2B5EF4-FFF2-40B4-BE49-F238E27FC236}">
                  <a16:creationId xmlns:a16="http://schemas.microsoft.com/office/drawing/2014/main" xmlns="" id="{98871DCA-895B-497D-99A7-9B0E8832208B}"/>
                </a:ext>
              </a:extLst>
            </p:cNvPr>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0501" name="Text Box 89">
              <a:extLst>
                <a:ext uri="{FF2B5EF4-FFF2-40B4-BE49-F238E27FC236}">
                  <a16:creationId xmlns:a16="http://schemas.microsoft.com/office/drawing/2014/main" xmlns="" id="{3B9B63EA-09E4-40A9-99DF-0CBEA02081C8}"/>
                </a:ext>
              </a:extLst>
            </p:cNvPr>
            <p:cNvSpPr txBox="1">
              <a:spLocks noChangeArrowheads="1"/>
            </p:cNvSpPr>
            <p:nvPr/>
          </p:nvSpPr>
          <p:spPr bwMode="auto">
            <a:xfrm>
              <a:off x="2208" y="1200"/>
              <a:ext cx="15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s-ES" altLang="es-PA" sz="2000" b="1">
                <a:latin typeface="Arial" panose="020B0604020202020204" pitchFamily="34" charset="0"/>
              </a:endParaRPr>
            </a:p>
          </p:txBody>
        </p:sp>
        <p:sp>
          <p:nvSpPr>
            <p:cNvPr id="20502" name="Rectangle 90">
              <a:extLst>
                <a:ext uri="{FF2B5EF4-FFF2-40B4-BE49-F238E27FC236}">
                  <a16:creationId xmlns:a16="http://schemas.microsoft.com/office/drawing/2014/main" xmlns="" id="{1A7BFAF8-7325-4FE1-B5C8-2CD92EA7E7C0}"/>
                </a:ext>
              </a:extLst>
            </p:cNvPr>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xmlns="" id="{DDD97204-C4FF-4E93-A9A9-440B0D3AE9F4}"/>
              </a:ext>
            </a:extLst>
          </p:cNvPr>
          <p:cNvSpPr>
            <a:spLocks noGrp="1" noChangeArrowheads="1"/>
          </p:cNvSpPr>
          <p:nvPr>
            <p:ph type="title"/>
          </p:nvPr>
        </p:nvSpPr>
        <p:spPr>
          <a:xfrm>
            <a:off x="931863" y="0"/>
            <a:ext cx="7158037" cy="1412875"/>
          </a:xfrm>
        </p:spPr>
        <p:txBody>
          <a:bodyPr/>
          <a:lstStyle/>
          <a:p>
            <a:pPr eaLnBrk="1" fontAlgn="auto" hangingPunct="1">
              <a:spcAft>
                <a:spcPts val="0"/>
              </a:spcAft>
              <a:defRPr/>
            </a:pPr>
            <a:r>
              <a:rPr lang="es-ES_tradnl">
                <a:solidFill>
                  <a:schemeClr val="tx1">
                    <a:lumMod val="75000"/>
                    <a:lumOff val="25000"/>
                  </a:schemeClr>
                </a:solidFill>
              </a:rPr>
              <a:t>El Modelo de Análisis</a:t>
            </a:r>
          </a:p>
        </p:txBody>
      </p:sp>
      <p:sp>
        <p:nvSpPr>
          <p:cNvPr id="20485" name="Rectangle 3">
            <a:extLst>
              <a:ext uri="{FF2B5EF4-FFF2-40B4-BE49-F238E27FC236}">
                <a16:creationId xmlns:a16="http://schemas.microsoft.com/office/drawing/2014/main" xmlns="" id="{A1811EAE-B2BE-4689-ADF4-7D097BF20FB7}"/>
              </a:ext>
            </a:extLst>
          </p:cNvPr>
          <p:cNvSpPr>
            <a:spLocks noGrp="1" noChangeArrowheads="1"/>
          </p:cNvSpPr>
          <p:nvPr>
            <p:ph idx="1"/>
          </p:nvPr>
        </p:nvSpPr>
        <p:spPr>
          <a:xfrm>
            <a:off x="838200" y="1828800"/>
            <a:ext cx="7772400" cy="4114800"/>
          </a:xfrm>
        </p:spPr>
        <p:txBody>
          <a:bodyPr rtlCol="0">
            <a:normAutofit lnSpcReduction="10000"/>
          </a:bodyPr>
          <a:lstStyle/>
          <a:p>
            <a:pPr marL="91440" indent="-91440" algn="just" eaLnBrk="1" fontAlgn="auto" hangingPunct="1">
              <a:defRPr/>
            </a:pPr>
            <a:r>
              <a:rPr lang="es-ES_tradnl" sz="2300" dirty="0">
                <a:solidFill>
                  <a:schemeClr val="accent1">
                    <a:lumMod val="75000"/>
                  </a:schemeClr>
                </a:solidFill>
              </a:rPr>
              <a:t>Puede agruparse en 2 partes o vistas</a:t>
            </a:r>
          </a:p>
          <a:p>
            <a:pPr marL="91440" indent="-91440" algn="just" eaLnBrk="1" fontAlgn="auto" hangingPunct="1">
              <a:lnSpc>
                <a:spcPct val="40000"/>
              </a:lnSpc>
              <a:buFont typeface="Wingdings" panose="05000000000000000000" pitchFamily="2" charset="2"/>
              <a:buNone/>
              <a:defRPr/>
            </a:pPr>
            <a:endParaRPr lang="es-ES_tradnl" sz="2300" dirty="0">
              <a:solidFill>
                <a:schemeClr val="tx1">
                  <a:lumMod val="75000"/>
                  <a:lumOff val="25000"/>
                </a:schemeClr>
              </a:solidFill>
            </a:endParaRPr>
          </a:p>
          <a:p>
            <a:pPr marL="384048" lvl="1" indent="-182880" algn="just" eaLnBrk="1" fontAlgn="auto" hangingPunct="1">
              <a:defRPr/>
            </a:pPr>
            <a:r>
              <a:rPr lang="es-ES_tradnl" sz="2200" dirty="0">
                <a:solidFill>
                  <a:schemeClr val="tx1">
                    <a:lumMod val="75000"/>
                    <a:lumOff val="25000"/>
                  </a:schemeClr>
                </a:solidFill>
              </a:rPr>
              <a:t>El “Modelo Estático” que representa la estructura del modelo de análisis e incluye:</a:t>
            </a:r>
          </a:p>
          <a:p>
            <a:pPr marL="566928" lvl="2" indent="-182880" algn="just" eaLnBrk="1" fontAlgn="auto" hangingPunct="1">
              <a:defRPr/>
            </a:pPr>
            <a:r>
              <a:rPr lang="es-ES_tradnl" sz="2100" dirty="0">
                <a:solidFill>
                  <a:schemeClr val="tx1">
                    <a:lumMod val="75000"/>
                    <a:lumOff val="25000"/>
                  </a:schemeClr>
                </a:solidFill>
              </a:rPr>
              <a:t>Diagrama de Paquetes</a:t>
            </a:r>
          </a:p>
          <a:p>
            <a:pPr marL="566928" lvl="2" indent="-182880" algn="just" eaLnBrk="1" fontAlgn="auto" hangingPunct="1">
              <a:defRPr/>
            </a:pPr>
            <a:r>
              <a:rPr lang="es-ES_tradnl" sz="2100" dirty="0">
                <a:solidFill>
                  <a:schemeClr val="tx1">
                    <a:lumMod val="75000"/>
                    <a:lumOff val="25000"/>
                  </a:schemeClr>
                </a:solidFill>
              </a:rPr>
              <a:t>Diagrama de Clases</a:t>
            </a:r>
          </a:p>
          <a:p>
            <a:pPr marL="566928" lvl="2" indent="-182880" algn="just" eaLnBrk="1" fontAlgn="auto" hangingPunct="1">
              <a:lnSpc>
                <a:spcPct val="80000"/>
              </a:lnSpc>
              <a:buFont typeface="Wingdings" panose="05000000000000000000" pitchFamily="2" charset="2"/>
              <a:buNone/>
              <a:defRPr/>
            </a:pPr>
            <a:endParaRPr lang="es-ES_tradnl" sz="2100" dirty="0">
              <a:solidFill>
                <a:schemeClr val="tx1">
                  <a:lumMod val="75000"/>
                  <a:lumOff val="25000"/>
                </a:schemeClr>
              </a:solidFill>
            </a:endParaRPr>
          </a:p>
          <a:p>
            <a:pPr marL="384048" lvl="1" indent="-182880" algn="just" eaLnBrk="1" fontAlgn="auto" hangingPunct="1">
              <a:defRPr/>
            </a:pPr>
            <a:r>
              <a:rPr lang="es-ES_tradnl" sz="2200" dirty="0">
                <a:solidFill>
                  <a:schemeClr val="tx1">
                    <a:lumMod val="75000"/>
                    <a:lumOff val="25000"/>
                  </a:schemeClr>
                </a:solidFill>
              </a:rPr>
              <a:t>El “Modelo Dinámico” que muestra las interacciones y responsabilidades que se manejan </a:t>
            </a:r>
          </a:p>
          <a:p>
            <a:pPr marL="566928" lvl="2" indent="-182880" algn="just" eaLnBrk="1" fontAlgn="auto" hangingPunct="1">
              <a:defRPr/>
            </a:pPr>
            <a:r>
              <a:rPr lang="es-ES_tradnl" sz="2100" dirty="0">
                <a:solidFill>
                  <a:schemeClr val="tx1">
                    <a:lumMod val="75000"/>
                    <a:lumOff val="25000"/>
                  </a:schemeClr>
                </a:solidFill>
              </a:rPr>
              <a:t>Diagramas de Interacción</a:t>
            </a:r>
          </a:p>
          <a:p>
            <a:pPr marL="749808" lvl="3" indent="-182880" algn="just" eaLnBrk="1" fontAlgn="auto" hangingPunct="1">
              <a:defRPr/>
            </a:pPr>
            <a:r>
              <a:rPr lang="es-ES_tradnl" sz="2100" dirty="0">
                <a:solidFill>
                  <a:schemeClr val="tx1">
                    <a:lumMod val="75000"/>
                    <a:lumOff val="25000"/>
                  </a:schemeClr>
                </a:solidFill>
              </a:rPr>
              <a:t>Diagrama de Secuencia</a:t>
            </a:r>
          </a:p>
          <a:p>
            <a:pPr marL="749808" lvl="3" indent="-182880" algn="just" eaLnBrk="1" fontAlgn="auto" hangingPunct="1">
              <a:defRPr/>
            </a:pPr>
            <a:r>
              <a:rPr lang="es-ES_tradnl" sz="2100" dirty="0">
                <a:solidFill>
                  <a:schemeClr val="tx1">
                    <a:lumMod val="75000"/>
                    <a:lumOff val="25000"/>
                  </a:schemeClr>
                </a:solidFill>
              </a:rPr>
              <a:t>Diagrama de Colaboración</a:t>
            </a:r>
            <a:endParaRPr lang="es-ES_tradnl" dirty="0">
              <a:solidFill>
                <a:schemeClr val="tx1">
                  <a:lumMod val="75000"/>
                  <a:lumOff val="25000"/>
                </a:schemeClr>
              </a:solidFill>
            </a:endParaRPr>
          </a:p>
        </p:txBody>
      </p:sp>
      <p:sp>
        <p:nvSpPr>
          <p:cNvPr id="22532" name="5 Marcador de número de diapositiva">
            <a:extLst>
              <a:ext uri="{FF2B5EF4-FFF2-40B4-BE49-F238E27FC236}">
                <a16:creationId xmlns:a16="http://schemas.microsoft.com/office/drawing/2014/main" xmlns="" id="{C5EFA6E0-AF32-4AFA-9467-D7192DBA89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5B1884-D337-4C0C-8EC2-E97D711434C5}" type="slidenum">
              <a:rPr lang="es-ES_tradnl" altLang="es-PA" sz="1400">
                <a:solidFill>
                  <a:schemeClr val="tx2"/>
                </a:solidFill>
              </a:rPr>
              <a:pPr/>
              <a:t>16</a:t>
            </a:fld>
            <a:endParaRPr lang="es-ES_tradnl" altLang="es-PA" sz="140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332656"/>
            <a:ext cx="8568952" cy="1125437"/>
          </a:xfrm>
        </p:spPr>
        <p:txBody>
          <a:bodyPr>
            <a:normAutofit/>
          </a:bodyPr>
          <a:lstStyle/>
          <a:p>
            <a:pPr algn="ctr"/>
            <a:r>
              <a:rPr lang="es-ES" sz="3600" b="1" dirty="0">
                <a:solidFill>
                  <a:srgbClr val="000048"/>
                </a:solidFill>
              </a:rPr>
              <a:t>Clases de Análisis un primer paso a ejecutables</a:t>
            </a:r>
          </a:p>
        </p:txBody>
      </p:sp>
      <p:pic>
        <p:nvPicPr>
          <p:cNvPr id="5" name="Marcador de contenido 4"/>
          <p:cNvPicPr>
            <a:picLocks noGrp="1" noChangeAspect="1"/>
          </p:cNvPicPr>
          <p:nvPr>
            <p:ph idx="1"/>
          </p:nvPr>
        </p:nvPicPr>
        <p:blipFill>
          <a:blip r:embed="rId2"/>
          <a:stretch>
            <a:fillRect/>
          </a:stretch>
        </p:blipFill>
        <p:spPr>
          <a:xfrm>
            <a:off x="1104486" y="1846263"/>
            <a:ext cx="6979478" cy="4022725"/>
          </a:xfrm>
          <a:prstGeom prst="rect">
            <a:avLst/>
          </a:prstGeom>
        </p:spPr>
      </p:pic>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17</a:t>
            </a:fld>
            <a:endParaRPr lang="es-ES_tradnl"/>
          </a:p>
        </p:txBody>
      </p:sp>
    </p:spTree>
    <p:extLst>
      <p:ext uri="{BB962C8B-B14F-4D97-AF65-F5344CB8AC3E}">
        <p14:creationId xmlns:p14="http://schemas.microsoft.com/office/powerpoint/2010/main" val="41422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324" y="287339"/>
            <a:ext cx="7782123" cy="909414"/>
          </a:xfrm>
        </p:spPr>
        <p:txBody>
          <a:bodyPr/>
          <a:lstStyle/>
          <a:p>
            <a:r>
              <a:rPr lang="es-ES" dirty="0"/>
              <a:t>Realización de Casos de Uso</a:t>
            </a:r>
          </a:p>
        </p:txBody>
      </p:sp>
      <p:sp>
        <p:nvSpPr>
          <p:cNvPr id="3" name="Marcador de contenido 2"/>
          <p:cNvSpPr>
            <a:spLocks noGrp="1"/>
          </p:cNvSpPr>
          <p:nvPr>
            <p:ph idx="1"/>
          </p:nvPr>
        </p:nvSpPr>
        <p:spPr>
          <a:xfrm>
            <a:off x="251520" y="1484784"/>
            <a:ext cx="8784976" cy="4896544"/>
          </a:xfrm>
        </p:spPr>
        <p:txBody>
          <a:bodyPr>
            <a:normAutofit lnSpcReduction="10000"/>
          </a:bodyPr>
          <a:lstStyle/>
          <a:p>
            <a:pPr>
              <a:buFont typeface="Wingdings" panose="05000000000000000000" pitchFamily="2" charset="2"/>
              <a:buChar char="Ø"/>
            </a:pPr>
            <a:r>
              <a:rPr lang="es-ES" sz="2400" dirty="0">
                <a:solidFill>
                  <a:schemeClr val="tx1"/>
                </a:solidFill>
              </a:rPr>
              <a:t> Una Realización de Casos de Uso (RCU) describe cómo un escenario de un CU es realizado por varios objetos colaborando entre sí. </a:t>
            </a:r>
          </a:p>
          <a:p>
            <a:pPr>
              <a:buFont typeface="Wingdings" panose="05000000000000000000" pitchFamily="2" charset="2"/>
              <a:buChar char="Ø"/>
            </a:pPr>
            <a:r>
              <a:rPr lang="es-ES" sz="2400" dirty="0">
                <a:solidFill>
                  <a:schemeClr val="tx1"/>
                </a:solidFill>
              </a:rPr>
              <a:t> Esto se representa con diagramas de secuencia, colaboración y de clases.</a:t>
            </a:r>
          </a:p>
          <a:p>
            <a:pPr>
              <a:buFont typeface="Wingdings" panose="05000000000000000000" pitchFamily="2" charset="2"/>
              <a:buChar char="Ø"/>
            </a:pPr>
            <a:r>
              <a:rPr lang="es-ES" sz="2400" dirty="0">
                <a:solidFill>
                  <a:schemeClr val="tx1"/>
                </a:solidFill>
              </a:rPr>
              <a:t> La definición de una RCU se inicia con el Análisis de Casos de Uso (para el Modelo de Análisis) y se completa con el Diseño de Casos de Uso (para el Modelo de Diseño).</a:t>
            </a:r>
          </a:p>
          <a:p>
            <a:pPr>
              <a:buFont typeface="Wingdings" panose="05000000000000000000" pitchFamily="2" charset="2"/>
              <a:buChar char="Ø"/>
            </a:pPr>
            <a:r>
              <a:rPr lang="es-ES" sz="2400" dirty="0">
                <a:solidFill>
                  <a:schemeClr val="tx1"/>
                </a:solidFill>
              </a:rPr>
              <a:t> El objetivo final de una RCU es especificar qué clases deben ser construidas para implementar ese CU. </a:t>
            </a:r>
          </a:p>
          <a:p>
            <a:pPr>
              <a:buFont typeface="Wingdings" panose="05000000000000000000" pitchFamily="2" charset="2"/>
              <a:buChar char="Ø"/>
            </a:pPr>
            <a:r>
              <a:rPr lang="es-ES" sz="2400" dirty="0">
                <a:solidFill>
                  <a:schemeClr val="tx1"/>
                </a:solidFill>
              </a:rPr>
              <a:t> En UML, una RCU se muestra como un óvalo con límite punteado, que está asociado al caso de uso que realiza, con una flecha de línea punteada y cabeza cerrada.</a:t>
            </a:r>
            <a:br>
              <a:rPr lang="es-ES" sz="2400" dirty="0">
                <a:solidFill>
                  <a:schemeClr val="tx1"/>
                </a:solidFill>
              </a:rPr>
            </a:br>
            <a:r>
              <a:rPr lang="es-ES" sz="2300" dirty="0">
                <a:solidFill>
                  <a:schemeClr val="tx1">
                    <a:lumMod val="75000"/>
                    <a:lumOff val="25000"/>
                  </a:schemeClr>
                </a:solidFill>
              </a:rPr>
              <a:t/>
            </a:r>
            <a:br>
              <a:rPr lang="es-ES" sz="2300" dirty="0">
                <a:solidFill>
                  <a:schemeClr val="tx1">
                    <a:lumMod val="75000"/>
                    <a:lumOff val="25000"/>
                  </a:schemeClr>
                </a:solidFill>
              </a:rPr>
            </a:br>
            <a:endParaRPr lang="es-ES" sz="2300" dirty="0">
              <a:solidFill>
                <a:schemeClr val="tx1">
                  <a:lumMod val="75000"/>
                  <a:lumOff val="25000"/>
                </a:schemeClr>
              </a:solidFill>
            </a:endParaRPr>
          </a:p>
        </p:txBody>
      </p:sp>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18</a:t>
            </a:fld>
            <a:endParaRPr lang="es-ES_tradnl"/>
          </a:p>
        </p:txBody>
      </p:sp>
    </p:spTree>
    <p:extLst>
      <p:ext uri="{BB962C8B-B14F-4D97-AF65-F5344CB8AC3E}">
        <p14:creationId xmlns:p14="http://schemas.microsoft.com/office/powerpoint/2010/main" val="264481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60648"/>
            <a:ext cx="7970589" cy="1053430"/>
          </a:xfrm>
        </p:spPr>
        <p:txBody>
          <a:bodyPr>
            <a:normAutofit/>
          </a:bodyPr>
          <a:lstStyle/>
          <a:p>
            <a:r>
              <a:rPr lang="es-ES" sz="4000" dirty="0"/>
              <a:t>Qué es una realización de Casos de Uso</a:t>
            </a:r>
          </a:p>
        </p:txBody>
      </p:sp>
      <p:pic>
        <p:nvPicPr>
          <p:cNvPr id="5" name="Marcador de contenido 4"/>
          <p:cNvPicPr>
            <a:picLocks noGrp="1" noChangeAspect="1"/>
          </p:cNvPicPr>
          <p:nvPr>
            <p:ph idx="1"/>
          </p:nvPr>
        </p:nvPicPr>
        <p:blipFill>
          <a:blip r:embed="rId2"/>
          <a:stretch>
            <a:fillRect/>
          </a:stretch>
        </p:blipFill>
        <p:spPr>
          <a:xfrm>
            <a:off x="1056021" y="1556792"/>
            <a:ext cx="7076408" cy="4787553"/>
          </a:xfrm>
          <a:prstGeom prst="rect">
            <a:avLst/>
          </a:prstGeom>
        </p:spPr>
      </p:pic>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19</a:t>
            </a:fld>
            <a:endParaRPr lang="es-ES_tradnl"/>
          </a:p>
        </p:txBody>
      </p:sp>
    </p:spTree>
    <p:extLst>
      <p:ext uri="{BB962C8B-B14F-4D97-AF65-F5344CB8AC3E}">
        <p14:creationId xmlns:p14="http://schemas.microsoft.com/office/powerpoint/2010/main" val="165104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3568" y="1916832"/>
            <a:ext cx="7992888" cy="4392488"/>
          </a:xfrm>
        </p:spPr>
        <p:txBody>
          <a:bodyPr>
            <a:normAutofit/>
          </a:bodyPr>
          <a:lstStyle/>
          <a:p>
            <a:pPr lvl="2"/>
            <a:r>
              <a:rPr lang="es-MX" sz="2100" dirty="0">
                <a:solidFill>
                  <a:schemeClr val="tx2"/>
                </a:solidFill>
              </a:rPr>
              <a:t> </a:t>
            </a:r>
            <a:r>
              <a:rPr lang="es-MX" sz="2400" dirty="0">
                <a:solidFill>
                  <a:schemeClr val="tx2"/>
                </a:solidFill>
              </a:rPr>
              <a:t>Diseñar es el esfuerzo para definir la arquitectura, componentes, interfaces y otras características de un sistema o componente (IEEE 610-1990</a:t>
            </a:r>
            <a:r>
              <a:rPr lang="es-MX" sz="2400" dirty="0" smtClean="0">
                <a:solidFill>
                  <a:schemeClr val="tx2"/>
                </a:solidFill>
              </a:rPr>
              <a:t>).</a:t>
            </a:r>
          </a:p>
          <a:p>
            <a:pPr lvl="2"/>
            <a:endParaRPr lang="es-MX" sz="2400" dirty="0">
              <a:solidFill>
                <a:schemeClr val="tx2"/>
              </a:solidFill>
            </a:endParaRPr>
          </a:p>
          <a:p>
            <a:pPr lvl="2"/>
            <a:r>
              <a:rPr lang="es-MX" sz="2400" dirty="0">
                <a:solidFill>
                  <a:schemeClr val="tx2"/>
                </a:solidFill>
              </a:rPr>
              <a:t> El diseño de software es la actividad del ciclo de vida del software en la cual se analizan los requisitos para producir una descripción de la estructura interna del software que sirva de base para su </a:t>
            </a:r>
            <a:r>
              <a:rPr lang="es-MX" sz="2400" dirty="0" smtClean="0">
                <a:solidFill>
                  <a:schemeClr val="tx2"/>
                </a:solidFill>
              </a:rPr>
              <a:t>construcción.</a:t>
            </a:r>
          </a:p>
          <a:p>
            <a:pPr marL="384048" lvl="2" indent="0">
              <a:buNone/>
            </a:pPr>
            <a:endParaRPr lang="es-MX" sz="2400" dirty="0">
              <a:solidFill>
                <a:schemeClr val="tx2"/>
              </a:solidFill>
            </a:endParaRPr>
          </a:p>
          <a:p>
            <a:pPr lvl="2"/>
            <a:r>
              <a:rPr lang="es-MX" sz="2400" dirty="0">
                <a:solidFill>
                  <a:schemeClr val="tx2"/>
                </a:solidFill>
              </a:rPr>
              <a:t> La salida es un conjunto de modelos y artefactos que registran las principales decisiones adoptadas.</a:t>
            </a:r>
            <a:endParaRPr lang="es-PA" sz="2400" dirty="0">
              <a:solidFill>
                <a:schemeClr val="tx2"/>
              </a:solidFill>
            </a:endParaRPr>
          </a:p>
        </p:txBody>
      </p:sp>
      <p:sp>
        <p:nvSpPr>
          <p:cNvPr id="4" name="Título 1"/>
          <p:cNvSpPr>
            <a:spLocks noGrp="1"/>
          </p:cNvSpPr>
          <p:nvPr>
            <p:ph type="title"/>
          </p:nvPr>
        </p:nvSpPr>
        <p:spPr>
          <a:xfrm>
            <a:off x="827584" y="286605"/>
            <a:ext cx="7539176" cy="1270188"/>
          </a:xfrm>
        </p:spPr>
        <p:txBody>
          <a:bodyPr>
            <a:normAutofit/>
          </a:bodyPr>
          <a:lstStyle/>
          <a:p>
            <a:pPr algn="ctr"/>
            <a:r>
              <a:rPr lang="es-MX" sz="4000" b="1" dirty="0" smtClean="0"/>
              <a:t>Conceptos Fundamentales de Diseño</a:t>
            </a:r>
            <a:endParaRPr lang="es-PA" sz="4000" b="1" dirty="0"/>
          </a:p>
        </p:txBody>
      </p:sp>
    </p:spTree>
    <p:extLst>
      <p:ext uri="{BB962C8B-B14F-4D97-AF65-F5344CB8AC3E}">
        <p14:creationId xmlns:p14="http://schemas.microsoft.com/office/powerpoint/2010/main" val="361105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xmlns="" id="{319162AC-6DA6-45BF-BB4E-13CAA5D48E66}"/>
              </a:ext>
            </a:extLst>
          </p:cNvPr>
          <p:cNvSpPr>
            <a:spLocks noGrp="1" noChangeArrowheads="1"/>
          </p:cNvSpPr>
          <p:nvPr>
            <p:ph type="title"/>
          </p:nvPr>
        </p:nvSpPr>
        <p:spPr>
          <a:xfrm>
            <a:off x="931863" y="-228600"/>
            <a:ext cx="8212137" cy="1412875"/>
          </a:xfrm>
        </p:spPr>
        <p:txBody>
          <a:bodyPr/>
          <a:lstStyle/>
          <a:p>
            <a:pPr eaLnBrk="1" fontAlgn="auto" hangingPunct="1">
              <a:spcAft>
                <a:spcPts val="0"/>
              </a:spcAft>
              <a:defRPr/>
            </a:pPr>
            <a:r>
              <a:rPr lang="es-ES_tradnl" sz="4200">
                <a:solidFill>
                  <a:schemeClr val="tx1">
                    <a:lumMod val="75000"/>
                    <a:lumOff val="25000"/>
                  </a:schemeClr>
                </a:solidFill>
              </a:rPr>
              <a:t>Revisión del Modelo de Análisis</a:t>
            </a:r>
            <a:endParaRPr lang="es-ES_tradnl">
              <a:solidFill>
                <a:schemeClr val="tx1">
                  <a:lumMod val="75000"/>
                  <a:lumOff val="25000"/>
                </a:schemeClr>
              </a:solidFill>
            </a:endParaRPr>
          </a:p>
        </p:txBody>
      </p:sp>
      <p:sp>
        <p:nvSpPr>
          <p:cNvPr id="25603" name="Rectangle 3">
            <a:extLst>
              <a:ext uri="{FF2B5EF4-FFF2-40B4-BE49-F238E27FC236}">
                <a16:creationId xmlns:a16="http://schemas.microsoft.com/office/drawing/2014/main" xmlns="" id="{2243D522-F544-424A-9943-288232D1AF11}"/>
              </a:ext>
            </a:extLst>
          </p:cNvPr>
          <p:cNvSpPr>
            <a:spLocks noGrp="1"/>
          </p:cNvSpPr>
          <p:nvPr>
            <p:ph idx="1"/>
          </p:nvPr>
        </p:nvSpPr>
        <p:spPr>
          <a:xfrm>
            <a:off x="949325" y="2133600"/>
            <a:ext cx="7661275" cy="4114800"/>
          </a:xfrm>
        </p:spPr>
        <p:txBody>
          <a:bodyPr/>
          <a:lstStyle/>
          <a:p>
            <a:pPr algn="just" eaLnBrk="1" hangingPunct="1"/>
            <a:r>
              <a:rPr lang="es-ES_tradnl" altLang="es-PA" sz="2700"/>
              <a:t>Una vez el modelo de análisis llega a ser estable es revisado primero por los desarrolladores con el cliente.</a:t>
            </a:r>
          </a:p>
          <a:p>
            <a:pPr algn="just" eaLnBrk="1" hangingPunct="1"/>
            <a:endParaRPr lang="es-ES_tradnl" altLang="es-PA" sz="2700"/>
          </a:p>
          <a:p>
            <a:pPr algn="just" eaLnBrk="1" hangingPunct="1"/>
            <a:r>
              <a:rPr lang="es-ES_tradnl" altLang="es-PA" sz="2700"/>
              <a:t>El objetivo de la revisión es asegurarse de que la especificación del sistema es correcta, completa, consistente y realista.</a:t>
            </a:r>
            <a:endParaRPr lang="es-ES_tradnl" altLang="es-PA"/>
          </a:p>
        </p:txBody>
      </p:sp>
      <p:sp>
        <p:nvSpPr>
          <p:cNvPr id="25604" name="5 Marcador de número de diapositiva">
            <a:extLst>
              <a:ext uri="{FF2B5EF4-FFF2-40B4-BE49-F238E27FC236}">
                <a16:creationId xmlns:a16="http://schemas.microsoft.com/office/drawing/2014/main" xmlns="" id="{A69B6F8F-08EC-4AA5-BDE2-BD90BEED20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D4CBF1-DA5E-4C24-BF9A-82C32876AEEE}" type="slidenum">
              <a:rPr lang="es-ES_tradnl" altLang="es-PA" sz="1400">
                <a:solidFill>
                  <a:schemeClr val="tx2"/>
                </a:solidFill>
              </a:rPr>
              <a:pPr/>
              <a:t>20</a:t>
            </a:fld>
            <a:endParaRPr lang="es-ES_tradnl" altLang="es-PA" sz="1400">
              <a:solidFill>
                <a:schemeClr val="tx2"/>
              </a:solidFill>
            </a:endParaRPr>
          </a:p>
        </p:txBody>
      </p:sp>
    </p:spTree>
    <p:extLst>
      <p:ext uri="{BB962C8B-B14F-4D97-AF65-F5344CB8AC3E}">
        <p14:creationId xmlns:p14="http://schemas.microsoft.com/office/powerpoint/2010/main" val="96013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xmlns="" id="{28A00EDC-8855-4427-99DF-B39ABE924D7A}"/>
              </a:ext>
            </a:extLst>
          </p:cNvPr>
          <p:cNvSpPr>
            <a:spLocks noGrp="1" noChangeArrowheads="1"/>
          </p:cNvSpPr>
          <p:nvPr>
            <p:ph type="title"/>
          </p:nvPr>
        </p:nvSpPr>
        <p:spPr>
          <a:xfrm>
            <a:off x="1143000" y="2667000"/>
            <a:ext cx="7158038" cy="1412875"/>
          </a:xfrm>
        </p:spPr>
        <p:txBody>
          <a:bodyPr/>
          <a:lstStyle/>
          <a:p>
            <a:pPr algn="ctr" eaLnBrk="1" fontAlgn="auto" hangingPunct="1">
              <a:spcAft>
                <a:spcPts val="0"/>
              </a:spcAft>
              <a:defRPr/>
            </a:pPr>
            <a:r>
              <a:rPr lang="es-ES_tradnl">
                <a:solidFill>
                  <a:schemeClr val="tx1">
                    <a:lumMod val="75000"/>
                    <a:lumOff val="25000"/>
                  </a:schemeClr>
                </a:solidFill>
              </a:rPr>
              <a:t>Diagrama de Clases de Análisis (DCA)</a:t>
            </a:r>
          </a:p>
        </p:txBody>
      </p:sp>
      <p:sp>
        <p:nvSpPr>
          <p:cNvPr id="26627" name="5 Marcador de número de diapositiva">
            <a:extLst>
              <a:ext uri="{FF2B5EF4-FFF2-40B4-BE49-F238E27FC236}">
                <a16:creationId xmlns:a16="http://schemas.microsoft.com/office/drawing/2014/main" xmlns="" id="{AD92D605-E3FA-404E-A29A-1361CE1402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0AFF34-56A3-4AFA-90FD-3C1BCA1B5A11}" type="slidenum">
              <a:rPr lang="es-ES_tradnl" altLang="es-PA" sz="1400">
                <a:solidFill>
                  <a:schemeClr val="tx2"/>
                </a:solidFill>
              </a:rPr>
              <a:pPr/>
              <a:t>21</a:t>
            </a:fld>
            <a:endParaRPr lang="es-ES_tradnl" altLang="es-PA" sz="140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Marcador de número de diapositiva">
            <a:extLst>
              <a:ext uri="{FF2B5EF4-FFF2-40B4-BE49-F238E27FC236}">
                <a16:creationId xmlns:a16="http://schemas.microsoft.com/office/drawing/2014/main" xmlns="" id="{23D735BF-5D03-461F-B6E6-E2C1C8A3C7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56B362-D47F-45C6-BBB7-E75EC9A873DB}" type="slidenum">
              <a:rPr lang="es-ES_tradnl" altLang="es-PA" sz="1400">
                <a:solidFill>
                  <a:schemeClr val="tx2"/>
                </a:solidFill>
              </a:rPr>
              <a:pPr/>
              <a:t>22</a:t>
            </a:fld>
            <a:endParaRPr lang="es-ES_tradnl" altLang="es-PA" sz="1400">
              <a:solidFill>
                <a:schemeClr val="tx2"/>
              </a:solidFill>
            </a:endParaRPr>
          </a:p>
        </p:txBody>
      </p:sp>
      <p:sp>
        <p:nvSpPr>
          <p:cNvPr id="27651" name="Rectangle 4">
            <a:extLst>
              <a:ext uri="{FF2B5EF4-FFF2-40B4-BE49-F238E27FC236}">
                <a16:creationId xmlns:a16="http://schemas.microsoft.com/office/drawing/2014/main" xmlns="" id="{B07BC9E9-E8F1-4ABD-B746-D63C6A39276C}"/>
              </a:ext>
            </a:extLst>
          </p:cNvPr>
          <p:cNvSpPr>
            <a:spLocks noChangeArrowheads="1"/>
          </p:cNvSpPr>
          <p:nvPr/>
        </p:nvSpPr>
        <p:spPr bwMode="auto">
          <a:xfrm>
            <a:off x="395288" y="1773238"/>
            <a:ext cx="8291512"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rgbClr val="FFFF00"/>
              </a:buClr>
              <a:buSzPct val="80000"/>
              <a:buFont typeface="Wingdings" panose="05000000000000000000" pitchFamily="2" charset="2"/>
              <a:buChar char="®"/>
            </a:pPr>
            <a:r>
              <a:rPr lang="es-ES_tradnl" altLang="es-PA" sz="2300">
                <a:latin typeface="Arial" panose="020B0604020202020204" pitchFamily="34" charset="0"/>
              </a:rPr>
              <a:t>Una Clase representa un conjunto de Objetos que comparten:</a:t>
            </a:r>
          </a:p>
          <a:p>
            <a:pPr algn="just" eaLnBrk="1" hangingPunct="1">
              <a:lnSpc>
                <a:spcPct val="20000"/>
              </a:lnSpc>
              <a:spcBef>
                <a:spcPct val="20000"/>
              </a:spcBef>
              <a:buClr>
                <a:srgbClr val="FFFF00"/>
              </a:buClr>
              <a:buSzPct val="80000"/>
              <a:buFont typeface="Wingdings" panose="05000000000000000000" pitchFamily="2" charset="2"/>
              <a:buNone/>
            </a:pPr>
            <a:endParaRPr lang="es-ES_tradnl" altLang="es-PA" sz="2300">
              <a:latin typeface="Arial" panose="020B0604020202020204" pitchFamily="34" charset="0"/>
            </a:endParaRPr>
          </a:p>
          <a:p>
            <a:pPr lvl="1" algn="just" eaLnBrk="1" hangingPunct="1">
              <a:spcBef>
                <a:spcPct val="20000"/>
              </a:spcBef>
              <a:buClr>
                <a:srgbClr val="CC0000"/>
              </a:buClr>
              <a:buSzPct val="70000"/>
              <a:buFont typeface="Wingdings" panose="05000000000000000000" pitchFamily="2" charset="2"/>
              <a:buChar char="®"/>
            </a:pPr>
            <a:r>
              <a:rPr lang="es-ES_tradnl" altLang="es-PA" sz="2200">
                <a:latin typeface="Arial" panose="020B0604020202020204" pitchFamily="34" charset="0"/>
              </a:rPr>
              <a:t>Las mismas Propiedades (atributos)</a:t>
            </a:r>
          </a:p>
          <a:p>
            <a:pPr lvl="1" algn="just" eaLnBrk="1" hangingPunct="1">
              <a:spcBef>
                <a:spcPct val="20000"/>
              </a:spcBef>
              <a:buClr>
                <a:srgbClr val="CC0000"/>
              </a:buClr>
              <a:buSzPct val="70000"/>
              <a:buFont typeface="Wingdings" panose="05000000000000000000" pitchFamily="2" charset="2"/>
              <a:buChar char="®"/>
            </a:pPr>
            <a:r>
              <a:rPr lang="es-ES_tradnl" altLang="es-PA" sz="2200">
                <a:latin typeface="Arial" panose="020B0604020202020204" pitchFamily="34" charset="0"/>
              </a:rPr>
              <a:t>El mismo comportamiento (operaciones)</a:t>
            </a:r>
          </a:p>
          <a:p>
            <a:pPr lvl="1" algn="just" eaLnBrk="1" hangingPunct="1">
              <a:spcBef>
                <a:spcPct val="20000"/>
              </a:spcBef>
              <a:buClr>
                <a:srgbClr val="CC0000"/>
              </a:buClr>
              <a:buSzPct val="70000"/>
              <a:buFont typeface="Wingdings" panose="05000000000000000000" pitchFamily="2" charset="2"/>
              <a:buChar char="®"/>
            </a:pPr>
            <a:r>
              <a:rPr lang="es-ES_tradnl" altLang="es-PA" sz="2200">
                <a:latin typeface="Arial" panose="020B0604020202020204" pitchFamily="34" charset="0"/>
              </a:rPr>
              <a:t>Las mismas relaciones con otros objetos (asociaciones)</a:t>
            </a:r>
          </a:p>
          <a:p>
            <a:pPr lvl="1" algn="just" eaLnBrk="1" hangingPunct="1">
              <a:spcBef>
                <a:spcPct val="20000"/>
              </a:spcBef>
              <a:buClr>
                <a:srgbClr val="CC0000"/>
              </a:buClr>
              <a:buSzPct val="70000"/>
              <a:buFont typeface="Wingdings" panose="05000000000000000000" pitchFamily="2" charset="2"/>
              <a:buChar char="®"/>
            </a:pPr>
            <a:r>
              <a:rPr lang="es-ES_tradnl" altLang="es-PA" sz="2200">
                <a:latin typeface="Arial" panose="020B0604020202020204" pitchFamily="34" charset="0"/>
              </a:rPr>
              <a:t>La misma semántica (descripción breve)</a:t>
            </a:r>
          </a:p>
          <a:p>
            <a:pPr lvl="1" algn="just" eaLnBrk="1" hangingPunct="1">
              <a:spcBef>
                <a:spcPct val="20000"/>
              </a:spcBef>
              <a:buClr>
                <a:srgbClr val="CC0000"/>
              </a:buClr>
              <a:buSzPct val="70000"/>
              <a:buFont typeface="Wingdings" panose="05000000000000000000" pitchFamily="2" charset="2"/>
              <a:buChar char="®"/>
            </a:pPr>
            <a:endParaRPr lang="es-ES_tradnl" altLang="es-PA" sz="2200">
              <a:latin typeface="Arial" panose="020B0604020202020204" pitchFamily="34" charset="0"/>
            </a:endParaRPr>
          </a:p>
          <a:p>
            <a:pPr algn="just" eaLnBrk="1" hangingPunct="1">
              <a:spcBef>
                <a:spcPct val="20000"/>
              </a:spcBef>
              <a:buClr>
                <a:srgbClr val="FFFF00"/>
              </a:buClr>
              <a:buSzPct val="80000"/>
              <a:buFont typeface="Wingdings" panose="05000000000000000000" pitchFamily="2" charset="2"/>
              <a:buChar char="®"/>
            </a:pPr>
            <a:r>
              <a:rPr lang="es-ES_tradnl" altLang="es-PA" sz="2300">
                <a:latin typeface="Arial" panose="020B0604020202020204" pitchFamily="34" charset="0"/>
              </a:rPr>
              <a:t>Por lo tanto, una clase es una pieza de software que actúa como un molde para fabricar tipos particulares de objetos que disponen de los mismos atributos y métodos.</a:t>
            </a:r>
          </a:p>
        </p:txBody>
      </p:sp>
      <p:sp>
        <p:nvSpPr>
          <p:cNvPr id="27652" name="Rectangle 5">
            <a:extLst>
              <a:ext uri="{FF2B5EF4-FFF2-40B4-BE49-F238E27FC236}">
                <a16:creationId xmlns:a16="http://schemas.microsoft.com/office/drawing/2014/main" xmlns="" id="{FD65E04D-494D-4C24-89E0-38266A6DB8E0}"/>
              </a:ext>
            </a:extLst>
          </p:cNvPr>
          <p:cNvSpPr>
            <a:spLocks noChangeArrowheads="1"/>
          </p:cNvSpPr>
          <p:nvPr/>
        </p:nvSpPr>
        <p:spPr bwMode="auto">
          <a:xfrm>
            <a:off x="931863" y="-76200"/>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PA" sz="4400">
                <a:solidFill>
                  <a:schemeClr val="tx2"/>
                </a:solidFill>
                <a:latin typeface="Arial" panose="020B0604020202020204" pitchFamily="34" charset="0"/>
              </a:rPr>
              <a:t>¿Qué son Clases?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xmlns="" id="{4602EAAB-F38D-411A-B43E-2AFB6DBD3730}"/>
              </a:ext>
            </a:extLst>
          </p:cNvPr>
          <p:cNvSpPr>
            <a:spLocks noGrp="1" noChangeArrowheads="1"/>
          </p:cNvSpPr>
          <p:nvPr>
            <p:ph type="title"/>
          </p:nvPr>
        </p:nvSpPr>
        <p:spPr/>
        <p:txBody>
          <a:bodyPr/>
          <a:lstStyle/>
          <a:p>
            <a:pPr eaLnBrk="1" fontAlgn="auto" hangingPunct="1">
              <a:spcAft>
                <a:spcPts val="0"/>
              </a:spcAft>
              <a:defRPr/>
            </a:pPr>
            <a:r>
              <a:rPr lang="es-ES_tradnl" sz="4400" dirty="0">
                <a:solidFill>
                  <a:schemeClr val="tx1">
                    <a:lumMod val="75000"/>
                    <a:lumOff val="25000"/>
                  </a:schemeClr>
                </a:solidFill>
              </a:rPr>
              <a:t>¿Qué son Clases de Análisis?</a:t>
            </a:r>
          </a:p>
        </p:txBody>
      </p:sp>
      <p:sp>
        <p:nvSpPr>
          <p:cNvPr id="28675" name="Rectangle 3">
            <a:extLst>
              <a:ext uri="{FF2B5EF4-FFF2-40B4-BE49-F238E27FC236}">
                <a16:creationId xmlns:a16="http://schemas.microsoft.com/office/drawing/2014/main" xmlns="" id="{12D4C873-70AF-4637-BE81-5D18025D4762}"/>
              </a:ext>
            </a:extLst>
          </p:cNvPr>
          <p:cNvSpPr>
            <a:spLocks noGrp="1"/>
          </p:cNvSpPr>
          <p:nvPr>
            <p:ph idx="1"/>
          </p:nvPr>
        </p:nvSpPr>
        <p:spPr>
          <a:xfrm>
            <a:off x="822325" y="1846263"/>
            <a:ext cx="7926388" cy="4319587"/>
          </a:xfrm>
        </p:spPr>
        <p:txBody>
          <a:bodyPr/>
          <a:lstStyle/>
          <a:p>
            <a:pPr algn="just" eaLnBrk="1" hangingPunct="1"/>
            <a:r>
              <a:rPr lang="es-ES_tradnl" altLang="es-PA" sz="2300"/>
              <a:t>Una clase de análisis representa la abstracción de una o varias clases y/o subsistemas del diseño del sistema.</a:t>
            </a:r>
          </a:p>
          <a:p>
            <a:pPr algn="just" eaLnBrk="1" hangingPunct="1"/>
            <a:endParaRPr lang="es-ES_tradnl" altLang="es-PA" sz="2300"/>
          </a:p>
          <a:p>
            <a:pPr algn="just" eaLnBrk="1" hangingPunct="1"/>
            <a:r>
              <a:rPr lang="es-ES_tradnl" altLang="es-PA" sz="2300"/>
              <a:t>Las clases de análisis se centran en el tratamiento de requerimientos funcionales y pospone los no funcionales denominándolos requerimientos especiales, hasta llegar a las actividades de diseño e implementación.</a:t>
            </a:r>
          </a:p>
          <a:p>
            <a:pPr algn="just" eaLnBrk="1" hangingPunct="1"/>
            <a:endParaRPr lang="es-ES_tradnl" altLang="es-PA" sz="2300"/>
          </a:p>
          <a:p>
            <a:pPr algn="just" eaLnBrk="1" hangingPunct="1"/>
            <a:r>
              <a:rPr lang="es-ES_tradnl" altLang="es-PA" sz="2300"/>
              <a:t>Las clases de análisis siempre encajan en uno de estos tres estereotipos: </a:t>
            </a:r>
            <a:r>
              <a:rPr lang="es-ES_tradnl" altLang="es-PA" sz="2300" b="1" u="sng"/>
              <a:t>interfaz, control y entidad</a:t>
            </a:r>
            <a:r>
              <a:rPr lang="es-ES_tradnl" altLang="es-PA" sz="2300"/>
              <a:t>. </a:t>
            </a:r>
          </a:p>
          <a:p>
            <a:pPr algn="just" eaLnBrk="1" hangingPunct="1">
              <a:buFont typeface="Wingdings" panose="05000000000000000000" pitchFamily="2" charset="2"/>
              <a:buNone/>
            </a:pPr>
            <a:endParaRPr lang="es-ES_tradnl" altLang="es-PA" sz="2300"/>
          </a:p>
        </p:txBody>
      </p:sp>
      <p:sp>
        <p:nvSpPr>
          <p:cNvPr id="28676" name="5 Marcador de número de diapositiva">
            <a:extLst>
              <a:ext uri="{FF2B5EF4-FFF2-40B4-BE49-F238E27FC236}">
                <a16:creationId xmlns:a16="http://schemas.microsoft.com/office/drawing/2014/main" xmlns="" id="{404E6288-9717-41DA-81A6-8145E1E046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C028CB-E8C7-40B6-BA18-0D59F12D36F8}" type="slidenum">
              <a:rPr lang="es-ES_tradnl" altLang="es-PA" sz="1400">
                <a:solidFill>
                  <a:schemeClr val="tx2"/>
                </a:solidFill>
              </a:rPr>
              <a:pPr/>
              <a:t>23</a:t>
            </a:fld>
            <a:endParaRPr lang="es-ES_tradnl" altLang="es-PA" sz="140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1" y="287339"/>
            <a:ext cx="7466533" cy="909414"/>
          </a:xfrm>
        </p:spPr>
        <p:txBody>
          <a:bodyPr/>
          <a:lstStyle/>
          <a:p>
            <a:r>
              <a:rPr lang="es-ES" dirty="0"/>
              <a:t>Qué son las clases de análisis</a:t>
            </a:r>
          </a:p>
        </p:txBody>
      </p:sp>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24</a:t>
            </a:fld>
            <a:endParaRPr lang="es-ES_tradnl"/>
          </a:p>
        </p:txBody>
      </p:sp>
      <p:pic>
        <p:nvPicPr>
          <p:cNvPr id="7" name="Marcador de contenido 6"/>
          <p:cNvPicPr>
            <a:picLocks noGrp="1" noChangeAspect="1"/>
          </p:cNvPicPr>
          <p:nvPr>
            <p:ph idx="1"/>
          </p:nvPr>
        </p:nvPicPr>
        <p:blipFill>
          <a:blip r:embed="rId2"/>
          <a:stretch>
            <a:fillRect/>
          </a:stretch>
        </p:blipFill>
        <p:spPr>
          <a:xfrm>
            <a:off x="658020" y="1268760"/>
            <a:ext cx="7947821" cy="5269833"/>
          </a:xfrm>
          <a:prstGeom prst="rect">
            <a:avLst/>
          </a:prstGeom>
        </p:spPr>
      </p:pic>
    </p:spTree>
    <p:extLst>
      <p:ext uri="{BB962C8B-B14F-4D97-AF65-F5344CB8AC3E}">
        <p14:creationId xmlns:p14="http://schemas.microsoft.com/office/powerpoint/2010/main" val="148068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xmlns="" id="{4A7FF216-2274-4E76-913C-86FC5AF2BB8C}"/>
              </a:ext>
            </a:extLst>
          </p:cNvPr>
          <p:cNvSpPr>
            <a:spLocks noGrp="1" noChangeArrowheads="1"/>
          </p:cNvSpPr>
          <p:nvPr>
            <p:ph type="title"/>
          </p:nvPr>
        </p:nvSpPr>
        <p:spPr>
          <a:xfrm>
            <a:off x="1042988" y="287338"/>
            <a:ext cx="7323137" cy="1084262"/>
          </a:xfrm>
        </p:spPr>
        <p:txBody>
          <a:bodyPr/>
          <a:lstStyle/>
          <a:p>
            <a:pPr algn="ctr" eaLnBrk="1" fontAlgn="auto" hangingPunct="1">
              <a:spcAft>
                <a:spcPts val="0"/>
              </a:spcAft>
              <a:defRPr/>
            </a:pPr>
            <a:r>
              <a:rPr lang="es-ES_tradnl" sz="3000" dirty="0">
                <a:solidFill>
                  <a:schemeClr val="tx1">
                    <a:lumMod val="75000"/>
                    <a:lumOff val="25000"/>
                  </a:schemeClr>
                </a:solidFill>
              </a:rPr>
              <a:t>Estereotipos de una Clase de Análisis</a:t>
            </a:r>
            <a:endParaRPr lang="es-ES_tradnl" dirty="0">
              <a:solidFill>
                <a:schemeClr val="tx1">
                  <a:lumMod val="75000"/>
                  <a:lumOff val="25000"/>
                </a:schemeClr>
              </a:solidFill>
            </a:endParaRPr>
          </a:p>
        </p:txBody>
      </p:sp>
      <p:sp>
        <p:nvSpPr>
          <p:cNvPr id="29699" name="4 Marcador de número de diapositiva">
            <a:extLst>
              <a:ext uri="{FF2B5EF4-FFF2-40B4-BE49-F238E27FC236}">
                <a16:creationId xmlns:a16="http://schemas.microsoft.com/office/drawing/2014/main" xmlns="" id="{4A2D5A69-F8B1-4CFF-9D5D-617EAA2330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B132EA-27B1-4BE2-B84C-6FE8046B508E}" type="slidenum">
              <a:rPr lang="es-ES_tradnl" altLang="es-PA" sz="1400">
                <a:solidFill>
                  <a:schemeClr val="tx2"/>
                </a:solidFill>
              </a:rPr>
              <a:pPr/>
              <a:t>25</a:t>
            </a:fld>
            <a:endParaRPr lang="es-ES_tradnl" altLang="es-PA" sz="1400">
              <a:solidFill>
                <a:schemeClr val="tx2"/>
              </a:solidFill>
            </a:endParaRPr>
          </a:p>
        </p:txBody>
      </p:sp>
      <p:pic>
        <p:nvPicPr>
          <p:cNvPr id="29700" name="Picture 7">
            <a:extLst>
              <a:ext uri="{FF2B5EF4-FFF2-40B4-BE49-F238E27FC236}">
                <a16:creationId xmlns:a16="http://schemas.microsoft.com/office/drawing/2014/main" xmlns="" id="{1F003E07-B359-4FFB-820C-463DD0A10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105400"/>
            <a:ext cx="838200" cy="5445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9701" name="Picture 12">
            <a:extLst>
              <a:ext uri="{FF2B5EF4-FFF2-40B4-BE49-F238E27FC236}">
                <a16:creationId xmlns:a16="http://schemas.microsoft.com/office/drawing/2014/main" xmlns="" id="{675A33DA-42E2-4D67-8EBC-2DB1ADA61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775" y="4981575"/>
            <a:ext cx="606425" cy="65722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9702" name="Rectangle 31">
            <a:extLst>
              <a:ext uri="{FF2B5EF4-FFF2-40B4-BE49-F238E27FC236}">
                <a16:creationId xmlns:a16="http://schemas.microsoft.com/office/drawing/2014/main" xmlns="" id="{6C9D0E09-69D9-4E25-B461-25C06750BA78}"/>
              </a:ext>
            </a:extLst>
          </p:cNvPr>
          <p:cNvSpPr>
            <a:spLocks noChangeArrowheads="1"/>
          </p:cNvSpPr>
          <p:nvPr/>
        </p:nvSpPr>
        <p:spPr bwMode="auto">
          <a:xfrm>
            <a:off x="6019800" y="2667000"/>
            <a:ext cx="228600" cy="1524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03" name="Rectangle 32">
            <a:extLst>
              <a:ext uri="{FF2B5EF4-FFF2-40B4-BE49-F238E27FC236}">
                <a16:creationId xmlns:a16="http://schemas.microsoft.com/office/drawing/2014/main" xmlns="" id="{E5FC0400-EB9C-4A3F-B85B-B5867A555AB9}"/>
              </a:ext>
            </a:extLst>
          </p:cNvPr>
          <p:cNvSpPr>
            <a:spLocks noChangeArrowheads="1"/>
          </p:cNvSpPr>
          <p:nvPr/>
        </p:nvSpPr>
        <p:spPr bwMode="auto">
          <a:xfrm>
            <a:off x="2590800" y="5029200"/>
            <a:ext cx="228600" cy="1524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04" name="Rectangle 33">
            <a:extLst>
              <a:ext uri="{FF2B5EF4-FFF2-40B4-BE49-F238E27FC236}">
                <a16:creationId xmlns:a16="http://schemas.microsoft.com/office/drawing/2014/main" xmlns="" id="{087409DB-18A3-4BFF-9BFB-E62C7B3F753C}"/>
              </a:ext>
            </a:extLst>
          </p:cNvPr>
          <p:cNvSpPr>
            <a:spLocks noChangeArrowheads="1"/>
          </p:cNvSpPr>
          <p:nvPr/>
        </p:nvSpPr>
        <p:spPr bwMode="auto">
          <a:xfrm>
            <a:off x="4343400" y="3124200"/>
            <a:ext cx="228600" cy="1524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05" name="Rectangle 34">
            <a:extLst>
              <a:ext uri="{FF2B5EF4-FFF2-40B4-BE49-F238E27FC236}">
                <a16:creationId xmlns:a16="http://schemas.microsoft.com/office/drawing/2014/main" xmlns="" id="{DA0CC79E-E753-4891-858D-0CE364B86A6A}"/>
              </a:ext>
            </a:extLst>
          </p:cNvPr>
          <p:cNvSpPr>
            <a:spLocks noChangeArrowheads="1"/>
          </p:cNvSpPr>
          <p:nvPr/>
        </p:nvSpPr>
        <p:spPr bwMode="auto">
          <a:xfrm>
            <a:off x="4953000" y="3352800"/>
            <a:ext cx="228600" cy="1524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06" name="Rectangle 37">
            <a:extLst>
              <a:ext uri="{FF2B5EF4-FFF2-40B4-BE49-F238E27FC236}">
                <a16:creationId xmlns:a16="http://schemas.microsoft.com/office/drawing/2014/main" xmlns="" id="{EBC2EB43-01D3-444A-9DB3-5FE4E694B5DB}"/>
              </a:ext>
            </a:extLst>
          </p:cNvPr>
          <p:cNvSpPr>
            <a:spLocks noChangeArrowheads="1"/>
          </p:cNvSpPr>
          <p:nvPr/>
        </p:nvSpPr>
        <p:spPr bwMode="auto">
          <a:xfrm flipV="1">
            <a:off x="7848600" y="2286000"/>
            <a:ext cx="228600" cy="762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7661" name="Text Box 39">
            <a:extLst>
              <a:ext uri="{FF2B5EF4-FFF2-40B4-BE49-F238E27FC236}">
                <a16:creationId xmlns:a16="http://schemas.microsoft.com/office/drawing/2014/main" xmlns="" id="{6B5E56EF-0B44-4125-9F82-0D6E1D92A7B7}"/>
              </a:ext>
            </a:extLst>
          </p:cNvPr>
          <p:cNvSpPr txBox="1">
            <a:spLocks noChangeArrowheads="1"/>
          </p:cNvSpPr>
          <p:nvPr/>
        </p:nvSpPr>
        <p:spPr bwMode="auto">
          <a:xfrm>
            <a:off x="3352800" y="3005138"/>
            <a:ext cx="3200400" cy="1143000"/>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s-ES_tradnl" sz="1600" b="1" dirty="0">
                <a:solidFill>
                  <a:schemeClr val="accent1">
                    <a:lumMod val="75000"/>
                  </a:schemeClr>
                </a:solidFill>
                <a:latin typeface="Arial" panose="020B0604020202020204" pitchFamily="34" charset="0"/>
              </a:rPr>
              <a:t>responsabilidades</a:t>
            </a:r>
          </a:p>
          <a:p>
            <a:pPr algn="ctr">
              <a:lnSpc>
                <a:spcPct val="30000"/>
              </a:lnSpc>
              <a:spcBef>
                <a:spcPct val="50000"/>
              </a:spcBef>
              <a:defRPr/>
            </a:pPr>
            <a:r>
              <a:rPr lang="es-ES_tradnl" sz="1600" b="1" dirty="0">
                <a:solidFill>
                  <a:schemeClr val="accent1">
                    <a:lumMod val="75000"/>
                  </a:schemeClr>
                </a:solidFill>
                <a:latin typeface="Arial" panose="020B0604020202020204" pitchFamily="34" charset="0"/>
              </a:rPr>
              <a:t>atributos</a:t>
            </a:r>
          </a:p>
          <a:p>
            <a:pPr algn="ctr">
              <a:spcBef>
                <a:spcPct val="50000"/>
              </a:spcBef>
              <a:defRPr/>
            </a:pPr>
            <a:r>
              <a:rPr lang="es-ES_tradnl" sz="1600" b="1" dirty="0">
                <a:solidFill>
                  <a:schemeClr val="accent1">
                    <a:lumMod val="75000"/>
                  </a:schemeClr>
                </a:solidFill>
                <a:latin typeface="Arial" panose="020B0604020202020204" pitchFamily="34" charset="0"/>
              </a:rPr>
              <a:t>relaciones                                                           requerimientos especiales</a:t>
            </a:r>
            <a:endParaRPr lang="es-ES_tradnl" sz="1600" dirty="0">
              <a:solidFill>
                <a:schemeClr val="accent1">
                  <a:lumMod val="75000"/>
                </a:schemeClr>
              </a:solidFill>
            </a:endParaRPr>
          </a:p>
        </p:txBody>
      </p:sp>
      <p:sp>
        <p:nvSpPr>
          <p:cNvPr id="27662" name="Text Box 46">
            <a:extLst>
              <a:ext uri="{FF2B5EF4-FFF2-40B4-BE49-F238E27FC236}">
                <a16:creationId xmlns:a16="http://schemas.microsoft.com/office/drawing/2014/main" xmlns="" id="{612D4CBF-CB37-4538-A131-A3FFF50F0C77}"/>
              </a:ext>
            </a:extLst>
          </p:cNvPr>
          <p:cNvSpPr txBox="1">
            <a:spLocks noChangeArrowheads="1"/>
          </p:cNvSpPr>
          <p:nvPr/>
        </p:nvSpPr>
        <p:spPr bwMode="auto">
          <a:xfrm>
            <a:off x="2327275" y="5705475"/>
            <a:ext cx="1371600" cy="641350"/>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s-ES_tradnl" sz="1800" b="1" dirty="0">
                <a:solidFill>
                  <a:schemeClr val="accent1">
                    <a:lumMod val="75000"/>
                  </a:schemeClr>
                </a:solidFill>
                <a:latin typeface="Arial" panose="020B0604020202020204" pitchFamily="34" charset="0"/>
              </a:rPr>
              <a:t>Clase Interfaz</a:t>
            </a:r>
            <a:endParaRPr lang="es-ES_tradnl" dirty="0">
              <a:solidFill>
                <a:schemeClr val="accent1">
                  <a:lumMod val="75000"/>
                </a:schemeClr>
              </a:solidFill>
            </a:endParaRPr>
          </a:p>
        </p:txBody>
      </p:sp>
      <p:grpSp>
        <p:nvGrpSpPr>
          <p:cNvPr id="29709" name="Group 53">
            <a:extLst>
              <a:ext uri="{FF2B5EF4-FFF2-40B4-BE49-F238E27FC236}">
                <a16:creationId xmlns:a16="http://schemas.microsoft.com/office/drawing/2014/main" xmlns="" id="{8B15109B-F7EA-4CA8-B0B3-592F1764E499}"/>
              </a:ext>
            </a:extLst>
          </p:cNvPr>
          <p:cNvGrpSpPr>
            <a:grpSpLocks/>
          </p:cNvGrpSpPr>
          <p:nvPr/>
        </p:nvGrpSpPr>
        <p:grpSpPr bwMode="auto">
          <a:xfrm>
            <a:off x="6400800" y="5029200"/>
            <a:ext cx="609600" cy="533400"/>
            <a:chOff x="4080" y="3024"/>
            <a:chExt cx="384" cy="336"/>
          </a:xfrm>
        </p:grpSpPr>
        <p:sp>
          <p:nvSpPr>
            <p:cNvPr id="29726" name="Oval 49">
              <a:extLst>
                <a:ext uri="{FF2B5EF4-FFF2-40B4-BE49-F238E27FC236}">
                  <a16:creationId xmlns:a16="http://schemas.microsoft.com/office/drawing/2014/main" xmlns="" id="{74A014E4-8AD5-46D4-BC26-0076FE48F7B4}"/>
                </a:ext>
              </a:extLst>
            </p:cNvPr>
            <p:cNvSpPr>
              <a:spLocks noChangeArrowheads="1"/>
            </p:cNvSpPr>
            <p:nvPr/>
          </p:nvSpPr>
          <p:spPr bwMode="auto">
            <a:xfrm>
              <a:off x="4080" y="3024"/>
              <a:ext cx="336" cy="336"/>
            </a:xfrm>
            <a:prstGeom prst="ellipse">
              <a:avLst/>
            </a:prstGeom>
            <a:solidFill>
              <a:srgbClr val="FFFFCC"/>
            </a:solidFill>
            <a:ln w="12700">
              <a:solidFill>
                <a:srgbClr val="000048"/>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27" name="Line 50">
              <a:extLst>
                <a:ext uri="{FF2B5EF4-FFF2-40B4-BE49-F238E27FC236}">
                  <a16:creationId xmlns:a16="http://schemas.microsoft.com/office/drawing/2014/main" xmlns="" id="{1B77BABE-C78D-4A4C-8224-509ECCACF27A}"/>
                </a:ext>
              </a:extLst>
            </p:cNvPr>
            <p:cNvSpPr>
              <a:spLocks noChangeShapeType="1"/>
            </p:cNvSpPr>
            <p:nvPr/>
          </p:nvSpPr>
          <p:spPr bwMode="auto">
            <a:xfrm>
              <a:off x="4080" y="3360"/>
              <a:ext cx="384"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grpSp>
      <p:sp>
        <p:nvSpPr>
          <p:cNvPr id="27664" name="Text Box 51">
            <a:extLst>
              <a:ext uri="{FF2B5EF4-FFF2-40B4-BE49-F238E27FC236}">
                <a16:creationId xmlns:a16="http://schemas.microsoft.com/office/drawing/2014/main" xmlns="" id="{992B6481-447D-48F3-9386-D46C43365FD3}"/>
              </a:ext>
            </a:extLst>
          </p:cNvPr>
          <p:cNvSpPr txBox="1">
            <a:spLocks noChangeArrowheads="1"/>
          </p:cNvSpPr>
          <p:nvPr/>
        </p:nvSpPr>
        <p:spPr bwMode="auto">
          <a:xfrm>
            <a:off x="4043363" y="5743575"/>
            <a:ext cx="1371600" cy="641350"/>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s-ES_tradnl" sz="1800" b="1" dirty="0">
                <a:solidFill>
                  <a:schemeClr val="accent1">
                    <a:lumMod val="75000"/>
                  </a:schemeClr>
                </a:solidFill>
                <a:latin typeface="Arial" panose="020B0604020202020204" pitchFamily="34" charset="0"/>
              </a:rPr>
              <a:t>Clase Control</a:t>
            </a:r>
            <a:endParaRPr lang="es-ES_tradnl" dirty="0">
              <a:solidFill>
                <a:schemeClr val="accent1">
                  <a:lumMod val="75000"/>
                </a:schemeClr>
              </a:solidFill>
            </a:endParaRPr>
          </a:p>
        </p:txBody>
      </p:sp>
      <p:sp>
        <p:nvSpPr>
          <p:cNvPr id="27665" name="Text Box 52">
            <a:extLst>
              <a:ext uri="{FF2B5EF4-FFF2-40B4-BE49-F238E27FC236}">
                <a16:creationId xmlns:a16="http://schemas.microsoft.com/office/drawing/2014/main" xmlns="" id="{D3506962-2503-4231-B99C-1A4BC3A6BB26}"/>
              </a:ext>
            </a:extLst>
          </p:cNvPr>
          <p:cNvSpPr txBox="1">
            <a:spLocks noChangeArrowheads="1"/>
          </p:cNvSpPr>
          <p:nvPr/>
        </p:nvSpPr>
        <p:spPr bwMode="auto">
          <a:xfrm>
            <a:off x="6024563" y="5676900"/>
            <a:ext cx="1371600" cy="641350"/>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s-ES_tradnl" sz="1800" b="1" dirty="0">
                <a:solidFill>
                  <a:schemeClr val="accent1">
                    <a:lumMod val="75000"/>
                  </a:schemeClr>
                </a:solidFill>
                <a:latin typeface="Arial" panose="020B0604020202020204" pitchFamily="34" charset="0"/>
              </a:rPr>
              <a:t>Clase entidad</a:t>
            </a:r>
            <a:endParaRPr lang="es-ES_tradnl" dirty="0">
              <a:solidFill>
                <a:schemeClr val="accent1">
                  <a:lumMod val="75000"/>
                </a:schemeClr>
              </a:solidFill>
            </a:endParaRPr>
          </a:p>
        </p:txBody>
      </p:sp>
      <p:grpSp>
        <p:nvGrpSpPr>
          <p:cNvPr id="29712" name="Group 54">
            <a:extLst>
              <a:ext uri="{FF2B5EF4-FFF2-40B4-BE49-F238E27FC236}">
                <a16:creationId xmlns:a16="http://schemas.microsoft.com/office/drawing/2014/main" xmlns="" id="{3E199EF2-6197-4FF2-B76F-193BE02BF6F1}"/>
              </a:ext>
            </a:extLst>
          </p:cNvPr>
          <p:cNvGrpSpPr>
            <a:grpSpLocks/>
          </p:cNvGrpSpPr>
          <p:nvPr/>
        </p:nvGrpSpPr>
        <p:grpSpPr bwMode="auto">
          <a:xfrm>
            <a:off x="4495800" y="1981200"/>
            <a:ext cx="609600" cy="533400"/>
            <a:chOff x="4080" y="3024"/>
            <a:chExt cx="384" cy="336"/>
          </a:xfrm>
        </p:grpSpPr>
        <p:sp>
          <p:nvSpPr>
            <p:cNvPr id="29724" name="Oval 55">
              <a:extLst>
                <a:ext uri="{FF2B5EF4-FFF2-40B4-BE49-F238E27FC236}">
                  <a16:creationId xmlns:a16="http://schemas.microsoft.com/office/drawing/2014/main" xmlns="" id="{EF0ABAD2-FEDF-43DD-9587-DFA4FD1313F8}"/>
                </a:ext>
              </a:extLst>
            </p:cNvPr>
            <p:cNvSpPr>
              <a:spLocks noChangeArrowheads="1"/>
            </p:cNvSpPr>
            <p:nvPr/>
          </p:nvSpPr>
          <p:spPr bwMode="auto">
            <a:xfrm>
              <a:off x="4080" y="3024"/>
              <a:ext cx="336" cy="336"/>
            </a:xfrm>
            <a:prstGeom prst="ellipse">
              <a:avLst/>
            </a:prstGeom>
            <a:solidFill>
              <a:srgbClr val="FFFFCC"/>
            </a:solidFill>
            <a:ln w="12700">
              <a:solidFill>
                <a:srgbClr val="000048"/>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25" name="Line 56">
              <a:extLst>
                <a:ext uri="{FF2B5EF4-FFF2-40B4-BE49-F238E27FC236}">
                  <a16:creationId xmlns:a16="http://schemas.microsoft.com/office/drawing/2014/main" xmlns="" id="{CDE96D91-ACEC-48B1-B375-666E0113CC4E}"/>
                </a:ext>
              </a:extLst>
            </p:cNvPr>
            <p:cNvSpPr>
              <a:spLocks noChangeShapeType="1"/>
            </p:cNvSpPr>
            <p:nvPr/>
          </p:nvSpPr>
          <p:spPr bwMode="auto">
            <a:xfrm>
              <a:off x="4080" y="3360"/>
              <a:ext cx="384"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grpSp>
      <p:sp>
        <p:nvSpPr>
          <p:cNvPr id="27667" name="Text Box 57">
            <a:extLst>
              <a:ext uri="{FF2B5EF4-FFF2-40B4-BE49-F238E27FC236}">
                <a16:creationId xmlns:a16="http://schemas.microsoft.com/office/drawing/2014/main" xmlns="" id="{9583D7C0-B74F-47F3-9C33-F499FA3E5259}"/>
              </a:ext>
            </a:extLst>
          </p:cNvPr>
          <p:cNvSpPr txBox="1">
            <a:spLocks noChangeArrowheads="1"/>
          </p:cNvSpPr>
          <p:nvPr/>
        </p:nvSpPr>
        <p:spPr bwMode="auto">
          <a:xfrm>
            <a:off x="3733800" y="2590800"/>
            <a:ext cx="2057400" cy="366713"/>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s-ES_tradnl" sz="1800" b="1" dirty="0">
                <a:solidFill>
                  <a:schemeClr val="accent1">
                    <a:lumMod val="75000"/>
                  </a:schemeClr>
                </a:solidFill>
                <a:latin typeface="Arial" panose="020B0604020202020204" pitchFamily="34" charset="0"/>
              </a:rPr>
              <a:t>Clase de análisis</a:t>
            </a:r>
            <a:endParaRPr lang="es-ES_tradnl" dirty="0">
              <a:solidFill>
                <a:schemeClr val="accent1">
                  <a:lumMod val="75000"/>
                </a:schemeClr>
              </a:solidFill>
            </a:endParaRPr>
          </a:p>
        </p:txBody>
      </p:sp>
      <p:sp>
        <p:nvSpPr>
          <p:cNvPr id="29714" name="Line 58">
            <a:extLst>
              <a:ext uri="{FF2B5EF4-FFF2-40B4-BE49-F238E27FC236}">
                <a16:creationId xmlns:a16="http://schemas.microsoft.com/office/drawing/2014/main" xmlns="" id="{44BEB422-30F6-449A-B811-A08BF9E128E9}"/>
              </a:ext>
            </a:extLst>
          </p:cNvPr>
          <p:cNvSpPr>
            <a:spLocks noChangeShapeType="1"/>
          </p:cNvSpPr>
          <p:nvPr/>
        </p:nvSpPr>
        <p:spPr bwMode="auto">
          <a:xfrm>
            <a:off x="3505200" y="2971800"/>
            <a:ext cx="2667000"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9715" name="Line 59">
            <a:extLst>
              <a:ext uri="{FF2B5EF4-FFF2-40B4-BE49-F238E27FC236}">
                <a16:creationId xmlns:a16="http://schemas.microsoft.com/office/drawing/2014/main" xmlns="" id="{DB5CC025-B634-460A-9A7B-20C32BD2DDD7}"/>
              </a:ext>
            </a:extLst>
          </p:cNvPr>
          <p:cNvSpPr>
            <a:spLocks noChangeShapeType="1"/>
          </p:cNvSpPr>
          <p:nvPr/>
        </p:nvSpPr>
        <p:spPr bwMode="auto">
          <a:xfrm>
            <a:off x="3581400" y="4267200"/>
            <a:ext cx="2667000"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PA"/>
          </a:p>
        </p:txBody>
      </p:sp>
      <p:sp>
        <p:nvSpPr>
          <p:cNvPr id="29716" name="Line 60">
            <a:extLst>
              <a:ext uri="{FF2B5EF4-FFF2-40B4-BE49-F238E27FC236}">
                <a16:creationId xmlns:a16="http://schemas.microsoft.com/office/drawing/2014/main" xmlns="" id="{7C46055D-9C97-47CA-B4E0-D0A83D95D508}"/>
              </a:ext>
            </a:extLst>
          </p:cNvPr>
          <p:cNvSpPr>
            <a:spLocks noChangeShapeType="1"/>
          </p:cNvSpPr>
          <p:nvPr/>
        </p:nvSpPr>
        <p:spPr bwMode="auto">
          <a:xfrm flipV="1">
            <a:off x="3200400" y="4343400"/>
            <a:ext cx="762000" cy="762000"/>
          </a:xfrm>
          <a:prstGeom prst="line">
            <a:avLst/>
          </a:prstGeom>
          <a:noFill/>
          <a:ln w="9525">
            <a:solidFill>
              <a:srgbClr val="000048"/>
            </a:solidFill>
            <a:miter lim="800000"/>
            <a:headEnd/>
            <a:tailEnd type="triangle" w="lg" len="med"/>
          </a:ln>
          <a:extLst>
            <a:ext uri="{909E8E84-426E-40DD-AFC4-6F175D3DCCD1}">
              <a14:hiddenFill xmlns:a14="http://schemas.microsoft.com/office/drawing/2010/main">
                <a:noFill/>
              </a14:hiddenFill>
            </a:ext>
          </a:extLst>
        </p:spPr>
        <p:txBody>
          <a:bodyPr wrap="none" anchor="ctr"/>
          <a:lstStyle/>
          <a:p>
            <a:endParaRPr lang="es-PA"/>
          </a:p>
        </p:txBody>
      </p:sp>
      <p:sp>
        <p:nvSpPr>
          <p:cNvPr id="29717" name="Line 61">
            <a:extLst>
              <a:ext uri="{FF2B5EF4-FFF2-40B4-BE49-F238E27FC236}">
                <a16:creationId xmlns:a16="http://schemas.microsoft.com/office/drawing/2014/main" xmlns="" id="{9A24DB82-537C-4023-92B9-72908738E26D}"/>
              </a:ext>
            </a:extLst>
          </p:cNvPr>
          <p:cNvSpPr>
            <a:spLocks noChangeShapeType="1"/>
          </p:cNvSpPr>
          <p:nvPr/>
        </p:nvSpPr>
        <p:spPr bwMode="auto">
          <a:xfrm flipH="1" flipV="1">
            <a:off x="4724400" y="4343400"/>
            <a:ext cx="0" cy="609600"/>
          </a:xfrm>
          <a:prstGeom prst="line">
            <a:avLst/>
          </a:prstGeom>
          <a:noFill/>
          <a:ln w="9525">
            <a:solidFill>
              <a:srgbClr val="000048"/>
            </a:solidFill>
            <a:miter lim="800000"/>
            <a:headEnd/>
            <a:tailEnd type="triangle" w="lg" len="med"/>
          </a:ln>
          <a:extLst>
            <a:ext uri="{909E8E84-426E-40DD-AFC4-6F175D3DCCD1}">
              <a14:hiddenFill xmlns:a14="http://schemas.microsoft.com/office/drawing/2010/main">
                <a:noFill/>
              </a14:hiddenFill>
            </a:ext>
          </a:extLst>
        </p:spPr>
        <p:txBody>
          <a:bodyPr wrap="none" anchor="ctr"/>
          <a:lstStyle/>
          <a:p>
            <a:endParaRPr lang="es-PA"/>
          </a:p>
        </p:txBody>
      </p:sp>
      <p:sp>
        <p:nvSpPr>
          <p:cNvPr id="29718" name="Line 62">
            <a:extLst>
              <a:ext uri="{FF2B5EF4-FFF2-40B4-BE49-F238E27FC236}">
                <a16:creationId xmlns:a16="http://schemas.microsoft.com/office/drawing/2014/main" xmlns="" id="{B458DBE9-02D4-4CB2-8369-04E4DE92ABAA}"/>
              </a:ext>
            </a:extLst>
          </p:cNvPr>
          <p:cNvSpPr>
            <a:spLocks noChangeShapeType="1"/>
          </p:cNvSpPr>
          <p:nvPr/>
        </p:nvSpPr>
        <p:spPr bwMode="auto">
          <a:xfrm flipH="1" flipV="1">
            <a:off x="5638800" y="4343400"/>
            <a:ext cx="914400" cy="609600"/>
          </a:xfrm>
          <a:prstGeom prst="line">
            <a:avLst/>
          </a:prstGeom>
          <a:noFill/>
          <a:ln w="9525">
            <a:solidFill>
              <a:srgbClr val="000048"/>
            </a:solidFill>
            <a:miter lim="800000"/>
            <a:headEnd/>
            <a:tailEnd type="triangle" w="lg" len="med"/>
          </a:ln>
          <a:extLst>
            <a:ext uri="{909E8E84-426E-40DD-AFC4-6F175D3DCCD1}">
              <a14:hiddenFill xmlns:a14="http://schemas.microsoft.com/office/drawing/2010/main">
                <a:noFill/>
              </a14:hiddenFill>
            </a:ext>
          </a:extLst>
        </p:spPr>
        <p:txBody>
          <a:bodyPr wrap="none" anchor="ctr"/>
          <a:lstStyle/>
          <a:p>
            <a:endParaRPr lang="es-PA"/>
          </a:p>
        </p:txBody>
      </p:sp>
      <p:sp>
        <p:nvSpPr>
          <p:cNvPr id="29719" name="Rectangle 63">
            <a:extLst>
              <a:ext uri="{FF2B5EF4-FFF2-40B4-BE49-F238E27FC236}">
                <a16:creationId xmlns:a16="http://schemas.microsoft.com/office/drawing/2014/main" xmlns="" id="{CAEAA829-6B26-4A51-A65A-52C3F2963D8B}"/>
              </a:ext>
            </a:extLst>
          </p:cNvPr>
          <p:cNvSpPr>
            <a:spLocks noChangeArrowheads="1"/>
          </p:cNvSpPr>
          <p:nvPr/>
        </p:nvSpPr>
        <p:spPr bwMode="auto">
          <a:xfrm>
            <a:off x="2514600" y="5562600"/>
            <a:ext cx="228600" cy="2286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20" name="Rectangle 64">
            <a:extLst>
              <a:ext uri="{FF2B5EF4-FFF2-40B4-BE49-F238E27FC236}">
                <a16:creationId xmlns:a16="http://schemas.microsoft.com/office/drawing/2014/main" xmlns="" id="{A60D4E0E-BF1A-4F2E-8BBB-A1515DCB2AD7}"/>
              </a:ext>
            </a:extLst>
          </p:cNvPr>
          <p:cNvSpPr>
            <a:spLocks noChangeArrowheads="1"/>
          </p:cNvSpPr>
          <p:nvPr/>
        </p:nvSpPr>
        <p:spPr bwMode="auto">
          <a:xfrm>
            <a:off x="3124200" y="5638800"/>
            <a:ext cx="228600" cy="2286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21" name="Rectangle 65">
            <a:extLst>
              <a:ext uri="{FF2B5EF4-FFF2-40B4-BE49-F238E27FC236}">
                <a16:creationId xmlns:a16="http://schemas.microsoft.com/office/drawing/2014/main" xmlns="" id="{F6A78BD1-FB4B-4A88-85AF-58CFEF71BEB1}"/>
              </a:ext>
            </a:extLst>
          </p:cNvPr>
          <p:cNvSpPr>
            <a:spLocks noChangeArrowheads="1"/>
          </p:cNvSpPr>
          <p:nvPr/>
        </p:nvSpPr>
        <p:spPr bwMode="auto">
          <a:xfrm>
            <a:off x="4953000" y="5029200"/>
            <a:ext cx="228600" cy="2286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22" name="Rectangle 66">
            <a:extLst>
              <a:ext uri="{FF2B5EF4-FFF2-40B4-BE49-F238E27FC236}">
                <a16:creationId xmlns:a16="http://schemas.microsoft.com/office/drawing/2014/main" xmlns="" id="{2E6C9587-AB64-4552-A59E-1CE5BA69D2D3}"/>
              </a:ext>
            </a:extLst>
          </p:cNvPr>
          <p:cNvSpPr>
            <a:spLocks noChangeArrowheads="1"/>
          </p:cNvSpPr>
          <p:nvPr/>
        </p:nvSpPr>
        <p:spPr bwMode="auto">
          <a:xfrm>
            <a:off x="4343400" y="4876800"/>
            <a:ext cx="152400" cy="1524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29723" name="Rectangle 67">
            <a:extLst>
              <a:ext uri="{FF2B5EF4-FFF2-40B4-BE49-F238E27FC236}">
                <a16:creationId xmlns:a16="http://schemas.microsoft.com/office/drawing/2014/main" xmlns="" id="{60F4E887-1BE4-4441-A594-2851294DFCE3}"/>
              </a:ext>
            </a:extLst>
          </p:cNvPr>
          <p:cNvSpPr>
            <a:spLocks noChangeArrowheads="1"/>
          </p:cNvSpPr>
          <p:nvPr/>
        </p:nvSpPr>
        <p:spPr bwMode="auto">
          <a:xfrm>
            <a:off x="4191000" y="5410200"/>
            <a:ext cx="228600" cy="2286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27583" y="287339"/>
            <a:ext cx="7538541" cy="981422"/>
          </a:xfrm>
        </p:spPr>
        <p:txBody>
          <a:bodyPr/>
          <a:lstStyle/>
          <a:p>
            <a:pPr algn="ctr"/>
            <a:r>
              <a:rPr lang="es-ES" dirty="0"/>
              <a:t>Clase Límite</a:t>
            </a:r>
          </a:p>
        </p:txBody>
      </p:sp>
      <p:pic>
        <p:nvPicPr>
          <p:cNvPr id="6" name="Marcador de contenido 5"/>
          <p:cNvPicPr>
            <a:picLocks noGrp="1" noChangeAspect="1"/>
          </p:cNvPicPr>
          <p:nvPr>
            <p:ph idx="1"/>
          </p:nvPr>
        </p:nvPicPr>
        <p:blipFill>
          <a:blip r:embed="rId2"/>
          <a:stretch>
            <a:fillRect/>
          </a:stretch>
        </p:blipFill>
        <p:spPr>
          <a:xfrm>
            <a:off x="541043" y="1340768"/>
            <a:ext cx="7847055" cy="4995133"/>
          </a:xfrm>
          <a:prstGeom prst="rect">
            <a:avLst/>
          </a:prstGeom>
        </p:spPr>
      </p:pic>
      <p:sp>
        <p:nvSpPr>
          <p:cNvPr id="3" name="Marcador de número de diapositiva 2"/>
          <p:cNvSpPr>
            <a:spLocks noGrp="1"/>
          </p:cNvSpPr>
          <p:nvPr>
            <p:ph type="sldNum" sz="quarter" idx="12"/>
          </p:nvPr>
        </p:nvSpPr>
        <p:spPr/>
        <p:txBody>
          <a:bodyPr/>
          <a:lstStyle/>
          <a:p>
            <a:pPr>
              <a:defRPr/>
            </a:pPr>
            <a:fld id="{AE1B1834-2FE6-4593-8744-9883F5749EDB}" type="slidenum">
              <a:rPr lang="es-ES_tradnl" smtClean="0"/>
              <a:pPr>
                <a:defRPr/>
              </a:pPr>
              <a:t>26</a:t>
            </a:fld>
            <a:endParaRPr lang="es-ES_tradnl"/>
          </a:p>
        </p:txBody>
      </p:sp>
    </p:spTree>
    <p:extLst>
      <p:ext uri="{BB962C8B-B14F-4D97-AF65-F5344CB8AC3E}">
        <p14:creationId xmlns:p14="http://schemas.microsoft.com/office/powerpoint/2010/main" val="2634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1599" y="287338"/>
            <a:ext cx="7394525" cy="968375"/>
          </a:xfrm>
        </p:spPr>
        <p:txBody>
          <a:bodyPr/>
          <a:lstStyle/>
          <a:p>
            <a:r>
              <a:rPr lang="es-ES" dirty="0" err="1"/>
              <a:t>Interfases</a:t>
            </a:r>
            <a:r>
              <a:rPr lang="es-ES" dirty="0"/>
              <a:t> con otros Sistemas</a:t>
            </a:r>
          </a:p>
        </p:txBody>
      </p:sp>
      <p:pic>
        <p:nvPicPr>
          <p:cNvPr id="5" name="Marcador de contenido 4"/>
          <p:cNvPicPr>
            <a:picLocks noGrp="1" noChangeAspect="1"/>
          </p:cNvPicPr>
          <p:nvPr>
            <p:ph idx="1"/>
          </p:nvPr>
        </p:nvPicPr>
        <p:blipFill>
          <a:blip r:embed="rId2"/>
          <a:stretch>
            <a:fillRect/>
          </a:stretch>
        </p:blipFill>
        <p:spPr>
          <a:xfrm>
            <a:off x="807739" y="1412776"/>
            <a:ext cx="7542631" cy="4817369"/>
          </a:xfrm>
          <a:prstGeom prst="rect">
            <a:avLst/>
          </a:prstGeom>
        </p:spPr>
      </p:pic>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27</a:t>
            </a:fld>
            <a:endParaRPr lang="es-ES_tradnl"/>
          </a:p>
        </p:txBody>
      </p:sp>
    </p:spTree>
    <p:extLst>
      <p:ext uri="{BB962C8B-B14F-4D97-AF65-F5344CB8AC3E}">
        <p14:creationId xmlns:p14="http://schemas.microsoft.com/office/powerpoint/2010/main" val="1491384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28</a:t>
            </a:fld>
            <a:endParaRPr lang="es-ES_tradnl"/>
          </a:p>
        </p:txBody>
      </p:sp>
      <p:pic>
        <p:nvPicPr>
          <p:cNvPr id="5" name="Imagen 4"/>
          <p:cNvPicPr>
            <a:picLocks noChangeAspect="1"/>
          </p:cNvPicPr>
          <p:nvPr/>
        </p:nvPicPr>
        <p:blipFill>
          <a:blip r:embed="rId2"/>
          <a:stretch>
            <a:fillRect/>
          </a:stretch>
        </p:blipFill>
        <p:spPr>
          <a:xfrm>
            <a:off x="12846" y="-99392"/>
            <a:ext cx="9144000" cy="6410325"/>
          </a:xfrm>
          <a:prstGeom prst="rect">
            <a:avLst/>
          </a:prstGeom>
        </p:spPr>
      </p:pic>
    </p:spTree>
    <p:extLst>
      <p:ext uri="{BB962C8B-B14F-4D97-AF65-F5344CB8AC3E}">
        <p14:creationId xmlns:p14="http://schemas.microsoft.com/office/powerpoint/2010/main" val="400504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27583" y="287339"/>
            <a:ext cx="7538541" cy="765398"/>
          </a:xfrm>
        </p:spPr>
        <p:txBody>
          <a:bodyPr/>
          <a:lstStyle/>
          <a:p>
            <a:pPr algn="ctr"/>
            <a:r>
              <a:rPr lang="es-ES" dirty="0"/>
              <a:t>Clase  Entidad</a:t>
            </a:r>
          </a:p>
        </p:txBody>
      </p:sp>
      <p:pic>
        <p:nvPicPr>
          <p:cNvPr id="5" name="Marcador de contenido 4"/>
          <p:cNvPicPr>
            <a:picLocks noGrp="1" noChangeAspect="1"/>
          </p:cNvPicPr>
          <p:nvPr>
            <p:ph idx="1"/>
          </p:nvPr>
        </p:nvPicPr>
        <p:blipFill>
          <a:blip r:embed="rId2"/>
          <a:stretch>
            <a:fillRect/>
          </a:stretch>
        </p:blipFill>
        <p:spPr>
          <a:xfrm>
            <a:off x="621267" y="1268760"/>
            <a:ext cx="7983181" cy="5040559"/>
          </a:xfrm>
          <a:prstGeom prst="rect">
            <a:avLst/>
          </a:prstGeom>
        </p:spPr>
      </p:pic>
      <p:sp>
        <p:nvSpPr>
          <p:cNvPr id="2" name="Marcador de número de diapositiva 1"/>
          <p:cNvSpPr>
            <a:spLocks noGrp="1"/>
          </p:cNvSpPr>
          <p:nvPr>
            <p:ph type="sldNum" sz="quarter" idx="12"/>
          </p:nvPr>
        </p:nvSpPr>
        <p:spPr/>
        <p:txBody>
          <a:bodyPr/>
          <a:lstStyle/>
          <a:p>
            <a:pPr>
              <a:defRPr/>
            </a:pPr>
            <a:fld id="{F0F1230C-BDED-4162-A5BC-D098EC8A7BD7}" type="slidenum">
              <a:rPr lang="es-ES_tradnl" smtClean="0"/>
              <a:pPr>
                <a:defRPr/>
              </a:pPr>
              <a:t>29</a:t>
            </a:fld>
            <a:endParaRPr lang="es-ES_tradnl"/>
          </a:p>
        </p:txBody>
      </p:sp>
    </p:spTree>
    <p:extLst>
      <p:ext uri="{BB962C8B-B14F-4D97-AF65-F5344CB8AC3E}">
        <p14:creationId xmlns:p14="http://schemas.microsoft.com/office/powerpoint/2010/main" val="228279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640E713-DAB0-429B-8B18-EDE92BCCC386}"/>
              </a:ext>
            </a:extLst>
          </p:cNvPr>
          <p:cNvSpPr>
            <a:spLocks noGrp="1"/>
          </p:cNvSpPr>
          <p:nvPr>
            <p:ph type="title"/>
          </p:nvPr>
        </p:nvSpPr>
        <p:spPr>
          <a:xfrm>
            <a:off x="395536" y="286605"/>
            <a:ext cx="8424936" cy="1198179"/>
          </a:xfrm>
        </p:spPr>
        <p:txBody>
          <a:bodyPr>
            <a:normAutofit/>
          </a:bodyPr>
          <a:lstStyle/>
          <a:p>
            <a:pPr algn="ctr"/>
            <a:r>
              <a:rPr lang="es-MX" sz="4400" b="1" dirty="0"/>
              <a:t>Conceptos Fundamentales de Diseño</a:t>
            </a:r>
            <a:endParaRPr lang="es-PA" sz="4400" dirty="0"/>
          </a:p>
        </p:txBody>
      </p:sp>
      <p:sp>
        <p:nvSpPr>
          <p:cNvPr id="3" name="Marcador de número de diapositiva 2">
            <a:extLst>
              <a:ext uri="{FF2B5EF4-FFF2-40B4-BE49-F238E27FC236}">
                <a16:creationId xmlns:a16="http://schemas.microsoft.com/office/drawing/2014/main" xmlns="" id="{73FDED17-6F54-412C-BE09-33AF7A17F384}"/>
              </a:ext>
            </a:extLst>
          </p:cNvPr>
          <p:cNvSpPr>
            <a:spLocks noGrp="1"/>
          </p:cNvSpPr>
          <p:nvPr>
            <p:ph type="sldNum" sz="quarter" idx="12"/>
          </p:nvPr>
        </p:nvSpPr>
        <p:spPr/>
        <p:txBody>
          <a:bodyPr/>
          <a:lstStyle/>
          <a:p>
            <a:pPr>
              <a:defRPr/>
            </a:pPr>
            <a:fld id="{864C085D-1C92-4F77-A3BB-E9A4BF654B4B}" type="slidenum">
              <a:rPr lang="es-ES_tradnl" altLang="es-PA" smtClean="0"/>
              <a:pPr>
                <a:defRPr/>
              </a:pPr>
              <a:t>3</a:t>
            </a:fld>
            <a:endParaRPr lang="es-ES_tradnl" altLang="es-PA"/>
          </a:p>
        </p:txBody>
      </p:sp>
      <p:sp>
        <p:nvSpPr>
          <p:cNvPr id="5" name="CuadroTexto 4">
            <a:extLst>
              <a:ext uri="{FF2B5EF4-FFF2-40B4-BE49-F238E27FC236}">
                <a16:creationId xmlns:a16="http://schemas.microsoft.com/office/drawing/2014/main" xmlns="" id="{A46C75E7-F5B9-42F0-A9E9-BCD93B14D10A}"/>
              </a:ext>
            </a:extLst>
          </p:cNvPr>
          <p:cNvSpPr txBox="1"/>
          <p:nvPr/>
        </p:nvSpPr>
        <p:spPr>
          <a:xfrm>
            <a:off x="556592" y="1737360"/>
            <a:ext cx="8335888" cy="3477875"/>
          </a:xfrm>
          <a:prstGeom prst="rect">
            <a:avLst/>
          </a:prstGeom>
          <a:noFill/>
        </p:spPr>
        <p:txBody>
          <a:bodyPr wrap="square">
            <a:spAutoFit/>
          </a:bodyPr>
          <a:lstStyle/>
          <a:p>
            <a:pPr marL="285750" indent="-285750">
              <a:buFont typeface="Arial" panose="020B0604020202020204" pitchFamily="34" charset="0"/>
              <a:buChar char="•"/>
            </a:pPr>
            <a:r>
              <a:rPr lang="es-ES" sz="2000" dirty="0">
                <a:solidFill>
                  <a:srgbClr val="020726"/>
                </a:solidFill>
                <a:latin typeface="Gelion Regular"/>
              </a:rPr>
              <a:t>El diseño es </a:t>
            </a:r>
            <a:r>
              <a:rPr lang="es-ES" sz="2000" b="0" i="0" dirty="0">
                <a:solidFill>
                  <a:srgbClr val="020726"/>
                </a:solidFill>
                <a:effectLst/>
                <a:latin typeface="Gelion Regular"/>
              </a:rPr>
              <a:t>una etapa fundamental y, en muchas ocasiones, la más importante en el desarrollo de Software. </a:t>
            </a:r>
          </a:p>
          <a:p>
            <a:pPr marL="285750" indent="-285750">
              <a:buFont typeface="Arial" panose="020B0604020202020204" pitchFamily="34" charset="0"/>
              <a:buChar char="•"/>
            </a:pPr>
            <a:endParaRPr lang="es-ES" sz="2000" b="0" i="0" dirty="0">
              <a:solidFill>
                <a:srgbClr val="020726"/>
              </a:solidFill>
              <a:effectLst/>
              <a:latin typeface="Gelion Regular"/>
            </a:endParaRPr>
          </a:p>
          <a:p>
            <a:pPr marL="285750" indent="-285750">
              <a:buFont typeface="Arial" panose="020B0604020202020204" pitchFamily="34" charset="0"/>
              <a:buChar char="•"/>
            </a:pPr>
            <a:r>
              <a:rPr lang="es-ES" sz="2000" b="0" i="0" dirty="0">
                <a:solidFill>
                  <a:srgbClr val="020726"/>
                </a:solidFill>
                <a:effectLst/>
                <a:latin typeface="Gelion Regular"/>
              </a:rPr>
              <a:t>Es el momento en que</a:t>
            </a:r>
            <a:r>
              <a:rPr lang="es-ES" sz="2000" b="1" i="0" dirty="0">
                <a:solidFill>
                  <a:srgbClr val="020726"/>
                </a:solidFill>
                <a:effectLst/>
                <a:latin typeface="Gelion Regular"/>
              </a:rPr>
              <a:t> los profesionales tienen que aportar sus conocimientos, experiencia y creatividad para llegar a una solución</a:t>
            </a:r>
            <a:r>
              <a:rPr lang="es-ES" sz="2000" b="0" i="0" dirty="0">
                <a:solidFill>
                  <a:srgbClr val="020726"/>
                </a:solidFill>
                <a:effectLst/>
                <a:latin typeface="Gelion Regular"/>
              </a:rPr>
              <a:t> que cumpla con los requerimientos funcionales y no funcionales establecidos en la fase de la toma de requisitos.</a:t>
            </a:r>
          </a:p>
          <a:p>
            <a:endParaRPr lang="es-ES" sz="2000" dirty="0">
              <a:solidFill>
                <a:srgbClr val="020726"/>
              </a:solidFill>
              <a:latin typeface="Gelion Regular"/>
            </a:endParaRPr>
          </a:p>
          <a:p>
            <a:pPr marL="285750" indent="-285750">
              <a:buFont typeface="Arial" panose="020B0604020202020204" pitchFamily="34" charset="0"/>
              <a:buChar char="•"/>
            </a:pPr>
            <a:r>
              <a:rPr lang="es-ES" sz="2000" b="0" i="0" dirty="0">
                <a:solidFill>
                  <a:srgbClr val="020726"/>
                </a:solidFill>
                <a:effectLst/>
                <a:latin typeface="Gelion Regular"/>
              </a:rPr>
              <a:t>Un error de diseño  puede acarrear problemas en todo el proyecto y provocar que este caiga en una espiral de continuos cambios y  rehacer constantemente el trabajo</a:t>
            </a:r>
            <a:endParaRPr lang="es-PA" sz="2000" dirty="0"/>
          </a:p>
        </p:txBody>
      </p:sp>
    </p:spTree>
    <p:extLst>
      <p:ext uri="{BB962C8B-B14F-4D97-AF65-F5344CB8AC3E}">
        <p14:creationId xmlns:p14="http://schemas.microsoft.com/office/powerpoint/2010/main" val="362650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30</a:t>
            </a:fld>
            <a:endParaRPr lang="es-ES_tradnl"/>
          </a:p>
        </p:txBody>
      </p:sp>
      <p:pic>
        <p:nvPicPr>
          <p:cNvPr id="5" name="Imagen 4"/>
          <p:cNvPicPr>
            <a:picLocks noChangeAspect="1"/>
          </p:cNvPicPr>
          <p:nvPr/>
        </p:nvPicPr>
        <p:blipFill>
          <a:blip r:embed="rId2"/>
          <a:stretch>
            <a:fillRect/>
          </a:stretch>
        </p:blipFill>
        <p:spPr>
          <a:xfrm>
            <a:off x="0" y="10209"/>
            <a:ext cx="9144000" cy="6310514"/>
          </a:xfrm>
          <a:prstGeom prst="rect">
            <a:avLst/>
          </a:prstGeom>
          <a:solidFill>
            <a:schemeClr val="accent1"/>
          </a:solidFill>
        </p:spPr>
      </p:pic>
    </p:spTree>
    <p:extLst>
      <p:ext uri="{BB962C8B-B14F-4D97-AF65-F5344CB8AC3E}">
        <p14:creationId xmlns:p14="http://schemas.microsoft.com/office/powerpoint/2010/main" val="84551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71599" y="287339"/>
            <a:ext cx="7394525" cy="886451"/>
          </a:xfrm>
        </p:spPr>
        <p:txBody>
          <a:bodyPr/>
          <a:lstStyle/>
          <a:p>
            <a:pPr algn="ctr"/>
            <a:r>
              <a:rPr lang="es-ES" dirty="0"/>
              <a:t>Clase Control</a:t>
            </a:r>
          </a:p>
        </p:txBody>
      </p:sp>
      <p:pic>
        <p:nvPicPr>
          <p:cNvPr id="5" name="Marcador de contenido 4"/>
          <p:cNvPicPr>
            <a:picLocks noGrp="1" noChangeAspect="1"/>
          </p:cNvPicPr>
          <p:nvPr>
            <p:ph idx="1"/>
          </p:nvPr>
        </p:nvPicPr>
        <p:blipFill>
          <a:blip r:embed="rId2"/>
          <a:stretch>
            <a:fillRect/>
          </a:stretch>
        </p:blipFill>
        <p:spPr>
          <a:xfrm>
            <a:off x="790237" y="1328126"/>
            <a:ext cx="7575887" cy="4977076"/>
          </a:xfrm>
          <a:prstGeom prst="rect">
            <a:avLst/>
          </a:prstGeom>
        </p:spPr>
      </p:pic>
      <p:sp>
        <p:nvSpPr>
          <p:cNvPr id="2" name="Marcador de número de diapositiva 1"/>
          <p:cNvSpPr>
            <a:spLocks noGrp="1"/>
          </p:cNvSpPr>
          <p:nvPr>
            <p:ph type="sldNum" sz="quarter" idx="12"/>
          </p:nvPr>
        </p:nvSpPr>
        <p:spPr/>
        <p:txBody>
          <a:bodyPr/>
          <a:lstStyle/>
          <a:p>
            <a:pPr>
              <a:defRPr/>
            </a:pPr>
            <a:fld id="{F0F1230C-BDED-4162-A5BC-D098EC8A7BD7}" type="slidenum">
              <a:rPr lang="es-ES_tradnl" smtClean="0"/>
              <a:pPr>
                <a:defRPr/>
              </a:pPr>
              <a:t>31</a:t>
            </a:fld>
            <a:endParaRPr lang="es-ES_tradnl"/>
          </a:p>
        </p:txBody>
      </p:sp>
    </p:spTree>
    <p:extLst>
      <p:ext uri="{BB962C8B-B14F-4D97-AF65-F5344CB8AC3E}">
        <p14:creationId xmlns:p14="http://schemas.microsoft.com/office/powerpoint/2010/main" val="3553957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pPr>
              <a:defRPr/>
            </a:pPr>
            <a:fld id="{B0683649-AC14-46BD-9853-9F9802CAC70C}" type="slidenum">
              <a:rPr lang="es-ES_tradnl" smtClean="0"/>
              <a:pPr>
                <a:defRPr/>
              </a:pPr>
              <a:t>32</a:t>
            </a:fld>
            <a:endParaRPr lang="es-ES_tradnl"/>
          </a:p>
        </p:txBody>
      </p:sp>
      <p:pic>
        <p:nvPicPr>
          <p:cNvPr id="5" name="Imagen 4"/>
          <p:cNvPicPr>
            <a:picLocks noChangeAspect="1"/>
          </p:cNvPicPr>
          <p:nvPr/>
        </p:nvPicPr>
        <p:blipFill>
          <a:blip r:embed="rId2"/>
          <a:stretch>
            <a:fillRect/>
          </a:stretch>
        </p:blipFill>
        <p:spPr>
          <a:xfrm>
            <a:off x="35496" y="25288"/>
            <a:ext cx="9108504" cy="6330398"/>
          </a:xfrm>
          <a:prstGeom prst="rect">
            <a:avLst/>
          </a:prstGeom>
        </p:spPr>
      </p:pic>
    </p:spTree>
    <p:extLst>
      <p:ext uri="{BB962C8B-B14F-4D97-AF65-F5344CB8AC3E}">
        <p14:creationId xmlns:p14="http://schemas.microsoft.com/office/powerpoint/2010/main" val="375010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xmlns="" id="{E0C7FF30-EFD1-4E4D-AD8D-D904CD96C554}"/>
              </a:ext>
            </a:extLst>
          </p:cNvPr>
          <p:cNvSpPr>
            <a:spLocks noGrp="1" noChangeArrowheads="1"/>
          </p:cNvSpPr>
          <p:nvPr>
            <p:ph type="title"/>
          </p:nvPr>
        </p:nvSpPr>
        <p:spPr>
          <a:xfrm>
            <a:off x="68263" y="44450"/>
            <a:ext cx="8967787" cy="1368425"/>
          </a:xfrm>
        </p:spPr>
        <p:txBody>
          <a:bodyPr/>
          <a:lstStyle/>
          <a:p>
            <a:pPr algn="ctr" eaLnBrk="1" fontAlgn="auto" hangingPunct="1">
              <a:spcAft>
                <a:spcPts val="0"/>
              </a:spcAft>
              <a:defRPr/>
            </a:pPr>
            <a:r>
              <a:rPr lang="es-ES_tradnl" sz="3600" dirty="0">
                <a:solidFill>
                  <a:schemeClr val="tx1">
                    <a:lumMod val="75000"/>
                    <a:lumOff val="25000"/>
                  </a:schemeClr>
                </a:solidFill>
              </a:rPr>
              <a:t>¿Qué es un Diagrama de Clase de Análisis?</a:t>
            </a:r>
          </a:p>
        </p:txBody>
      </p:sp>
      <p:sp>
        <p:nvSpPr>
          <p:cNvPr id="33795" name="Rectangle 3">
            <a:extLst>
              <a:ext uri="{FF2B5EF4-FFF2-40B4-BE49-F238E27FC236}">
                <a16:creationId xmlns:a16="http://schemas.microsoft.com/office/drawing/2014/main" xmlns="" id="{6B1C4EC7-3A23-42BD-BCDB-DE0DF27CF3E1}"/>
              </a:ext>
            </a:extLst>
          </p:cNvPr>
          <p:cNvSpPr>
            <a:spLocks noGrp="1"/>
          </p:cNvSpPr>
          <p:nvPr>
            <p:ph idx="1"/>
          </p:nvPr>
        </p:nvSpPr>
        <p:spPr>
          <a:xfrm>
            <a:off x="914400" y="2133600"/>
            <a:ext cx="7772400" cy="4114800"/>
          </a:xfrm>
        </p:spPr>
        <p:txBody>
          <a:bodyPr/>
          <a:lstStyle/>
          <a:p>
            <a:pPr algn="just" eaLnBrk="1" hangingPunct="1">
              <a:spcBef>
                <a:spcPts val="500"/>
              </a:spcBef>
              <a:spcAft>
                <a:spcPts val="500"/>
              </a:spcAft>
              <a:buFont typeface="Wingdings" panose="05000000000000000000" pitchFamily="2" charset="2"/>
              <a:buChar char="Ø"/>
            </a:pPr>
            <a:r>
              <a:rPr lang="es-ES_tradnl" altLang="es-PA" sz="2500"/>
              <a:t> El Diagrama de Clase (DCA) es el diagrama principal para el análisis y diseño de un sistema. </a:t>
            </a:r>
          </a:p>
          <a:p>
            <a:pPr algn="just" eaLnBrk="1" hangingPunct="1">
              <a:buFont typeface="Wingdings" panose="05000000000000000000" pitchFamily="2" charset="2"/>
              <a:buChar char="Ø"/>
            </a:pPr>
            <a:r>
              <a:rPr lang="es-ES_tradnl" altLang="es-PA" sz="2500"/>
              <a:t> El  objetivo es convertir los casos de uso de sistema en términos de clases y objetos.</a:t>
            </a:r>
          </a:p>
          <a:p>
            <a:pPr algn="just" eaLnBrk="1" hangingPunct="1">
              <a:lnSpc>
                <a:spcPct val="40000"/>
              </a:lnSpc>
              <a:buFont typeface="Wingdings" panose="05000000000000000000" pitchFamily="2" charset="2"/>
              <a:buChar char="Ø"/>
            </a:pPr>
            <a:endParaRPr lang="es-ES_tradnl" altLang="es-PA" sz="2500"/>
          </a:p>
          <a:p>
            <a:pPr algn="just" eaLnBrk="1" hangingPunct="1">
              <a:spcBef>
                <a:spcPts val="500"/>
              </a:spcBef>
              <a:spcAft>
                <a:spcPts val="500"/>
              </a:spcAft>
              <a:buFont typeface="Wingdings" panose="05000000000000000000" pitchFamily="2" charset="2"/>
              <a:buChar char="Ø"/>
            </a:pPr>
            <a:r>
              <a:rPr lang="es-ES_tradnl" altLang="es-PA" sz="2500"/>
              <a:t> El DCA se desarrolla utilizando la información obtenida en los Casos de Uso.</a:t>
            </a:r>
          </a:p>
          <a:p>
            <a:pPr algn="just" eaLnBrk="1" hangingPunct="1">
              <a:spcBef>
                <a:spcPts val="500"/>
              </a:spcBef>
              <a:spcAft>
                <a:spcPts val="500"/>
              </a:spcAft>
              <a:buFont typeface="Wingdings" panose="05000000000000000000" pitchFamily="2" charset="2"/>
              <a:buChar char="Ø"/>
            </a:pPr>
            <a:r>
              <a:rPr lang="es-ES_tradnl" altLang="es-PA" sz="2500"/>
              <a:t> Se utiliza para desarrollar diagramas de Secuencia y de Colaboración.</a:t>
            </a:r>
          </a:p>
        </p:txBody>
      </p:sp>
      <p:sp>
        <p:nvSpPr>
          <p:cNvPr id="33796" name="5 Marcador de número de diapositiva">
            <a:extLst>
              <a:ext uri="{FF2B5EF4-FFF2-40B4-BE49-F238E27FC236}">
                <a16:creationId xmlns:a16="http://schemas.microsoft.com/office/drawing/2014/main" xmlns="" id="{25F5E6EB-4D02-41E5-85CA-A9FBCB2A44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1C9D57-D704-4FD8-80EB-76533682613A}" type="slidenum">
              <a:rPr lang="es-ES_tradnl" altLang="es-PA" sz="1400">
                <a:solidFill>
                  <a:schemeClr val="tx2"/>
                </a:solidFill>
              </a:rPr>
              <a:pPr/>
              <a:t>33</a:t>
            </a:fld>
            <a:endParaRPr lang="es-ES_tradnl" altLang="es-PA" sz="140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xmlns="" id="{021D8A73-ABB2-4182-B656-3488BF61ECAC}"/>
              </a:ext>
            </a:extLst>
          </p:cNvPr>
          <p:cNvSpPr>
            <a:spLocks noGrp="1" noChangeArrowheads="1"/>
          </p:cNvSpPr>
          <p:nvPr>
            <p:ph type="title"/>
          </p:nvPr>
        </p:nvSpPr>
        <p:spPr>
          <a:xfrm>
            <a:off x="1066800" y="630238"/>
            <a:ext cx="7772400" cy="1143000"/>
          </a:xfrm>
        </p:spPr>
        <p:txBody>
          <a:bodyPr/>
          <a:lstStyle/>
          <a:p>
            <a:pPr eaLnBrk="1" fontAlgn="auto" hangingPunct="1">
              <a:spcAft>
                <a:spcPts val="0"/>
              </a:spcAft>
              <a:defRPr/>
            </a:pPr>
            <a:r>
              <a:rPr lang="es-ES" sz="4000">
                <a:solidFill>
                  <a:schemeClr val="tx1">
                    <a:lumMod val="75000"/>
                    <a:lumOff val="25000"/>
                  </a:schemeClr>
                </a:solidFill>
              </a:rPr>
              <a:t>De Diagrama de CU a Modelo de Análisis</a:t>
            </a:r>
          </a:p>
        </p:txBody>
      </p:sp>
      <p:sp>
        <p:nvSpPr>
          <p:cNvPr id="30723" name="5 Marcador de número de diapositiva">
            <a:extLst>
              <a:ext uri="{FF2B5EF4-FFF2-40B4-BE49-F238E27FC236}">
                <a16:creationId xmlns:a16="http://schemas.microsoft.com/office/drawing/2014/main" xmlns="" id="{E30D89ED-6D8B-4A4F-A549-469E488E79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F6A912-97FE-466A-9878-7B7297C47CBD}" type="slidenum">
              <a:rPr lang="es-ES_tradnl" altLang="es-PA" sz="1400">
                <a:solidFill>
                  <a:schemeClr val="tx2"/>
                </a:solidFill>
              </a:rPr>
              <a:pPr/>
              <a:t>34</a:t>
            </a:fld>
            <a:endParaRPr lang="es-ES_tradnl" altLang="es-PA" sz="1400">
              <a:solidFill>
                <a:schemeClr val="tx2"/>
              </a:solidFill>
            </a:endParaRPr>
          </a:p>
        </p:txBody>
      </p:sp>
      <p:sp>
        <p:nvSpPr>
          <p:cNvPr id="30724" name="Rectangle 12">
            <a:extLst>
              <a:ext uri="{FF2B5EF4-FFF2-40B4-BE49-F238E27FC236}">
                <a16:creationId xmlns:a16="http://schemas.microsoft.com/office/drawing/2014/main" xmlns="" id="{B91BD845-FF49-471F-A03E-DD5ED06741CE}"/>
              </a:ext>
            </a:extLst>
          </p:cNvPr>
          <p:cNvSpPr>
            <a:spLocks noChangeArrowheads="1"/>
          </p:cNvSpPr>
          <p:nvPr/>
        </p:nvSpPr>
        <p:spPr bwMode="auto">
          <a:xfrm>
            <a:off x="5076825" y="2924175"/>
            <a:ext cx="3095625" cy="43338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25" name="Rectangle 7">
            <a:extLst>
              <a:ext uri="{FF2B5EF4-FFF2-40B4-BE49-F238E27FC236}">
                <a16:creationId xmlns:a16="http://schemas.microsoft.com/office/drawing/2014/main" xmlns="" id="{F8DEE6A9-F454-48B7-83D6-29D059396054}"/>
              </a:ext>
            </a:extLst>
          </p:cNvPr>
          <p:cNvSpPr>
            <a:spLocks noChangeArrowheads="1"/>
          </p:cNvSpPr>
          <p:nvPr/>
        </p:nvSpPr>
        <p:spPr bwMode="auto">
          <a:xfrm>
            <a:off x="841375" y="3429000"/>
            <a:ext cx="3313113" cy="191293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26" name="Rectangle 8">
            <a:extLst>
              <a:ext uri="{FF2B5EF4-FFF2-40B4-BE49-F238E27FC236}">
                <a16:creationId xmlns:a16="http://schemas.microsoft.com/office/drawing/2014/main" xmlns="" id="{93F0C59B-C00F-4F61-945B-BE73BCAE9BDB}"/>
              </a:ext>
            </a:extLst>
          </p:cNvPr>
          <p:cNvSpPr>
            <a:spLocks noChangeArrowheads="1"/>
          </p:cNvSpPr>
          <p:nvPr/>
        </p:nvSpPr>
        <p:spPr bwMode="auto">
          <a:xfrm>
            <a:off x="827088" y="2995613"/>
            <a:ext cx="2520950" cy="433387"/>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27" name="Text Box 13">
            <a:extLst>
              <a:ext uri="{FF2B5EF4-FFF2-40B4-BE49-F238E27FC236}">
                <a16:creationId xmlns:a16="http://schemas.microsoft.com/office/drawing/2014/main" xmlns="" id="{2561DC1C-8E72-4E2F-9DE7-6A0BA4C32A6B}"/>
              </a:ext>
            </a:extLst>
          </p:cNvPr>
          <p:cNvSpPr txBox="1">
            <a:spLocks noChangeArrowheads="1"/>
          </p:cNvSpPr>
          <p:nvPr/>
        </p:nvSpPr>
        <p:spPr bwMode="auto">
          <a:xfrm>
            <a:off x="827088" y="2924175"/>
            <a:ext cx="2735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 altLang="es-PA" sz="2200">
                <a:latin typeface="Arial" panose="020B0604020202020204" pitchFamily="34" charset="0"/>
              </a:rPr>
              <a:t>&lt;&lt;Caso de Uso&gt;&gt;</a:t>
            </a:r>
          </a:p>
        </p:txBody>
      </p:sp>
      <p:sp>
        <p:nvSpPr>
          <p:cNvPr id="30728" name="Oval 14">
            <a:extLst>
              <a:ext uri="{FF2B5EF4-FFF2-40B4-BE49-F238E27FC236}">
                <a16:creationId xmlns:a16="http://schemas.microsoft.com/office/drawing/2014/main" xmlns="" id="{8A122164-1ED1-48B6-B456-D1AE6749A539}"/>
              </a:ext>
            </a:extLst>
          </p:cNvPr>
          <p:cNvSpPr>
            <a:spLocks noChangeArrowheads="1"/>
          </p:cNvSpPr>
          <p:nvPr/>
        </p:nvSpPr>
        <p:spPr bwMode="auto">
          <a:xfrm>
            <a:off x="1403350" y="3813175"/>
            <a:ext cx="2160588" cy="1152525"/>
          </a:xfrm>
          <a:prstGeom prst="ellipse">
            <a:avLst/>
          </a:prstGeom>
          <a:solidFill>
            <a:schemeClr val="accent4">
              <a:lumMod val="50000"/>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p>
        </p:txBody>
      </p:sp>
      <p:sp>
        <p:nvSpPr>
          <p:cNvPr id="30729" name="Text Box 15">
            <a:extLst>
              <a:ext uri="{FF2B5EF4-FFF2-40B4-BE49-F238E27FC236}">
                <a16:creationId xmlns:a16="http://schemas.microsoft.com/office/drawing/2014/main" xmlns="" id="{3CF7B478-2E3C-473F-BAC0-7CFD18265A85}"/>
              </a:ext>
            </a:extLst>
          </p:cNvPr>
          <p:cNvSpPr txBox="1">
            <a:spLocks noChangeArrowheads="1"/>
          </p:cNvSpPr>
          <p:nvPr/>
        </p:nvSpPr>
        <p:spPr bwMode="auto">
          <a:xfrm>
            <a:off x="5003800" y="2924175"/>
            <a:ext cx="345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ES" altLang="es-PA" sz="2200">
                <a:latin typeface="Arial" panose="020B0604020202020204" pitchFamily="34" charset="0"/>
              </a:rPr>
              <a:t>&lt;&lt;Modelo de Anàlisis&gt;&gt;</a:t>
            </a:r>
          </a:p>
        </p:txBody>
      </p:sp>
      <p:sp>
        <p:nvSpPr>
          <p:cNvPr id="30730" name="Rectangle 11">
            <a:extLst>
              <a:ext uri="{FF2B5EF4-FFF2-40B4-BE49-F238E27FC236}">
                <a16:creationId xmlns:a16="http://schemas.microsoft.com/office/drawing/2014/main" xmlns="" id="{7780C443-16EA-4C8E-B7C6-EC31E04A1A18}"/>
              </a:ext>
            </a:extLst>
          </p:cNvPr>
          <p:cNvSpPr>
            <a:spLocks noChangeArrowheads="1"/>
          </p:cNvSpPr>
          <p:nvPr/>
        </p:nvSpPr>
        <p:spPr bwMode="auto">
          <a:xfrm>
            <a:off x="5076825" y="3357563"/>
            <a:ext cx="3455988" cy="1912937"/>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31" name="AutoShape 32">
            <a:extLst>
              <a:ext uri="{FF2B5EF4-FFF2-40B4-BE49-F238E27FC236}">
                <a16:creationId xmlns:a16="http://schemas.microsoft.com/office/drawing/2014/main" xmlns="" id="{E88F2610-CA58-4614-BC8A-0F6B3D6D9D08}"/>
              </a:ext>
            </a:extLst>
          </p:cNvPr>
          <p:cNvSpPr>
            <a:spLocks noChangeArrowheads="1"/>
          </p:cNvSpPr>
          <p:nvPr/>
        </p:nvSpPr>
        <p:spPr bwMode="auto">
          <a:xfrm>
            <a:off x="4284663" y="4006850"/>
            <a:ext cx="719137" cy="358775"/>
          </a:xfrm>
          <a:prstGeom prst="rightArrow">
            <a:avLst>
              <a:gd name="adj1" fmla="val 50000"/>
              <a:gd name="adj2" fmla="val 56356"/>
            </a:avLst>
          </a:prstGeom>
          <a:solidFill>
            <a:srgbClr val="333333"/>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grpSp>
        <p:nvGrpSpPr>
          <p:cNvPr id="30732" name="Group 47">
            <a:extLst>
              <a:ext uri="{FF2B5EF4-FFF2-40B4-BE49-F238E27FC236}">
                <a16:creationId xmlns:a16="http://schemas.microsoft.com/office/drawing/2014/main" xmlns="" id="{1AEBA7CE-4F58-4A0A-9719-8DDA9D9305B0}"/>
              </a:ext>
            </a:extLst>
          </p:cNvPr>
          <p:cNvGrpSpPr>
            <a:grpSpLocks/>
          </p:cNvGrpSpPr>
          <p:nvPr/>
        </p:nvGrpSpPr>
        <p:grpSpPr bwMode="auto">
          <a:xfrm>
            <a:off x="5508625" y="3644900"/>
            <a:ext cx="2808288" cy="1366838"/>
            <a:chOff x="3470" y="2296"/>
            <a:chExt cx="1769" cy="861"/>
          </a:xfrm>
        </p:grpSpPr>
        <p:grpSp>
          <p:nvGrpSpPr>
            <p:cNvPr id="30733" name="Group 35">
              <a:extLst>
                <a:ext uri="{FF2B5EF4-FFF2-40B4-BE49-F238E27FC236}">
                  <a16:creationId xmlns:a16="http://schemas.microsoft.com/office/drawing/2014/main" xmlns="" id="{923A02EE-E418-4300-8298-A38E85D940FC}"/>
                </a:ext>
              </a:extLst>
            </p:cNvPr>
            <p:cNvGrpSpPr>
              <a:grpSpLocks/>
            </p:cNvGrpSpPr>
            <p:nvPr/>
          </p:nvGrpSpPr>
          <p:grpSpPr bwMode="auto">
            <a:xfrm>
              <a:off x="3470" y="2931"/>
              <a:ext cx="363" cy="226"/>
              <a:chOff x="3470" y="2931"/>
              <a:chExt cx="363" cy="226"/>
            </a:xfrm>
          </p:grpSpPr>
          <p:sp>
            <p:nvSpPr>
              <p:cNvPr id="30753" name="Oval 17">
                <a:extLst>
                  <a:ext uri="{FF2B5EF4-FFF2-40B4-BE49-F238E27FC236}">
                    <a16:creationId xmlns:a16="http://schemas.microsoft.com/office/drawing/2014/main" xmlns="" id="{8641E80B-7B0A-433B-9AF0-F7F2A7EE5F06}"/>
                  </a:ext>
                </a:extLst>
              </p:cNvPr>
              <p:cNvSpPr>
                <a:spLocks noChangeArrowheads="1"/>
              </p:cNvSpPr>
              <p:nvPr/>
            </p:nvSpPr>
            <p:spPr bwMode="auto">
              <a:xfrm>
                <a:off x="3606" y="2931"/>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54" name="Line 18">
                <a:extLst>
                  <a:ext uri="{FF2B5EF4-FFF2-40B4-BE49-F238E27FC236}">
                    <a16:creationId xmlns:a16="http://schemas.microsoft.com/office/drawing/2014/main" xmlns="" id="{2AA54E33-B2FD-4907-99F5-69C8DA2F2DBB}"/>
                  </a:ext>
                </a:extLst>
              </p:cNvPr>
              <p:cNvSpPr>
                <a:spLocks noChangeShapeType="1"/>
              </p:cNvSpPr>
              <p:nvPr/>
            </p:nvSpPr>
            <p:spPr bwMode="auto">
              <a:xfrm>
                <a:off x="3470" y="3067"/>
                <a:ext cx="1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sp>
            <p:nvSpPr>
              <p:cNvPr id="30755" name="Line 19">
                <a:extLst>
                  <a:ext uri="{FF2B5EF4-FFF2-40B4-BE49-F238E27FC236}">
                    <a16:creationId xmlns:a16="http://schemas.microsoft.com/office/drawing/2014/main" xmlns="" id="{6C119CCB-1554-41C6-9825-FE8548464792}"/>
                  </a:ext>
                </a:extLst>
              </p:cNvPr>
              <p:cNvSpPr>
                <a:spLocks noChangeShapeType="1"/>
              </p:cNvSpPr>
              <p:nvPr/>
            </p:nvSpPr>
            <p:spPr bwMode="auto">
              <a:xfrm flipH="1">
                <a:off x="3470" y="2976"/>
                <a:ext cx="0"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grpSp>
        <p:grpSp>
          <p:nvGrpSpPr>
            <p:cNvPr id="30734" name="Group 34">
              <a:extLst>
                <a:ext uri="{FF2B5EF4-FFF2-40B4-BE49-F238E27FC236}">
                  <a16:creationId xmlns:a16="http://schemas.microsoft.com/office/drawing/2014/main" xmlns="" id="{AD031BA3-6F63-4EA9-86D6-4BD32663250B}"/>
                </a:ext>
              </a:extLst>
            </p:cNvPr>
            <p:cNvGrpSpPr>
              <a:grpSpLocks/>
            </p:cNvGrpSpPr>
            <p:nvPr/>
          </p:nvGrpSpPr>
          <p:grpSpPr bwMode="auto">
            <a:xfrm>
              <a:off x="3470" y="2296"/>
              <a:ext cx="363" cy="226"/>
              <a:chOff x="3470" y="2296"/>
              <a:chExt cx="363" cy="226"/>
            </a:xfrm>
          </p:grpSpPr>
          <p:sp>
            <p:nvSpPr>
              <p:cNvPr id="30750" name="Oval 20">
                <a:extLst>
                  <a:ext uri="{FF2B5EF4-FFF2-40B4-BE49-F238E27FC236}">
                    <a16:creationId xmlns:a16="http://schemas.microsoft.com/office/drawing/2014/main" xmlns="" id="{554ACACD-094A-4C29-9915-4BBED2918437}"/>
                  </a:ext>
                </a:extLst>
              </p:cNvPr>
              <p:cNvSpPr>
                <a:spLocks noChangeArrowheads="1"/>
              </p:cNvSpPr>
              <p:nvPr/>
            </p:nvSpPr>
            <p:spPr bwMode="auto">
              <a:xfrm>
                <a:off x="3606" y="2296"/>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51" name="Line 21">
                <a:extLst>
                  <a:ext uri="{FF2B5EF4-FFF2-40B4-BE49-F238E27FC236}">
                    <a16:creationId xmlns:a16="http://schemas.microsoft.com/office/drawing/2014/main" xmlns="" id="{67567D01-B577-4447-979F-717A0627A8E8}"/>
                  </a:ext>
                </a:extLst>
              </p:cNvPr>
              <p:cNvSpPr>
                <a:spLocks noChangeShapeType="1"/>
              </p:cNvSpPr>
              <p:nvPr/>
            </p:nvSpPr>
            <p:spPr bwMode="auto">
              <a:xfrm>
                <a:off x="3470" y="2432"/>
                <a:ext cx="1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sp>
            <p:nvSpPr>
              <p:cNvPr id="30752" name="Line 22">
                <a:extLst>
                  <a:ext uri="{FF2B5EF4-FFF2-40B4-BE49-F238E27FC236}">
                    <a16:creationId xmlns:a16="http://schemas.microsoft.com/office/drawing/2014/main" xmlns="" id="{172E73A4-B100-48B9-9067-314B11FE78CB}"/>
                  </a:ext>
                </a:extLst>
              </p:cNvPr>
              <p:cNvSpPr>
                <a:spLocks noChangeShapeType="1"/>
              </p:cNvSpPr>
              <p:nvPr/>
            </p:nvSpPr>
            <p:spPr bwMode="auto">
              <a:xfrm flipH="1">
                <a:off x="3470" y="2341"/>
                <a:ext cx="0"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grpSp>
        <p:grpSp>
          <p:nvGrpSpPr>
            <p:cNvPr id="30735" name="Group 36">
              <a:extLst>
                <a:ext uri="{FF2B5EF4-FFF2-40B4-BE49-F238E27FC236}">
                  <a16:creationId xmlns:a16="http://schemas.microsoft.com/office/drawing/2014/main" xmlns="" id="{D0AA7AB6-DACE-46A3-835F-2857BA5DC06F}"/>
                </a:ext>
              </a:extLst>
            </p:cNvPr>
            <p:cNvGrpSpPr>
              <a:grpSpLocks/>
            </p:cNvGrpSpPr>
            <p:nvPr/>
          </p:nvGrpSpPr>
          <p:grpSpPr bwMode="auto">
            <a:xfrm>
              <a:off x="4332" y="2341"/>
              <a:ext cx="227" cy="226"/>
              <a:chOff x="4286" y="2614"/>
              <a:chExt cx="227" cy="226"/>
            </a:xfrm>
          </p:grpSpPr>
          <p:sp>
            <p:nvSpPr>
              <p:cNvPr id="30747" name="Oval 23">
                <a:extLst>
                  <a:ext uri="{FF2B5EF4-FFF2-40B4-BE49-F238E27FC236}">
                    <a16:creationId xmlns:a16="http://schemas.microsoft.com/office/drawing/2014/main" xmlns="" id="{6C196669-8FFA-4206-88BC-D05FF450DBB2}"/>
                  </a:ext>
                </a:extLst>
              </p:cNvPr>
              <p:cNvSpPr>
                <a:spLocks noChangeArrowheads="1"/>
              </p:cNvSpPr>
              <p:nvPr/>
            </p:nvSpPr>
            <p:spPr bwMode="auto">
              <a:xfrm>
                <a:off x="4286" y="2614"/>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48" name="Line 24">
                <a:extLst>
                  <a:ext uri="{FF2B5EF4-FFF2-40B4-BE49-F238E27FC236}">
                    <a16:creationId xmlns:a16="http://schemas.microsoft.com/office/drawing/2014/main" xmlns="" id="{14A3CD5D-B0B5-4251-ABD6-D5AEAA70E584}"/>
                  </a:ext>
                </a:extLst>
              </p:cNvPr>
              <p:cNvSpPr>
                <a:spLocks noChangeShapeType="1"/>
              </p:cNvSpPr>
              <p:nvPr/>
            </p:nvSpPr>
            <p:spPr bwMode="auto">
              <a:xfrm>
                <a:off x="4286" y="2614"/>
                <a:ext cx="46" cy="9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sp>
            <p:nvSpPr>
              <p:cNvPr id="30749" name="Line 25">
                <a:extLst>
                  <a:ext uri="{FF2B5EF4-FFF2-40B4-BE49-F238E27FC236}">
                    <a16:creationId xmlns:a16="http://schemas.microsoft.com/office/drawing/2014/main" xmlns="" id="{D7FAD781-6699-4A5B-8586-170934753562}"/>
                  </a:ext>
                </a:extLst>
              </p:cNvPr>
              <p:cNvSpPr>
                <a:spLocks noChangeShapeType="1"/>
              </p:cNvSpPr>
              <p:nvPr/>
            </p:nvSpPr>
            <p:spPr bwMode="auto">
              <a:xfrm>
                <a:off x="4332" y="2704"/>
                <a:ext cx="9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grpSp>
        <p:grpSp>
          <p:nvGrpSpPr>
            <p:cNvPr id="30736" name="Group 37">
              <a:extLst>
                <a:ext uri="{FF2B5EF4-FFF2-40B4-BE49-F238E27FC236}">
                  <a16:creationId xmlns:a16="http://schemas.microsoft.com/office/drawing/2014/main" xmlns="" id="{6256158F-F6D8-490E-B9D6-8CAB5C91F52B}"/>
                </a:ext>
              </a:extLst>
            </p:cNvPr>
            <p:cNvGrpSpPr>
              <a:grpSpLocks/>
            </p:cNvGrpSpPr>
            <p:nvPr/>
          </p:nvGrpSpPr>
          <p:grpSpPr bwMode="auto">
            <a:xfrm>
              <a:off x="5012" y="2478"/>
              <a:ext cx="227" cy="226"/>
              <a:chOff x="4921" y="2614"/>
              <a:chExt cx="227" cy="226"/>
            </a:xfrm>
          </p:grpSpPr>
          <p:sp>
            <p:nvSpPr>
              <p:cNvPr id="30745" name="Oval 26">
                <a:extLst>
                  <a:ext uri="{FF2B5EF4-FFF2-40B4-BE49-F238E27FC236}">
                    <a16:creationId xmlns:a16="http://schemas.microsoft.com/office/drawing/2014/main" xmlns="" id="{000A5A7F-9A68-4C7B-BDBE-381494C025D8}"/>
                  </a:ext>
                </a:extLst>
              </p:cNvPr>
              <p:cNvSpPr>
                <a:spLocks noChangeArrowheads="1"/>
              </p:cNvSpPr>
              <p:nvPr/>
            </p:nvSpPr>
            <p:spPr bwMode="auto">
              <a:xfrm>
                <a:off x="4921" y="2614"/>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46" name="Line 27">
                <a:extLst>
                  <a:ext uri="{FF2B5EF4-FFF2-40B4-BE49-F238E27FC236}">
                    <a16:creationId xmlns:a16="http://schemas.microsoft.com/office/drawing/2014/main" xmlns="" id="{49577D71-350B-46BE-97E9-6C248E37D29F}"/>
                  </a:ext>
                </a:extLst>
              </p:cNvPr>
              <p:cNvSpPr>
                <a:spLocks noChangeShapeType="1"/>
              </p:cNvSpPr>
              <p:nvPr/>
            </p:nvSpPr>
            <p:spPr bwMode="auto">
              <a:xfrm>
                <a:off x="4966" y="2840"/>
                <a:ext cx="18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grpSp>
        <p:grpSp>
          <p:nvGrpSpPr>
            <p:cNvPr id="30737" name="Group 38">
              <a:extLst>
                <a:ext uri="{FF2B5EF4-FFF2-40B4-BE49-F238E27FC236}">
                  <a16:creationId xmlns:a16="http://schemas.microsoft.com/office/drawing/2014/main" xmlns="" id="{CEE7E5EE-29C4-4BFD-9F80-31FDBE909A60}"/>
                </a:ext>
              </a:extLst>
            </p:cNvPr>
            <p:cNvGrpSpPr>
              <a:grpSpLocks/>
            </p:cNvGrpSpPr>
            <p:nvPr/>
          </p:nvGrpSpPr>
          <p:grpSpPr bwMode="auto">
            <a:xfrm>
              <a:off x="4513" y="2795"/>
              <a:ext cx="227" cy="226"/>
              <a:chOff x="4286" y="2614"/>
              <a:chExt cx="227" cy="226"/>
            </a:xfrm>
          </p:grpSpPr>
          <p:sp>
            <p:nvSpPr>
              <p:cNvPr id="30742" name="Oval 39">
                <a:extLst>
                  <a:ext uri="{FF2B5EF4-FFF2-40B4-BE49-F238E27FC236}">
                    <a16:creationId xmlns:a16="http://schemas.microsoft.com/office/drawing/2014/main" xmlns="" id="{78305687-FAC7-4CA8-AE67-C6E39F42812B}"/>
                  </a:ext>
                </a:extLst>
              </p:cNvPr>
              <p:cNvSpPr>
                <a:spLocks noChangeArrowheads="1"/>
              </p:cNvSpPr>
              <p:nvPr/>
            </p:nvSpPr>
            <p:spPr bwMode="auto">
              <a:xfrm>
                <a:off x="4286" y="2614"/>
                <a:ext cx="227" cy="2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PA"/>
              </a:p>
            </p:txBody>
          </p:sp>
          <p:sp>
            <p:nvSpPr>
              <p:cNvPr id="30743" name="Line 40">
                <a:extLst>
                  <a:ext uri="{FF2B5EF4-FFF2-40B4-BE49-F238E27FC236}">
                    <a16:creationId xmlns:a16="http://schemas.microsoft.com/office/drawing/2014/main" xmlns="" id="{7E29EC66-9856-455B-952D-4792DD39A97D}"/>
                  </a:ext>
                </a:extLst>
              </p:cNvPr>
              <p:cNvSpPr>
                <a:spLocks noChangeShapeType="1"/>
              </p:cNvSpPr>
              <p:nvPr/>
            </p:nvSpPr>
            <p:spPr bwMode="auto">
              <a:xfrm>
                <a:off x="4286" y="2614"/>
                <a:ext cx="46" cy="9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sp>
            <p:nvSpPr>
              <p:cNvPr id="30744" name="Line 41">
                <a:extLst>
                  <a:ext uri="{FF2B5EF4-FFF2-40B4-BE49-F238E27FC236}">
                    <a16:creationId xmlns:a16="http://schemas.microsoft.com/office/drawing/2014/main" xmlns="" id="{4F265F5A-A2AC-44B7-BAE7-AD293D71BA67}"/>
                  </a:ext>
                </a:extLst>
              </p:cNvPr>
              <p:cNvSpPr>
                <a:spLocks noChangeShapeType="1"/>
              </p:cNvSpPr>
              <p:nvPr/>
            </p:nvSpPr>
            <p:spPr bwMode="auto">
              <a:xfrm>
                <a:off x="4332" y="2704"/>
                <a:ext cx="9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A"/>
              </a:p>
            </p:txBody>
          </p:sp>
        </p:grpSp>
        <p:sp>
          <p:nvSpPr>
            <p:cNvPr id="30738" name="Line 42">
              <a:extLst>
                <a:ext uri="{FF2B5EF4-FFF2-40B4-BE49-F238E27FC236}">
                  <a16:creationId xmlns:a16="http://schemas.microsoft.com/office/drawing/2014/main" xmlns="" id="{249D8CA6-6EC3-4A3C-9B4B-A2F8EBD4FF7C}"/>
                </a:ext>
              </a:extLst>
            </p:cNvPr>
            <p:cNvSpPr>
              <a:spLocks noChangeShapeType="1"/>
            </p:cNvSpPr>
            <p:nvPr/>
          </p:nvSpPr>
          <p:spPr bwMode="auto">
            <a:xfrm>
              <a:off x="3833" y="2387"/>
              <a:ext cx="45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30739" name="Line 43">
              <a:extLst>
                <a:ext uri="{FF2B5EF4-FFF2-40B4-BE49-F238E27FC236}">
                  <a16:creationId xmlns:a16="http://schemas.microsoft.com/office/drawing/2014/main" xmlns="" id="{212088AA-B93E-418E-B195-D37E7C0AAFD2}"/>
                </a:ext>
              </a:extLst>
            </p:cNvPr>
            <p:cNvSpPr>
              <a:spLocks noChangeShapeType="1"/>
            </p:cNvSpPr>
            <p:nvPr/>
          </p:nvSpPr>
          <p:spPr bwMode="auto">
            <a:xfrm flipV="1">
              <a:off x="3878" y="2931"/>
              <a:ext cx="544" cy="1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30740" name="Line 44">
              <a:extLst>
                <a:ext uri="{FF2B5EF4-FFF2-40B4-BE49-F238E27FC236}">
                  <a16:creationId xmlns:a16="http://schemas.microsoft.com/office/drawing/2014/main" xmlns="" id="{D9D6D1A0-CF51-4850-81C2-8D1484E5869D}"/>
                </a:ext>
              </a:extLst>
            </p:cNvPr>
            <p:cNvSpPr>
              <a:spLocks noChangeShapeType="1"/>
            </p:cNvSpPr>
            <p:nvPr/>
          </p:nvSpPr>
          <p:spPr bwMode="auto">
            <a:xfrm flipV="1">
              <a:off x="3833" y="2568"/>
              <a:ext cx="453" cy="4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30741" name="Line 45">
              <a:extLst>
                <a:ext uri="{FF2B5EF4-FFF2-40B4-BE49-F238E27FC236}">
                  <a16:creationId xmlns:a16="http://schemas.microsoft.com/office/drawing/2014/main" xmlns="" id="{C6AEAA92-D30B-4D9B-A952-C698591A29D4}"/>
                </a:ext>
              </a:extLst>
            </p:cNvPr>
            <p:cNvSpPr>
              <a:spLocks noChangeShapeType="1"/>
            </p:cNvSpPr>
            <p:nvPr/>
          </p:nvSpPr>
          <p:spPr bwMode="auto">
            <a:xfrm>
              <a:off x="4558" y="2432"/>
              <a:ext cx="454" cy="1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grpSp>
    </p:spTree>
    <p:extLst>
      <p:ext uri="{BB962C8B-B14F-4D97-AF65-F5344CB8AC3E}">
        <p14:creationId xmlns:p14="http://schemas.microsoft.com/office/powerpoint/2010/main" val="3142927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A09E9C9C-B851-4E38-A275-9761D4C97AA8}"/>
              </a:ext>
            </a:extLst>
          </p:cNvPr>
          <p:cNvSpPr>
            <a:spLocks noGrp="1" noChangeArrowheads="1"/>
          </p:cNvSpPr>
          <p:nvPr>
            <p:ph type="ctrTitle"/>
          </p:nvPr>
        </p:nvSpPr>
        <p:spPr>
          <a:xfrm>
            <a:off x="1228725" y="1125538"/>
            <a:ext cx="6870700" cy="1257300"/>
          </a:xfrm>
        </p:spPr>
        <p:txBody>
          <a:bodyPr/>
          <a:lstStyle/>
          <a:p>
            <a:pPr algn="ctr" eaLnBrk="1" fontAlgn="auto" hangingPunct="1">
              <a:spcAft>
                <a:spcPts val="0"/>
              </a:spcAft>
              <a:defRPr/>
            </a:pPr>
            <a:r>
              <a:rPr lang="es-ES" sz="3600" b="1" dirty="0"/>
              <a:t>Análisis de Escenarios</a:t>
            </a:r>
          </a:p>
        </p:txBody>
      </p:sp>
      <p:sp>
        <p:nvSpPr>
          <p:cNvPr id="3075" name="Rectangle 3">
            <a:extLst>
              <a:ext uri="{FF2B5EF4-FFF2-40B4-BE49-F238E27FC236}">
                <a16:creationId xmlns:a16="http://schemas.microsoft.com/office/drawing/2014/main" xmlns="" id="{C131BF5A-EA37-435C-BE9A-3804EA5D28E9}"/>
              </a:ext>
            </a:extLst>
          </p:cNvPr>
          <p:cNvSpPr>
            <a:spLocks noGrp="1" noChangeArrowheads="1"/>
          </p:cNvSpPr>
          <p:nvPr>
            <p:ph type="subTitle" idx="1"/>
          </p:nvPr>
        </p:nvSpPr>
        <p:spPr>
          <a:xfrm>
            <a:off x="1635125" y="4508500"/>
            <a:ext cx="6464300" cy="1462088"/>
          </a:xfrm>
        </p:spPr>
        <p:txBody>
          <a:bodyPr rtlCol="0"/>
          <a:lstStyle/>
          <a:p>
            <a:pPr algn="ctr" eaLnBrk="1" fontAlgn="auto" hangingPunct="1">
              <a:defRPr/>
            </a:pPr>
            <a:r>
              <a:rPr lang="es-ES" sz="2800" dirty="0">
                <a:solidFill>
                  <a:schemeClr val="tx1"/>
                </a:solidFill>
                <a:latin typeface="+mn-lt"/>
              </a:rPr>
              <a:t>Identificación de  Clases/Objetos participantes en  un Caso de Uso</a:t>
            </a:r>
            <a:endParaRPr lang="en-US" sz="2800" dirty="0">
              <a:solidFill>
                <a:schemeClr val="tx1"/>
              </a:solidFill>
              <a:latin typeface="+mn-lt"/>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16F81E2C-E7FE-42E0-AADF-5DB3BDC9D5DE}"/>
              </a:ext>
            </a:extLst>
          </p:cNvPr>
          <p:cNvSpPr>
            <a:spLocks noGrp="1" noChangeArrowheads="1"/>
          </p:cNvSpPr>
          <p:nvPr>
            <p:ph type="title"/>
          </p:nvPr>
        </p:nvSpPr>
        <p:spPr>
          <a:xfrm>
            <a:off x="468313" y="476250"/>
            <a:ext cx="7775575" cy="952500"/>
          </a:xfrm>
        </p:spPr>
        <p:txBody>
          <a:bodyPr/>
          <a:lstStyle/>
          <a:p>
            <a:pPr eaLnBrk="1" fontAlgn="auto" hangingPunct="1">
              <a:spcAft>
                <a:spcPts val="0"/>
              </a:spcAft>
              <a:defRPr/>
            </a:pPr>
            <a:r>
              <a:rPr lang="es-ES" sz="3000">
                <a:solidFill>
                  <a:schemeClr val="tx1">
                    <a:lumMod val="75000"/>
                    <a:lumOff val="25000"/>
                  </a:schemeClr>
                </a:solidFill>
              </a:rPr>
              <a:t>Escenario: “Crear un nuevo horario” </a:t>
            </a:r>
            <a:br>
              <a:rPr lang="es-ES" sz="3000">
                <a:solidFill>
                  <a:schemeClr val="tx1">
                    <a:lumMod val="75000"/>
                    <a:lumOff val="25000"/>
                  </a:schemeClr>
                </a:solidFill>
              </a:rPr>
            </a:br>
            <a:r>
              <a:rPr lang="es-ES" sz="2000" i="1">
                <a:solidFill>
                  <a:schemeClr val="tx1">
                    <a:lumMod val="75000"/>
                    <a:lumOff val="25000"/>
                  </a:schemeClr>
                </a:solidFill>
              </a:rPr>
              <a:t>Flujo básico del CU “Inscribirse en curso” </a:t>
            </a:r>
            <a:endParaRPr lang="es-ES" sz="3000" i="1">
              <a:solidFill>
                <a:schemeClr val="tx1">
                  <a:lumMod val="75000"/>
                  <a:lumOff val="25000"/>
                </a:schemeClr>
              </a:solidFill>
            </a:endParaRPr>
          </a:p>
        </p:txBody>
      </p:sp>
      <p:sp>
        <p:nvSpPr>
          <p:cNvPr id="35843" name="Rectangle 3">
            <a:extLst>
              <a:ext uri="{FF2B5EF4-FFF2-40B4-BE49-F238E27FC236}">
                <a16:creationId xmlns:a16="http://schemas.microsoft.com/office/drawing/2014/main" xmlns="" id="{130BA229-1710-4BC5-9935-7688EBF4E4B1}"/>
              </a:ext>
            </a:extLst>
          </p:cNvPr>
          <p:cNvSpPr>
            <a:spLocks noGrp="1"/>
          </p:cNvSpPr>
          <p:nvPr>
            <p:ph idx="1"/>
          </p:nvPr>
        </p:nvSpPr>
        <p:spPr>
          <a:xfrm>
            <a:off x="395288" y="1989138"/>
            <a:ext cx="8569325" cy="4608512"/>
          </a:xfrm>
        </p:spPr>
        <p:txBody>
          <a:bodyPr/>
          <a:lstStyle/>
          <a:p>
            <a:pPr eaLnBrk="1" hangingPunct="1"/>
            <a:r>
              <a:rPr lang="es-ES" altLang="es-PA" sz="2600"/>
              <a:t>Estela Gómez escoge del Menú principal la opción “Inscribirse en Cursos” y de la pantalla de inscripción selecciona  “Crear un Horario Nuevo”.</a:t>
            </a:r>
          </a:p>
          <a:p>
            <a:pPr eaLnBrk="1" hangingPunct="1">
              <a:buFont typeface="Wingdings" panose="05000000000000000000" pitchFamily="2" charset="2"/>
              <a:buNone/>
            </a:pPr>
            <a:endParaRPr lang="es-ES" altLang="es-PA" sz="2600"/>
          </a:p>
          <a:p>
            <a:pPr eaLnBrk="1" hangingPunct="1"/>
            <a:r>
              <a:rPr lang="es-ES" altLang="es-PA" sz="2600"/>
              <a:t>Estela consulta la lista de cursos disponibles  selecciona los cursos Inglés 101 (Cód. 2189), Geología (Cód.  2177), Historia Mundial (Cód.  7659), Cálculo I (Cód.  2545) como opciones primarias.  Luego selecciona como opciones alternas Programación algorítmica (Cód.  4367) y Español (Cód. 8875).</a:t>
            </a:r>
          </a:p>
          <a:p>
            <a:pPr eaLnBrk="1" hangingPunct="1"/>
            <a:endParaRPr lang="es-ES" altLang="es-PA" sz="26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F57D96C7-7578-45CB-87D7-4EC3A3078F18}"/>
              </a:ext>
            </a:extLst>
          </p:cNvPr>
          <p:cNvSpPr>
            <a:spLocks noGrp="1" noChangeArrowheads="1"/>
          </p:cNvSpPr>
          <p:nvPr>
            <p:ph type="title"/>
          </p:nvPr>
        </p:nvSpPr>
        <p:spPr>
          <a:xfrm>
            <a:off x="323850" y="476250"/>
            <a:ext cx="7391400" cy="1023938"/>
          </a:xfrm>
        </p:spPr>
        <p:txBody>
          <a:bodyPr/>
          <a:lstStyle/>
          <a:p>
            <a:pPr eaLnBrk="1" fontAlgn="auto" hangingPunct="1">
              <a:spcAft>
                <a:spcPts val="0"/>
              </a:spcAft>
              <a:defRPr/>
            </a:pPr>
            <a:r>
              <a:rPr lang="es-ES" sz="3200">
                <a:solidFill>
                  <a:schemeClr val="tx1">
                    <a:lumMod val="75000"/>
                    <a:lumOff val="25000"/>
                  </a:schemeClr>
                </a:solidFill>
              </a:rPr>
              <a:t>Escenario: “Crear un nuevo horario” </a:t>
            </a:r>
            <a:r>
              <a:rPr lang="es-ES" sz="4000">
                <a:solidFill>
                  <a:schemeClr val="tx1">
                    <a:lumMod val="75000"/>
                    <a:lumOff val="25000"/>
                  </a:schemeClr>
                </a:solidFill>
              </a:rPr>
              <a:t/>
            </a:r>
            <a:br>
              <a:rPr lang="es-ES" sz="4000">
                <a:solidFill>
                  <a:schemeClr val="tx1">
                    <a:lumMod val="75000"/>
                    <a:lumOff val="25000"/>
                  </a:schemeClr>
                </a:solidFill>
              </a:rPr>
            </a:br>
            <a:r>
              <a:rPr lang="es-ES" sz="2000" i="1">
                <a:solidFill>
                  <a:schemeClr val="tx1">
                    <a:lumMod val="75000"/>
                    <a:lumOff val="25000"/>
                  </a:schemeClr>
                </a:solidFill>
              </a:rPr>
              <a:t>Flujo básico del CU “Inscribirse en curso” </a:t>
            </a:r>
            <a:endParaRPr lang="es-ES" sz="2000">
              <a:solidFill>
                <a:schemeClr val="tx1">
                  <a:lumMod val="75000"/>
                  <a:lumOff val="25000"/>
                </a:schemeClr>
              </a:solidFill>
            </a:endParaRPr>
          </a:p>
        </p:txBody>
      </p:sp>
      <p:sp>
        <p:nvSpPr>
          <p:cNvPr id="36867" name="Rectangle 3">
            <a:extLst>
              <a:ext uri="{FF2B5EF4-FFF2-40B4-BE49-F238E27FC236}">
                <a16:creationId xmlns:a16="http://schemas.microsoft.com/office/drawing/2014/main" xmlns="" id="{3E45E1A8-A490-41AA-B543-5C303021FA1A}"/>
              </a:ext>
            </a:extLst>
          </p:cNvPr>
          <p:cNvSpPr>
            <a:spLocks noGrp="1"/>
          </p:cNvSpPr>
          <p:nvPr>
            <p:ph idx="1"/>
          </p:nvPr>
        </p:nvSpPr>
        <p:spPr>
          <a:xfrm>
            <a:off x="571500" y="1857375"/>
            <a:ext cx="8248650" cy="4667250"/>
          </a:xfrm>
        </p:spPr>
        <p:txBody>
          <a:bodyPr/>
          <a:lstStyle/>
          <a:p>
            <a:pPr eaLnBrk="1" hangingPunct="1"/>
            <a:r>
              <a:rPr lang="es-ES" altLang="es-PA" sz="2600"/>
              <a:t>En la pantalla de horario, Estela ingresa los códigos de los cursos escogidos y somete el horario a validación.</a:t>
            </a:r>
          </a:p>
          <a:p>
            <a:pPr eaLnBrk="1" hangingPunct="1"/>
            <a:r>
              <a:rPr lang="es-ES" altLang="es-PA" sz="2600"/>
              <a:t>El sistema determina que las opciones de Estela cumplen con todas las validaciones y añade a Estela a la lista de estudiantes inscritos de cada grupo indicado en el horario.</a:t>
            </a:r>
          </a:p>
          <a:p>
            <a:pPr eaLnBrk="1" hangingPunct="1"/>
            <a:r>
              <a:rPr lang="es-ES" altLang="es-PA" sz="2600"/>
              <a:t>El sistema presenta una copia “lista para imprimirse” del horario y Estela la imprime. </a:t>
            </a:r>
          </a:p>
          <a:p>
            <a:pPr eaLnBrk="1" hangingPunct="1"/>
            <a:r>
              <a:rPr lang="es-ES" altLang="es-PA" sz="2600"/>
              <a:t>Termina el CU. </a:t>
            </a:r>
          </a:p>
          <a:p>
            <a:pPr eaLnBrk="1" hangingPunct="1">
              <a:buFont typeface="Wingdings" panose="05000000000000000000" pitchFamily="2" charset="2"/>
              <a:buNone/>
            </a:pPr>
            <a:endParaRPr lang="es-ES" altLang="es-PA" sz="2600"/>
          </a:p>
          <a:p>
            <a:pPr eaLnBrk="1" hangingPunct="1"/>
            <a:endParaRPr lang="es-ES" altLang="es-PA" sz="26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83429B30-0EC1-4906-A79D-B5B9BFC3440F}"/>
              </a:ext>
            </a:extLst>
          </p:cNvPr>
          <p:cNvSpPr>
            <a:spLocks noGrp="1" noChangeArrowheads="1"/>
          </p:cNvSpPr>
          <p:nvPr>
            <p:ph type="title"/>
          </p:nvPr>
        </p:nvSpPr>
        <p:spPr>
          <a:xfrm>
            <a:off x="142875" y="428625"/>
            <a:ext cx="7777163" cy="1008063"/>
          </a:xfrm>
        </p:spPr>
        <p:txBody>
          <a:bodyPr/>
          <a:lstStyle/>
          <a:p>
            <a:pPr algn="ctr" eaLnBrk="1" fontAlgn="auto" hangingPunct="1">
              <a:spcAft>
                <a:spcPts val="0"/>
              </a:spcAft>
              <a:defRPr/>
            </a:pPr>
            <a:r>
              <a:rPr lang="es-ES" sz="3000">
                <a:solidFill>
                  <a:schemeClr val="tx1">
                    <a:lumMod val="75000"/>
                    <a:lumOff val="25000"/>
                  </a:schemeClr>
                </a:solidFill>
              </a:rPr>
              <a:t>Análisis de escenarios para identificar clases u objetos que participan en un CU.</a:t>
            </a:r>
          </a:p>
        </p:txBody>
      </p:sp>
      <p:sp>
        <p:nvSpPr>
          <p:cNvPr id="6147" name="Rectangle 3">
            <a:extLst>
              <a:ext uri="{FF2B5EF4-FFF2-40B4-BE49-F238E27FC236}">
                <a16:creationId xmlns:a16="http://schemas.microsoft.com/office/drawing/2014/main" xmlns="" id="{0383C49E-22D4-4423-9668-72C5D6A79DD4}"/>
              </a:ext>
            </a:extLst>
          </p:cNvPr>
          <p:cNvSpPr>
            <a:spLocks noGrp="1" noChangeArrowheads="1"/>
          </p:cNvSpPr>
          <p:nvPr>
            <p:ph idx="1"/>
          </p:nvPr>
        </p:nvSpPr>
        <p:spPr>
          <a:xfrm>
            <a:off x="323850" y="1557338"/>
            <a:ext cx="8569325" cy="5111750"/>
          </a:xfrm>
        </p:spPr>
        <p:txBody>
          <a:bodyPr rtlCol="0">
            <a:normAutofit fontScale="85000" lnSpcReduction="20000"/>
          </a:bodyPr>
          <a:lstStyle/>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1. Refine el escenario a analizar.  </a:t>
            </a:r>
          </a:p>
          <a:p>
            <a:pPr marL="533400" indent="-533400" eaLnBrk="1" fontAlgn="auto" hangingPunct="1">
              <a:lnSpc>
                <a:spcPct val="50000"/>
              </a:lnSpc>
              <a:buFont typeface="Wingdings" panose="05000000000000000000" pitchFamily="2" charset="2"/>
              <a:buNone/>
              <a:defRPr/>
            </a:pPr>
            <a:endParaRPr lang="es-ES" dirty="0">
              <a:solidFill>
                <a:schemeClr val="tx1">
                  <a:lumMod val="75000"/>
                  <a:lumOff val="25000"/>
                </a:schemeClr>
              </a:solidFill>
            </a:endParaRP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2. Haga una lista con los sustantivos del escenario.</a:t>
            </a: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    No repita los sustantivos. </a:t>
            </a:r>
          </a:p>
          <a:p>
            <a:pPr marL="533400" indent="-533400" eaLnBrk="1" fontAlgn="auto" hangingPunct="1">
              <a:lnSpc>
                <a:spcPct val="80000"/>
              </a:lnSpc>
              <a:buFont typeface="Wingdings" panose="05000000000000000000" pitchFamily="2" charset="2"/>
              <a:buNone/>
              <a:defRPr/>
            </a:pPr>
            <a:r>
              <a:rPr lang="es-ES" b="1" i="1" dirty="0">
                <a:solidFill>
                  <a:srgbClr val="006600"/>
                </a:solidFill>
              </a:rPr>
              <a:t>    Sustantivo</a:t>
            </a:r>
            <a:r>
              <a:rPr lang="es-ES" b="1" i="1" dirty="0">
                <a:solidFill>
                  <a:schemeClr val="tx1">
                    <a:lumMod val="75000"/>
                    <a:lumOff val="25000"/>
                  </a:schemeClr>
                </a:solidFill>
              </a:rPr>
              <a:t>:</a:t>
            </a:r>
            <a:r>
              <a:rPr lang="es-ES" dirty="0">
                <a:solidFill>
                  <a:schemeClr val="tx1">
                    <a:lumMod val="75000"/>
                    <a:lumOff val="25000"/>
                  </a:schemeClr>
                </a:solidFill>
              </a:rPr>
              <a:t> Parte de la oración que designa a un ser u</a:t>
            </a: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    objeto.  </a:t>
            </a:r>
          </a:p>
          <a:p>
            <a:pPr marL="533400" indent="-533400" eaLnBrk="1" fontAlgn="auto" hangingPunct="1">
              <a:lnSpc>
                <a:spcPct val="50000"/>
              </a:lnSpc>
              <a:buFont typeface="Wingdings" panose="05000000000000000000" pitchFamily="2" charset="2"/>
              <a:buNone/>
              <a:defRPr/>
            </a:pPr>
            <a:endParaRPr lang="es-ES" dirty="0">
              <a:solidFill>
                <a:schemeClr val="tx1">
                  <a:lumMod val="75000"/>
                  <a:lumOff val="25000"/>
                </a:schemeClr>
              </a:solidFill>
            </a:endParaRP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3. Identifique los sustantivos como sustantivo propio o</a:t>
            </a: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    sustantivo común.</a:t>
            </a:r>
          </a:p>
          <a:p>
            <a:pPr marL="533400" indent="-533400" eaLnBrk="1" fontAlgn="auto" hangingPunct="1">
              <a:lnSpc>
                <a:spcPct val="50000"/>
              </a:lnSpc>
              <a:buFont typeface="Wingdings" panose="05000000000000000000" pitchFamily="2" charset="2"/>
              <a:buNone/>
              <a:defRPr/>
            </a:pPr>
            <a:endParaRPr lang="es-ES" dirty="0">
              <a:solidFill>
                <a:schemeClr val="tx1">
                  <a:lumMod val="75000"/>
                  <a:lumOff val="25000"/>
                </a:schemeClr>
              </a:solidFill>
            </a:endParaRP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4. Clasifique la participación del sustantivo como:</a:t>
            </a:r>
          </a:p>
          <a:p>
            <a:pPr marL="914400" lvl="1" indent="-569913" eaLnBrk="1" fontAlgn="auto" hangingPunct="1">
              <a:lnSpc>
                <a:spcPct val="80000"/>
              </a:lnSpc>
              <a:defRPr/>
            </a:pPr>
            <a:r>
              <a:rPr lang="es-ES" b="1" dirty="0">
                <a:solidFill>
                  <a:schemeClr val="tx1">
                    <a:lumMod val="75000"/>
                    <a:lumOff val="25000"/>
                  </a:schemeClr>
                </a:solidFill>
              </a:rPr>
              <a:t>Objeto entidad: </a:t>
            </a:r>
            <a:r>
              <a:rPr lang="es-ES" dirty="0">
                <a:solidFill>
                  <a:schemeClr val="tx1">
                    <a:lumMod val="75000"/>
                    <a:lumOff val="25000"/>
                  </a:schemeClr>
                </a:solidFill>
              </a:rPr>
              <a:t>los que almacenan datos persistentes</a:t>
            </a:r>
          </a:p>
          <a:p>
            <a:pPr marL="914400" lvl="1" indent="-569913" eaLnBrk="1" fontAlgn="auto" hangingPunct="1">
              <a:lnSpc>
                <a:spcPct val="80000"/>
              </a:lnSpc>
              <a:defRPr/>
            </a:pPr>
            <a:r>
              <a:rPr lang="es-ES" b="1" dirty="0">
                <a:solidFill>
                  <a:schemeClr val="tx1">
                    <a:lumMod val="75000"/>
                    <a:lumOff val="25000"/>
                  </a:schemeClr>
                </a:solidFill>
              </a:rPr>
              <a:t>Objeto límite: </a:t>
            </a:r>
            <a:r>
              <a:rPr lang="es-ES" dirty="0">
                <a:solidFill>
                  <a:schemeClr val="tx1">
                    <a:lumMod val="75000"/>
                    <a:lumOff val="25000"/>
                  </a:schemeClr>
                </a:solidFill>
              </a:rPr>
              <a:t>los que representan o manipulan </a:t>
            </a:r>
            <a:r>
              <a:rPr lang="es-ES" dirty="0" err="1">
                <a:solidFill>
                  <a:schemeClr val="tx1">
                    <a:lumMod val="75000"/>
                    <a:lumOff val="25000"/>
                  </a:schemeClr>
                </a:solidFill>
              </a:rPr>
              <a:t>interfases</a:t>
            </a:r>
            <a:endParaRPr lang="es-ES" dirty="0">
              <a:solidFill>
                <a:schemeClr val="tx1">
                  <a:lumMod val="75000"/>
                  <a:lumOff val="25000"/>
                </a:schemeClr>
              </a:solidFill>
            </a:endParaRPr>
          </a:p>
          <a:p>
            <a:pPr marL="914400" lvl="1" indent="-569913" eaLnBrk="1" fontAlgn="auto" hangingPunct="1">
              <a:lnSpc>
                <a:spcPct val="80000"/>
              </a:lnSpc>
              <a:defRPr/>
            </a:pPr>
            <a:r>
              <a:rPr lang="es-ES" b="1" dirty="0">
                <a:solidFill>
                  <a:schemeClr val="tx1">
                    <a:lumMod val="75000"/>
                    <a:lumOff val="25000"/>
                  </a:schemeClr>
                </a:solidFill>
              </a:rPr>
              <a:t>actor, instancia de un objeto, atributo.</a:t>
            </a:r>
          </a:p>
          <a:p>
            <a:pPr marL="914400" lvl="1" indent="-569913" eaLnBrk="1" fontAlgn="auto" hangingPunct="1">
              <a:lnSpc>
                <a:spcPct val="50000"/>
              </a:lnSpc>
              <a:defRPr/>
            </a:pPr>
            <a:r>
              <a:rPr lang="es-ES" b="1" dirty="0">
                <a:solidFill>
                  <a:schemeClr val="tx1">
                    <a:lumMod val="75000"/>
                    <a:lumOff val="25000"/>
                  </a:schemeClr>
                </a:solidFill>
              </a:rPr>
              <a:t>Fuera de contexto, etc.	</a:t>
            </a:r>
          </a:p>
          <a:p>
            <a:pPr marL="914400" lvl="1" indent="-569913" eaLnBrk="1" fontAlgn="auto" hangingPunct="1">
              <a:lnSpc>
                <a:spcPct val="80000"/>
              </a:lnSpc>
              <a:buFont typeface="Wingdings" panose="05000000000000000000" pitchFamily="2" charset="2"/>
              <a:buNone/>
              <a:defRPr/>
            </a:pPr>
            <a:r>
              <a:rPr lang="es-ES" sz="2000" b="1" dirty="0">
                <a:solidFill>
                  <a:schemeClr val="tx1">
                    <a:lumMod val="75000"/>
                    <a:lumOff val="25000"/>
                  </a:schemeClr>
                </a:solidFill>
              </a:rPr>
              <a:t>	</a:t>
            </a:r>
            <a:endParaRPr lang="es-ES" sz="2000" dirty="0">
              <a:solidFill>
                <a:schemeClr val="tx1">
                  <a:lumMod val="75000"/>
                  <a:lumOff val="25000"/>
                </a:schemeClr>
              </a:solidFill>
            </a:endParaRPr>
          </a:p>
          <a:p>
            <a:pPr marL="533400" indent="-533400" eaLnBrk="1" fontAlgn="auto" hangingPunct="1">
              <a:lnSpc>
                <a:spcPct val="80000"/>
              </a:lnSpc>
              <a:buFont typeface="Wingdings" panose="05000000000000000000" pitchFamily="2" charset="2"/>
              <a:buNone/>
              <a:defRPr/>
            </a:pPr>
            <a:r>
              <a:rPr lang="es-ES" dirty="0">
                <a:solidFill>
                  <a:schemeClr val="tx1">
                    <a:lumMod val="75000"/>
                    <a:lumOff val="25000"/>
                  </a:schemeClr>
                </a:solidFill>
              </a:rPr>
              <a:t>5.  Por cada CU defina una clase control: por ejemplo “</a:t>
            </a:r>
            <a:r>
              <a:rPr lang="es-ES" dirty="0" err="1">
                <a:solidFill>
                  <a:schemeClr val="tx1">
                    <a:lumMod val="75000"/>
                    <a:lumOff val="25000"/>
                  </a:schemeClr>
                </a:solidFill>
              </a:rPr>
              <a:t>ControlLogin</a:t>
            </a:r>
            <a:r>
              <a:rPr lang="es-ES" dirty="0">
                <a:solidFill>
                  <a:schemeClr val="tx1">
                    <a:lumMod val="75000"/>
                    <a:lumOff val="25000"/>
                  </a:schemeClr>
                </a:solidFill>
              </a:rPr>
              <a:t>”.</a:t>
            </a:r>
          </a:p>
          <a:p>
            <a:pPr marL="533400" indent="-533400" eaLnBrk="1" fontAlgn="auto" hangingPunct="1">
              <a:lnSpc>
                <a:spcPct val="80000"/>
              </a:lnSpc>
              <a:buFont typeface="Wingdings" panose="05000000000000000000" pitchFamily="2" charset="2"/>
              <a:buNone/>
              <a:defRPr/>
            </a:pPr>
            <a:endParaRPr lang="es-ES" dirty="0">
              <a:solidFill>
                <a:schemeClr val="tx1">
                  <a:lumMod val="75000"/>
                  <a:lumOff val="25000"/>
                </a:schemeClr>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8B21B5A3-8600-43D3-B7D5-AEFCA214A865}"/>
              </a:ext>
            </a:extLst>
          </p:cNvPr>
          <p:cNvSpPr>
            <a:spLocks noGrp="1" noChangeArrowheads="1"/>
          </p:cNvSpPr>
          <p:nvPr>
            <p:ph type="title"/>
          </p:nvPr>
        </p:nvSpPr>
        <p:spPr>
          <a:xfrm>
            <a:off x="468313" y="287338"/>
            <a:ext cx="7920037" cy="1125537"/>
          </a:xfrm>
        </p:spPr>
        <p:txBody>
          <a:bodyPr/>
          <a:lstStyle/>
          <a:p>
            <a:pPr algn="ctr" eaLnBrk="1" fontAlgn="auto" hangingPunct="1">
              <a:spcAft>
                <a:spcPts val="0"/>
              </a:spcAft>
              <a:defRPr/>
            </a:pPr>
            <a:r>
              <a:rPr lang="es-ES" sz="4000" dirty="0">
                <a:solidFill>
                  <a:schemeClr val="tx1">
                    <a:lumMod val="75000"/>
                    <a:lumOff val="25000"/>
                  </a:schemeClr>
                </a:solidFill>
              </a:rPr>
              <a:t>Identificación de sustantivos</a:t>
            </a:r>
          </a:p>
        </p:txBody>
      </p:sp>
      <p:sp>
        <p:nvSpPr>
          <p:cNvPr id="38915" name="Rectangle 3">
            <a:extLst>
              <a:ext uri="{FF2B5EF4-FFF2-40B4-BE49-F238E27FC236}">
                <a16:creationId xmlns:a16="http://schemas.microsoft.com/office/drawing/2014/main" xmlns="" id="{E8F6DE10-F338-4745-8079-4E51052D0E11}"/>
              </a:ext>
            </a:extLst>
          </p:cNvPr>
          <p:cNvSpPr>
            <a:spLocks noGrp="1"/>
          </p:cNvSpPr>
          <p:nvPr>
            <p:ph idx="1"/>
          </p:nvPr>
        </p:nvSpPr>
        <p:spPr>
          <a:xfrm>
            <a:off x="468313" y="1700213"/>
            <a:ext cx="8424862" cy="4968875"/>
          </a:xfrm>
        </p:spPr>
        <p:txBody>
          <a:bodyPr/>
          <a:lstStyle/>
          <a:p>
            <a:pPr eaLnBrk="1" hangingPunct="1"/>
            <a:r>
              <a:rPr lang="es-ES" altLang="es-PA" sz="2800" b="1">
                <a:solidFill>
                  <a:srgbClr val="CC3300"/>
                </a:solidFill>
              </a:rPr>
              <a:t>Estela Gómez</a:t>
            </a:r>
            <a:r>
              <a:rPr lang="es-ES" altLang="es-PA" sz="2800" b="1"/>
              <a:t> escoge del </a:t>
            </a:r>
            <a:r>
              <a:rPr lang="es-ES" altLang="es-PA" sz="2700" b="1">
                <a:solidFill>
                  <a:srgbClr val="CC3300"/>
                </a:solidFill>
              </a:rPr>
              <a:t>Menú principal</a:t>
            </a:r>
            <a:r>
              <a:rPr lang="es-ES" altLang="es-PA" sz="2800" b="1"/>
              <a:t> la </a:t>
            </a:r>
            <a:r>
              <a:rPr lang="es-ES" altLang="es-PA" sz="2800" b="1">
                <a:solidFill>
                  <a:srgbClr val="CC3300"/>
                </a:solidFill>
              </a:rPr>
              <a:t>opción</a:t>
            </a:r>
            <a:r>
              <a:rPr lang="es-ES" altLang="es-PA" sz="2800" b="1"/>
              <a:t> “Inscribirse en </a:t>
            </a:r>
            <a:r>
              <a:rPr lang="es-ES" altLang="es-PA" sz="2700" b="1">
                <a:solidFill>
                  <a:srgbClr val="CC3300"/>
                </a:solidFill>
              </a:rPr>
              <a:t>Cursos</a:t>
            </a:r>
            <a:r>
              <a:rPr lang="es-ES" altLang="es-PA" sz="2800" b="1"/>
              <a:t>” y de la </a:t>
            </a:r>
            <a:r>
              <a:rPr lang="es-ES" altLang="es-PA" sz="2700" b="1">
                <a:solidFill>
                  <a:srgbClr val="CC3300"/>
                </a:solidFill>
              </a:rPr>
              <a:t>pantalla de inscripción</a:t>
            </a:r>
            <a:r>
              <a:rPr lang="es-ES" altLang="es-PA" sz="2800" b="1"/>
              <a:t> selecciona “Crear un </a:t>
            </a:r>
            <a:r>
              <a:rPr lang="es-ES" altLang="es-PA" sz="2700" b="1">
                <a:solidFill>
                  <a:srgbClr val="CC3300"/>
                </a:solidFill>
              </a:rPr>
              <a:t>Horario </a:t>
            </a:r>
            <a:r>
              <a:rPr lang="es-ES" altLang="es-PA" sz="2700" b="1"/>
              <a:t>Nuevo</a:t>
            </a:r>
            <a:r>
              <a:rPr lang="es-ES" altLang="es-PA" sz="2800" b="1"/>
              <a:t>”.</a:t>
            </a:r>
          </a:p>
          <a:p>
            <a:pPr eaLnBrk="1" hangingPunct="1"/>
            <a:r>
              <a:rPr lang="es-ES" altLang="es-PA" sz="2800" b="1"/>
              <a:t>Estela consulta la </a:t>
            </a:r>
            <a:r>
              <a:rPr lang="es-ES" altLang="es-PA" sz="2800" b="1">
                <a:solidFill>
                  <a:srgbClr val="CC3300"/>
                </a:solidFill>
              </a:rPr>
              <a:t>lista de cursos disponibles</a:t>
            </a:r>
            <a:r>
              <a:rPr lang="es-ES" altLang="es-PA" sz="2800" b="1"/>
              <a:t> y selecciona los cursos </a:t>
            </a:r>
            <a:r>
              <a:rPr lang="es-ES" altLang="es-PA" sz="2800" b="1">
                <a:solidFill>
                  <a:srgbClr val="CC3300"/>
                </a:solidFill>
              </a:rPr>
              <a:t>Inglés 101</a:t>
            </a:r>
            <a:r>
              <a:rPr lang="es-ES" altLang="es-PA" sz="2800" b="1"/>
              <a:t> (Código 2189), </a:t>
            </a:r>
            <a:r>
              <a:rPr lang="es-ES" altLang="es-PA" sz="2800" b="1">
                <a:solidFill>
                  <a:srgbClr val="CC3300"/>
                </a:solidFill>
              </a:rPr>
              <a:t>Geología</a:t>
            </a:r>
            <a:r>
              <a:rPr lang="es-ES" altLang="es-PA" sz="2800" b="1"/>
              <a:t> (Código 2177), </a:t>
            </a:r>
            <a:r>
              <a:rPr lang="es-ES" altLang="es-PA" sz="2800" b="1">
                <a:solidFill>
                  <a:srgbClr val="CC3300"/>
                </a:solidFill>
              </a:rPr>
              <a:t>Historia Mundial</a:t>
            </a:r>
            <a:r>
              <a:rPr lang="es-ES" altLang="es-PA" sz="2800" b="1"/>
              <a:t> (Código 7659), </a:t>
            </a:r>
            <a:r>
              <a:rPr lang="es-ES" altLang="es-PA" sz="2800" b="1">
                <a:solidFill>
                  <a:srgbClr val="CC3300"/>
                </a:solidFill>
              </a:rPr>
              <a:t>Cálculo I</a:t>
            </a:r>
            <a:r>
              <a:rPr lang="es-ES" altLang="es-PA" sz="2800" b="1"/>
              <a:t> (Código 2545) como </a:t>
            </a:r>
            <a:r>
              <a:rPr lang="es-ES" altLang="es-PA" sz="2800" b="1">
                <a:solidFill>
                  <a:srgbClr val="CC3300"/>
                </a:solidFill>
              </a:rPr>
              <a:t>opciones primarias</a:t>
            </a:r>
            <a:r>
              <a:rPr lang="es-ES" altLang="es-PA" sz="2800" b="1"/>
              <a:t>.  Luego selecciona como </a:t>
            </a:r>
            <a:r>
              <a:rPr lang="es-ES" altLang="es-PA" sz="2700" b="1">
                <a:solidFill>
                  <a:srgbClr val="CC3300"/>
                </a:solidFill>
              </a:rPr>
              <a:t>opciones alternas </a:t>
            </a:r>
            <a:r>
              <a:rPr lang="es-ES" altLang="es-PA" sz="2800" b="1">
                <a:solidFill>
                  <a:srgbClr val="CC3300"/>
                </a:solidFill>
              </a:rPr>
              <a:t>Programación algorítmica</a:t>
            </a:r>
            <a:r>
              <a:rPr lang="es-ES" altLang="es-PA" sz="2800" b="1"/>
              <a:t> (Código 4367) y </a:t>
            </a:r>
            <a:r>
              <a:rPr lang="es-ES" altLang="es-PA" sz="2800" b="1">
                <a:solidFill>
                  <a:srgbClr val="CC3300"/>
                </a:solidFill>
              </a:rPr>
              <a:t>Español</a:t>
            </a:r>
            <a:r>
              <a:rPr lang="es-ES" altLang="es-PA" sz="2800" b="1"/>
              <a:t> (Código 8875)</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372200" y="5397195"/>
            <a:ext cx="2537680" cy="1207112"/>
          </a:xfrm>
          <a:prstGeom prst="rect">
            <a:avLst/>
          </a:prstGeom>
        </p:spPr>
      </p:pic>
      <p:sp>
        <p:nvSpPr>
          <p:cNvPr id="3" name="Marcador de contenido 2"/>
          <p:cNvSpPr>
            <a:spLocks noGrp="1"/>
          </p:cNvSpPr>
          <p:nvPr>
            <p:ph idx="1"/>
          </p:nvPr>
        </p:nvSpPr>
        <p:spPr>
          <a:xfrm>
            <a:off x="755576" y="1844824"/>
            <a:ext cx="7272808" cy="4011910"/>
          </a:xfrm>
        </p:spPr>
        <p:txBody>
          <a:bodyPr>
            <a:normAutofit/>
          </a:bodyPr>
          <a:lstStyle/>
          <a:p>
            <a:r>
              <a:rPr lang="es-MX" sz="2100" dirty="0">
                <a:solidFill>
                  <a:schemeClr val="tx2"/>
                </a:solidFill>
              </a:rPr>
              <a:t>El estándar ISO 12207 establece que el diseño de software consiste de dos actividades, entre el análisis de requisitos y la construcción de software:</a:t>
            </a:r>
            <a:endParaRPr lang="es-MX" sz="2100" dirty="0">
              <a:solidFill>
                <a:schemeClr val="accent3">
                  <a:lumMod val="75000"/>
                </a:schemeClr>
              </a:solidFill>
            </a:endParaRPr>
          </a:p>
          <a:p>
            <a:pPr lvl="2"/>
            <a:r>
              <a:rPr lang="es-MX" sz="2400" b="1" dirty="0">
                <a:solidFill>
                  <a:schemeClr val="accent4">
                    <a:lumMod val="75000"/>
                  </a:schemeClr>
                </a:solidFill>
              </a:rPr>
              <a:t>Diseño Arquitectural</a:t>
            </a:r>
            <a:r>
              <a:rPr lang="es-MX" sz="2400" dirty="0">
                <a:solidFill>
                  <a:schemeClr val="accent4">
                    <a:lumMod val="75000"/>
                  </a:schemeClr>
                </a:solidFill>
              </a:rPr>
              <a:t> </a:t>
            </a:r>
            <a:r>
              <a:rPr lang="es-MX" sz="2400" dirty="0">
                <a:solidFill>
                  <a:schemeClr val="tx2"/>
                </a:solidFill>
              </a:rPr>
              <a:t>(Alto nivel)</a:t>
            </a:r>
          </a:p>
          <a:p>
            <a:pPr marL="1028700" lvl="3" indent="0">
              <a:buNone/>
            </a:pPr>
            <a:r>
              <a:rPr lang="es-MX" sz="2400" dirty="0">
                <a:solidFill>
                  <a:schemeClr val="tx2"/>
                </a:solidFill>
              </a:rPr>
              <a:t>Describe la estructura y organización de alto nivel es decir, los subsistemas o componentes y sus relaciones</a:t>
            </a:r>
            <a:endParaRPr lang="es-PA" sz="2400" dirty="0">
              <a:solidFill>
                <a:schemeClr val="tx2"/>
              </a:solidFill>
            </a:endParaRPr>
          </a:p>
          <a:p>
            <a:pPr lvl="2"/>
            <a:r>
              <a:rPr lang="es-MX" sz="2400" b="1" dirty="0">
                <a:solidFill>
                  <a:schemeClr val="accent4">
                    <a:lumMod val="75000"/>
                  </a:schemeClr>
                </a:solidFill>
              </a:rPr>
              <a:t>Diseño Detallado:</a:t>
            </a:r>
          </a:p>
          <a:p>
            <a:pPr marL="1028700" lvl="3" indent="0">
              <a:buNone/>
            </a:pPr>
            <a:r>
              <a:rPr lang="es-MX" sz="2400" dirty="0">
                <a:solidFill>
                  <a:schemeClr val="tx2"/>
                </a:solidFill>
              </a:rPr>
              <a:t>Describe cada componente y su comportamiento especifico, de forma que pueda procederse a su construcción.</a:t>
            </a:r>
          </a:p>
        </p:txBody>
      </p:sp>
      <p:sp>
        <p:nvSpPr>
          <p:cNvPr id="4" name="Título 1"/>
          <p:cNvSpPr>
            <a:spLocks noGrp="1"/>
          </p:cNvSpPr>
          <p:nvPr>
            <p:ph type="title"/>
          </p:nvPr>
        </p:nvSpPr>
        <p:spPr>
          <a:xfrm>
            <a:off x="467544" y="939367"/>
            <a:ext cx="7776864" cy="617425"/>
          </a:xfrm>
        </p:spPr>
        <p:txBody>
          <a:bodyPr>
            <a:normAutofit fontScale="90000"/>
          </a:bodyPr>
          <a:lstStyle/>
          <a:p>
            <a:pPr algn="ctr"/>
            <a:r>
              <a:rPr lang="es-MX" dirty="0" smtClean="0"/>
              <a:t> </a:t>
            </a:r>
            <a:r>
              <a:rPr lang="es-MX" sz="4400" b="1" dirty="0" smtClean="0"/>
              <a:t>Definición de Diseño</a:t>
            </a:r>
            <a:endParaRPr lang="es-PA" sz="4400" b="1" dirty="0"/>
          </a:p>
        </p:txBody>
      </p:sp>
    </p:spTree>
    <p:extLst>
      <p:ext uri="{BB962C8B-B14F-4D97-AF65-F5344CB8AC3E}">
        <p14:creationId xmlns:p14="http://schemas.microsoft.com/office/powerpoint/2010/main" val="1521923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91F96D6E-E550-40E9-B6F8-C2604BD7AC18}"/>
              </a:ext>
            </a:extLst>
          </p:cNvPr>
          <p:cNvSpPr>
            <a:spLocks noGrp="1" noChangeArrowheads="1"/>
          </p:cNvSpPr>
          <p:nvPr>
            <p:ph type="title"/>
          </p:nvPr>
        </p:nvSpPr>
        <p:spPr>
          <a:xfrm>
            <a:off x="468313" y="122238"/>
            <a:ext cx="7532687" cy="858837"/>
          </a:xfrm>
        </p:spPr>
        <p:txBody>
          <a:bodyPr/>
          <a:lstStyle/>
          <a:p>
            <a:pPr eaLnBrk="1" fontAlgn="auto" hangingPunct="1">
              <a:spcAft>
                <a:spcPts val="0"/>
              </a:spcAft>
              <a:defRPr/>
            </a:pPr>
            <a:endParaRPr lang="en-US">
              <a:solidFill>
                <a:schemeClr val="tx1">
                  <a:lumMod val="75000"/>
                  <a:lumOff val="25000"/>
                </a:schemeClr>
              </a:solidFill>
            </a:endParaRPr>
          </a:p>
        </p:txBody>
      </p:sp>
      <p:sp>
        <p:nvSpPr>
          <p:cNvPr id="39939" name="Rectangle 3">
            <a:extLst>
              <a:ext uri="{FF2B5EF4-FFF2-40B4-BE49-F238E27FC236}">
                <a16:creationId xmlns:a16="http://schemas.microsoft.com/office/drawing/2014/main" xmlns="" id="{F39C0E59-AE6C-447F-85B0-660AC1A43F7B}"/>
              </a:ext>
            </a:extLst>
          </p:cNvPr>
          <p:cNvSpPr>
            <a:spLocks noGrp="1"/>
          </p:cNvSpPr>
          <p:nvPr>
            <p:ph idx="1"/>
          </p:nvPr>
        </p:nvSpPr>
        <p:spPr>
          <a:xfrm>
            <a:off x="539750" y="1268413"/>
            <a:ext cx="7991475" cy="5589587"/>
          </a:xfrm>
        </p:spPr>
        <p:txBody>
          <a:bodyPr/>
          <a:lstStyle/>
          <a:p>
            <a:pPr eaLnBrk="1" hangingPunct="1"/>
            <a:r>
              <a:rPr lang="es-ES" altLang="es-PA" sz="2800" b="1"/>
              <a:t>En la </a:t>
            </a:r>
            <a:r>
              <a:rPr lang="es-ES" altLang="es-PA" sz="2800" b="1">
                <a:solidFill>
                  <a:srgbClr val="CC3300"/>
                </a:solidFill>
              </a:rPr>
              <a:t>pantalla</a:t>
            </a:r>
            <a:r>
              <a:rPr lang="es-ES" altLang="es-PA" sz="2800" b="1"/>
              <a:t> </a:t>
            </a:r>
            <a:r>
              <a:rPr lang="es-ES" altLang="es-PA" sz="2800" b="1">
                <a:solidFill>
                  <a:srgbClr val="CC3300"/>
                </a:solidFill>
              </a:rPr>
              <a:t>de horario</a:t>
            </a:r>
            <a:r>
              <a:rPr lang="es-ES" altLang="es-PA" sz="2800" b="1"/>
              <a:t>, Estela ingresa los </a:t>
            </a:r>
            <a:r>
              <a:rPr lang="es-ES" altLang="es-PA" sz="2800" b="1">
                <a:solidFill>
                  <a:srgbClr val="CC3300"/>
                </a:solidFill>
              </a:rPr>
              <a:t>códigos</a:t>
            </a:r>
            <a:r>
              <a:rPr lang="es-ES" altLang="es-PA" sz="2800" b="1"/>
              <a:t> de las opciones escogidas y somete el horario a validación.</a:t>
            </a:r>
          </a:p>
          <a:p>
            <a:pPr eaLnBrk="1" hangingPunct="1"/>
            <a:r>
              <a:rPr lang="es-ES" altLang="es-PA" sz="2800" b="1"/>
              <a:t>El </a:t>
            </a:r>
            <a:r>
              <a:rPr lang="es-ES" altLang="es-PA" sz="2800" b="1">
                <a:solidFill>
                  <a:srgbClr val="CC3300"/>
                </a:solidFill>
              </a:rPr>
              <a:t>sistema</a:t>
            </a:r>
            <a:r>
              <a:rPr lang="es-ES" altLang="es-PA" sz="2800" b="1"/>
              <a:t> determina que las opciones de Estela cumplen con todas las </a:t>
            </a:r>
            <a:r>
              <a:rPr lang="es-ES" altLang="es-PA" sz="2800" b="1">
                <a:solidFill>
                  <a:srgbClr val="CC3300"/>
                </a:solidFill>
              </a:rPr>
              <a:t>validaciones</a:t>
            </a:r>
            <a:r>
              <a:rPr lang="es-ES" altLang="es-PA" sz="2800" b="1"/>
              <a:t> y añade a Estela a la </a:t>
            </a:r>
            <a:r>
              <a:rPr lang="es-ES" altLang="es-PA" sz="2800" b="1">
                <a:solidFill>
                  <a:srgbClr val="CC3300"/>
                </a:solidFill>
              </a:rPr>
              <a:t>lista de estudiantes inscritos</a:t>
            </a:r>
            <a:r>
              <a:rPr lang="es-ES" altLang="es-PA" sz="2800" b="1"/>
              <a:t> de cada </a:t>
            </a:r>
            <a:r>
              <a:rPr lang="es-ES" altLang="es-PA" sz="2800" b="1">
                <a:solidFill>
                  <a:srgbClr val="CC3300"/>
                </a:solidFill>
              </a:rPr>
              <a:t>grupo</a:t>
            </a:r>
            <a:r>
              <a:rPr lang="es-ES" altLang="es-PA" sz="2800" b="1"/>
              <a:t> indicado en el horario.</a:t>
            </a:r>
          </a:p>
          <a:p>
            <a:pPr eaLnBrk="1" hangingPunct="1"/>
            <a:r>
              <a:rPr lang="es-ES" altLang="es-PA" sz="2800" b="1"/>
              <a:t>El sistema presenta una </a:t>
            </a:r>
            <a:r>
              <a:rPr lang="es-ES" altLang="es-PA" sz="2800" b="1">
                <a:solidFill>
                  <a:srgbClr val="CC3300"/>
                </a:solidFill>
              </a:rPr>
              <a:t>copia “lista para imprimirse”</a:t>
            </a:r>
            <a:r>
              <a:rPr lang="es-ES" altLang="es-PA" sz="2800" b="1"/>
              <a:t> del horario y Estela la imprime</a:t>
            </a:r>
            <a:r>
              <a:rPr lang="es-ES" altLang="es-PA" sz="2800" b="1">
                <a:solidFill>
                  <a:srgbClr val="CC3300"/>
                </a:solidFill>
              </a:rPr>
              <a:t>.</a:t>
            </a:r>
          </a:p>
          <a:p>
            <a:pPr eaLnBrk="1" hangingPunct="1"/>
            <a:r>
              <a:rPr lang="es-ES" altLang="es-PA" sz="2800" b="1"/>
              <a:t>Termina el </a:t>
            </a:r>
            <a:r>
              <a:rPr lang="es-ES" altLang="es-PA" sz="2800" b="1">
                <a:solidFill>
                  <a:srgbClr val="CC3300"/>
                </a:solidFill>
              </a:rPr>
              <a:t>CU</a:t>
            </a:r>
            <a:r>
              <a:rPr lang="es-ES" altLang="es-PA" b="1"/>
              <a:t>. </a:t>
            </a:r>
          </a:p>
          <a:p>
            <a:pPr eaLnBrk="1" hangingPunct="1"/>
            <a:endParaRPr lang="es-ES" altLang="es-PA" sz="2600"/>
          </a:p>
          <a:p>
            <a:pPr eaLnBrk="1" hangingPunct="1"/>
            <a:endParaRPr lang="es-ES" altLang="es-PA" sz="26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1F0CC0C3-CE44-4AAD-A2D0-907F109E5000}"/>
              </a:ext>
            </a:extLst>
          </p:cNvPr>
          <p:cNvSpPr>
            <a:spLocks noGrp="1" noChangeArrowheads="1"/>
          </p:cNvSpPr>
          <p:nvPr>
            <p:ph type="title"/>
          </p:nvPr>
        </p:nvSpPr>
        <p:spPr>
          <a:xfrm>
            <a:off x="611188" y="122238"/>
            <a:ext cx="6840537" cy="1003300"/>
          </a:xfrm>
        </p:spPr>
        <p:txBody>
          <a:bodyPr/>
          <a:lstStyle/>
          <a:p>
            <a:pPr eaLnBrk="1" fontAlgn="auto" hangingPunct="1">
              <a:spcAft>
                <a:spcPts val="0"/>
              </a:spcAft>
              <a:defRPr/>
            </a:pPr>
            <a:r>
              <a:rPr lang="es-ES" sz="3600" dirty="0">
                <a:solidFill>
                  <a:schemeClr val="tx1">
                    <a:lumMod val="75000"/>
                    <a:lumOff val="25000"/>
                  </a:schemeClr>
                </a:solidFill>
              </a:rPr>
              <a:t>Lista de sustantivos del escenario</a:t>
            </a:r>
          </a:p>
        </p:txBody>
      </p:sp>
      <p:sp>
        <p:nvSpPr>
          <p:cNvPr id="9219" name="Rectangle 3">
            <a:extLst>
              <a:ext uri="{FF2B5EF4-FFF2-40B4-BE49-F238E27FC236}">
                <a16:creationId xmlns:a16="http://schemas.microsoft.com/office/drawing/2014/main" xmlns="" id="{BEA9DE1A-AFA0-4A45-97B2-D94B4A318E39}"/>
              </a:ext>
            </a:extLst>
          </p:cNvPr>
          <p:cNvSpPr>
            <a:spLocks noGrp="1" noChangeArrowheads="1"/>
          </p:cNvSpPr>
          <p:nvPr>
            <p:ph idx="1"/>
          </p:nvPr>
        </p:nvSpPr>
        <p:spPr>
          <a:xfrm>
            <a:off x="611188" y="1484313"/>
            <a:ext cx="8353425" cy="5113337"/>
          </a:xfrm>
        </p:spPr>
        <p:txBody>
          <a:bodyPr rtlCol="0">
            <a:normAutofit fontScale="92500" lnSpcReduction="20000"/>
          </a:bodyPr>
          <a:lstStyle/>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Estela Gómez		</a:t>
            </a:r>
            <a:r>
              <a:rPr lang="es-ES" sz="2400" b="1" dirty="0">
                <a:solidFill>
                  <a:srgbClr val="CC3300"/>
                </a:solidFill>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actor</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Menú principal	</a:t>
            </a:r>
            <a:r>
              <a:rPr lang="es-ES" sz="2400" b="1" dirty="0">
                <a:solidFill>
                  <a:srgbClr val="CC3300"/>
                </a:solidFill>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t>
            </a:r>
            <a:r>
              <a:rPr lang="es-ES" sz="2400" b="1" dirty="0">
                <a:solidFill>
                  <a:srgbClr val="3366FF"/>
                </a:solidFill>
                <a:latin typeface="Arial Narrow" panose="020B0606020202030204" pitchFamily="34" charset="0"/>
                <a:cs typeface="Arial" panose="020B0604020202020204" pitchFamily="34" charset="0"/>
              </a:rPr>
              <a:t>objeto: </a:t>
            </a:r>
            <a:r>
              <a:rPr lang="es-ES" sz="2400" b="1" dirty="0" err="1">
                <a:solidFill>
                  <a:srgbClr val="3366FF"/>
                </a:solidFill>
                <a:latin typeface="Arial Narrow" panose="020B0606020202030204" pitchFamily="34" charset="0"/>
                <a:cs typeface="Arial" panose="020B0604020202020204" pitchFamily="34" charset="0"/>
              </a:rPr>
              <a:t>cls</a:t>
            </a:r>
            <a:r>
              <a:rPr lang="es-ES" sz="2400" b="1" dirty="0">
                <a:solidFill>
                  <a:srgbClr val="3366FF"/>
                </a:solidFill>
                <a:latin typeface="Arial Narrow" panose="020B0606020202030204" pitchFamily="34" charset="0"/>
                <a:cs typeface="Arial" panose="020B0604020202020204" pitchFamily="34" charset="0"/>
              </a:rPr>
              <a:t>. límite</a:t>
            </a:r>
            <a:endParaRPr lang="es-ES" sz="2400" b="1" dirty="0">
              <a:solidFill>
                <a:srgbClr val="3366FF"/>
              </a:solidFill>
              <a:latin typeface="Arial Narrow" panose="020B0606020202030204" pitchFamily="34" charset="0"/>
            </a:endParaRP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opción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común 	→ fuera de contexto</a:t>
            </a:r>
            <a:r>
              <a:rPr lang="es-ES" sz="2400" b="1" dirty="0">
                <a:solidFill>
                  <a:srgbClr val="CC3300"/>
                </a:solidFill>
                <a:latin typeface="Arial Narrow" panose="020B0606020202030204" pitchFamily="34" charset="0"/>
              </a:rPr>
              <a:t> </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cursos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común 	→ </a:t>
            </a:r>
            <a:r>
              <a:rPr lang="es-ES" sz="2400" b="1" dirty="0">
                <a:solidFill>
                  <a:srgbClr val="3366FF"/>
                </a:solidFill>
                <a:latin typeface="Arial Narrow" panose="020B0606020202030204" pitchFamily="34" charset="0"/>
                <a:cs typeface="Arial" panose="020B0604020202020204" pitchFamily="34" charset="0"/>
              </a:rPr>
              <a:t>objeto: </a:t>
            </a:r>
            <a:r>
              <a:rPr lang="es-ES" sz="2400" b="1" dirty="0" err="1">
                <a:solidFill>
                  <a:srgbClr val="3366FF"/>
                </a:solidFill>
                <a:latin typeface="Arial Narrow" panose="020B0606020202030204" pitchFamily="34" charset="0"/>
                <a:cs typeface="Arial" panose="020B0604020202020204" pitchFamily="34" charset="0"/>
              </a:rPr>
              <a:t>cls</a:t>
            </a:r>
            <a:r>
              <a:rPr lang="es-ES" sz="2400" b="1" dirty="0">
                <a:solidFill>
                  <a:srgbClr val="3366FF"/>
                </a:solidFill>
                <a:latin typeface="Arial Narrow" panose="020B0606020202030204" pitchFamily="34" charset="0"/>
                <a:cs typeface="Arial" panose="020B0604020202020204" pitchFamily="34" charset="0"/>
              </a:rPr>
              <a:t>. entidad</a:t>
            </a:r>
            <a:r>
              <a:rPr lang="es-ES" sz="2400" b="1" dirty="0">
                <a:solidFill>
                  <a:srgbClr val="CC3300"/>
                </a:solidFill>
                <a:latin typeface="Arial Narrow" panose="020B0606020202030204" pitchFamily="34" charset="0"/>
              </a:rPr>
              <a:t> </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pantalla de inscripción </a:t>
            </a:r>
            <a:r>
              <a:rPr lang="es-ES" sz="2400" b="1" dirty="0">
                <a:solidFill>
                  <a:srgbClr val="CC3300"/>
                </a:solidFill>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t>
            </a:r>
            <a:r>
              <a:rPr lang="es-ES" sz="2400" b="1" dirty="0">
                <a:solidFill>
                  <a:srgbClr val="3366FF"/>
                </a:solidFill>
                <a:latin typeface="Arial Narrow" panose="020B0606020202030204" pitchFamily="34" charset="0"/>
                <a:cs typeface="Arial" panose="020B0604020202020204" pitchFamily="34" charset="0"/>
              </a:rPr>
              <a:t>objeto: </a:t>
            </a:r>
            <a:r>
              <a:rPr lang="es-ES" sz="2400" b="1" dirty="0" err="1">
                <a:solidFill>
                  <a:srgbClr val="3366FF"/>
                </a:solidFill>
                <a:latin typeface="Arial Narrow" panose="020B0606020202030204" pitchFamily="34" charset="0"/>
                <a:cs typeface="Arial" panose="020B0604020202020204" pitchFamily="34" charset="0"/>
              </a:rPr>
              <a:t>cls</a:t>
            </a:r>
            <a:r>
              <a:rPr lang="es-ES" sz="2400" b="1" dirty="0">
                <a:solidFill>
                  <a:srgbClr val="3366FF"/>
                </a:solidFill>
                <a:latin typeface="Arial Narrow" panose="020B0606020202030204" pitchFamily="34" charset="0"/>
                <a:cs typeface="Arial" panose="020B0604020202020204" pitchFamily="34" charset="0"/>
              </a:rPr>
              <a:t>. límite</a:t>
            </a:r>
            <a:endParaRPr lang="es-ES" sz="2400" b="1" dirty="0">
              <a:solidFill>
                <a:srgbClr val="3366FF"/>
              </a:solidFill>
              <a:latin typeface="Arial Narrow" panose="020B0606020202030204" pitchFamily="34" charset="0"/>
            </a:endParaRP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horario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común 	→ </a:t>
            </a:r>
            <a:r>
              <a:rPr lang="es-ES" sz="2400" b="1" dirty="0">
                <a:solidFill>
                  <a:srgbClr val="3366FF"/>
                </a:solidFill>
                <a:latin typeface="Arial Narrow" panose="020B0606020202030204" pitchFamily="34" charset="0"/>
                <a:cs typeface="Arial" panose="020B0604020202020204" pitchFamily="34" charset="0"/>
              </a:rPr>
              <a:t>objeto: </a:t>
            </a:r>
            <a:r>
              <a:rPr lang="es-ES" sz="2400" b="1" dirty="0" err="1">
                <a:solidFill>
                  <a:srgbClr val="3366FF"/>
                </a:solidFill>
                <a:latin typeface="Arial Narrow" panose="020B0606020202030204" pitchFamily="34" charset="0"/>
                <a:cs typeface="Arial" panose="020B0604020202020204" pitchFamily="34" charset="0"/>
              </a:rPr>
              <a:t>cls</a:t>
            </a:r>
            <a:r>
              <a:rPr lang="es-ES" sz="2400" b="1" dirty="0">
                <a:solidFill>
                  <a:srgbClr val="3366FF"/>
                </a:solidFill>
                <a:latin typeface="Arial Narrow" panose="020B0606020202030204" pitchFamily="34" charset="0"/>
                <a:cs typeface="Arial" panose="020B0604020202020204" pitchFamily="34" charset="0"/>
              </a:rPr>
              <a:t>. entidad</a:t>
            </a:r>
            <a:endParaRPr lang="es-ES" sz="2400" b="1" dirty="0">
              <a:solidFill>
                <a:srgbClr val="3366FF"/>
              </a:solidFill>
              <a:latin typeface="Arial Narrow" panose="020B0606020202030204" pitchFamily="34" charset="0"/>
            </a:endParaRP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lista de cursos disp.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común    → </a:t>
            </a:r>
            <a:r>
              <a:rPr lang="es-ES" sz="2400" b="1" dirty="0">
                <a:solidFill>
                  <a:srgbClr val="3366FF"/>
                </a:solidFill>
                <a:latin typeface="Arial Narrow" panose="020B0606020202030204" pitchFamily="34" charset="0"/>
                <a:cs typeface="Arial" panose="020B0604020202020204" pitchFamily="34" charset="0"/>
              </a:rPr>
              <a:t>objeto: </a:t>
            </a:r>
            <a:r>
              <a:rPr lang="es-ES" sz="2400" b="1" dirty="0" err="1">
                <a:solidFill>
                  <a:srgbClr val="3366FF"/>
                </a:solidFill>
                <a:latin typeface="Arial Narrow" panose="020B0606020202030204" pitchFamily="34" charset="0"/>
                <a:cs typeface="Arial" panose="020B0604020202020204" pitchFamily="34" charset="0"/>
              </a:rPr>
              <a:t>cls</a:t>
            </a:r>
            <a:r>
              <a:rPr lang="es-ES" sz="2400" b="1" dirty="0">
                <a:solidFill>
                  <a:srgbClr val="3366FF"/>
                </a:solidFill>
                <a:latin typeface="Arial Narrow" panose="020B0606020202030204" pitchFamily="34" charset="0"/>
                <a:cs typeface="Arial" panose="020B0604020202020204" pitchFamily="34" charset="0"/>
              </a:rPr>
              <a:t>. entidad</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Inglés 101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t>
            </a:r>
            <a:r>
              <a:rPr lang="es-ES" sz="2400" b="1" dirty="0" err="1">
                <a:solidFill>
                  <a:srgbClr val="CC3300"/>
                </a:solidFill>
                <a:latin typeface="Arial Narrow" panose="020B0606020202030204" pitchFamily="34" charset="0"/>
                <a:cs typeface="Arial" panose="020B0604020202020204" pitchFamily="34" charset="0"/>
              </a:rPr>
              <a:t>inst.</a:t>
            </a:r>
            <a:r>
              <a:rPr lang="es-ES" sz="2400" b="1" dirty="0">
                <a:solidFill>
                  <a:srgbClr val="CC3300"/>
                </a:solidFill>
                <a:latin typeface="Arial Narrow" panose="020B0606020202030204" pitchFamily="34" charset="0"/>
                <a:cs typeface="Arial" panose="020B0604020202020204" pitchFamily="34" charset="0"/>
              </a:rPr>
              <a:t> clase lis...	</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Geología</a:t>
            </a:r>
            <a:r>
              <a:rPr lang="es-ES" sz="2400" b="1" dirty="0">
                <a:solidFill>
                  <a:schemeClr val="tx1">
                    <a:lumMod val="75000"/>
                    <a:lumOff val="25000"/>
                  </a:schemeClr>
                </a:solidFill>
                <a:latin typeface="Arial Narrow" panose="020B0606020202030204" pitchFamily="34" charset="0"/>
              </a:rPr>
              <a:t>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t>
            </a:r>
            <a:r>
              <a:rPr lang="es-ES" sz="2400" b="1" dirty="0" err="1">
                <a:solidFill>
                  <a:srgbClr val="CC3300"/>
                </a:solidFill>
                <a:latin typeface="Arial Narrow" panose="020B0606020202030204" pitchFamily="34" charset="0"/>
                <a:cs typeface="Arial" panose="020B0604020202020204" pitchFamily="34" charset="0"/>
              </a:rPr>
              <a:t>inst.</a:t>
            </a:r>
            <a:r>
              <a:rPr lang="es-ES" sz="2400" b="1" dirty="0">
                <a:solidFill>
                  <a:srgbClr val="CC3300"/>
                </a:solidFill>
                <a:latin typeface="Arial Narrow" panose="020B0606020202030204" pitchFamily="34" charset="0"/>
                <a:cs typeface="Arial" panose="020B0604020202020204" pitchFamily="34" charset="0"/>
              </a:rPr>
              <a:t> clase	lis…</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Historia mundial</a:t>
            </a:r>
            <a:r>
              <a:rPr lang="es-ES" sz="2400" b="1" dirty="0">
                <a:solidFill>
                  <a:schemeClr val="tx1">
                    <a:lumMod val="75000"/>
                    <a:lumOff val="25000"/>
                  </a:schemeClr>
                </a:solidFill>
                <a:latin typeface="Arial Narrow" panose="020B0606020202030204" pitchFamily="34" charset="0"/>
              </a:rPr>
              <a:t>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t>
            </a:r>
            <a:r>
              <a:rPr lang="es-ES" sz="2400" b="1" dirty="0" err="1">
                <a:solidFill>
                  <a:srgbClr val="CC3300"/>
                </a:solidFill>
                <a:latin typeface="Arial Narrow" panose="020B0606020202030204" pitchFamily="34" charset="0"/>
                <a:cs typeface="Arial" panose="020B0604020202020204" pitchFamily="34" charset="0"/>
              </a:rPr>
              <a:t>inst.</a:t>
            </a:r>
            <a:r>
              <a:rPr lang="es-ES" sz="2400" b="1" dirty="0">
                <a:solidFill>
                  <a:srgbClr val="CC3300"/>
                </a:solidFill>
                <a:latin typeface="Arial Narrow" panose="020B0606020202030204" pitchFamily="34" charset="0"/>
                <a:cs typeface="Arial" panose="020B0604020202020204" pitchFamily="34" charset="0"/>
              </a:rPr>
              <a:t> clase lis…	</a:t>
            </a:r>
          </a:p>
          <a:p>
            <a:pPr marL="91440" indent="-91440" eaLnBrk="1" fontAlgn="auto" hangingPunct="1">
              <a:lnSpc>
                <a:spcPct val="80000"/>
              </a:lnSpc>
              <a:buFont typeface="Wingdings" panose="05000000000000000000" pitchFamily="2" charset="2"/>
              <a:buChar char="v"/>
              <a:defRPr/>
            </a:pPr>
            <a:r>
              <a:rPr lang="es-ES" sz="2400" b="1" dirty="0">
                <a:solidFill>
                  <a:srgbClr val="CC3300"/>
                </a:solidFill>
                <a:latin typeface="Arial Narrow" panose="020B0606020202030204" pitchFamily="34" charset="0"/>
              </a:rPr>
              <a:t>Cálculo I</a:t>
            </a:r>
            <a:r>
              <a:rPr lang="es-ES" sz="2400" b="1" dirty="0">
                <a:solidFill>
                  <a:schemeClr val="tx1">
                    <a:lumMod val="75000"/>
                    <a:lumOff val="25000"/>
                  </a:schemeClr>
                </a:solidFill>
                <a:latin typeface="Arial Narrow" panose="020B0606020202030204" pitchFamily="34" charset="0"/>
              </a:rPr>
              <a:t> 		</a:t>
            </a:r>
            <a:r>
              <a:rPr lang="es-ES" sz="2400" b="1" dirty="0">
                <a:solidFill>
                  <a:srgbClr val="CC3300"/>
                </a:solidFill>
                <a:latin typeface="Arial Narrow" panose="020B0606020202030204" pitchFamily="34" charset="0"/>
                <a:cs typeface="Arial" panose="020B0604020202020204" pitchFamily="34" charset="0"/>
              </a:rPr>
              <a:t>→ </a:t>
            </a:r>
            <a:r>
              <a:rPr lang="es-ES" sz="2400" b="1" dirty="0" err="1">
                <a:solidFill>
                  <a:srgbClr val="CC3300"/>
                </a:solidFill>
                <a:latin typeface="Arial Narrow" panose="020B0606020202030204" pitchFamily="34" charset="0"/>
                <a:cs typeface="Arial" panose="020B0604020202020204" pitchFamily="34" charset="0"/>
              </a:rPr>
              <a:t>Sust</a:t>
            </a:r>
            <a:r>
              <a:rPr lang="es-ES" sz="2400" b="1" dirty="0">
                <a:solidFill>
                  <a:srgbClr val="CC3300"/>
                </a:solidFill>
                <a:latin typeface="Arial Narrow" panose="020B0606020202030204" pitchFamily="34" charset="0"/>
                <a:cs typeface="Arial" panose="020B0604020202020204" pitchFamily="34" charset="0"/>
              </a:rPr>
              <a:t>. propio	→ </a:t>
            </a:r>
            <a:r>
              <a:rPr lang="es-ES" sz="2400" b="1" dirty="0" err="1">
                <a:solidFill>
                  <a:srgbClr val="CC3300"/>
                </a:solidFill>
                <a:latin typeface="Arial Narrow" panose="020B0606020202030204" pitchFamily="34" charset="0"/>
                <a:cs typeface="Arial" panose="020B0604020202020204" pitchFamily="34" charset="0"/>
              </a:rPr>
              <a:t>inst.</a:t>
            </a:r>
            <a:r>
              <a:rPr lang="es-ES" sz="2400" b="1" dirty="0">
                <a:solidFill>
                  <a:srgbClr val="CC3300"/>
                </a:solidFill>
                <a:latin typeface="Arial Narrow" panose="020B0606020202030204" pitchFamily="34" charset="0"/>
                <a:cs typeface="Arial" panose="020B0604020202020204" pitchFamily="34" charset="0"/>
              </a:rPr>
              <a:t> clase	lis…</a:t>
            </a:r>
          </a:p>
          <a:p>
            <a:pPr marL="91440" indent="-91440" eaLnBrk="1" fontAlgn="auto" hangingPunct="1">
              <a:lnSpc>
                <a:spcPct val="80000"/>
              </a:lnSpc>
              <a:buFont typeface="Wingdings" panose="05000000000000000000" pitchFamily="2" charset="2"/>
              <a:buChar char="v"/>
              <a:defRPr/>
            </a:pPr>
            <a:endParaRPr lang="es-ES" sz="2400" b="1" dirty="0">
              <a:solidFill>
                <a:srgbClr val="CC3300"/>
              </a:solidFill>
              <a:latin typeface="Arial Narrow" panose="020B0606020202030204" pitchFamily="34" charset="0"/>
              <a:cs typeface="Arial" panose="020B0604020202020204" pitchFamily="34" charset="0"/>
            </a:endParaRPr>
          </a:p>
          <a:p>
            <a:pPr marL="91440" indent="-91440" eaLnBrk="1" fontAlgn="auto" hangingPunct="1">
              <a:lnSpc>
                <a:spcPct val="80000"/>
              </a:lnSpc>
              <a:buFont typeface="Wingdings" panose="05000000000000000000" pitchFamily="2" charset="2"/>
              <a:buNone/>
              <a:defRPr/>
            </a:pPr>
            <a:r>
              <a:rPr lang="es-ES" sz="1800" b="1" dirty="0">
                <a:solidFill>
                  <a:srgbClr val="3366FF"/>
                </a:solidFill>
                <a:latin typeface="Arial Narrow" panose="020B0606020202030204" pitchFamily="34" charset="0"/>
                <a:cs typeface="Arial" panose="020B0604020202020204" pitchFamily="34" charset="0"/>
              </a:rPr>
              <a:t>Objetos Filtrados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47E1BA65-2E16-4B95-91EA-E3525BA427F1}"/>
              </a:ext>
            </a:extLst>
          </p:cNvPr>
          <p:cNvSpPr>
            <a:spLocks noGrp="1" noChangeArrowheads="1"/>
          </p:cNvSpPr>
          <p:nvPr>
            <p:ph type="title"/>
          </p:nvPr>
        </p:nvSpPr>
        <p:spPr>
          <a:xfrm>
            <a:off x="468313" y="122238"/>
            <a:ext cx="7272337" cy="1074737"/>
          </a:xfrm>
        </p:spPr>
        <p:txBody>
          <a:bodyPr/>
          <a:lstStyle/>
          <a:p>
            <a:pPr eaLnBrk="1" fontAlgn="auto" hangingPunct="1">
              <a:spcAft>
                <a:spcPts val="0"/>
              </a:spcAft>
              <a:defRPr/>
            </a:pPr>
            <a:r>
              <a:rPr lang="es-ES" sz="3600" dirty="0">
                <a:solidFill>
                  <a:schemeClr val="tx1">
                    <a:lumMod val="75000"/>
                    <a:lumOff val="25000"/>
                  </a:schemeClr>
                </a:solidFill>
              </a:rPr>
              <a:t>Lista de sustantivos del escenario</a:t>
            </a:r>
          </a:p>
        </p:txBody>
      </p:sp>
      <p:sp>
        <p:nvSpPr>
          <p:cNvPr id="10243" name="Rectangle 3">
            <a:extLst>
              <a:ext uri="{FF2B5EF4-FFF2-40B4-BE49-F238E27FC236}">
                <a16:creationId xmlns:a16="http://schemas.microsoft.com/office/drawing/2014/main" xmlns="" id="{367B98B4-427C-4346-81FA-FAB80EA76AD2}"/>
              </a:ext>
            </a:extLst>
          </p:cNvPr>
          <p:cNvSpPr>
            <a:spLocks noGrp="1" noChangeArrowheads="1"/>
          </p:cNvSpPr>
          <p:nvPr>
            <p:ph idx="1"/>
          </p:nvPr>
        </p:nvSpPr>
        <p:spPr>
          <a:xfrm>
            <a:off x="250825" y="1484313"/>
            <a:ext cx="8748713" cy="5113337"/>
          </a:xfrm>
        </p:spPr>
        <p:txBody>
          <a:bodyPr rtlCol="0">
            <a:normAutofit fontScale="85000" lnSpcReduction="20000"/>
          </a:bodyPr>
          <a:lstStyle/>
          <a:p>
            <a:pPr marL="91440" indent="-91440" eaLnBrk="1" fontAlgn="auto" hangingPunct="1">
              <a:lnSpc>
                <a:spcPct val="80000"/>
              </a:lnSpc>
              <a:defRPr/>
            </a:pPr>
            <a:r>
              <a:rPr lang="es-ES" b="1" dirty="0">
                <a:solidFill>
                  <a:srgbClr val="CC3300"/>
                </a:solidFill>
                <a:latin typeface="Arial Narrow" panose="020B0606020202030204" pitchFamily="34" charset="0"/>
              </a:rPr>
              <a:t>opciones primarias    	</a:t>
            </a:r>
            <a:r>
              <a:rPr lang="es-ES" b="1" dirty="0">
                <a:solidFill>
                  <a:srgbClr val="CC3300"/>
                </a:solidFill>
                <a:latin typeface="Arial Narrow" panose="020B0606020202030204" pitchFamily="34" charset="0"/>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atributo </a:t>
            </a:r>
            <a:r>
              <a:rPr lang="es-ES" b="1" dirty="0" err="1">
                <a:solidFill>
                  <a:srgbClr val="CC3300"/>
                </a:solidFill>
                <a:latin typeface="Arial Narrow" panose="020B0606020202030204" pitchFamily="34" charset="0"/>
                <a:cs typeface="Arial" panose="020B0604020202020204" pitchFamily="34" charset="0"/>
              </a:rPr>
              <a:t>cls</a:t>
            </a:r>
            <a:r>
              <a:rPr lang="es-ES" b="1" dirty="0">
                <a:solidFill>
                  <a:srgbClr val="CC3300"/>
                </a:solidFill>
                <a:latin typeface="Arial Narrow" panose="020B0606020202030204" pitchFamily="34" charset="0"/>
                <a:cs typeface="Arial" panose="020B0604020202020204" pitchFamily="34" charset="0"/>
              </a:rPr>
              <a:t> horario</a:t>
            </a:r>
            <a:endParaRPr lang="es-ES" b="1" dirty="0">
              <a:solidFill>
                <a:srgbClr val="CC3300"/>
              </a:solidFill>
              <a:latin typeface="Arial Narrow" panose="020B060602020203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opciones alternas     	 </a:t>
            </a:r>
            <a:r>
              <a:rPr lang="es-ES" b="1" dirty="0">
                <a:solidFill>
                  <a:srgbClr val="CC3300"/>
                </a:solidFill>
                <a:latin typeface="Arial Narrow" panose="020B0606020202030204" pitchFamily="34" charset="0"/>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atributo</a:t>
            </a:r>
            <a:r>
              <a:rPr lang="es-ES" b="1" dirty="0">
                <a:solidFill>
                  <a:srgbClr val="CC3300"/>
                </a:solidFill>
                <a:latin typeface="Arial Narrow" panose="020B0606020202030204" pitchFamily="34" charset="0"/>
              </a:rPr>
              <a:t> </a:t>
            </a:r>
            <a:r>
              <a:rPr lang="es-ES" b="1" dirty="0" err="1">
                <a:solidFill>
                  <a:srgbClr val="CC3300"/>
                </a:solidFill>
                <a:latin typeface="Arial Narrow" panose="020B0606020202030204" pitchFamily="34" charset="0"/>
              </a:rPr>
              <a:t>cls</a:t>
            </a:r>
            <a:r>
              <a:rPr lang="es-ES" b="1" dirty="0">
                <a:solidFill>
                  <a:srgbClr val="CC3300"/>
                </a:solidFill>
                <a:latin typeface="Arial Narrow" panose="020B0606020202030204" pitchFamily="34" charset="0"/>
              </a:rPr>
              <a:t> horario</a:t>
            </a:r>
          </a:p>
          <a:p>
            <a:pPr marL="91440" indent="-91440" eaLnBrk="1" fontAlgn="auto" hangingPunct="1">
              <a:lnSpc>
                <a:spcPct val="80000"/>
              </a:lnSpc>
              <a:defRPr/>
            </a:pPr>
            <a:r>
              <a:rPr lang="es-ES" b="1" dirty="0">
                <a:solidFill>
                  <a:srgbClr val="CC3300"/>
                </a:solidFill>
                <a:latin typeface="Arial Narrow" panose="020B0606020202030204" pitchFamily="34" charset="0"/>
              </a:rPr>
              <a:t>Programación </a:t>
            </a:r>
            <a:r>
              <a:rPr lang="es-ES" b="1" dirty="0" err="1">
                <a:solidFill>
                  <a:srgbClr val="CC3300"/>
                </a:solidFill>
                <a:latin typeface="Arial Narrow" panose="020B0606020202030204" pitchFamily="34" charset="0"/>
              </a:rPr>
              <a:t>algorit</a:t>
            </a:r>
            <a:r>
              <a:rPr lang="es-ES" b="1" dirty="0">
                <a:solidFill>
                  <a:srgbClr val="CC3300"/>
                </a:solidFill>
                <a:latin typeface="Arial Narrow" panose="020B0606020202030204" pitchFamily="34" charset="0"/>
              </a:rPr>
              <a:t>. 	 </a:t>
            </a:r>
            <a:r>
              <a:rPr lang="es-ES" b="1" dirty="0">
                <a:solidFill>
                  <a:srgbClr val="CC3300"/>
                </a:solidFill>
                <a:latin typeface="Arial Narrow" panose="020B0606020202030204" pitchFamily="34" charset="0"/>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propio	 	→ </a:t>
            </a:r>
            <a:r>
              <a:rPr lang="es-ES" b="1" dirty="0" err="1">
                <a:solidFill>
                  <a:srgbClr val="CC3300"/>
                </a:solidFill>
                <a:latin typeface="Arial Narrow" panose="020B0606020202030204" pitchFamily="34" charset="0"/>
                <a:cs typeface="Arial" panose="020B0604020202020204" pitchFamily="34" charset="0"/>
              </a:rPr>
              <a:t>inst</a:t>
            </a:r>
            <a:r>
              <a:rPr lang="es-ES" b="1" dirty="0">
                <a:solidFill>
                  <a:srgbClr val="CC3300"/>
                </a:solidFill>
                <a:latin typeface="Arial Narrow" panose="020B0606020202030204" pitchFamily="34" charset="0"/>
                <a:cs typeface="Arial" panose="020B0604020202020204" pitchFamily="34" charset="0"/>
              </a:rPr>
              <a:t>. de clase lis…	</a:t>
            </a:r>
            <a:endParaRPr lang="es-ES" b="1" dirty="0">
              <a:solidFill>
                <a:srgbClr val="CC3300"/>
              </a:solidFill>
              <a:latin typeface="Arial Narrow" panose="020B060602020203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Español			 </a:t>
            </a:r>
            <a:r>
              <a:rPr lang="es-ES" b="1" dirty="0">
                <a:solidFill>
                  <a:srgbClr val="CC3300"/>
                </a:solidFill>
                <a:latin typeface="Arial Narrow" panose="020B0606020202030204" pitchFamily="34" charset="0"/>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propio	 	→ </a:t>
            </a:r>
            <a:r>
              <a:rPr lang="es-ES" b="1" dirty="0" err="1">
                <a:solidFill>
                  <a:srgbClr val="CC3300"/>
                </a:solidFill>
                <a:latin typeface="Arial Narrow" panose="020B0606020202030204" pitchFamily="34" charset="0"/>
                <a:cs typeface="Arial" panose="020B0604020202020204" pitchFamily="34" charset="0"/>
              </a:rPr>
              <a:t>inst</a:t>
            </a:r>
            <a:r>
              <a:rPr lang="es-ES" b="1" dirty="0">
                <a:solidFill>
                  <a:srgbClr val="CC3300"/>
                </a:solidFill>
                <a:latin typeface="Arial Narrow" panose="020B0606020202030204" pitchFamily="34" charset="0"/>
                <a:cs typeface="Arial" panose="020B0604020202020204" pitchFamily="34" charset="0"/>
              </a:rPr>
              <a:t>. de clase lis…	</a:t>
            </a:r>
          </a:p>
          <a:p>
            <a:pPr marL="91440" indent="-91440" eaLnBrk="1" fontAlgn="auto" hangingPunct="1">
              <a:lnSpc>
                <a:spcPct val="80000"/>
              </a:lnSpc>
              <a:defRPr/>
            </a:pPr>
            <a:r>
              <a:rPr lang="es-ES" b="1" dirty="0">
                <a:solidFill>
                  <a:srgbClr val="CC3300"/>
                </a:solidFill>
                <a:latin typeface="Arial Narrow" panose="020B0606020202030204" pitchFamily="34" charset="0"/>
              </a:rPr>
              <a:t>pantalla</a:t>
            </a:r>
            <a:r>
              <a:rPr lang="es-ES" b="1" dirty="0">
                <a:solidFill>
                  <a:schemeClr val="tx1">
                    <a:lumMod val="75000"/>
                    <a:lumOff val="25000"/>
                  </a:schemeClr>
                </a:solidFill>
                <a:latin typeface="Arial Narrow" panose="020B0606020202030204" pitchFamily="34" charset="0"/>
              </a:rPr>
              <a:t> </a:t>
            </a:r>
            <a:r>
              <a:rPr lang="es-ES" b="1" dirty="0">
                <a:solidFill>
                  <a:srgbClr val="CC3300"/>
                </a:solidFill>
                <a:latin typeface="Arial Narrow" panose="020B0606020202030204" pitchFamily="34" charset="0"/>
              </a:rPr>
              <a:t>de horario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propio	 	→ </a:t>
            </a:r>
            <a:r>
              <a:rPr lang="es-ES" b="1" dirty="0">
                <a:solidFill>
                  <a:srgbClr val="3366FF"/>
                </a:solidFill>
                <a:latin typeface="Arial Narrow" panose="020B0606020202030204" pitchFamily="34" charset="0"/>
                <a:cs typeface="Arial" panose="020B0604020202020204" pitchFamily="34" charset="0"/>
              </a:rPr>
              <a:t>objeto: </a:t>
            </a:r>
            <a:r>
              <a:rPr lang="es-ES" b="1" dirty="0" err="1">
                <a:solidFill>
                  <a:srgbClr val="3366FF"/>
                </a:solidFill>
                <a:latin typeface="Arial Narrow" panose="020B0606020202030204" pitchFamily="34" charset="0"/>
                <a:cs typeface="Arial" panose="020B0604020202020204" pitchFamily="34" charset="0"/>
              </a:rPr>
              <a:t>cls</a:t>
            </a:r>
            <a:r>
              <a:rPr lang="es-ES" b="1" dirty="0">
                <a:solidFill>
                  <a:srgbClr val="3366FF"/>
                </a:solidFill>
                <a:latin typeface="Arial Narrow" panose="020B0606020202030204" pitchFamily="34" charset="0"/>
                <a:cs typeface="Arial" panose="020B0604020202020204" pitchFamily="34" charset="0"/>
              </a:rPr>
              <a:t> límite</a:t>
            </a:r>
            <a:endParaRPr lang="es-ES" b="1" dirty="0">
              <a:solidFill>
                <a:srgbClr val="3366FF"/>
              </a:solidFill>
              <a:cs typeface="Arial" panose="020B060402020202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Códigos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atributo </a:t>
            </a:r>
            <a:r>
              <a:rPr lang="es-ES" b="1" dirty="0" err="1">
                <a:solidFill>
                  <a:srgbClr val="CC3300"/>
                </a:solidFill>
                <a:latin typeface="Arial Narrow" panose="020B0606020202030204" pitchFamily="34" charset="0"/>
                <a:cs typeface="Arial" panose="020B0604020202020204" pitchFamily="34" charset="0"/>
              </a:rPr>
              <a:t>cls</a:t>
            </a:r>
            <a:r>
              <a:rPr lang="es-ES" b="1" dirty="0">
                <a:solidFill>
                  <a:srgbClr val="CC3300"/>
                </a:solidFill>
                <a:latin typeface="Arial Narrow" panose="020B0606020202030204" pitchFamily="34" charset="0"/>
                <a:cs typeface="Arial" panose="020B0604020202020204" pitchFamily="34" charset="0"/>
              </a:rPr>
              <a:t> horario</a:t>
            </a:r>
            <a:endParaRPr lang="es-ES" b="1" dirty="0">
              <a:solidFill>
                <a:srgbClr val="CC3300"/>
              </a:solidFill>
              <a:cs typeface="Arial" panose="020B060402020202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Sistema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fuera de contexto</a:t>
            </a:r>
            <a:endParaRPr lang="es-ES" b="1" dirty="0">
              <a:solidFill>
                <a:srgbClr val="CC3300"/>
              </a:solidFill>
              <a:cs typeface="Arial" panose="020B060402020202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Validaciones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acciones</a:t>
            </a:r>
            <a:endParaRPr lang="es-ES" b="1" dirty="0">
              <a:solidFill>
                <a:srgbClr val="CC3300"/>
              </a:solidFill>
              <a:cs typeface="Arial" panose="020B060402020202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lista de </a:t>
            </a:r>
            <a:r>
              <a:rPr lang="es-ES" b="1" dirty="0" err="1">
                <a:solidFill>
                  <a:srgbClr val="CC3300"/>
                </a:solidFill>
                <a:latin typeface="Arial Narrow" panose="020B0606020202030204" pitchFamily="34" charset="0"/>
              </a:rPr>
              <a:t>est</a:t>
            </a:r>
            <a:r>
              <a:rPr lang="es-ES" b="1" dirty="0">
                <a:solidFill>
                  <a:srgbClr val="CC3300"/>
                </a:solidFill>
                <a:latin typeface="Arial Narrow" panose="020B0606020202030204" pitchFamily="34" charset="0"/>
              </a:rPr>
              <a:t>. inscritos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t>
            </a:r>
            <a:r>
              <a:rPr lang="es-ES" b="1" dirty="0">
                <a:solidFill>
                  <a:srgbClr val="3366FF"/>
                </a:solidFill>
                <a:latin typeface="Arial Narrow" panose="020B0606020202030204" pitchFamily="34" charset="0"/>
                <a:cs typeface="Arial" panose="020B0604020202020204" pitchFamily="34" charset="0"/>
              </a:rPr>
              <a:t>objeto: </a:t>
            </a:r>
            <a:r>
              <a:rPr lang="es-ES" b="1" dirty="0" err="1">
                <a:solidFill>
                  <a:srgbClr val="3366FF"/>
                </a:solidFill>
                <a:latin typeface="Arial Narrow" panose="020B0606020202030204" pitchFamily="34" charset="0"/>
                <a:cs typeface="Arial" panose="020B0604020202020204" pitchFamily="34" charset="0"/>
              </a:rPr>
              <a:t>cls</a:t>
            </a:r>
            <a:r>
              <a:rPr lang="es-ES" b="1" dirty="0">
                <a:solidFill>
                  <a:srgbClr val="3366FF"/>
                </a:solidFill>
                <a:latin typeface="Arial Narrow" panose="020B0606020202030204" pitchFamily="34" charset="0"/>
                <a:cs typeface="Arial" panose="020B0604020202020204" pitchFamily="34" charset="0"/>
              </a:rPr>
              <a:t> entidad</a:t>
            </a:r>
          </a:p>
          <a:p>
            <a:pPr marL="91440" indent="-91440" eaLnBrk="1" fontAlgn="auto" hangingPunct="1">
              <a:lnSpc>
                <a:spcPct val="80000"/>
              </a:lnSpc>
              <a:defRPr/>
            </a:pPr>
            <a:r>
              <a:rPr lang="es-ES" b="1" dirty="0">
                <a:solidFill>
                  <a:srgbClr val="CC3300"/>
                </a:solidFill>
                <a:latin typeface="Arial Narrow" panose="020B0606020202030204" pitchFamily="34" charset="0"/>
                <a:cs typeface="Arial" panose="020B0604020202020204" pitchFamily="34" charset="0"/>
              </a:rPr>
              <a:t>Grupo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t>
            </a:r>
            <a:r>
              <a:rPr lang="es-ES" b="1" dirty="0">
                <a:solidFill>
                  <a:srgbClr val="3366FF"/>
                </a:solidFill>
                <a:latin typeface="Arial Narrow" panose="020B0606020202030204" pitchFamily="34" charset="0"/>
                <a:cs typeface="Arial" panose="020B0604020202020204" pitchFamily="34" charset="0"/>
              </a:rPr>
              <a:t>objeto: </a:t>
            </a:r>
            <a:r>
              <a:rPr lang="es-ES" b="1" dirty="0" err="1">
                <a:solidFill>
                  <a:srgbClr val="3366FF"/>
                </a:solidFill>
                <a:latin typeface="Arial Narrow" panose="020B0606020202030204" pitchFamily="34" charset="0"/>
                <a:cs typeface="Arial" panose="020B0604020202020204" pitchFamily="34" charset="0"/>
              </a:rPr>
              <a:t>cls</a:t>
            </a:r>
            <a:r>
              <a:rPr lang="es-ES" b="1" dirty="0">
                <a:solidFill>
                  <a:srgbClr val="3366FF"/>
                </a:solidFill>
                <a:latin typeface="Arial Narrow" panose="020B0606020202030204" pitchFamily="34" charset="0"/>
                <a:cs typeface="Arial" panose="020B0604020202020204" pitchFamily="34" charset="0"/>
              </a:rPr>
              <a:t> entidad</a:t>
            </a:r>
            <a:endParaRPr lang="es-ES" b="1" dirty="0">
              <a:solidFill>
                <a:srgbClr val="3366FF"/>
              </a:solidFill>
              <a:cs typeface="Arial" panose="020B0604020202020204" pitchFamily="34" charset="0"/>
            </a:endParaRPr>
          </a:p>
          <a:p>
            <a:pPr marL="91440" indent="-91440" eaLnBrk="1" fontAlgn="auto" hangingPunct="1">
              <a:lnSpc>
                <a:spcPct val="80000"/>
              </a:lnSpc>
              <a:defRPr/>
            </a:pPr>
            <a:r>
              <a:rPr lang="es-ES" b="1" dirty="0">
                <a:solidFill>
                  <a:srgbClr val="CC3300"/>
                </a:solidFill>
                <a:latin typeface="Arial Narrow" panose="020B0606020202030204" pitchFamily="34" charset="0"/>
              </a:rPr>
              <a:t>Browser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fuera de contexto</a:t>
            </a:r>
          </a:p>
          <a:p>
            <a:pPr marL="91440" indent="-91440" eaLnBrk="1" fontAlgn="auto" hangingPunct="1">
              <a:lnSpc>
                <a:spcPct val="80000"/>
              </a:lnSpc>
              <a:defRPr/>
            </a:pPr>
            <a:r>
              <a:rPr lang="es-ES" b="1" dirty="0">
                <a:solidFill>
                  <a:srgbClr val="CC3300"/>
                </a:solidFill>
                <a:latin typeface="Arial Narrow" panose="020B0606020202030204" pitchFamily="34" charset="0"/>
              </a:rPr>
              <a:t>copia (para imprimirse)</a:t>
            </a:r>
            <a:r>
              <a:rPr lang="es-ES" b="1" dirty="0">
                <a:solidFill>
                  <a:srgbClr val="CC3300"/>
                </a:solidFill>
              </a:rPr>
              <a:t> 	</a:t>
            </a:r>
            <a:r>
              <a:rPr lang="es-ES" b="1" dirty="0">
                <a:solidFill>
                  <a:srgbClr val="CC3300"/>
                </a:solidFill>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a:t>
            </a:r>
            <a:r>
              <a:rPr lang="es-ES" b="1" dirty="0">
                <a:solidFill>
                  <a:srgbClr val="3366FF"/>
                </a:solidFill>
                <a:latin typeface="Arial Narrow" panose="020B0606020202030204" pitchFamily="34" charset="0"/>
                <a:cs typeface="Arial" panose="020B0604020202020204" pitchFamily="34" charset="0"/>
              </a:rPr>
              <a:t>objeto: </a:t>
            </a:r>
            <a:r>
              <a:rPr lang="es-ES" b="1" dirty="0" err="1">
                <a:solidFill>
                  <a:srgbClr val="3366FF"/>
                </a:solidFill>
                <a:latin typeface="Arial Narrow" panose="020B0606020202030204" pitchFamily="34" charset="0"/>
                <a:cs typeface="Arial" panose="020B0604020202020204" pitchFamily="34" charset="0"/>
              </a:rPr>
              <a:t>cls</a:t>
            </a:r>
            <a:r>
              <a:rPr lang="es-ES" b="1" dirty="0">
                <a:solidFill>
                  <a:srgbClr val="3366FF"/>
                </a:solidFill>
                <a:latin typeface="Arial Narrow" panose="020B0606020202030204" pitchFamily="34" charset="0"/>
                <a:cs typeface="Arial" panose="020B0604020202020204" pitchFamily="34" charset="0"/>
              </a:rPr>
              <a:t> límite</a:t>
            </a:r>
          </a:p>
          <a:p>
            <a:pPr marL="91440" indent="-91440" eaLnBrk="1" fontAlgn="auto" hangingPunct="1">
              <a:lnSpc>
                <a:spcPct val="80000"/>
              </a:lnSpc>
              <a:defRPr/>
            </a:pPr>
            <a:r>
              <a:rPr lang="es-ES" b="1" dirty="0">
                <a:solidFill>
                  <a:srgbClr val="CC3300"/>
                </a:solidFill>
                <a:latin typeface="Arial Narrow" panose="020B0606020202030204" pitchFamily="34" charset="0"/>
              </a:rPr>
              <a:t>CU			</a:t>
            </a:r>
            <a:r>
              <a:rPr lang="es-ES" b="1" dirty="0">
                <a:solidFill>
                  <a:srgbClr val="CC3300"/>
                </a:solidFill>
                <a:latin typeface="Arial Narrow" panose="020B0606020202030204" pitchFamily="34" charset="0"/>
                <a:cs typeface="Arial" panose="020B0604020202020204" pitchFamily="34" charset="0"/>
              </a:rPr>
              <a:t>→ </a:t>
            </a:r>
            <a:r>
              <a:rPr lang="es-ES" b="1" dirty="0" err="1">
                <a:solidFill>
                  <a:srgbClr val="CC3300"/>
                </a:solidFill>
                <a:latin typeface="Arial Narrow" panose="020B0606020202030204" pitchFamily="34" charset="0"/>
                <a:cs typeface="Arial" panose="020B0604020202020204" pitchFamily="34" charset="0"/>
              </a:rPr>
              <a:t>Sust</a:t>
            </a:r>
            <a:r>
              <a:rPr lang="es-ES" b="1" dirty="0">
                <a:solidFill>
                  <a:srgbClr val="CC3300"/>
                </a:solidFill>
                <a:latin typeface="Arial Narrow" panose="020B0606020202030204" pitchFamily="34" charset="0"/>
                <a:cs typeface="Arial" panose="020B0604020202020204" pitchFamily="34" charset="0"/>
              </a:rPr>
              <a:t>. común 		→ fuera de contexto</a:t>
            </a:r>
          </a:p>
          <a:p>
            <a:pPr marL="91440" indent="-91440" eaLnBrk="1" fontAlgn="auto" hangingPunct="1">
              <a:lnSpc>
                <a:spcPct val="80000"/>
              </a:lnSpc>
              <a:buFont typeface="Wingdings" panose="05000000000000000000" pitchFamily="2" charset="2"/>
              <a:buNone/>
              <a:defRPr/>
            </a:pPr>
            <a:endParaRPr lang="es-ES" sz="1600" b="1" dirty="0">
              <a:solidFill>
                <a:srgbClr val="3366FF"/>
              </a:solidFill>
              <a:latin typeface="Arial Narrow" panose="020B0606020202030204" pitchFamily="34" charset="0"/>
              <a:cs typeface="Arial" panose="020B0604020202020204" pitchFamily="34" charset="0"/>
            </a:endParaRPr>
          </a:p>
          <a:p>
            <a:pPr marL="91440" indent="-91440" eaLnBrk="1" fontAlgn="auto" hangingPunct="1">
              <a:lnSpc>
                <a:spcPct val="80000"/>
              </a:lnSpc>
              <a:buFont typeface="Wingdings" panose="05000000000000000000" pitchFamily="2" charset="2"/>
              <a:buNone/>
              <a:defRPr/>
            </a:pPr>
            <a:r>
              <a:rPr lang="es-ES" sz="1600" b="1" dirty="0">
                <a:solidFill>
                  <a:srgbClr val="3366FF"/>
                </a:solidFill>
                <a:latin typeface="Arial Narrow" panose="020B0606020202030204" pitchFamily="34" charset="0"/>
                <a:cs typeface="Arial" panose="020B0604020202020204" pitchFamily="34" charset="0"/>
              </a:rPr>
              <a:t>Objetos Filtrados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F31AF44B-1D6B-482D-83A1-93E76E9BCACF}"/>
              </a:ext>
            </a:extLst>
          </p:cNvPr>
          <p:cNvSpPr>
            <a:spLocks noGrp="1" noChangeArrowheads="1"/>
          </p:cNvSpPr>
          <p:nvPr>
            <p:ph type="title"/>
          </p:nvPr>
        </p:nvSpPr>
        <p:spPr>
          <a:xfrm>
            <a:off x="323850" y="188913"/>
            <a:ext cx="7920038" cy="1239837"/>
          </a:xfrm>
        </p:spPr>
        <p:txBody>
          <a:bodyPr/>
          <a:lstStyle/>
          <a:p>
            <a:pPr eaLnBrk="1" fontAlgn="auto" hangingPunct="1">
              <a:spcAft>
                <a:spcPts val="0"/>
              </a:spcAft>
              <a:defRPr/>
            </a:pPr>
            <a:r>
              <a:rPr lang="es-ES" sz="2800">
                <a:solidFill>
                  <a:schemeClr val="tx1">
                    <a:lumMod val="75000"/>
                    <a:lumOff val="25000"/>
                  </a:schemeClr>
                </a:solidFill>
              </a:rPr>
              <a:t>Clases tipo Entidad identificadas en Escenario de “Inscribirse en Cursos –Crear un Horario”-</a:t>
            </a:r>
            <a:r>
              <a:rPr lang="es-ES" sz="3200">
                <a:solidFill>
                  <a:schemeClr val="tx1">
                    <a:lumMod val="75000"/>
                    <a:lumOff val="25000"/>
                  </a:schemeClr>
                </a:solidFill>
              </a:rPr>
              <a:t> </a:t>
            </a:r>
          </a:p>
        </p:txBody>
      </p:sp>
      <p:sp>
        <p:nvSpPr>
          <p:cNvPr id="11267" name="Rectangle 3">
            <a:extLst>
              <a:ext uri="{FF2B5EF4-FFF2-40B4-BE49-F238E27FC236}">
                <a16:creationId xmlns:a16="http://schemas.microsoft.com/office/drawing/2014/main" xmlns="" id="{6341AB8D-BDAB-43A3-B0B7-DFD3F784F324}"/>
              </a:ext>
            </a:extLst>
          </p:cNvPr>
          <p:cNvSpPr>
            <a:spLocks noGrp="1" noChangeArrowheads="1"/>
          </p:cNvSpPr>
          <p:nvPr>
            <p:ph idx="1"/>
          </p:nvPr>
        </p:nvSpPr>
        <p:spPr>
          <a:xfrm>
            <a:off x="179388" y="1484313"/>
            <a:ext cx="8964612" cy="4824412"/>
          </a:xfrm>
        </p:spPr>
        <p:txBody>
          <a:bodyPr rtlCol="0">
            <a:normAutofit lnSpcReduction="10000"/>
          </a:bodyPr>
          <a:lstStyle/>
          <a:p>
            <a:pPr marL="91440" indent="-91440" eaLnBrk="1" fontAlgn="auto" hangingPunct="1">
              <a:buFont typeface="Wingdings" panose="05000000000000000000" pitchFamily="2" charset="2"/>
              <a:buNone/>
              <a:defRPr/>
            </a:pPr>
            <a:endParaRPr lang="es-ES" sz="2100" dirty="0">
              <a:solidFill>
                <a:schemeClr val="tx1">
                  <a:lumMod val="75000"/>
                  <a:lumOff val="25000"/>
                </a:schemeClr>
              </a:solidFill>
            </a:endParaRPr>
          </a:p>
          <a:p>
            <a:pPr marL="91440" indent="-91440" eaLnBrk="1" fontAlgn="auto" hangingPunct="1">
              <a:defRPr/>
            </a:pPr>
            <a:r>
              <a:rPr lang="es-ES" sz="2400" b="1" dirty="0">
                <a:solidFill>
                  <a:schemeClr val="tx2"/>
                </a:solidFill>
              </a:rPr>
              <a:t>Curso:</a:t>
            </a:r>
            <a:r>
              <a:rPr lang="es-ES" sz="2400" dirty="0">
                <a:solidFill>
                  <a:schemeClr val="tx2"/>
                </a:solidFill>
              </a:rPr>
              <a:t>     </a:t>
            </a:r>
          </a:p>
          <a:p>
            <a:pPr marL="384048" lvl="1" indent="-182880" eaLnBrk="1" fontAlgn="auto" hangingPunct="1">
              <a:buFont typeface="Wingdings" panose="05000000000000000000" pitchFamily="2" charset="2"/>
              <a:buNone/>
              <a:defRPr/>
            </a:pPr>
            <a:r>
              <a:rPr lang="es-ES" sz="2000" dirty="0">
                <a:solidFill>
                  <a:schemeClr val="tx1">
                    <a:lumMod val="75000"/>
                    <a:lumOff val="25000"/>
                  </a:schemeClr>
                </a:solidFill>
              </a:rPr>
              <a:t>     una materia ofrecida por la universidad que es parte de un Plan de Estudios del estudiante	</a:t>
            </a:r>
          </a:p>
          <a:p>
            <a:pPr marL="91440" indent="-91440" eaLnBrk="1" fontAlgn="auto" hangingPunct="1">
              <a:defRPr/>
            </a:pPr>
            <a:r>
              <a:rPr lang="es-ES" sz="2400" b="1" dirty="0" err="1">
                <a:solidFill>
                  <a:schemeClr val="tx2"/>
                </a:solidFill>
              </a:rPr>
              <a:t>ListaCursosDisponibl</a:t>
            </a:r>
            <a:r>
              <a:rPr lang="es-ES" sz="2400" dirty="0" err="1">
                <a:solidFill>
                  <a:schemeClr val="tx2"/>
                </a:solidFill>
              </a:rPr>
              <a:t>es</a:t>
            </a:r>
            <a:r>
              <a:rPr lang="es-ES" sz="2400" dirty="0">
                <a:solidFill>
                  <a:schemeClr val="tx2"/>
                </a:solidFill>
              </a:rPr>
              <a:t>:</a:t>
            </a:r>
            <a:r>
              <a:rPr lang="es-ES" sz="2400" dirty="0">
                <a:solidFill>
                  <a:schemeClr val="tx1">
                    <a:lumMod val="75000"/>
                    <a:lumOff val="25000"/>
                  </a:schemeClr>
                </a:solidFill>
              </a:rPr>
              <a:t>   </a:t>
            </a:r>
          </a:p>
          <a:p>
            <a:pPr marL="384048" lvl="1" indent="-182880" eaLnBrk="1" fontAlgn="auto" hangingPunct="1">
              <a:buFont typeface="Wingdings" panose="05000000000000000000" pitchFamily="2" charset="2"/>
              <a:buNone/>
              <a:defRPr/>
            </a:pPr>
            <a:r>
              <a:rPr lang="es-ES" sz="2000" dirty="0">
                <a:solidFill>
                  <a:schemeClr val="tx1">
                    <a:lumMod val="75000"/>
                    <a:lumOff val="25000"/>
                  </a:schemeClr>
                </a:solidFill>
              </a:rPr>
              <a:t>	conjunto  de todos los cursos a ofrecer en un semestre	</a:t>
            </a:r>
          </a:p>
          <a:p>
            <a:pPr marL="91440" indent="-91440" eaLnBrk="1" fontAlgn="auto" hangingPunct="1">
              <a:defRPr/>
            </a:pPr>
            <a:r>
              <a:rPr lang="es-ES" sz="2400" b="1" dirty="0">
                <a:solidFill>
                  <a:schemeClr val="tx2"/>
                </a:solidFill>
              </a:rPr>
              <a:t>Horario:</a:t>
            </a:r>
            <a:r>
              <a:rPr lang="es-ES" sz="2400" dirty="0">
                <a:solidFill>
                  <a:schemeClr val="accent2"/>
                </a:solidFill>
              </a:rPr>
              <a:t>	</a:t>
            </a:r>
          </a:p>
          <a:p>
            <a:pPr marL="384048" lvl="1" indent="-182880" eaLnBrk="1" fontAlgn="auto" hangingPunct="1">
              <a:buFont typeface="Wingdings" panose="05000000000000000000" pitchFamily="2" charset="2"/>
              <a:buNone/>
              <a:defRPr/>
            </a:pPr>
            <a:r>
              <a:rPr lang="es-ES" sz="2000" dirty="0">
                <a:solidFill>
                  <a:schemeClr val="tx1">
                    <a:lumMod val="75000"/>
                    <a:lumOff val="25000"/>
                  </a:schemeClr>
                </a:solidFill>
              </a:rPr>
              <a:t>	lista de cursos y grupo (s) escogidos por un estudiante para un semestre 	</a:t>
            </a:r>
          </a:p>
          <a:p>
            <a:pPr marL="91440" indent="-91440" eaLnBrk="1" fontAlgn="auto" hangingPunct="1">
              <a:defRPr/>
            </a:pPr>
            <a:r>
              <a:rPr lang="es-ES" sz="2400" b="1" dirty="0" err="1">
                <a:solidFill>
                  <a:schemeClr val="tx2"/>
                </a:solidFill>
              </a:rPr>
              <a:t>ListaEstudiantesInscritos</a:t>
            </a:r>
            <a:r>
              <a:rPr lang="es-ES" sz="2400" b="1" dirty="0">
                <a:solidFill>
                  <a:schemeClr val="tx2"/>
                </a:solidFill>
              </a:rPr>
              <a:t>:</a:t>
            </a:r>
            <a:r>
              <a:rPr lang="es-ES" sz="2400" dirty="0">
                <a:solidFill>
                  <a:schemeClr val="accent2"/>
                </a:solidFill>
              </a:rPr>
              <a:t>	</a:t>
            </a:r>
          </a:p>
          <a:p>
            <a:pPr marL="384048" lvl="1" indent="-182880" eaLnBrk="1" fontAlgn="auto" hangingPunct="1">
              <a:buFont typeface="Wingdings" panose="05000000000000000000" pitchFamily="2" charset="2"/>
              <a:buNone/>
              <a:defRPr/>
            </a:pPr>
            <a:r>
              <a:rPr lang="es-ES" sz="2000" dirty="0">
                <a:solidFill>
                  <a:schemeClr val="tx1">
                    <a:lumMod val="75000"/>
                    <a:lumOff val="25000"/>
                  </a:schemeClr>
                </a:solidFill>
              </a:rPr>
              <a:t>	lista de estudiantes matriculados en un curso particular de un grupo</a:t>
            </a:r>
          </a:p>
          <a:p>
            <a:pPr marL="91440" indent="-91440" eaLnBrk="1" fontAlgn="auto" hangingPunct="1">
              <a:defRPr/>
            </a:pPr>
            <a:r>
              <a:rPr lang="es-ES" sz="2400" b="1" dirty="0">
                <a:solidFill>
                  <a:schemeClr val="tx2"/>
                </a:solidFill>
              </a:rPr>
              <a:t>Grupo:</a:t>
            </a:r>
            <a:r>
              <a:rPr lang="es-ES" sz="2400" dirty="0">
                <a:solidFill>
                  <a:schemeClr val="tx2"/>
                </a:solidFill>
              </a:rPr>
              <a:t>  </a:t>
            </a:r>
          </a:p>
          <a:p>
            <a:pPr marL="384048" lvl="1" indent="-182880" eaLnBrk="1" fontAlgn="auto" hangingPunct="1">
              <a:buFont typeface="Wingdings" panose="05000000000000000000" pitchFamily="2" charset="2"/>
              <a:buNone/>
              <a:defRPr/>
            </a:pPr>
            <a:r>
              <a:rPr lang="es-ES" sz="2000" dirty="0">
                <a:solidFill>
                  <a:schemeClr val="tx1">
                    <a:lumMod val="75000"/>
                    <a:lumOff val="25000"/>
                  </a:schemeClr>
                </a:solidFill>
              </a:rPr>
              <a:t>	conjunto  de cursos abiertos en un salón particular,  ofrecidos en un horario específico.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xmlns="" id="{4582B681-A3CC-411B-81E7-3692585DF7FA}"/>
              </a:ext>
            </a:extLst>
          </p:cNvPr>
          <p:cNvSpPr>
            <a:spLocks noGrp="1" noChangeArrowheads="1"/>
          </p:cNvSpPr>
          <p:nvPr>
            <p:ph type="title"/>
          </p:nvPr>
        </p:nvSpPr>
        <p:spPr>
          <a:xfrm>
            <a:off x="179388" y="333375"/>
            <a:ext cx="8713787" cy="1081088"/>
          </a:xfrm>
        </p:spPr>
        <p:txBody>
          <a:bodyPr/>
          <a:lstStyle/>
          <a:p>
            <a:pPr eaLnBrk="1" fontAlgn="auto" hangingPunct="1">
              <a:spcAft>
                <a:spcPts val="0"/>
              </a:spcAft>
              <a:defRPr/>
            </a:pPr>
            <a:r>
              <a:rPr lang="es-ES" sz="3200">
                <a:solidFill>
                  <a:schemeClr val="tx1">
                    <a:lumMod val="75000"/>
                    <a:lumOff val="25000"/>
                  </a:schemeClr>
                </a:solidFill>
              </a:rPr>
              <a:t>Diagrama de clases resultante: VOPC</a:t>
            </a:r>
            <a:r>
              <a:rPr lang="es-ES" sz="3500">
                <a:solidFill>
                  <a:schemeClr val="tx1">
                    <a:lumMod val="75000"/>
                    <a:lumOff val="25000"/>
                  </a:schemeClr>
                </a:solidFill>
              </a:rPr>
              <a:t> </a:t>
            </a:r>
            <a:br>
              <a:rPr lang="es-ES" sz="3500">
                <a:solidFill>
                  <a:schemeClr val="tx1">
                    <a:lumMod val="75000"/>
                    <a:lumOff val="25000"/>
                  </a:schemeClr>
                </a:solidFill>
              </a:rPr>
            </a:br>
            <a:r>
              <a:rPr lang="es-ES" sz="2400">
                <a:solidFill>
                  <a:schemeClr val="tx1">
                    <a:lumMod val="75000"/>
                    <a:lumOff val="25000"/>
                  </a:schemeClr>
                </a:solidFill>
              </a:rPr>
              <a:t>Clases participantes:   CU “Inscribirse en Cursos”</a:t>
            </a:r>
          </a:p>
        </p:txBody>
      </p:sp>
      <p:grpSp>
        <p:nvGrpSpPr>
          <p:cNvPr id="44035" name="Group 5">
            <a:extLst>
              <a:ext uri="{FF2B5EF4-FFF2-40B4-BE49-F238E27FC236}">
                <a16:creationId xmlns:a16="http://schemas.microsoft.com/office/drawing/2014/main" xmlns="" id="{5273349F-2263-48CF-A3C6-41A9F9467BED}"/>
              </a:ext>
            </a:extLst>
          </p:cNvPr>
          <p:cNvGrpSpPr>
            <a:grpSpLocks/>
          </p:cNvGrpSpPr>
          <p:nvPr/>
        </p:nvGrpSpPr>
        <p:grpSpPr bwMode="auto">
          <a:xfrm>
            <a:off x="1763713" y="1844675"/>
            <a:ext cx="1368425" cy="936625"/>
            <a:chOff x="657" y="1389"/>
            <a:chExt cx="862" cy="590"/>
          </a:xfrm>
        </p:grpSpPr>
        <p:sp>
          <p:nvSpPr>
            <p:cNvPr id="44072" name="Rectangle 6">
              <a:extLst>
                <a:ext uri="{FF2B5EF4-FFF2-40B4-BE49-F238E27FC236}">
                  <a16:creationId xmlns:a16="http://schemas.microsoft.com/office/drawing/2014/main" xmlns="" id="{E6105EA9-2F3E-4828-80AF-7A00E3CD913E}"/>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73" name="Line 7">
              <a:extLst>
                <a:ext uri="{FF2B5EF4-FFF2-40B4-BE49-F238E27FC236}">
                  <a16:creationId xmlns:a16="http://schemas.microsoft.com/office/drawing/2014/main" xmlns="" id="{F6DE90C3-0C8A-4CAF-B392-21D4021347B1}"/>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74" name="Text Box 8">
              <a:extLst>
                <a:ext uri="{FF2B5EF4-FFF2-40B4-BE49-F238E27FC236}">
                  <a16:creationId xmlns:a16="http://schemas.microsoft.com/office/drawing/2014/main" xmlns="" id="{749F7228-95CD-4FC0-9B41-512A5FFC999C}"/>
                </a:ext>
              </a:extLst>
            </p:cNvPr>
            <p:cNvSpPr txBox="1">
              <a:spLocks noChangeArrowheads="1"/>
            </p:cNvSpPr>
            <p:nvPr/>
          </p:nvSpPr>
          <p:spPr bwMode="auto">
            <a:xfrm>
              <a:off x="657" y="1389"/>
              <a:ext cx="8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&lt;&lt;boundary&gt;&gt;</a:t>
              </a:r>
            </a:p>
            <a:p>
              <a:pPr algn="ctr" eaLnBrk="1" hangingPunct="1">
                <a:spcBef>
                  <a:spcPct val="50000"/>
                </a:spcBef>
              </a:pPr>
              <a:r>
                <a:rPr lang="es-ES" altLang="es-PA" sz="1100">
                  <a:latin typeface="Arial" panose="020B0604020202020204" pitchFamily="34" charset="0"/>
                </a:rPr>
                <a:t>PantallaInscripcion</a:t>
              </a:r>
            </a:p>
          </p:txBody>
        </p:sp>
      </p:grpSp>
      <p:grpSp>
        <p:nvGrpSpPr>
          <p:cNvPr id="44036" name="Group 9">
            <a:extLst>
              <a:ext uri="{FF2B5EF4-FFF2-40B4-BE49-F238E27FC236}">
                <a16:creationId xmlns:a16="http://schemas.microsoft.com/office/drawing/2014/main" xmlns="" id="{B15EC9A3-D712-4A58-95E3-CB17B39C72AC}"/>
              </a:ext>
            </a:extLst>
          </p:cNvPr>
          <p:cNvGrpSpPr>
            <a:grpSpLocks/>
          </p:cNvGrpSpPr>
          <p:nvPr/>
        </p:nvGrpSpPr>
        <p:grpSpPr bwMode="auto">
          <a:xfrm>
            <a:off x="3995738" y="1844675"/>
            <a:ext cx="1368425" cy="936625"/>
            <a:chOff x="657" y="1389"/>
            <a:chExt cx="862" cy="590"/>
          </a:xfrm>
        </p:grpSpPr>
        <p:sp>
          <p:nvSpPr>
            <p:cNvPr id="44069" name="Rectangle 10">
              <a:extLst>
                <a:ext uri="{FF2B5EF4-FFF2-40B4-BE49-F238E27FC236}">
                  <a16:creationId xmlns:a16="http://schemas.microsoft.com/office/drawing/2014/main" xmlns="" id="{657EF3FD-1D24-4F36-8558-5F443A0A7508}"/>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70" name="Line 11">
              <a:extLst>
                <a:ext uri="{FF2B5EF4-FFF2-40B4-BE49-F238E27FC236}">
                  <a16:creationId xmlns:a16="http://schemas.microsoft.com/office/drawing/2014/main" xmlns="" id="{CD06D865-08AD-45CB-B181-5959A656BD5F}"/>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71" name="Text Box 12">
              <a:extLst>
                <a:ext uri="{FF2B5EF4-FFF2-40B4-BE49-F238E27FC236}">
                  <a16:creationId xmlns:a16="http://schemas.microsoft.com/office/drawing/2014/main" xmlns="" id="{CCCB8180-C322-4ADA-994D-48C4C96E4BC2}"/>
                </a:ext>
              </a:extLst>
            </p:cNvPr>
            <p:cNvSpPr txBox="1">
              <a:spLocks noChangeArrowheads="1"/>
            </p:cNvSpPr>
            <p:nvPr/>
          </p:nvSpPr>
          <p:spPr bwMode="auto">
            <a:xfrm>
              <a:off x="657" y="1389"/>
              <a:ext cx="8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 boundary &gt;&gt;</a:t>
              </a:r>
            </a:p>
            <a:p>
              <a:pPr algn="ctr" eaLnBrk="1" hangingPunct="1">
                <a:spcBef>
                  <a:spcPct val="50000"/>
                </a:spcBef>
              </a:pPr>
              <a:r>
                <a:rPr lang="es-ES" altLang="es-PA" sz="1100">
                  <a:latin typeface="Arial" panose="020B0604020202020204" pitchFamily="34" charset="0"/>
                </a:rPr>
                <a:t>PantallaHorario</a:t>
              </a:r>
            </a:p>
          </p:txBody>
        </p:sp>
      </p:grpSp>
      <p:grpSp>
        <p:nvGrpSpPr>
          <p:cNvPr id="44037" name="Group 13">
            <a:extLst>
              <a:ext uri="{FF2B5EF4-FFF2-40B4-BE49-F238E27FC236}">
                <a16:creationId xmlns:a16="http://schemas.microsoft.com/office/drawing/2014/main" xmlns="" id="{21786F82-0DE0-48F8-A655-A8507D57A6E8}"/>
              </a:ext>
            </a:extLst>
          </p:cNvPr>
          <p:cNvGrpSpPr>
            <a:grpSpLocks/>
          </p:cNvGrpSpPr>
          <p:nvPr/>
        </p:nvGrpSpPr>
        <p:grpSpPr bwMode="auto">
          <a:xfrm>
            <a:off x="6443663" y="1844675"/>
            <a:ext cx="1368425" cy="936625"/>
            <a:chOff x="657" y="1389"/>
            <a:chExt cx="862" cy="590"/>
          </a:xfrm>
        </p:grpSpPr>
        <p:sp>
          <p:nvSpPr>
            <p:cNvPr id="44066" name="Rectangle 14">
              <a:extLst>
                <a:ext uri="{FF2B5EF4-FFF2-40B4-BE49-F238E27FC236}">
                  <a16:creationId xmlns:a16="http://schemas.microsoft.com/office/drawing/2014/main" xmlns="" id="{94E6C320-ACDD-4EEF-A112-013E656DDB01}"/>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67" name="Line 15">
              <a:extLst>
                <a:ext uri="{FF2B5EF4-FFF2-40B4-BE49-F238E27FC236}">
                  <a16:creationId xmlns:a16="http://schemas.microsoft.com/office/drawing/2014/main" xmlns="" id="{99117233-D5A5-4E98-AFDC-9CE4D04E0E90}"/>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68" name="Text Box 16">
              <a:extLst>
                <a:ext uri="{FF2B5EF4-FFF2-40B4-BE49-F238E27FC236}">
                  <a16:creationId xmlns:a16="http://schemas.microsoft.com/office/drawing/2014/main" xmlns="" id="{A4EDF1C4-52CC-4997-94D5-F840EAE9336F}"/>
                </a:ext>
              </a:extLst>
            </p:cNvPr>
            <p:cNvSpPr txBox="1">
              <a:spLocks noChangeArrowheads="1"/>
            </p:cNvSpPr>
            <p:nvPr/>
          </p:nvSpPr>
          <p:spPr bwMode="auto">
            <a:xfrm>
              <a:off x="657" y="1389"/>
              <a:ext cx="8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&lt;&lt;Control&gt;&gt;</a:t>
              </a:r>
            </a:p>
            <a:p>
              <a:pPr algn="ctr" eaLnBrk="1" hangingPunct="1">
                <a:spcBef>
                  <a:spcPct val="50000"/>
                </a:spcBef>
              </a:pPr>
              <a:r>
                <a:rPr lang="es-ES" altLang="es-PA" sz="1100">
                  <a:latin typeface="Arial" panose="020B0604020202020204" pitchFamily="34" charset="0"/>
                </a:rPr>
                <a:t>ControlInscripción</a:t>
              </a:r>
            </a:p>
          </p:txBody>
        </p:sp>
      </p:grpSp>
      <p:grpSp>
        <p:nvGrpSpPr>
          <p:cNvPr id="44038" name="Group 17">
            <a:extLst>
              <a:ext uri="{FF2B5EF4-FFF2-40B4-BE49-F238E27FC236}">
                <a16:creationId xmlns:a16="http://schemas.microsoft.com/office/drawing/2014/main" xmlns="" id="{5300AF34-8BED-4F7A-8B8C-FCA8E959CB9A}"/>
              </a:ext>
            </a:extLst>
          </p:cNvPr>
          <p:cNvGrpSpPr>
            <a:grpSpLocks/>
          </p:cNvGrpSpPr>
          <p:nvPr/>
        </p:nvGrpSpPr>
        <p:grpSpPr bwMode="auto">
          <a:xfrm>
            <a:off x="1690688" y="3213100"/>
            <a:ext cx="1368425" cy="936625"/>
            <a:chOff x="657" y="1389"/>
            <a:chExt cx="862" cy="590"/>
          </a:xfrm>
        </p:grpSpPr>
        <p:sp>
          <p:nvSpPr>
            <p:cNvPr id="44063" name="Rectangle 18">
              <a:extLst>
                <a:ext uri="{FF2B5EF4-FFF2-40B4-BE49-F238E27FC236}">
                  <a16:creationId xmlns:a16="http://schemas.microsoft.com/office/drawing/2014/main" xmlns="" id="{4D61BBDA-BF6C-43B8-8F6E-E2A182F66BB7}"/>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64" name="Line 19">
              <a:extLst>
                <a:ext uri="{FF2B5EF4-FFF2-40B4-BE49-F238E27FC236}">
                  <a16:creationId xmlns:a16="http://schemas.microsoft.com/office/drawing/2014/main" xmlns="" id="{E010F9C8-2ED2-4713-9E78-2665FDE53F17}"/>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65" name="Text Box 20">
              <a:extLst>
                <a:ext uri="{FF2B5EF4-FFF2-40B4-BE49-F238E27FC236}">
                  <a16:creationId xmlns:a16="http://schemas.microsoft.com/office/drawing/2014/main" xmlns="" id="{6791693E-64EE-4F67-B35A-F17B5B1E43E1}"/>
                </a:ext>
              </a:extLst>
            </p:cNvPr>
            <p:cNvSpPr txBox="1">
              <a:spLocks noChangeArrowheads="1"/>
            </p:cNvSpPr>
            <p:nvPr/>
          </p:nvSpPr>
          <p:spPr bwMode="auto">
            <a:xfrm>
              <a:off x="657" y="1389"/>
              <a:ext cx="8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&lt;&lt;entity&gt;&gt;</a:t>
              </a:r>
            </a:p>
            <a:p>
              <a:pPr algn="ctr" eaLnBrk="1" hangingPunct="1">
                <a:spcBef>
                  <a:spcPct val="50000"/>
                </a:spcBef>
              </a:pPr>
              <a:r>
                <a:rPr lang="es-ES" altLang="es-PA" sz="1100">
                  <a:latin typeface="Arial" panose="020B0604020202020204" pitchFamily="34" charset="0"/>
                </a:rPr>
                <a:t>Curso</a:t>
              </a:r>
            </a:p>
          </p:txBody>
        </p:sp>
      </p:grpSp>
      <p:grpSp>
        <p:nvGrpSpPr>
          <p:cNvPr id="44039" name="Group 21">
            <a:extLst>
              <a:ext uri="{FF2B5EF4-FFF2-40B4-BE49-F238E27FC236}">
                <a16:creationId xmlns:a16="http://schemas.microsoft.com/office/drawing/2014/main" xmlns="" id="{2669B2CF-247F-4536-B14A-08F154CEFA8C}"/>
              </a:ext>
            </a:extLst>
          </p:cNvPr>
          <p:cNvGrpSpPr>
            <a:grpSpLocks/>
          </p:cNvGrpSpPr>
          <p:nvPr/>
        </p:nvGrpSpPr>
        <p:grpSpPr bwMode="auto">
          <a:xfrm>
            <a:off x="3924300" y="3284538"/>
            <a:ext cx="1368425" cy="936625"/>
            <a:chOff x="657" y="1389"/>
            <a:chExt cx="862" cy="590"/>
          </a:xfrm>
        </p:grpSpPr>
        <p:sp>
          <p:nvSpPr>
            <p:cNvPr id="44060" name="Rectangle 22">
              <a:extLst>
                <a:ext uri="{FF2B5EF4-FFF2-40B4-BE49-F238E27FC236}">
                  <a16:creationId xmlns:a16="http://schemas.microsoft.com/office/drawing/2014/main" xmlns="" id="{5CBB7B85-3902-4A99-ACC9-CBE5A2105BED}"/>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61" name="Line 23">
              <a:extLst>
                <a:ext uri="{FF2B5EF4-FFF2-40B4-BE49-F238E27FC236}">
                  <a16:creationId xmlns:a16="http://schemas.microsoft.com/office/drawing/2014/main" xmlns="" id="{61AA0C17-CF3B-4C81-8C88-E6A621939FC3}"/>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62" name="Text Box 24">
              <a:extLst>
                <a:ext uri="{FF2B5EF4-FFF2-40B4-BE49-F238E27FC236}">
                  <a16:creationId xmlns:a16="http://schemas.microsoft.com/office/drawing/2014/main" xmlns="" id="{D9CE060E-EA55-485D-9F8D-6E9C713B3265}"/>
                </a:ext>
              </a:extLst>
            </p:cNvPr>
            <p:cNvSpPr txBox="1">
              <a:spLocks noChangeArrowheads="1"/>
            </p:cNvSpPr>
            <p:nvPr/>
          </p:nvSpPr>
          <p:spPr bwMode="auto">
            <a:xfrm>
              <a:off x="657" y="1389"/>
              <a:ext cx="862"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&lt;&lt;entity&gt;&gt;</a:t>
              </a:r>
            </a:p>
            <a:p>
              <a:pPr algn="ctr" eaLnBrk="1" hangingPunct="1">
                <a:spcBef>
                  <a:spcPct val="50000"/>
                </a:spcBef>
              </a:pPr>
              <a:r>
                <a:rPr lang="es-ES" altLang="es-PA" sz="1100">
                  <a:latin typeface="Arial" panose="020B0604020202020204" pitchFamily="34" charset="0"/>
                </a:rPr>
                <a:t>Horario</a:t>
              </a:r>
            </a:p>
            <a:p>
              <a:pPr algn="ctr" eaLnBrk="1" hangingPunct="1">
                <a:spcBef>
                  <a:spcPct val="50000"/>
                </a:spcBef>
              </a:pPr>
              <a:endParaRPr lang="es-ES" altLang="es-PA" sz="1100">
                <a:latin typeface="Arial" panose="020B0604020202020204" pitchFamily="34" charset="0"/>
              </a:endParaRPr>
            </a:p>
          </p:txBody>
        </p:sp>
      </p:grpSp>
      <p:grpSp>
        <p:nvGrpSpPr>
          <p:cNvPr id="44040" name="Group 25">
            <a:extLst>
              <a:ext uri="{FF2B5EF4-FFF2-40B4-BE49-F238E27FC236}">
                <a16:creationId xmlns:a16="http://schemas.microsoft.com/office/drawing/2014/main" xmlns="" id="{EDB95594-71BB-440F-9C47-F2464103F665}"/>
              </a:ext>
            </a:extLst>
          </p:cNvPr>
          <p:cNvGrpSpPr>
            <a:grpSpLocks/>
          </p:cNvGrpSpPr>
          <p:nvPr/>
        </p:nvGrpSpPr>
        <p:grpSpPr bwMode="auto">
          <a:xfrm>
            <a:off x="6372225" y="3284538"/>
            <a:ext cx="1368425" cy="936625"/>
            <a:chOff x="657" y="1389"/>
            <a:chExt cx="862" cy="590"/>
          </a:xfrm>
        </p:grpSpPr>
        <p:sp>
          <p:nvSpPr>
            <p:cNvPr id="44057" name="Rectangle 26">
              <a:extLst>
                <a:ext uri="{FF2B5EF4-FFF2-40B4-BE49-F238E27FC236}">
                  <a16:creationId xmlns:a16="http://schemas.microsoft.com/office/drawing/2014/main" xmlns="" id="{1655600C-FD86-4D47-B5DB-E566149D494B}"/>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58" name="Line 27">
              <a:extLst>
                <a:ext uri="{FF2B5EF4-FFF2-40B4-BE49-F238E27FC236}">
                  <a16:creationId xmlns:a16="http://schemas.microsoft.com/office/drawing/2014/main" xmlns="" id="{DA4B56C5-E523-44B8-A6E5-E74B58216D21}"/>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59" name="Text Box 28">
              <a:extLst>
                <a:ext uri="{FF2B5EF4-FFF2-40B4-BE49-F238E27FC236}">
                  <a16:creationId xmlns:a16="http://schemas.microsoft.com/office/drawing/2014/main" xmlns="" id="{85EABB4D-98A6-4FBB-9A9D-B4A0491A637E}"/>
                </a:ext>
              </a:extLst>
            </p:cNvPr>
            <p:cNvSpPr txBox="1">
              <a:spLocks noChangeArrowheads="1"/>
            </p:cNvSpPr>
            <p:nvPr/>
          </p:nvSpPr>
          <p:spPr bwMode="auto">
            <a:xfrm>
              <a:off x="657" y="1389"/>
              <a:ext cx="8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&lt;&lt;entity&gt;&gt;</a:t>
              </a:r>
            </a:p>
            <a:p>
              <a:pPr algn="ctr" eaLnBrk="1" hangingPunct="1">
                <a:spcBef>
                  <a:spcPct val="50000"/>
                </a:spcBef>
              </a:pPr>
              <a:r>
                <a:rPr lang="es-ES" altLang="es-PA" sz="1100">
                  <a:latin typeface="Arial" panose="020B0604020202020204" pitchFamily="34" charset="0"/>
                </a:rPr>
                <a:t>Grupo</a:t>
              </a:r>
            </a:p>
          </p:txBody>
        </p:sp>
      </p:grpSp>
      <p:grpSp>
        <p:nvGrpSpPr>
          <p:cNvPr id="44041" name="Group 29">
            <a:extLst>
              <a:ext uri="{FF2B5EF4-FFF2-40B4-BE49-F238E27FC236}">
                <a16:creationId xmlns:a16="http://schemas.microsoft.com/office/drawing/2014/main" xmlns="" id="{738DC4A1-F96B-44DC-B395-34FE981A55DA}"/>
              </a:ext>
            </a:extLst>
          </p:cNvPr>
          <p:cNvGrpSpPr>
            <a:grpSpLocks/>
          </p:cNvGrpSpPr>
          <p:nvPr/>
        </p:nvGrpSpPr>
        <p:grpSpPr bwMode="auto">
          <a:xfrm>
            <a:off x="2051050" y="5084763"/>
            <a:ext cx="2016125" cy="1008062"/>
            <a:chOff x="657" y="1389"/>
            <a:chExt cx="862" cy="590"/>
          </a:xfrm>
        </p:grpSpPr>
        <p:sp>
          <p:nvSpPr>
            <p:cNvPr id="44054" name="Rectangle 30">
              <a:extLst>
                <a:ext uri="{FF2B5EF4-FFF2-40B4-BE49-F238E27FC236}">
                  <a16:creationId xmlns:a16="http://schemas.microsoft.com/office/drawing/2014/main" xmlns="" id="{DAC95ADA-D67D-4524-8856-0B003E3FCE96}"/>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55" name="Line 31">
              <a:extLst>
                <a:ext uri="{FF2B5EF4-FFF2-40B4-BE49-F238E27FC236}">
                  <a16:creationId xmlns:a16="http://schemas.microsoft.com/office/drawing/2014/main" xmlns="" id="{5D2FA65D-91EC-4EAD-95A4-9DD10C58DC38}"/>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56" name="Text Box 32">
              <a:extLst>
                <a:ext uri="{FF2B5EF4-FFF2-40B4-BE49-F238E27FC236}">
                  <a16:creationId xmlns:a16="http://schemas.microsoft.com/office/drawing/2014/main" xmlns="" id="{F09F51F7-BAA1-46BC-92DA-A2B48C73A958}"/>
                </a:ext>
              </a:extLst>
            </p:cNvPr>
            <p:cNvSpPr txBox="1">
              <a:spLocks noChangeArrowheads="1"/>
            </p:cNvSpPr>
            <p:nvPr/>
          </p:nvSpPr>
          <p:spPr bwMode="auto">
            <a:xfrm>
              <a:off x="657" y="1389"/>
              <a:ext cx="8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&lt;&lt;entity&gt;&gt;</a:t>
              </a:r>
            </a:p>
            <a:p>
              <a:pPr algn="ctr" eaLnBrk="1" hangingPunct="1">
                <a:spcBef>
                  <a:spcPct val="50000"/>
                </a:spcBef>
              </a:pPr>
              <a:r>
                <a:rPr lang="es-ES" altLang="es-PA" sz="1100">
                  <a:latin typeface="Arial" panose="020B0604020202020204" pitchFamily="34" charset="0"/>
                </a:rPr>
                <a:t>ListaCursosDisponibles</a:t>
              </a:r>
            </a:p>
          </p:txBody>
        </p:sp>
      </p:grpSp>
      <p:grpSp>
        <p:nvGrpSpPr>
          <p:cNvPr id="44042" name="Group 33">
            <a:extLst>
              <a:ext uri="{FF2B5EF4-FFF2-40B4-BE49-F238E27FC236}">
                <a16:creationId xmlns:a16="http://schemas.microsoft.com/office/drawing/2014/main" xmlns="" id="{24DE0949-F7BC-447F-A791-7F130D4A2CFD}"/>
              </a:ext>
            </a:extLst>
          </p:cNvPr>
          <p:cNvGrpSpPr>
            <a:grpSpLocks/>
          </p:cNvGrpSpPr>
          <p:nvPr/>
        </p:nvGrpSpPr>
        <p:grpSpPr bwMode="auto">
          <a:xfrm>
            <a:off x="4932363" y="5084763"/>
            <a:ext cx="2087562" cy="1008062"/>
            <a:chOff x="657" y="1389"/>
            <a:chExt cx="862" cy="590"/>
          </a:xfrm>
        </p:grpSpPr>
        <p:sp>
          <p:nvSpPr>
            <p:cNvPr id="44051" name="Rectangle 34">
              <a:extLst>
                <a:ext uri="{FF2B5EF4-FFF2-40B4-BE49-F238E27FC236}">
                  <a16:creationId xmlns:a16="http://schemas.microsoft.com/office/drawing/2014/main" xmlns="" id="{B22EE121-1A6D-4D71-B34B-1730B57C8E43}"/>
                </a:ext>
              </a:extLst>
            </p:cNvPr>
            <p:cNvSpPr>
              <a:spLocks noChangeArrowheads="1"/>
            </p:cNvSpPr>
            <p:nvPr/>
          </p:nvSpPr>
          <p:spPr bwMode="auto">
            <a:xfrm>
              <a:off x="703" y="1389"/>
              <a:ext cx="816" cy="59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s-PA">
                <a:latin typeface="Arial" panose="020B0604020202020204" pitchFamily="34" charset="0"/>
              </a:endParaRPr>
            </a:p>
          </p:txBody>
        </p:sp>
        <p:sp>
          <p:nvSpPr>
            <p:cNvPr id="44052" name="Line 35">
              <a:extLst>
                <a:ext uri="{FF2B5EF4-FFF2-40B4-BE49-F238E27FC236}">
                  <a16:creationId xmlns:a16="http://schemas.microsoft.com/office/drawing/2014/main" xmlns="" id="{1332896D-FFDF-4112-BCFB-E05EA1885210}"/>
                </a:ext>
              </a:extLst>
            </p:cNvPr>
            <p:cNvSpPr>
              <a:spLocks noChangeShapeType="1"/>
            </p:cNvSpPr>
            <p:nvPr/>
          </p:nvSpPr>
          <p:spPr bwMode="auto">
            <a:xfrm>
              <a:off x="703" y="184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53" name="Text Box 36">
              <a:extLst>
                <a:ext uri="{FF2B5EF4-FFF2-40B4-BE49-F238E27FC236}">
                  <a16:creationId xmlns:a16="http://schemas.microsoft.com/office/drawing/2014/main" xmlns="" id="{BC331940-AED0-4546-9B4B-7354F98DA153}"/>
                </a:ext>
              </a:extLst>
            </p:cNvPr>
            <p:cNvSpPr txBox="1">
              <a:spLocks noChangeArrowheads="1"/>
            </p:cNvSpPr>
            <p:nvPr/>
          </p:nvSpPr>
          <p:spPr bwMode="auto">
            <a:xfrm>
              <a:off x="657" y="1389"/>
              <a:ext cx="8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PA" sz="1100">
                  <a:latin typeface="Arial" panose="020B0604020202020204" pitchFamily="34" charset="0"/>
                </a:rPr>
                <a:t>&lt;&lt;entity&gt;&gt;</a:t>
              </a:r>
            </a:p>
            <a:p>
              <a:pPr algn="ctr" eaLnBrk="1" hangingPunct="1">
                <a:spcBef>
                  <a:spcPct val="50000"/>
                </a:spcBef>
              </a:pPr>
              <a:r>
                <a:rPr lang="es-ES" altLang="es-PA" sz="1100">
                  <a:latin typeface="Arial" panose="020B0604020202020204" pitchFamily="34" charset="0"/>
                </a:rPr>
                <a:t>ListaEstudiantesInscritos</a:t>
              </a:r>
            </a:p>
          </p:txBody>
        </p:sp>
      </p:grpSp>
      <p:sp>
        <p:nvSpPr>
          <p:cNvPr id="44043" name="Line 37">
            <a:extLst>
              <a:ext uri="{FF2B5EF4-FFF2-40B4-BE49-F238E27FC236}">
                <a16:creationId xmlns:a16="http://schemas.microsoft.com/office/drawing/2014/main" xmlns="" id="{2348F4A5-BFD4-4191-AD09-C4F5180D2F0B}"/>
              </a:ext>
            </a:extLst>
          </p:cNvPr>
          <p:cNvSpPr>
            <a:spLocks noChangeShapeType="1"/>
          </p:cNvSpPr>
          <p:nvPr/>
        </p:nvSpPr>
        <p:spPr bwMode="auto">
          <a:xfrm>
            <a:off x="1835150" y="2349500"/>
            <a:ext cx="1296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44" name="Line 38">
            <a:extLst>
              <a:ext uri="{FF2B5EF4-FFF2-40B4-BE49-F238E27FC236}">
                <a16:creationId xmlns:a16="http://schemas.microsoft.com/office/drawing/2014/main" xmlns="" id="{6CBE272A-EA9A-4936-A747-74191A7A8A70}"/>
              </a:ext>
            </a:extLst>
          </p:cNvPr>
          <p:cNvSpPr>
            <a:spLocks noChangeShapeType="1"/>
          </p:cNvSpPr>
          <p:nvPr/>
        </p:nvSpPr>
        <p:spPr bwMode="auto">
          <a:xfrm>
            <a:off x="4067175" y="2349500"/>
            <a:ext cx="1296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45" name="Line 39">
            <a:extLst>
              <a:ext uri="{FF2B5EF4-FFF2-40B4-BE49-F238E27FC236}">
                <a16:creationId xmlns:a16="http://schemas.microsoft.com/office/drawing/2014/main" xmlns="" id="{79C245A7-A18D-40BB-90E8-97F371CA07E1}"/>
              </a:ext>
            </a:extLst>
          </p:cNvPr>
          <p:cNvSpPr>
            <a:spLocks noChangeShapeType="1"/>
          </p:cNvSpPr>
          <p:nvPr/>
        </p:nvSpPr>
        <p:spPr bwMode="auto">
          <a:xfrm>
            <a:off x="6516688" y="23495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46" name="Line 40">
            <a:extLst>
              <a:ext uri="{FF2B5EF4-FFF2-40B4-BE49-F238E27FC236}">
                <a16:creationId xmlns:a16="http://schemas.microsoft.com/office/drawing/2014/main" xmlns="" id="{4F785DFA-6512-4BDA-BF1A-6DBDA03F766D}"/>
              </a:ext>
            </a:extLst>
          </p:cNvPr>
          <p:cNvSpPr>
            <a:spLocks noChangeShapeType="1"/>
          </p:cNvSpPr>
          <p:nvPr/>
        </p:nvSpPr>
        <p:spPr bwMode="auto">
          <a:xfrm>
            <a:off x="1763713" y="371633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47" name="Line 42">
            <a:extLst>
              <a:ext uri="{FF2B5EF4-FFF2-40B4-BE49-F238E27FC236}">
                <a16:creationId xmlns:a16="http://schemas.microsoft.com/office/drawing/2014/main" xmlns="" id="{4EFC0076-5158-40C8-8327-6F6F471A6CF4}"/>
              </a:ext>
            </a:extLst>
          </p:cNvPr>
          <p:cNvSpPr>
            <a:spLocks noChangeShapeType="1"/>
          </p:cNvSpPr>
          <p:nvPr/>
        </p:nvSpPr>
        <p:spPr bwMode="auto">
          <a:xfrm>
            <a:off x="3995738" y="3789363"/>
            <a:ext cx="1296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48" name="Line 43">
            <a:extLst>
              <a:ext uri="{FF2B5EF4-FFF2-40B4-BE49-F238E27FC236}">
                <a16:creationId xmlns:a16="http://schemas.microsoft.com/office/drawing/2014/main" xmlns="" id="{3E00A745-F5BE-4566-914A-229C9FCF4B56}"/>
              </a:ext>
            </a:extLst>
          </p:cNvPr>
          <p:cNvSpPr>
            <a:spLocks noChangeShapeType="1"/>
          </p:cNvSpPr>
          <p:nvPr/>
        </p:nvSpPr>
        <p:spPr bwMode="auto">
          <a:xfrm>
            <a:off x="6443663" y="3789363"/>
            <a:ext cx="1296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49" name="Line 44">
            <a:extLst>
              <a:ext uri="{FF2B5EF4-FFF2-40B4-BE49-F238E27FC236}">
                <a16:creationId xmlns:a16="http://schemas.microsoft.com/office/drawing/2014/main" xmlns="" id="{8F149D9F-3ABB-4DB4-879C-834550B7EE1E}"/>
              </a:ext>
            </a:extLst>
          </p:cNvPr>
          <p:cNvSpPr>
            <a:spLocks noChangeShapeType="1"/>
          </p:cNvSpPr>
          <p:nvPr/>
        </p:nvSpPr>
        <p:spPr bwMode="auto">
          <a:xfrm>
            <a:off x="2124075" y="5589588"/>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
        <p:nvSpPr>
          <p:cNvPr id="44050" name="Line 45">
            <a:extLst>
              <a:ext uri="{FF2B5EF4-FFF2-40B4-BE49-F238E27FC236}">
                <a16:creationId xmlns:a16="http://schemas.microsoft.com/office/drawing/2014/main" xmlns="" id="{67ABF8A6-0889-4957-90C4-B4CED5214A47}"/>
              </a:ext>
            </a:extLst>
          </p:cNvPr>
          <p:cNvSpPr>
            <a:spLocks noChangeShapeType="1"/>
          </p:cNvSpPr>
          <p:nvPr/>
        </p:nvSpPr>
        <p:spPr bwMode="auto">
          <a:xfrm>
            <a:off x="5076825" y="5589588"/>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A"/>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3A34DFD4-96FE-48B3-84EB-508949973505}"/>
              </a:ext>
            </a:extLst>
          </p:cNvPr>
          <p:cNvSpPr>
            <a:spLocks noGrp="1" noChangeArrowheads="1"/>
          </p:cNvSpPr>
          <p:nvPr>
            <p:ph type="title"/>
          </p:nvPr>
        </p:nvSpPr>
        <p:spPr>
          <a:xfrm>
            <a:off x="250825" y="260350"/>
            <a:ext cx="7750175" cy="1157288"/>
          </a:xfrm>
        </p:spPr>
        <p:txBody>
          <a:bodyPr/>
          <a:lstStyle/>
          <a:p>
            <a:pPr algn="ctr" eaLnBrk="1" fontAlgn="auto" hangingPunct="1">
              <a:spcAft>
                <a:spcPts val="0"/>
              </a:spcAft>
              <a:defRPr/>
            </a:pPr>
            <a:r>
              <a:rPr lang="es-ES" sz="3500" dirty="0">
                <a:solidFill>
                  <a:schemeClr val="tx1">
                    <a:lumMod val="75000"/>
                    <a:lumOff val="25000"/>
                  </a:schemeClr>
                </a:solidFill>
              </a:rPr>
              <a:t>Diagramas de Clases Participantes</a:t>
            </a:r>
          </a:p>
        </p:txBody>
      </p:sp>
      <p:sp>
        <p:nvSpPr>
          <p:cNvPr id="13315" name="Rectangle 3">
            <a:extLst>
              <a:ext uri="{FF2B5EF4-FFF2-40B4-BE49-F238E27FC236}">
                <a16:creationId xmlns:a16="http://schemas.microsoft.com/office/drawing/2014/main" xmlns="" id="{6CD11E50-BAFE-45E1-84D2-5B60E47B3393}"/>
              </a:ext>
            </a:extLst>
          </p:cNvPr>
          <p:cNvSpPr>
            <a:spLocks noGrp="1" noChangeArrowheads="1"/>
          </p:cNvSpPr>
          <p:nvPr>
            <p:ph idx="1"/>
          </p:nvPr>
        </p:nvSpPr>
        <p:spPr/>
        <p:txBody>
          <a:bodyPr rtlCol="0">
            <a:normAutofit lnSpcReduction="10000"/>
          </a:bodyPr>
          <a:lstStyle/>
          <a:p>
            <a:pPr marL="91440" indent="-91440" eaLnBrk="1" fontAlgn="auto" hangingPunct="1">
              <a:defRPr/>
            </a:pPr>
            <a:r>
              <a:rPr lang="es-ES" sz="2400">
                <a:solidFill>
                  <a:schemeClr val="tx1">
                    <a:lumMod val="75000"/>
                    <a:lumOff val="25000"/>
                  </a:schemeClr>
                </a:solidFill>
              </a:rPr>
              <a:t>Un diagrama de clases muestra una o más clases en un mismo plano, usando la nomenclatura que se ha presentado antes.  </a:t>
            </a:r>
          </a:p>
          <a:p>
            <a:pPr marL="91440" indent="-91440" eaLnBrk="1" fontAlgn="auto" hangingPunct="1">
              <a:defRPr/>
            </a:pPr>
            <a:r>
              <a:rPr lang="es-ES" sz="2400">
                <a:solidFill>
                  <a:schemeClr val="tx1">
                    <a:lumMod val="75000"/>
                    <a:lumOff val="25000"/>
                  </a:schemeClr>
                </a:solidFill>
              </a:rPr>
              <a:t>Cada Realización de Caso de Uso (RCU) tiene uno o más diagramas de clases que muestran las clases participantes en el CU y sus relaciones. Tales diagramas son llamados Vista de Clases Participantes (“View of Participating Classes”) lo que se resume como VOPC.</a:t>
            </a:r>
          </a:p>
          <a:p>
            <a:pPr marL="91440" indent="-91440" eaLnBrk="1" fontAlgn="auto" hangingPunct="1">
              <a:defRPr/>
            </a:pPr>
            <a:r>
              <a:rPr lang="es-ES" sz="2400">
                <a:solidFill>
                  <a:schemeClr val="tx1">
                    <a:lumMod val="75000"/>
                    <a:lumOff val="25000"/>
                  </a:schemeClr>
                </a:solidFill>
              </a:rPr>
              <a:t>Los VOPC inician muy sencillos y pueden llegar a ser muy detallados y complejos, por lo que se puede necesitar usar varios para cada RCU.</a:t>
            </a:r>
            <a:endParaRPr lang="es-ES" sz="2400" u="sng">
              <a:solidFill>
                <a:schemeClr val="tx1">
                  <a:lumMod val="75000"/>
                  <a:lumOff val="25000"/>
                </a:schemeClr>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EB6F2722-A8B3-4B0E-9F26-812B361A67D7}"/>
              </a:ext>
            </a:extLst>
          </p:cNvPr>
          <p:cNvSpPr>
            <a:spLocks noGrp="1" noChangeArrowheads="1"/>
          </p:cNvSpPr>
          <p:nvPr>
            <p:ph type="title"/>
          </p:nvPr>
        </p:nvSpPr>
        <p:spPr>
          <a:xfrm>
            <a:off x="827088" y="287338"/>
            <a:ext cx="7539037" cy="1125537"/>
          </a:xfrm>
        </p:spPr>
        <p:txBody>
          <a:bodyPr>
            <a:normAutofit fontScale="90000"/>
          </a:bodyPr>
          <a:lstStyle/>
          <a:p>
            <a:pPr eaLnBrk="1" fontAlgn="auto" hangingPunct="1">
              <a:spcAft>
                <a:spcPts val="0"/>
              </a:spcAft>
              <a:defRPr/>
            </a:pPr>
            <a:r>
              <a:rPr lang="es-ES" sz="3500" dirty="0">
                <a:solidFill>
                  <a:schemeClr val="tx1">
                    <a:lumMod val="75000"/>
                    <a:lumOff val="25000"/>
                  </a:schemeClr>
                </a:solidFill>
              </a:rPr>
              <a:t/>
            </a:r>
            <a:br>
              <a:rPr lang="es-ES" sz="3500" dirty="0">
                <a:solidFill>
                  <a:schemeClr val="tx1">
                    <a:lumMod val="75000"/>
                    <a:lumOff val="25000"/>
                  </a:schemeClr>
                </a:solidFill>
              </a:rPr>
            </a:br>
            <a:r>
              <a:rPr lang="es-ES" sz="3500" dirty="0">
                <a:solidFill>
                  <a:schemeClr val="tx1">
                    <a:lumMod val="75000"/>
                    <a:lumOff val="25000"/>
                  </a:schemeClr>
                </a:solidFill>
              </a:rPr>
              <a:t/>
            </a:r>
            <a:br>
              <a:rPr lang="es-ES" sz="3500" dirty="0">
                <a:solidFill>
                  <a:schemeClr val="tx1">
                    <a:lumMod val="75000"/>
                    <a:lumOff val="25000"/>
                  </a:schemeClr>
                </a:solidFill>
              </a:rPr>
            </a:br>
            <a:r>
              <a:rPr lang="es-ES" sz="3500" dirty="0">
                <a:solidFill>
                  <a:schemeClr val="tx1">
                    <a:lumMod val="75000"/>
                    <a:lumOff val="25000"/>
                  </a:schemeClr>
                </a:solidFill>
              </a:rPr>
              <a:t>	</a:t>
            </a:r>
            <a:br>
              <a:rPr lang="es-ES" sz="3500" dirty="0">
                <a:solidFill>
                  <a:schemeClr val="tx1">
                    <a:lumMod val="75000"/>
                    <a:lumOff val="25000"/>
                  </a:schemeClr>
                </a:solidFill>
              </a:rPr>
            </a:br>
            <a:r>
              <a:rPr lang="es-ES" sz="3500" dirty="0">
                <a:solidFill>
                  <a:schemeClr val="tx1">
                    <a:lumMod val="75000"/>
                    <a:lumOff val="25000"/>
                  </a:schemeClr>
                </a:solidFill>
              </a:rPr>
              <a:t/>
            </a:r>
            <a:br>
              <a:rPr lang="es-ES" sz="3500" dirty="0">
                <a:solidFill>
                  <a:schemeClr val="tx1">
                    <a:lumMod val="75000"/>
                    <a:lumOff val="25000"/>
                  </a:schemeClr>
                </a:solidFill>
              </a:rPr>
            </a:br>
            <a:r>
              <a:rPr lang="es-ES" sz="3500" dirty="0">
                <a:solidFill>
                  <a:schemeClr val="tx1">
                    <a:lumMod val="75000"/>
                    <a:lumOff val="25000"/>
                  </a:schemeClr>
                </a:solidFill>
              </a:rPr>
              <a:t/>
            </a:r>
            <a:br>
              <a:rPr lang="es-ES" sz="3500" dirty="0">
                <a:solidFill>
                  <a:schemeClr val="tx1">
                    <a:lumMod val="75000"/>
                    <a:lumOff val="25000"/>
                  </a:schemeClr>
                </a:solidFill>
              </a:rPr>
            </a:br>
            <a:r>
              <a:rPr lang="es-ES" sz="3500" dirty="0">
                <a:solidFill>
                  <a:schemeClr val="tx1">
                    <a:lumMod val="75000"/>
                    <a:lumOff val="25000"/>
                  </a:schemeClr>
                </a:solidFill>
              </a:rPr>
              <a:t/>
            </a:r>
            <a:br>
              <a:rPr lang="es-ES" sz="3500" dirty="0">
                <a:solidFill>
                  <a:schemeClr val="tx1">
                    <a:lumMod val="75000"/>
                    <a:lumOff val="25000"/>
                  </a:schemeClr>
                </a:solidFill>
              </a:rPr>
            </a:br>
            <a:r>
              <a:rPr lang="es-ES" sz="3500" dirty="0">
                <a:solidFill>
                  <a:schemeClr val="tx1">
                    <a:lumMod val="75000"/>
                    <a:lumOff val="25000"/>
                  </a:schemeClr>
                </a:solidFill>
              </a:rPr>
              <a:t/>
            </a:r>
            <a:br>
              <a:rPr lang="es-ES" sz="3500" dirty="0">
                <a:solidFill>
                  <a:schemeClr val="tx1">
                    <a:lumMod val="75000"/>
                    <a:lumOff val="25000"/>
                  </a:schemeClr>
                </a:solidFill>
              </a:rPr>
            </a:br>
            <a:r>
              <a:rPr lang="es-ES" sz="3500" dirty="0">
                <a:solidFill>
                  <a:schemeClr val="tx1">
                    <a:lumMod val="75000"/>
                    <a:lumOff val="25000"/>
                  </a:schemeClr>
                </a:solidFill>
              </a:rPr>
              <a:t>Resumen del Modelo de Análisis </a:t>
            </a:r>
          </a:p>
        </p:txBody>
      </p:sp>
      <p:sp>
        <p:nvSpPr>
          <p:cNvPr id="46083" name="Rectangle 3">
            <a:extLst>
              <a:ext uri="{FF2B5EF4-FFF2-40B4-BE49-F238E27FC236}">
                <a16:creationId xmlns:a16="http://schemas.microsoft.com/office/drawing/2014/main" xmlns="" id="{9CD7868F-E4EF-4F96-A966-54CD1E2D8C91}"/>
              </a:ext>
            </a:extLst>
          </p:cNvPr>
          <p:cNvSpPr>
            <a:spLocks noGrp="1"/>
          </p:cNvSpPr>
          <p:nvPr>
            <p:ph idx="1"/>
          </p:nvPr>
        </p:nvSpPr>
        <p:spPr>
          <a:xfrm>
            <a:off x="250825" y="1700213"/>
            <a:ext cx="8642350" cy="4824412"/>
          </a:xfrm>
        </p:spPr>
        <p:txBody>
          <a:bodyPr/>
          <a:lstStyle/>
          <a:p>
            <a:pPr eaLnBrk="1" hangingPunct="1">
              <a:lnSpc>
                <a:spcPct val="80000"/>
              </a:lnSpc>
              <a:buFont typeface="Wingdings" panose="05000000000000000000" pitchFamily="2" charset="2"/>
              <a:buNone/>
            </a:pPr>
            <a:endParaRPr lang="es-ES" altLang="es-PA" sz="2600" dirty="0"/>
          </a:p>
          <a:p>
            <a:pPr lvl="1" eaLnBrk="1" hangingPunct="1">
              <a:lnSpc>
                <a:spcPct val="80000"/>
              </a:lnSpc>
            </a:pPr>
            <a:r>
              <a:rPr lang="es-ES" altLang="es-PA" sz="2400" dirty="0"/>
              <a:t>El Modelo de Análisis es el resultado del proceso de Análisis </a:t>
            </a:r>
          </a:p>
          <a:p>
            <a:pPr lvl="1" eaLnBrk="1" hangingPunct="1">
              <a:lnSpc>
                <a:spcPct val="80000"/>
              </a:lnSpc>
            </a:pPr>
            <a:r>
              <a:rPr lang="es-ES" altLang="es-PA" sz="2400" dirty="0"/>
              <a:t>El Modelo de Análisis incluye un modelo Estático y un modelo Dinámico del sistema </a:t>
            </a:r>
          </a:p>
          <a:p>
            <a:pPr lvl="1" eaLnBrk="1" hangingPunct="1">
              <a:lnSpc>
                <a:spcPct val="80000"/>
              </a:lnSpc>
            </a:pPr>
            <a:r>
              <a:rPr lang="es-ES" altLang="es-PA" sz="2400" dirty="0"/>
              <a:t>Para desarrollar el Modelo de Análisis debe hacerse “Análisis de Casos de Uso” </a:t>
            </a:r>
          </a:p>
          <a:p>
            <a:pPr lvl="1" eaLnBrk="1" hangingPunct="1">
              <a:lnSpc>
                <a:spcPct val="80000"/>
              </a:lnSpc>
            </a:pPr>
            <a:r>
              <a:rPr lang="es-ES" altLang="es-PA" sz="2400" dirty="0"/>
              <a:t>Con el Análisis de Casos de Uso se inicia la Realización de Casos de Uso (RCU) </a:t>
            </a:r>
          </a:p>
          <a:p>
            <a:pPr lvl="1" eaLnBrk="1" hangingPunct="1">
              <a:lnSpc>
                <a:spcPct val="80000"/>
              </a:lnSpc>
            </a:pPr>
            <a:r>
              <a:rPr lang="es-ES" altLang="es-PA" sz="2400" dirty="0"/>
              <a:t>El producto más importante del Análisis de Casos de Uso son las Clases de Análisis (VOPC)</a:t>
            </a:r>
          </a:p>
          <a:p>
            <a:pPr lvl="1" eaLnBrk="1" hangingPunct="1">
              <a:lnSpc>
                <a:spcPct val="80000"/>
              </a:lnSpc>
            </a:pPr>
            <a:r>
              <a:rPr lang="es-ES" altLang="es-PA" sz="2400" dirty="0"/>
              <a:t>Las Clases de Análisis son el primer paso hacia la creación de componentes ejecutables</a:t>
            </a:r>
          </a:p>
          <a:p>
            <a:pPr eaLnBrk="1" hangingPunct="1">
              <a:lnSpc>
                <a:spcPct val="80000"/>
              </a:lnSpc>
            </a:pPr>
            <a:endParaRPr lang="es-ES" altLang="es-PA" sz="2600" dirty="0"/>
          </a:p>
          <a:p>
            <a:pPr eaLnBrk="1" hangingPunct="1">
              <a:lnSpc>
                <a:spcPct val="80000"/>
              </a:lnSpc>
            </a:pPr>
            <a:endParaRPr lang="es-ES" altLang="es-PA" sz="26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66002575-2FB4-4BDD-BA6C-DB024EB9ED9C}"/>
              </a:ext>
            </a:extLst>
          </p:cNvPr>
          <p:cNvSpPr>
            <a:spLocks noGrp="1" noChangeArrowheads="1"/>
          </p:cNvSpPr>
          <p:nvPr>
            <p:ph type="title"/>
          </p:nvPr>
        </p:nvSpPr>
        <p:spPr/>
        <p:txBody>
          <a:bodyPr>
            <a:normAutofit fontScale="90000"/>
          </a:bodyPr>
          <a:lstStyle/>
          <a:p>
            <a:pPr eaLnBrk="1" fontAlgn="auto" hangingPunct="1">
              <a:spcAft>
                <a:spcPts val="0"/>
              </a:spcAft>
              <a:defRPr/>
            </a:pPr>
            <a:r>
              <a:rPr lang="es-ES" sz="3500">
                <a:solidFill>
                  <a:schemeClr val="tx1">
                    <a:lumMod val="75000"/>
                    <a:lumOff val="25000"/>
                  </a:schemeClr>
                </a:solidFill>
              </a:rPr>
              <a:t/>
            </a:r>
            <a:br>
              <a:rPr lang="es-ES" sz="3500">
                <a:solidFill>
                  <a:schemeClr val="tx1">
                    <a:lumMod val="75000"/>
                    <a:lumOff val="25000"/>
                  </a:schemeClr>
                </a:solidFill>
              </a:rPr>
            </a:br>
            <a:r>
              <a:rPr lang="es-ES" sz="3500">
                <a:solidFill>
                  <a:schemeClr val="tx1">
                    <a:lumMod val="75000"/>
                    <a:lumOff val="25000"/>
                  </a:schemeClr>
                </a:solidFill>
              </a:rPr>
              <a:t/>
            </a:r>
            <a:br>
              <a:rPr lang="es-ES" sz="3500">
                <a:solidFill>
                  <a:schemeClr val="tx1">
                    <a:lumMod val="75000"/>
                    <a:lumOff val="25000"/>
                  </a:schemeClr>
                </a:solidFill>
              </a:rPr>
            </a:br>
            <a:r>
              <a:rPr lang="es-ES" sz="3500">
                <a:solidFill>
                  <a:schemeClr val="tx1">
                    <a:lumMod val="75000"/>
                    <a:lumOff val="25000"/>
                  </a:schemeClr>
                </a:solidFill>
              </a:rPr>
              <a:t>	</a:t>
            </a:r>
            <a:br>
              <a:rPr lang="es-ES" sz="3500">
                <a:solidFill>
                  <a:schemeClr val="tx1">
                    <a:lumMod val="75000"/>
                    <a:lumOff val="25000"/>
                  </a:schemeClr>
                </a:solidFill>
              </a:rPr>
            </a:br>
            <a:r>
              <a:rPr lang="es-ES" sz="3500">
                <a:solidFill>
                  <a:schemeClr val="tx1">
                    <a:lumMod val="75000"/>
                    <a:lumOff val="25000"/>
                  </a:schemeClr>
                </a:solidFill>
              </a:rPr>
              <a:t/>
            </a:r>
            <a:br>
              <a:rPr lang="es-ES" sz="3500">
                <a:solidFill>
                  <a:schemeClr val="tx1">
                    <a:lumMod val="75000"/>
                    <a:lumOff val="25000"/>
                  </a:schemeClr>
                </a:solidFill>
              </a:rPr>
            </a:br>
            <a:r>
              <a:rPr lang="es-ES" sz="3500">
                <a:solidFill>
                  <a:schemeClr val="tx1">
                    <a:lumMod val="75000"/>
                    <a:lumOff val="25000"/>
                  </a:schemeClr>
                </a:solidFill>
              </a:rPr>
              <a:t/>
            </a:r>
            <a:br>
              <a:rPr lang="es-ES" sz="3500">
                <a:solidFill>
                  <a:schemeClr val="tx1">
                    <a:lumMod val="75000"/>
                    <a:lumOff val="25000"/>
                  </a:schemeClr>
                </a:solidFill>
              </a:rPr>
            </a:br>
            <a:r>
              <a:rPr lang="es-ES" sz="3500">
                <a:solidFill>
                  <a:schemeClr val="tx1">
                    <a:lumMod val="75000"/>
                    <a:lumOff val="25000"/>
                  </a:schemeClr>
                </a:solidFill>
              </a:rPr>
              <a:t/>
            </a:r>
            <a:br>
              <a:rPr lang="es-ES" sz="3500">
                <a:solidFill>
                  <a:schemeClr val="tx1">
                    <a:lumMod val="75000"/>
                    <a:lumOff val="25000"/>
                  </a:schemeClr>
                </a:solidFill>
              </a:rPr>
            </a:br>
            <a:r>
              <a:rPr lang="es-ES" sz="3500">
                <a:solidFill>
                  <a:schemeClr val="tx1">
                    <a:lumMod val="75000"/>
                    <a:lumOff val="25000"/>
                  </a:schemeClr>
                </a:solidFill>
              </a:rPr>
              <a:t/>
            </a:r>
            <a:br>
              <a:rPr lang="es-ES" sz="3500">
                <a:solidFill>
                  <a:schemeClr val="tx1">
                    <a:lumMod val="75000"/>
                    <a:lumOff val="25000"/>
                  </a:schemeClr>
                </a:solidFill>
              </a:rPr>
            </a:br>
            <a:r>
              <a:rPr lang="es-ES" sz="3500">
                <a:solidFill>
                  <a:schemeClr val="tx1">
                    <a:lumMod val="75000"/>
                    <a:lumOff val="25000"/>
                  </a:schemeClr>
                </a:solidFill>
              </a:rPr>
              <a:t>Resumen del Modelo de Análisis </a:t>
            </a:r>
          </a:p>
        </p:txBody>
      </p:sp>
      <p:sp>
        <p:nvSpPr>
          <p:cNvPr id="47107" name="Rectangle 3">
            <a:extLst>
              <a:ext uri="{FF2B5EF4-FFF2-40B4-BE49-F238E27FC236}">
                <a16:creationId xmlns:a16="http://schemas.microsoft.com/office/drawing/2014/main" xmlns="" id="{B46D7C36-97AA-469A-900F-9348B565E157}"/>
              </a:ext>
            </a:extLst>
          </p:cNvPr>
          <p:cNvSpPr>
            <a:spLocks noGrp="1"/>
          </p:cNvSpPr>
          <p:nvPr>
            <p:ph idx="1"/>
          </p:nvPr>
        </p:nvSpPr>
        <p:spPr>
          <a:xfrm>
            <a:off x="323850" y="1628775"/>
            <a:ext cx="8424863" cy="4752975"/>
          </a:xfrm>
        </p:spPr>
        <p:txBody>
          <a:bodyPr/>
          <a:lstStyle/>
          <a:p>
            <a:pPr eaLnBrk="1" hangingPunct="1">
              <a:buFont typeface="Wingdings" panose="05000000000000000000" pitchFamily="2" charset="2"/>
              <a:buNone/>
            </a:pPr>
            <a:endParaRPr lang="es-ES" altLang="es-PA" sz="2600"/>
          </a:p>
          <a:p>
            <a:pPr lvl="1" eaLnBrk="1" hangingPunct="1"/>
            <a:r>
              <a:rPr lang="es-ES" altLang="es-PA" sz="2200" b="1"/>
              <a:t>El estereotipo representa un tipo de clase</a:t>
            </a:r>
            <a:endParaRPr lang="es-ES" altLang="es-PA" sz="2200"/>
          </a:p>
          <a:p>
            <a:pPr lvl="2" eaLnBrk="1" hangingPunct="1"/>
            <a:r>
              <a:rPr lang="es-ES" altLang="es-PA" sz="2100"/>
              <a:t>Cada Clase de Análisis debe tener un estereotipo</a:t>
            </a:r>
          </a:p>
          <a:p>
            <a:pPr lvl="1" eaLnBrk="1" hangingPunct="1"/>
            <a:r>
              <a:rPr lang="es-ES" altLang="es-PA" sz="2200" b="1"/>
              <a:t>Una clase límite modela la comunicación entre lo que rodea al sistema y su funcionamiento interno.</a:t>
            </a:r>
          </a:p>
          <a:p>
            <a:pPr lvl="1" eaLnBrk="1" hangingPunct="1"/>
            <a:r>
              <a:rPr lang="es-ES" altLang="es-PA" sz="2200" b="1"/>
              <a:t>Una clase de entidad modela la información y comportamiento asociado, que es de larga duración (debe ser almacenada)</a:t>
            </a:r>
            <a:endParaRPr lang="es-ES" altLang="es-PA" sz="2200"/>
          </a:p>
          <a:p>
            <a:pPr lvl="1" eaLnBrk="1" hangingPunct="1"/>
            <a:r>
              <a:rPr lang="es-ES" altLang="es-PA" sz="2200" b="1"/>
              <a:t>Una clase de control modela comportamiento de coordinación especifico a uno o más casos de uso</a:t>
            </a:r>
            <a:endParaRPr lang="es-ES" altLang="es-PA" sz="2200"/>
          </a:p>
          <a:p>
            <a:pPr lvl="1" eaLnBrk="1" hangingPunct="1"/>
            <a:r>
              <a:rPr lang="es-ES" altLang="es-PA" sz="2200" b="1"/>
              <a:t>Para cada RCU deben hacerse uno o mas VOPC, o diagramas de clases participantes</a:t>
            </a:r>
            <a:endParaRPr lang="es-ES" altLang="es-PA" sz="2200"/>
          </a:p>
          <a:p>
            <a:pPr eaLnBrk="1" hangingPunct="1">
              <a:buFont typeface="Wingdings" panose="05000000000000000000" pitchFamily="2" charset="2"/>
              <a:buNone/>
            </a:pPr>
            <a:endParaRPr lang="es-ES" altLang="es-PA" sz="26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A99B4B6-7473-4DE1-BF1F-962D29B09AF3}"/>
              </a:ext>
            </a:extLst>
          </p:cNvPr>
          <p:cNvSpPr>
            <a:spLocks noGrp="1"/>
          </p:cNvSpPr>
          <p:nvPr>
            <p:ph type="title"/>
          </p:nvPr>
        </p:nvSpPr>
        <p:spPr/>
        <p:txBody>
          <a:bodyPr/>
          <a:lstStyle/>
          <a:p>
            <a:pPr algn="ctr"/>
            <a:r>
              <a:rPr lang="es-ES" dirty="0"/>
              <a:t>Importancia del Diseño</a:t>
            </a:r>
            <a:endParaRPr lang="es-PA" dirty="0"/>
          </a:p>
        </p:txBody>
      </p:sp>
      <p:sp>
        <p:nvSpPr>
          <p:cNvPr id="3" name="Marcador de número de diapositiva 2">
            <a:extLst>
              <a:ext uri="{FF2B5EF4-FFF2-40B4-BE49-F238E27FC236}">
                <a16:creationId xmlns:a16="http://schemas.microsoft.com/office/drawing/2014/main" xmlns="" id="{1DE578B3-A826-43E4-B9A6-A0E349835FD2}"/>
              </a:ext>
            </a:extLst>
          </p:cNvPr>
          <p:cNvSpPr>
            <a:spLocks noGrp="1"/>
          </p:cNvSpPr>
          <p:nvPr>
            <p:ph type="sldNum" sz="quarter" idx="12"/>
          </p:nvPr>
        </p:nvSpPr>
        <p:spPr/>
        <p:txBody>
          <a:bodyPr/>
          <a:lstStyle/>
          <a:p>
            <a:pPr>
              <a:defRPr/>
            </a:pPr>
            <a:fld id="{864C085D-1C92-4F77-A3BB-E9A4BF654B4B}" type="slidenum">
              <a:rPr lang="es-ES_tradnl" altLang="es-PA" smtClean="0"/>
              <a:pPr>
                <a:defRPr/>
              </a:pPr>
              <a:t>5</a:t>
            </a:fld>
            <a:endParaRPr lang="es-ES_tradnl" altLang="es-PA"/>
          </a:p>
        </p:txBody>
      </p:sp>
      <p:sp>
        <p:nvSpPr>
          <p:cNvPr id="5" name="CuadroTexto 4">
            <a:extLst>
              <a:ext uri="{FF2B5EF4-FFF2-40B4-BE49-F238E27FC236}">
                <a16:creationId xmlns:a16="http://schemas.microsoft.com/office/drawing/2014/main" xmlns="" id="{EB12FC58-BD88-46A4-A6CE-E93E101AE461}"/>
              </a:ext>
            </a:extLst>
          </p:cNvPr>
          <p:cNvSpPr txBox="1"/>
          <p:nvPr/>
        </p:nvSpPr>
        <p:spPr>
          <a:xfrm>
            <a:off x="822960" y="2060848"/>
            <a:ext cx="8069520" cy="3416320"/>
          </a:xfrm>
          <a:prstGeom prst="rect">
            <a:avLst/>
          </a:prstGeom>
          <a:noFill/>
        </p:spPr>
        <p:txBody>
          <a:bodyPr wrap="square">
            <a:spAutoFit/>
          </a:bodyPr>
          <a:lstStyle/>
          <a:p>
            <a:endParaRPr lang="es-ES" sz="2400" b="0" i="0" dirty="0">
              <a:solidFill>
                <a:srgbClr val="444444"/>
              </a:solidFill>
              <a:effectLst/>
              <a:latin typeface="Helvetica-Neue"/>
            </a:endParaRPr>
          </a:p>
          <a:p>
            <a:pPr marL="342900" indent="-342900">
              <a:buFont typeface="Arial" panose="020B0604020202020204" pitchFamily="34" charset="0"/>
              <a:buChar char="•"/>
            </a:pPr>
            <a:r>
              <a:rPr lang="es-ES" sz="2400" b="0" i="0" dirty="0">
                <a:solidFill>
                  <a:srgbClr val="444444"/>
                </a:solidFill>
                <a:effectLst/>
                <a:latin typeface="Helvetica-Neue"/>
              </a:rPr>
              <a:t>La importancia del Diseño del Software se puede definir en una sola palabra </a:t>
            </a:r>
            <a:r>
              <a:rPr lang="es-ES" sz="2400" b="1" i="0" dirty="0">
                <a:solidFill>
                  <a:srgbClr val="444444"/>
                </a:solidFill>
                <a:effectLst/>
                <a:latin typeface="Helvetica-Neue"/>
              </a:rPr>
              <a:t>Calidad</a:t>
            </a:r>
            <a:r>
              <a:rPr lang="es-ES" sz="2400" dirty="0">
                <a:solidFill>
                  <a:srgbClr val="444444"/>
                </a:solidFill>
                <a:latin typeface="Helvetica-Neue"/>
              </a:rPr>
              <a:t>.</a:t>
            </a:r>
          </a:p>
          <a:p>
            <a:endParaRPr lang="es-ES" sz="2400" b="0" i="0" dirty="0">
              <a:solidFill>
                <a:srgbClr val="444444"/>
              </a:solidFill>
              <a:effectLst/>
              <a:latin typeface="Helvetica-Neue"/>
            </a:endParaRPr>
          </a:p>
          <a:p>
            <a:pPr marL="342900" indent="-342900">
              <a:buFont typeface="Arial" panose="020B0604020202020204" pitchFamily="34" charset="0"/>
              <a:buChar char="•"/>
            </a:pPr>
            <a:r>
              <a:rPr lang="es-ES" sz="2400" dirty="0">
                <a:solidFill>
                  <a:srgbClr val="444444"/>
                </a:solidFill>
                <a:latin typeface="Helvetica-Neue"/>
              </a:rPr>
              <a:t>D</a:t>
            </a:r>
            <a:r>
              <a:rPr lang="es-ES" sz="2400" b="0" i="0" dirty="0">
                <a:solidFill>
                  <a:srgbClr val="444444"/>
                </a:solidFill>
                <a:effectLst/>
                <a:latin typeface="Helvetica-Neue"/>
              </a:rPr>
              <a:t>entro del diseño es donde se fomenta la calidad del Proyecto.</a:t>
            </a:r>
          </a:p>
          <a:p>
            <a:endParaRPr lang="es-ES" sz="2400" b="0" i="0" dirty="0">
              <a:solidFill>
                <a:srgbClr val="444444"/>
              </a:solidFill>
              <a:effectLst/>
              <a:latin typeface="Helvetica-Neue"/>
            </a:endParaRPr>
          </a:p>
          <a:p>
            <a:pPr marL="342900" indent="-342900">
              <a:buFont typeface="Arial" panose="020B0604020202020204" pitchFamily="34" charset="0"/>
              <a:buChar char="•"/>
            </a:pPr>
            <a:r>
              <a:rPr lang="es-ES" sz="2400" b="0" i="0" dirty="0">
                <a:solidFill>
                  <a:srgbClr val="444444"/>
                </a:solidFill>
                <a:effectLst/>
                <a:latin typeface="Helvetica-Neue"/>
              </a:rPr>
              <a:t>El Diseño es la única manera de materializar con precisión los requerimientos del cliente.</a:t>
            </a:r>
            <a:endParaRPr lang="es-PA" sz="2400" dirty="0"/>
          </a:p>
        </p:txBody>
      </p:sp>
    </p:spTree>
    <p:extLst>
      <p:ext uri="{BB962C8B-B14F-4D97-AF65-F5344CB8AC3E}">
        <p14:creationId xmlns:p14="http://schemas.microsoft.com/office/powerpoint/2010/main" val="69589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xmlns="" id="{30882CE3-F446-45C2-8A2A-90B12986F1BC}"/>
              </a:ext>
            </a:extLst>
          </p:cNvPr>
          <p:cNvSpPr>
            <a:spLocks noGrp="1" noChangeArrowheads="1"/>
          </p:cNvSpPr>
          <p:nvPr>
            <p:ph type="title"/>
          </p:nvPr>
        </p:nvSpPr>
        <p:spPr>
          <a:xfrm>
            <a:off x="1066800" y="304800"/>
            <a:ext cx="7772400" cy="747713"/>
          </a:xfrm>
        </p:spPr>
        <p:txBody>
          <a:bodyPr/>
          <a:lstStyle/>
          <a:p>
            <a:pPr eaLnBrk="1" fontAlgn="auto" hangingPunct="1">
              <a:spcAft>
                <a:spcPts val="0"/>
              </a:spcAft>
              <a:defRPr/>
            </a:pPr>
            <a:r>
              <a:rPr lang="es-ES" sz="4000" b="1" dirty="0">
                <a:solidFill>
                  <a:schemeClr val="tx1">
                    <a:lumMod val="75000"/>
                    <a:lumOff val="25000"/>
                  </a:schemeClr>
                </a:solidFill>
              </a:rPr>
              <a:t>Requerimientos del Software</a:t>
            </a:r>
          </a:p>
        </p:txBody>
      </p:sp>
      <p:sp>
        <p:nvSpPr>
          <p:cNvPr id="6149" name="Rectangle 3">
            <a:extLst>
              <a:ext uri="{FF2B5EF4-FFF2-40B4-BE49-F238E27FC236}">
                <a16:creationId xmlns:a16="http://schemas.microsoft.com/office/drawing/2014/main" xmlns="" id="{E83BDC15-E97A-4979-B2FE-71FACF13ECE7}"/>
              </a:ext>
            </a:extLst>
          </p:cNvPr>
          <p:cNvSpPr>
            <a:spLocks noGrp="1" noChangeArrowheads="1"/>
          </p:cNvSpPr>
          <p:nvPr>
            <p:ph idx="1"/>
          </p:nvPr>
        </p:nvSpPr>
        <p:spPr>
          <a:xfrm>
            <a:off x="827088" y="1341438"/>
            <a:ext cx="8077200" cy="5397500"/>
          </a:xfrm>
        </p:spPr>
        <p:txBody>
          <a:bodyPr rtlCol="0">
            <a:normAutofit/>
          </a:bodyPr>
          <a:lstStyle/>
          <a:p>
            <a:pPr marL="91440" indent="-91440" eaLnBrk="1" fontAlgn="auto" hangingPunct="1">
              <a:defRPr/>
            </a:pPr>
            <a:r>
              <a:rPr lang="es-ES" sz="2800" dirty="0">
                <a:solidFill>
                  <a:schemeClr val="tx1">
                    <a:lumMod val="75000"/>
                    <a:lumOff val="25000"/>
                  </a:schemeClr>
                </a:solidFill>
              </a:rPr>
              <a:t>Los requerimientos </a:t>
            </a:r>
            <a:r>
              <a:rPr lang="es-ES" sz="2800" dirty="0">
                <a:solidFill>
                  <a:schemeClr val="tx1">
                    <a:lumMod val="75000"/>
                    <a:lumOff val="25000"/>
                  </a:schemeClr>
                </a:solidFill>
                <a:effectLst>
                  <a:outerShdw blurRad="38100" dist="38100" dir="2700000" algn="tl">
                    <a:srgbClr val="000000">
                      <a:alpha val="43137"/>
                    </a:srgbClr>
                  </a:outerShdw>
                </a:effectLst>
              </a:rPr>
              <a:t>No Funcionales </a:t>
            </a:r>
            <a:r>
              <a:rPr lang="es-ES" sz="2800" dirty="0">
                <a:solidFill>
                  <a:schemeClr val="tx1">
                    <a:lumMod val="75000"/>
                    <a:lumOff val="25000"/>
                  </a:schemeClr>
                </a:solidFill>
              </a:rPr>
              <a:t>están muy relacionados a la calidad del Software.</a:t>
            </a:r>
          </a:p>
          <a:p>
            <a:pPr marL="91440" indent="-91440" eaLnBrk="1" fontAlgn="auto" hangingPunct="1">
              <a:defRPr/>
            </a:pPr>
            <a:r>
              <a:rPr lang="es-ES" sz="2800" dirty="0">
                <a:solidFill>
                  <a:schemeClr val="tx1">
                    <a:lumMod val="75000"/>
                    <a:lumOff val="25000"/>
                  </a:schemeClr>
                </a:solidFill>
              </a:rPr>
              <a:t>Los atributos de calidad son</a:t>
            </a:r>
            <a:r>
              <a:rPr lang="en-US" sz="2800" dirty="0">
                <a:solidFill>
                  <a:schemeClr val="tx1">
                    <a:lumMod val="75000"/>
                    <a:lumOff val="25000"/>
                  </a:schemeClr>
                </a:solidFill>
                <a:ea typeface="ＭＳ Ｐゴシック" panose="020B0600070205080204" pitchFamily="34" charset="-128"/>
              </a:rPr>
              <a:t> </a:t>
            </a:r>
            <a:r>
              <a:rPr lang="en-US" sz="2800" dirty="0" err="1">
                <a:solidFill>
                  <a:schemeClr val="tx1">
                    <a:lumMod val="75000"/>
                    <a:lumOff val="25000"/>
                  </a:schemeClr>
                </a:solidFill>
                <a:ea typeface="ＭＳ Ｐゴシック" panose="020B0600070205080204" pitchFamily="34" charset="-128"/>
              </a:rPr>
              <a:t>propiedades</a:t>
            </a:r>
            <a:r>
              <a:rPr lang="en-US" sz="2800" dirty="0">
                <a:solidFill>
                  <a:schemeClr val="tx1">
                    <a:lumMod val="75000"/>
                    <a:lumOff val="25000"/>
                  </a:schemeClr>
                </a:solidFill>
                <a:ea typeface="ＭＳ Ｐゴシック" panose="020B0600070205080204" pitchFamily="34" charset="-128"/>
              </a:rPr>
              <a:t> </a:t>
            </a:r>
            <a:r>
              <a:rPr lang="en-US" sz="2800" dirty="0" err="1">
                <a:solidFill>
                  <a:schemeClr val="tx1">
                    <a:lumMod val="75000"/>
                    <a:lumOff val="25000"/>
                  </a:schemeClr>
                </a:solidFill>
                <a:ea typeface="ＭＳ Ｐゴシック" panose="020B0600070205080204" pitchFamily="34" charset="-128"/>
              </a:rPr>
              <a:t>por</a:t>
            </a:r>
            <a:r>
              <a:rPr lang="en-US" sz="2800" dirty="0">
                <a:solidFill>
                  <a:schemeClr val="tx1">
                    <a:lumMod val="75000"/>
                    <a:lumOff val="25000"/>
                  </a:schemeClr>
                </a:solidFill>
                <a:ea typeface="ＭＳ Ｐゴシック" panose="020B0600070205080204" pitchFamily="34" charset="-128"/>
              </a:rPr>
              <a:t> </a:t>
            </a:r>
            <a:r>
              <a:rPr lang="en-US" sz="2800" dirty="0" err="1">
                <a:solidFill>
                  <a:schemeClr val="tx1">
                    <a:lumMod val="75000"/>
                    <a:lumOff val="25000"/>
                  </a:schemeClr>
                </a:solidFill>
                <a:ea typeface="ＭＳ Ｐゴシック" panose="020B0600070205080204" pitchFamily="34" charset="-128"/>
              </a:rPr>
              <a:t>las</a:t>
            </a:r>
            <a:r>
              <a:rPr lang="en-US" sz="2800" dirty="0">
                <a:solidFill>
                  <a:schemeClr val="tx1">
                    <a:lumMod val="75000"/>
                    <a:lumOff val="25000"/>
                  </a:schemeClr>
                </a:solidFill>
                <a:ea typeface="ＭＳ Ｐゴシック" panose="020B0600070205080204" pitchFamily="34" charset="-128"/>
              </a:rPr>
              <a:t> </a:t>
            </a:r>
            <a:r>
              <a:rPr lang="en-US" sz="2800" dirty="0" err="1">
                <a:solidFill>
                  <a:schemeClr val="tx1">
                    <a:lumMod val="75000"/>
                    <a:lumOff val="25000"/>
                  </a:schemeClr>
                </a:solidFill>
                <a:ea typeface="ＭＳ Ｐゴシック" panose="020B0600070205080204" pitchFamily="34" charset="-128"/>
              </a:rPr>
              <a:t>que</a:t>
            </a:r>
            <a:r>
              <a:rPr lang="en-US" sz="2800" dirty="0">
                <a:solidFill>
                  <a:schemeClr val="tx1">
                    <a:lumMod val="75000"/>
                    <a:lumOff val="25000"/>
                  </a:schemeClr>
                </a:solidFill>
                <a:ea typeface="ＭＳ Ｐゴシック" panose="020B0600070205080204" pitchFamily="34" charset="-128"/>
              </a:rPr>
              <a:t>  el </a:t>
            </a:r>
            <a:r>
              <a:rPr lang="en-US" sz="2800" dirty="0" err="1">
                <a:solidFill>
                  <a:schemeClr val="tx1">
                    <a:lumMod val="75000"/>
                    <a:lumOff val="25000"/>
                  </a:schemeClr>
                </a:solidFill>
                <a:ea typeface="ＭＳ Ｐゴシック" panose="020B0600070205080204" pitchFamily="34" charset="-128"/>
              </a:rPr>
              <a:t>cliente</a:t>
            </a:r>
            <a:r>
              <a:rPr lang="en-US" sz="2800" dirty="0">
                <a:solidFill>
                  <a:schemeClr val="tx1">
                    <a:lumMod val="75000"/>
                    <a:lumOff val="25000"/>
                  </a:schemeClr>
                </a:solidFill>
                <a:ea typeface="ＭＳ Ｐゴシック" panose="020B0600070205080204" pitchFamily="34" charset="-128"/>
              </a:rPr>
              <a:t> </a:t>
            </a:r>
            <a:r>
              <a:rPr lang="en-US" sz="2800" dirty="0" err="1">
                <a:solidFill>
                  <a:schemeClr val="tx1">
                    <a:lumMod val="75000"/>
                    <a:lumOff val="25000"/>
                  </a:schemeClr>
                </a:solidFill>
                <a:ea typeface="ＭＳ Ｐゴシック" panose="020B0600070205080204" pitchFamily="34" charset="-128"/>
              </a:rPr>
              <a:t>juzga</a:t>
            </a:r>
            <a:r>
              <a:rPr lang="en-US" sz="2800" dirty="0">
                <a:solidFill>
                  <a:schemeClr val="tx1">
                    <a:lumMod val="75000"/>
                    <a:lumOff val="25000"/>
                  </a:schemeClr>
                </a:solidFill>
                <a:ea typeface="ＭＳ Ｐゴシック" panose="020B0600070205080204" pitchFamily="34" charset="-128"/>
              </a:rPr>
              <a:t> la </a:t>
            </a:r>
            <a:r>
              <a:rPr lang="en-US" sz="2800" dirty="0" err="1">
                <a:solidFill>
                  <a:schemeClr val="tx1">
                    <a:lumMod val="75000"/>
                    <a:lumOff val="25000"/>
                  </a:schemeClr>
                </a:solidFill>
                <a:ea typeface="ＭＳ Ｐゴシック" panose="020B0600070205080204" pitchFamily="34" charset="-128"/>
              </a:rPr>
              <a:t>calidad</a:t>
            </a:r>
            <a:r>
              <a:rPr lang="en-US" sz="2800" dirty="0">
                <a:solidFill>
                  <a:schemeClr val="tx1">
                    <a:lumMod val="75000"/>
                    <a:lumOff val="25000"/>
                  </a:schemeClr>
                </a:solidFill>
                <a:ea typeface="ＭＳ Ｐゴシック" panose="020B0600070205080204" pitchFamily="34" charset="-128"/>
              </a:rPr>
              <a:t> del software.</a:t>
            </a:r>
            <a:endParaRPr lang="es-ES" sz="2800" dirty="0">
              <a:solidFill>
                <a:schemeClr val="tx1">
                  <a:lumMod val="75000"/>
                  <a:lumOff val="25000"/>
                </a:schemeClr>
              </a:solidFill>
            </a:endParaRPr>
          </a:p>
          <a:p>
            <a:pPr marL="91440" indent="-91440" eaLnBrk="1" fontAlgn="auto" hangingPunct="1">
              <a:defRPr/>
            </a:pPr>
            <a:r>
              <a:rPr lang="es-ES" sz="2800" dirty="0">
                <a:solidFill>
                  <a:schemeClr val="tx1">
                    <a:lumMod val="75000"/>
                    <a:lumOff val="25000"/>
                  </a:schemeClr>
                </a:solidFill>
              </a:rPr>
              <a:t>Los atributos de calidad tienen una gran influencia en la arquitectura del software</a:t>
            </a:r>
          </a:p>
          <a:p>
            <a:pPr marL="384048" lvl="1" indent="-182880" eaLnBrk="1" fontAlgn="auto" hangingPunct="1">
              <a:defRPr/>
            </a:pPr>
            <a:r>
              <a:rPr lang="es-ES" sz="2400" dirty="0">
                <a:solidFill>
                  <a:schemeClr val="tx1">
                    <a:lumMod val="75000"/>
                    <a:lumOff val="25000"/>
                  </a:schemeClr>
                </a:solidFill>
              </a:rPr>
              <a:t>Deben caracterizarse de una forma específica en el sistema</a:t>
            </a:r>
          </a:p>
          <a:p>
            <a:pPr marL="384048" lvl="1" indent="-182880" eaLnBrk="1" fontAlgn="auto" hangingPunct="1">
              <a:defRPr/>
            </a:pPr>
            <a:r>
              <a:rPr lang="es-ES" sz="2400" dirty="0">
                <a:solidFill>
                  <a:schemeClr val="tx1">
                    <a:lumMod val="75000"/>
                    <a:lumOff val="25000"/>
                  </a:schemeClr>
                </a:solidFill>
              </a:rPr>
              <a:t>Una forma poderosa de caracterizar  atributos de calidad y representar la perspectiva de los involucrados </a:t>
            </a:r>
            <a:r>
              <a:rPr lang="es-ES" sz="2400" b="1" dirty="0">
                <a:solidFill>
                  <a:schemeClr val="tx1">
                    <a:lumMod val="75000"/>
                    <a:lumOff val="25000"/>
                  </a:schemeClr>
                </a:solidFill>
              </a:rPr>
              <a:t>son los escenarios .</a:t>
            </a:r>
          </a:p>
        </p:txBody>
      </p:sp>
      <p:sp>
        <p:nvSpPr>
          <p:cNvPr id="6146" name="4 Marcador de pie de página">
            <a:extLst>
              <a:ext uri="{FF2B5EF4-FFF2-40B4-BE49-F238E27FC236}">
                <a16:creationId xmlns:a16="http://schemas.microsoft.com/office/drawing/2014/main" xmlns="" id="{47502C4B-850F-43E7-A786-FCE781394B3E}"/>
              </a:ext>
            </a:extLst>
          </p:cNvPr>
          <p:cNvSpPr>
            <a:spLocks noGrp="1"/>
          </p:cNvSpPr>
          <p:nvPr>
            <p:ph type="ftr"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s-ES_tradnl" sz="1400">
                <a:solidFill>
                  <a:schemeClr val="tx2"/>
                </a:solidFill>
              </a:rPr>
              <a:t>Revisión del Modelo de Análisis</a:t>
            </a:r>
          </a:p>
        </p:txBody>
      </p:sp>
      <p:sp>
        <p:nvSpPr>
          <p:cNvPr id="11269" name="5 Marcador de número de diapositiva">
            <a:extLst>
              <a:ext uri="{FF2B5EF4-FFF2-40B4-BE49-F238E27FC236}">
                <a16:creationId xmlns:a16="http://schemas.microsoft.com/office/drawing/2014/main" xmlns="" id="{B6946779-F48E-425A-B5F1-4F83BF3963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45B993-03D8-48D2-85C7-B6960CC128B2}" type="slidenum">
              <a:rPr lang="es-ES_tradnl" altLang="es-PA" sz="1400">
                <a:solidFill>
                  <a:schemeClr val="tx2"/>
                </a:solidFill>
              </a:rPr>
              <a:pPr/>
              <a:t>6</a:t>
            </a:fld>
            <a:endParaRPr lang="es-ES_tradnl" altLang="es-PA" sz="140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xmlns="" id="{A765E345-6EE4-4250-A23F-2BE4D1D76B52}"/>
              </a:ext>
            </a:extLst>
          </p:cNvPr>
          <p:cNvSpPr>
            <a:spLocks noGrp="1" noChangeArrowheads="1"/>
          </p:cNvSpPr>
          <p:nvPr>
            <p:ph type="title"/>
          </p:nvPr>
        </p:nvSpPr>
        <p:spPr>
          <a:xfrm>
            <a:off x="395288" y="276225"/>
            <a:ext cx="8077200" cy="1584325"/>
          </a:xfrm>
        </p:spPr>
        <p:txBody>
          <a:bodyPr/>
          <a:lstStyle/>
          <a:p>
            <a:pPr eaLnBrk="1" fontAlgn="auto" hangingPunct="1">
              <a:spcAft>
                <a:spcPts val="0"/>
              </a:spcAft>
              <a:defRPr/>
            </a:pPr>
            <a:r>
              <a:rPr lang="en-US" sz="3200" b="1" dirty="0">
                <a:solidFill>
                  <a:schemeClr val="tx1">
                    <a:lumMod val="75000"/>
                    <a:lumOff val="25000"/>
                  </a:schemeClr>
                </a:solidFill>
                <a:ea typeface="ＭＳ Ｐゴシック" panose="020B0600070205080204" pitchFamily="34" charset="-128"/>
              </a:rPr>
              <a:t>De </a:t>
            </a:r>
            <a:r>
              <a:rPr lang="en-US" sz="3200" b="1" dirty="0" err="1">
                <a:solidFill>
                  <a:schemeClr val="tx1">
                    <a:lumMod val="75000"/>
                    <a:lumOff val="25000"/>
                  </a:schemeClr>
                </a:solidFill>
                <a:ea typeface="ＭＳ Ｐゴシック" panose="020B0600070205080204" pitchFamily="34" charset="-128"/>
              </a:rPr>
              <a:t>acuerdo</a:t>
            </a:r>
            <a:r>
              <a:rPr lang="en-US" sz="3200" b="1" dirty="0">
                <a:solidFill>
                  <a:schemeClr val="tx1">
                    <a:lumMod val="75000"/>
                    <a:lumOff val="25000"/>
                  </a:schemeClr>
                </a:solidFill>
                <a:ea typeface="ＭＳ Ｐゴシック" panose="020B0600070205080204" pitchFamily="34" charset="-128"/>
              </a:rPr>
              <a:t> al SEI,  </a:t>
            </a:r>
            <a:r>
              <a:rPr lang="en-US" sz="3200" b="1" dirty="0" err="1">
                <a:solidFill>
                  <a:schemeClr val="tx1">
                    <a:lumMod val="75000"/>
                    <a:lumOff val="25000"/>
                  </a:schemeClr>
                </a:solidFill>
                <a:ea typeface="ＭＳ Ｐゴシック" panose="020B0600070205080204" pitchFamily="34" charset="-128"/>
              </a:rPr>
              <a:t>algunos</a:t>
            </a:r>
            <a:r>
              <a:rPr lang="en-US" sz="3200" b="1" dirty="0">
                <a:solidFill>
                  <a:schemeClr val="tx1">
                    <a:lumMod val="75000"/>
                    <a:lumOff val="25000"/>
                  </a:schemeClr>
                </a:solidFill>
                <a:ea typeface="ＭＳ Ｐゴシック" panose="020B0600070205080204" pitchFamily="34" charset="-128"/>
              </a:rPr>
              <a:t> </a:t>
            </a:r>
            <a:r>
              <a:rPr lang="en-US" sz="3200" b="1" dirty="0" err="1">
                <a:solidFill>
                  <a:schemeClr val="tx1">
                    <a:lumMod val="75000"/>
                    <a:lumOff val="25000"/>
                  </a:schemeClr>
                </a:solidFill>
                <a:ea typeface="ＭＳ Ｐゴシック" panose="020B0600070205080204" pitchFamily="34" charset="-128"/>
              </a:rPr>
              <a:t>ejemplos</a:t>
            </a:r>
            <a:r>
              <a:rPr lang="en-US" sz="3200" b="1" dirty="0">
                <a:solidFill>
                  <a:schemeClr val="tx1">
                    <a:lumMod val="75000"/>
                    <a:lumOff val="25000"/>
                  </a:schemeClr>
                </a:solidFill>
                <a:ea typeface="ＭＳ Ｐゴシック" panose="020B0600070205080204" pitchFamily="34" charset="-128"/>
              </a:rPr>
              <a:t> de </a:t>
            </a:r>
            <a:r>
              <a:rPr lang="en-US" sz="3200" b="1" dirty="0" err="1">
                <a:solidFill>
                  <a:schemeClr val="tx1">
                    <a:lumMod val="75000"/>
                    <a:lumOff val="25000"/>
                  </a:schemeClr>
                </a:solidFill>
                <a:ea typeface="ＭＳ Ｐゴシック" panose="020B0600070205080204" pitchFamily="34" charset="-128"/>
              </a:rPr>
              <a:t>atributos</a:t>
            </a:r>
            <a:r>
              <a:rPr lang="en-US" sz="3200" b="1" dirty="0">
                <a:solidFill>
                  <a:schemeClr val="tx1">
                    <a:lumMod val="75000"/>
                    <a:lumOff val="25000"/>
                  </a:schemeClr>
                </a:solidFill>
                <a:ea typeface="ＭＳ Ｐゴシック" panose="020B0600070205080204" pitchFamily="34" charset="-128"/>
              </a:rPr>
              <a:t> </a:t>
            </a:r>
            <a:r>
              <a:rPr lang="en-US" sz="3200" b="1" dirty="0" err="1">
                <a:solidFill>
                  <a:schemeClr val="tx1">
                    <a:lumMod val="75000"/>
                    <a:lumOff val="25000"/>
                  </a:schemeClr>
                </a:solidFill>
                <a:ea typeface="ＭＳ Ｐゴシック" panose="020B0600070205080204" pitchFamily="34" charset="-128"/>
              </a:rPr>
              <a:t>por</a:t>
            </a:r>
            <a:r>
              <a:rPr lang="en-US" sz="3200" b="1" dirty="0">
                <a:solidFill>
                  <a:schemeClr val="tx1">
                    <a:lumMod val="75000"/>
                    <a:lumOff val="25000"/>
                  </a:schemeClr>
                </a:solidFill>
                <a:ea typeface="ＭＳ Ｐゴシック" panose="020B0600070205080204" pitchFamily="34" charset="-128"/>
              </a:rPr>
              <a:t> la </a:t>
            </a:r>
            <a:r>
              <a:rPr lang="en-US" sz="3200" b="1" dirty="0" err="1">
                <a:solidFill>
                  <a:schemeClr val="tx1">
                    <a:lumMod val="75000"/>
                    <a:lumOff val="25000"/>
                  </a:schemeClr>
                </a:solidFill>
                <a:ea typeface="ＭＳ Ｐゴシック" panose="020B0600070205080204" pitchFamily="34" charset="-128"/>
              </a:rPr>
              <a:t>cual</a:t>
            </a:r>
            <a:r>
              <a:rPr lang="en-US" sz="3200" b="1" dirty="0">
                <a:solidFill>
                  <a:schemeClr val="tx1">
                    <a:lumMod val="75000"/>
                    <a:lumOff val="25000"/>
                  </a:schemeClr>
                </a:solidFill>
                <a:ea typeface="ＭＳ Ｐゴシック" panose="020B0600070205080204" pitchFamily="34" charset="-128"/>
              </a:rPr>
              <a:t> los stakeholders </a:t>
            </a:r>
            <a:r>
              <a:rPr lang="en-US" sz="3200" b="1" dirty="0" err="1">
                <a:solidFill>
                  <a:schemeClr val="tx1">
                    <a:lumMod val="75000"/>
                    <a:lumOff val="25000"/>
                  </a:schemeClr>
                </a:solidFill>
                <a:ea typeface="ＭＳ Ｐゴシック" panose="020B0600070205080204" pitchFamily="34" charset="-128"/>
              </a:rPr>
              <a:t>juzgan</a:t>
            </a:r>
            <a:r>
              <a:rPr lang="en-US" sz="3200" b="1" dirty="0">
                <a:solidFill>
                  <a:schemeClr val="tx1">
                    <a:lumMod val="75000"/>
                    <a:lumOff val="25000"/>
                  </a:schemeClr>
                </a:solidFill>
                <a:ea typeface="ＭＳ Ｐゴシック" panose="020B0600070205080204" pitchFamily="34" charset="-128"/>
              </a:rPr>
              <a:t> la </a:t>
            </a:r>
            <a:r>
              <a:rPr lang="en-US" sz="3200" b="1" dirty="0" err="1">
                <a:solidFill>
                  <a:schemeClr val="tx1">
                    <a:lumMod val="75000"/>
                    <a:lumOff val="25000"/>
                  </a:schemeClr>
                </a:solidFill>
                <a:ea typeface="ＭＳ Ｐゴシック" panose="020B0600070205080204" pitchFamily="34" charset="-128"/>
              </a:rPr>
              <a:t>calidad</a:t>
            </a:r>
            <a:r>
              <a:rPr lang="en-US" sz="3200" b="1" dirty="0">
                <a:solidFill>
                  <a:schemeClr val="tx1">
                    <a:lumMod val="75000"/>
                    <a:lumOff val="25000"/>
                  </a:schemeClr>
                </a:solidFill>
                <a:ea typeface="ＭＳ Ｐゴシック" panose="020B0600070205080204" pitchFamily="34" charset="-128"/>
              </a:rPr>
              <a:t> del software son:</a:t>
            </a:r>
            <a:endParaRPr lang="es-ES" sz="3200" b="1" dirty="0">
              <a:solidFill>
                <a:schemeClr val="tx1">
                  <a:lumMod val="75000"/>
                  <a:lumOff val="25000"/>
                </a:schemeClr>
              </a:solidFill>
              <a:ea typeface="ＭＳ Ｐゴシック" panose="020B0600070205080204" pitchFamily="34" charset="-128"/>
            </a:endParaRPr>
          </a:p>
        </p:txBody>
      </p:sp>
      <p:sp>
        <p:nvSpPr>
          <p:cNvPr id="12291" name="Rectangle 3">
            <a:extLst>
              <a:ext uri="{FF2B5EF4-FFF2-40B4-BE49-F238E27FC236}">
                <a16:creationId xmlns:a16="http://schemas.microsoft.com/office/drawing/2014/main" xmlns="" id="{BF60FB7E-516A-4586-BC2B-CABDAC6151B5}"/>
              </a:ext>
            </a:extLst>
          </p:cNvPr>
          <p:cNvSpPr>
            <a:spLocks noGrp="1"/>
          </p:cNvSpPr>
          <p:nvPr>
            <p:ph sz="half" idx="1"/>
          </p:nvPr>
        </p:nvSpPr>
        <p:spPr>
          <a:xfrm>
            <a:off x="755650" y="2276475"/>
            <a:ext cx="3384550" cy="3671888"/>
          </a:xfrm>
        </p:spPr>
        <p:txBody>
          <a:bodyPr/>
          <a:lstStyle/>
          <a:p>
            <a:pPr eaLnBrk="1" hangingPunct="1">
              <a:buFont typeface="Wingdings" panose="05000000000000000000" pitchFamily="2" charset="2"/>
              <a:buChar char="Ø"/>
            </a:pPr>
            <a:r>
              <a:rPr lang="en-US" altLang="es-PA"/>
              <a:t> </a:t>
            </a:r>
            <a:r>
              <a:rPr lang="en-US" altLang="es-PA" b="1"/>
              <a:t>Desempeño</a:t>
            </a:r>
          </a:p>
          <a:p>
            <a:pPr eaLnBrk="1" hangingPunct="1">
              <a:buFont typeface="Wingdings" panose="05000000000000000000" pitchFamily="2" charset="2"/>
              <a:buChar char="Ø"/>
            </a:pPr>
            <a:r>
              <a:rPr lang="en-US" altLang="es-PA" b="1"/>
              <a:t> Seguridad</a:t>
            </a:r>
          </a:p>
          <a:p>
            <a:pPr eaLnBrk="1" hangingPunct="1">
              <a:buFont typeface="Wingdings" panose="05000000000000000000" pitchFamily="2" charset="2"/>
              <a:buChar char="Ø"/>
            </a:pPr>
            <a:r>
              <a:rPr lang="en-US" altLang="es-PA" b="1"/>
              <a:t> modificabilidad</a:t>
            </a:r>
          </a:p>
          <a:p>
            <a:pPr eaLnBrk="1" hangingPunct="1">
              <a:buFont typeface="Wingdings" panose="05000000000000000000" pitchFamily="2" charset="2"/>
              <a:buChar char="Ø"/>
            </a:pPr>
            <a:r>
              <a:rPr lang="en-US" altLang="es-PA" b="1"/>
              <a:t> Confiabilidad</a:t>
            </a:r>
          </a:p>
          <a:p>
            <a:pPr eaLnBrk="1" hangingPunct="1">
              <a:buFont typeface="Wingdings" panose="05000000000000000000" pitchFamily="2" charset="2"/>
              <a:buChar char="Ø"/>
            </a:pPr>
            <a:r>
              <a:rPr lang="en-US" altLang="es-PA" b="1"/>
              <a:t> usabilidad</a:t>
            </a:r>
          </a:p>
          <a:p>
            <a:pPr eaLnBrk="1" hangingPunct="1">
              <a:buFont typeface="Wingdings" panose="05000000000000000000" pitchFamily="2" charset="2"/>
              <a:buChar char="Ø"/>
            </a:pPr>
            <a:r>
              <a:rPr lang="en-US" altLang="es-PA" b="1"/>
              <a:t> Disponibilidad</a:t>
            </a:r>
            <a:endParaRPr lang="es-ES" altLang="es-PA" b="1"/>
          </a:p>
          <a:p>
            <a:pPr eaLnBrk="1" hangingPunct="1"/>
            <a:endParaRPr lang="es-ES" altLang="es-PA"/>
          </a:p>
        </p:txBody>
      </p:sp>
      <p:sp>
        <p:nvSpPr>
          <p:cNvPr id="12292" name="Rectangle 5">
            <a:extLst>
              <a:ext uri="{FF2B5EF4-FFF2-40B4-BE49-F238E27FC236}">
                <a16:creationId xmlns:a16="http://schemas.microsoft.com/office/drawing/2014/main" xmlns="" id="{7800220E-6494-492C-A296-56B805ADFE77}"/>
              </a:ext>
            </a:extLst>
          </p:cNvPr>
          <p:cNvSpPr>
            <a:spLocks noGrp="1"/>
          </p:cNvSpPr>
          <p:nvPr>
            <p:ph sz="half" idx="2"/>
          </p:nvPr>
        </p:nvSpPr>
        <p:spPr>
          <a:xfrm>
            <a:off x="4164013" y="2273300"/>
            <a:ext cx="4195762" cy="3600450"/>
          </a:xfrm>
        </p:spPr>
        <p:txBody>
          <a:bodyPr/>
          <a:lstStyle/>
          <a:p>
            <a:pPr eaLnBrk="1" hangingPunct="1">
              <a:buFont typeface="Wingdings" panose="05000000000000000000" pitchFamily="2" charset="2"/>
              <a:buChar char="Ø"/>
            </a:pPr>
            <a:r>
              <a:rPr lang="en-US" altLang="es-PA" b="1"/>
              <a:t>Calibrabilidad</a:t>
            </a:r>
          </a:p>
          <a:p>
            <a:pPr eaLnBrk="1" hangingPunct="1">
              <a:buFont typeface="Wingdings" panose="05000000000000000000" pitchFamily="2" charset="2"/>
              <a:buChar char="Ø"/>
            </a:pPr>
            <a:r>
              <a:rPr lang="en-US" altLang="es-PA" b="1"/>
              <a:t> webifiabilidad</a:t>
            </a:r>
          </a:p>
          <a:p>
            <a:pPr eaLnBrk="1" hangingPunct="1">
              <a:buFont typeface="Wingdings" panose="05000000000000000000" pitchFamily="2" charset="2"/>
              <a:buChar char="Ø"/>
            </a:pPr>
            <a:r>
              <a:rPr lang="en-US" altLang="es-PA" b="1"/>
              <a:t>Rendimiento</a:t>
            </a:r>
          </a:p>
          <a:p>
            <a:pPr eaLnBrk="1" hangingPunct="1">
              <a:buFont typeface="Wingdings" panose="05000000000000000000" pitchFamily="2" charset="2"/>
              <a:buChar char="Ø"/>
            </a:pPr>
            <a:r>
              <a:rPr lang="en-US" altLang="es-PA" b="1"/>
              <a:t> configurabilidad</a:t>
            </a:r>
          </a:p>
          <a:p>
            <a:pPr eaLnBrk="1" hangingPunct="1">
              <a:buFont typeface="Wingdings" panose="05000000000000000000" pitchFamily="2" charset="2"/>
              <a:buChar char="Ø"/>
            </a:pPr>
            <a:r>
              <a:rPr lang="en-US" altLang="es-PA" b="1"/>
              <a:t> subsetabilidad</a:t>
            </a:r>
          </a:p>
          <a:p>
            <a:pPr eaLnBrk="1" hangingPunct="1">
              <a:buFont typeface="Wingdings" panose="05000000000000000000" pitchFamily="2" charset="2"/>
              <a:buChar char="Ø"/>
            </a:pPr>
            <a:r>
              <a:rPr lang="en-US" altLang="es-PA" b="1"/>
              <a:t> Reusabilidad</a:t>
            </a:r>
          </a:p>
          <a:p>
            <a:pPr eaLnBrk="1" hangingPunct="1"/>
            <a:endParaRPr lang="es-ES" altLang="es-PA"/>
          </a:p>
        </p:txBody>
      </p:sp>
      <p:sp>
        <p:nvSpPr>
          <p:cNvPr id="12293" name="6 Marcador de número de diapositiva">
            <a:extLst>
              <a:ext uri="{FF2B5EF4-FFF2-40B4-BE49-F238E27FC236}">
                <a16:creationId xmlns:a16="http://schemas.microsoft.com/office/drawing/2014/main" xmlns="" id="{C2308078-9F20-4376-B715-61B63E40A5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BE3A4D-3059-4F21-857E-551755C85CD0}" type="slidenum">
              <a:rPr lang="es-ES_tradnl" altLang="es-PA" sz="1400">
                <a:solidFill>
                  <a:schemeClr val="tx2"/>
                </a:solidFill>
              </a:rPr>
              <a:pPr/>
              <a:t>7</a:t>
            </a:fld>
            <a:endParaRPr lang="es-ES_tradnl" altLang="es-PA" sz="140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arcador de número de diapositiva">
            <a:extLst>
              <a:ext uri="{FF2B5EF4-FFF2-40B4-BE49-F238E27FC236}">
                <a16:creationId xmlns:a16="http://schemas.microsoft.com/office/drawing/2014/main" xmlns="" id="{8BF32040-5C70-467D-A899-3A0E95CAD6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13901B-2276-41C4-9C16-C0CDD73391DA}" type="slidenum">
              <a:rPr lang="es-ES_tradnl" altLang="es-PA" sz="1400">
                <a:solidFill>
                  <a:schemeClr val="tx2"/>
                </a:solidFill>
              </a:rPr>
              <a:pPr/>
              <a:t>8</a:t>
            </a:fld>
            <a:endParaRPr lang="es-ES_tradnl" altLang="es-PA" sz="1400">
              <a:solidFill>
                <a:schemeClr val="tx2"/>
              </a:solidFill>
            </a:endParaRPr>
          </a:p>
        </p:txBody>
      </p:sp>
      <p:sp>
        <p:nvSpPr>
          <p:cNvPr id="15364" name="Title 1">
            <a:extLst>
              <a:ext uri="{FF2B5EF4-FFF2-40B4-BE49-F238E27FC236}">
                <a16:creationId xmlns:a16="http://schemas.microsoft.com/office/drawing/2014/main" xmlns="" id="{A1CBFC54-60CE-4991-BDCB-9C73836B4332}"/>
              </a:ext>
            </a:extLst>
          </p:cNvPr>
          <p:cNvSpPr>
            <a:spLocks noGrp="1"/>
          </p:cNvSpPr>
          <p:nvPr>
            <p:ph type="title" idx="4294967295"/>
          </p:nvPr>
        </p:nvSpPr>
        <p:spPr>
          <a:xfrm>
            <a:off x="1371600" y="304800"/>
            <a:ext cx="7772400" cy="1143000"/>
          </a:xfrm>
        </p:spPr>
        <p:txBody>
          <a:bodyPr lIns="0" tIns="0" rIns="0" bIns="0" anchor="t">
            <a:spAutoFit/>
          </a:bodyPr>
          <a:lstStyle/>
          <a:p>
            <a:pPr eaLnBrk="1" fontAlgn="auto" hangingPunct="1">
              <a:spcAft>
                <a:spcPts val="0"/>
              </a:spcAft>
              <a:defRPr/>
            </a:pPr>
            <a:r>
              <a:rPr lang="en-US">
                <a:solidFill>
                  <a:schemeClr val="tx1">
                    <a:lumMod val="75000"/>
                    <a:lumOff val="25000"/>
                  </a:schemeClr>
                </a:solidFill>
                <a:ea typeface="ＭＳ Ｐゴシック" panose="020B0600070205080204" pitchFamily="34" charset="-128"/>
              </a:rPr>
              <a:t>Quality Attributes</a:t>
            </a:r>
          </a:p>
        </p:txBody>
      </p:sp>
      <p:sp>
        <p:nvSpPr>
          <p:cNvPr id="13316" name="TextBox 9">
            <a:extLst>
              <a:ext uri="{FF2B5EF4-FFF2-40B4-BE49-F238E27FC236}">
                <a16:creationId xmlns:a16="http://schemas.microsoft.com/office/drawing/2014/main" xmlns="" id="{4A55D848-E389-43FD-92A4-0129609804B6}"/>
              </a:ext>
            </a:extLst>
          </p:cNvPr>
          <p:cNvSpPr txBox="1">
            <a:spLocks noChangeArrowheads="1"/>
          </p:cNvSpPr>
          <p:nvPr/>
        </p:nvSpPr>
        <p:spPr bwMode="auto">
          <a:xfrm>
            <a:off x="246063" y="3611563"/>
            <a:ext cx="37592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705" tIns="51353" rIns="102705" bIns="5135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1800"/>
              </a:spcBef>
            </a:pPr>
            <a:r>
              <a:rPr lang="en-US" altLang="es-PA" sz="1400">
                <a:latin typeface="Arial" panose="020B0604020202020204" pitchFamily="34" charset="0"/>
                <a:ea typeface="ＭＳ Ｐゴシック" panose="020B0600070205080204" pitchFamily="34" charset="-128"/>
              </a:rPr>
              <a:t>“Increase market share”</a:t>
            </a:r>
          </a:p>
          <a:p>
            <a:pPr eaLnBrk="1" hangingPunct="1">
              <a:spcBef>
                <a:spcPts val="1800"/>
              </a:spcBef>
            </a:pPr>
            <a:r>
              <a:rPr lang="en-US" altLang="es-PA" sz="1400">
                <a:latin typeface="Arial" panose="020B0604020202020204" pitchFamily="34" charset="0"/>
                <a:ea typeface="ＭＳ Ｐゴシック" panose="020B0600070205080204" pitchFamily="34" charset="-128"/>
              </a:rPr>
              <a:t>“Maintain a quality reputation”</a:t>
            </a:r>
          </a:p>
          <a:p>
            <a:pPr eaLnBrk="1" hangingPunct="1">
              <a:spcBef>
                <a:spcPts val="1800"/>
              </a:spcBef>
            </a:pPr>
            <a:r>
              <a:rPr lang="en-US" altLang="es-PA" sz="1400">
                <a:latin typeface="Arial" panose="020B0604020202020204" pitchFamily="34" charset="0"/>
                <a:ea typeface="ＭＳ Ｐゴシック" panose="020B0600070205080204" pitchFamily="34" charset="-128"/>
              </a:rPr>
              <a:t>“Introduce new capabilities seamlessly”</a:t>
            </a:r>
          </a:p>
          <a:p>
            <a:pPr eaLnBrk="1" hangingPunct="1">
              <a:spcBef>
                <a:spcPts val="1800"/>
              </a:spcBef>
            </a:pPr>
            <a:r>
              <a:rPr lang="en-US" altLang="es-PA" sz="1400">
                <a:latin typeface="Arial" panose="020B0604020202020204" pitchFamily="34" charset="0"/>
                <a:ea typeface="ＭＳ Ｐゴシック" panose="020B0600070205080204" pitchFamily="34" charset="-128"/>
              </a:rPr>
              <a:t>“Provide a programmer-friendly framework”</a:t>
            </a:r>
          </a:p>
          <a:p>
            <a:pPr eaLnBrk="1" hangingPunct="1">
              <a:spcBef>
                <a:spcPts val="1800"/>
              </a:spcBef>
            </a:pPr>
            <a:r>
              <a:rPr lang="en-US" altLang="es-PA" sz="1400">
                <a:latin typeface="Arial" panose="020B0604020202020204" pitchFamily="34" charset="0"/>
                <a:ea typeface="ＭＳ Ｐゴシック" panose="020B0600070205080204" pitchFamily="34" charset="-128"/>
              </a:rPr>
              <a:t>“Integrate with other systems easily”</a:t>
            </a:r>
          </a:p>
        </p:txBody>
      </p:sp>
      <p:sp>
        <p:nvSpPr>
          <p:cNvPr id="13317" name="TextBox 10">
            <a:extLst>
              <a:ext uri="{FF2B5EF4-FFF2-40B4-BE49-F238E27FC236}">
                <a16:creationId xmlns:a16="http://schemas.microsoft.com/office/drawing/2014/main" xmlns="" id="{0D91834F-767B-40CB-AE31-98D5E9B7790F}"/>
              </a:ext>
            </a:extLst>
          </p:cNvPr>
          <p:cNvSpPr txBox="1">
            <a:spLocks noChangeArrowheads="1"/>
          </p:cNvSpPr>
          <p:nvPr/>
        </p:nvSpPr>
        <p:spPr bwMode="auto">
          <a:xfrm>
            <a:off x="5580063" y="3611563"/>
            <a:ext cx="3302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705" tIns="51353" rIns="102705" bIns="5135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1800"/>
              </a:spcBef>
            </a:pPr>
            <a:r>
              <a:rPr lang="en-US" altLang="es-PA" sz="1400">
                <a:latin typeface="Arial" panose="020B0604020202020204" pitchFamily="34" charset="0"/>
                <a:ea typeface="ＭＳ Ｐゴシック" panose="020B0600070205080204" pitchFamily="34" charset="-128"/>
              </a:rPr>
              <a:t>Modifiability, Usability</a:t>
            </a:r>
          </a:p>
          <a:p>
            <a:pPr eaLnBrk="1" hangingPunct="1">
              <a:spcBef>
                <a:spcPts val="1800"/>
              </a:spcBef>
            </a:pPr>
            <a:r>
              <a:rPr lang="en-US" altLang="es-PA" sz="1400">
                <a:latin typeface="Arial" panose="020B0604020202020204" pitchFamily="34" charset="0"/>
                <a:ea typeface="ＭＳ Ｐゴシック" panose="020B0600070205080204" pitchFamily="34" charset="-128"/>
              </a:rPr>
              <a:t>Performance, Usability, Availability</a:t>
            </a:r>
          </a:p>
          <a:p>
            <a:pPr eaLnBrk="1" hangingPunct="1">
              <a:spcBef>
                <a:spcPts val="1800"/>
              </a:spcBef>
            </a:pPr>
            <a:r>
              <a:rPr lang="en-US" altLang="es-PA" sz="1400">
                <a:latin typeface="Arial" panose="020B0604020202020204" pitchFamily="34" charset="0"/>
                <a:ea typeface="ＭＳ Ｐゴシック" panose="020B0600070205080204" pitchFamily="34" charset="-128"/>
              </a:rPr>
              <a:t>Performance, Availability, Modifiability</a:t>
            </a:r>
          </a:p>
          <a:p>
            <a:pPr eaLnBrk="1" hangingPunct="1">
              <a:spcBef>
                <a:spcPts val="1800"/>
              </a:spcBef>
            </a:pPr>
            <a:r>
              <a:rPr lang="en-US" altLang="es-PA" sz="1400">
                <a:latin typeface="Arial" panose="020B0604020202020204" pitchFamily="34" charset="0"/>
                <a:ea typeface="ＭＳ Ｐゴシック" panose="020B0600070205080204" pitchFamily="34" charset="-128"/>
              </a:rPr>
              <a:t>Modifiability</a:t>
            </a:r>
          </a:p>
          <a:p>
            <a:pPr eaLnBrk="1" hangingPunct="1">
              <a:spcBef>
                <a:spcPts val="1800"/>
              </a:spcBef>
            </a:pPr>
            <a:r>
              <a:rPr lang="en-US" altLang="es-PA" sz="1400">
                <a:latin typeface="Arial" panose="020B0604020202020204" pitchFamily="34" charset="0"/>
                <a:ea typeface="ＭＳ Ｐゴシック" panose="020B0600070205080204" pitchFamily="34" charset="-128"/>
              </a:rPr>
              <a:t>Interoperability, Portability, Modifiability</a:t>
            </a:r>
          </a:p>
        </p:txBody>
      </p:sp>
      <p:grpSp>
        <p:nvGrpSpPr>
          <p:cNvPr id="13318" name="Group 16">
            <a:extLst>
              <a:ext uri="{FF2B5EF4-FFF2-40B4-BE49-F238E27FC236}">
                <a16:creationId xmlns:a16="http://schemas.microsoft.com/office/drawing/2014/main" xmlns="" id="{4ACC2941-A874-469A-9E3D-C9E03AF54C1B}"/>
              </a:ext>
            </a:extLst>
          </p:cNvPr>
          <p:cNvGrpSpPr>
            <a:grpSpLocks/>
          </p:cNvGrpSpPr>
          <p:nvPr/>
        </p:nvGrpSpPr>
        <p:grpSpPr bwMode="auto">
          <a:xfrm>
            <a:off x="1079500" y="1135063"/>
            <a:ext cx="1708150" cy="2509837"/>
            <a:chOff x="643979" y="1581150"/>
            <a:chExt cx="1519627" cy="2239232"/>
          </a:xfrm>
        </p:grpSpPr>
        <p:sp>
          <p:nvSpPr>
            <p:cNvPr id="13329" name="TextBox 19">
              <a:extLst>
                <a:ext uri="{FF2B5EF4-FFF2-40B4-BE49-F238E27FC236}">
                  <a16:creationId xmlns:a16="http://schemas.microsoft.com/office/drawing/2014/main" xmlns="" id="{59693D81-84B1-48B1-89D1-D8551A43D8C1}"/>
                </a:ext>
              </a:extLst>
            </p:cNvPr>
            <p:cNvSpPr txBox="1">
              <a:spLocks noChangeArrowheads="1"/>
            </p:cNvSpPr>
            <p:nvPr/>
          </p:nvSpPr>
          <p:spPr bwMode="auto">
            <a:xfrm>
              <a:off x="643979" y="3194360"/>
              <a:ext cx="1519627" cy="62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s-PA" sz="2000" b="1" dirty="0">
                  <a:solidFill>
                    <a:schemeClr val="accent4">
                      <a:lumMod val="75000"/>
                    </a:schemeClr>
                  </a:solidFill>
                  <a:latin typeface="Arial" panose="020B0604020202020204" pitchFamily="34" charset="0"/>
                  <a:ea typeface="ＭＳ Ｐゴシック" panose="020B0600070205080204" pitchFamily="34" charset="-128"/>
                </a:rPr>
                <a:t>Stakeholder </a:t>
              </a:r>
              <a:br>
                <a:rPr lang="en-US" altLang="es-PA" sz="2000" b="1" dirty="0">
                  <a:solidFill>
                    <a:schemeClr val="accent4">
                      <a:lumMod val="75000"/>
                    </a:schemeClr>
                  </a:solidFill>
                  <a:latin typeface="Arial" panose="020B0604020202020204" pitchFamily="34" charset="0"/>
                  <a:ea typeface="ＭＳ Ｐゴシック" panose="020B0600070205080204" pitchFamily="34" charset="-128"/>
                </a:rPr>
              </a:br>
              <a:r>
                <a:rPr lang="en-US" altLang="es-PA" sz="2000" b="1" dirty="0">
                  <a:solidFill>
                    <a:schemeClr val="accent4">
                      <a:lumMod val="75000"/>
                    </a:schemeClr>
                  </a:solidFill>
                  <a:latin typeface="Arial" panose="020B0604020202020204" pitchFamily="34" charset="0"/>
                  <a:ea typeface="ＭＳ Ｐゴシック" panose="020B0600070205080204" pitchFamily="34" charset="-128"/>
                </a:rPr>
                <a:t>Concerns</a:t>
              </a:r>
            </a:p>
          </p:txBody>
        </p:sp>
        <p:pic>
          <p:nvPicPr>
            <p:cNvPr id="13330" name="Picture 1">
              <a:extLst>
                <a:ext uri="{FF2B5EF4-FFF2-40B4-BE49-F238E27FC236}">
                  <a16:creationId xmlns:a16="http://schemas.microsoft.com/office/drawing/2014/main" xmlns="" id="{8482B790-860B-4EAE-A621-8746BA603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60" y="1581150"/>
              <a:ext cx="14287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9" name="Group 17">
            <a:extLst>
              <a:ext uri="{FF2B5EF4-FFF2-40B4-BE49-F238E27FC236}">
                <a16:creationId xmlns:a16="http://schemas.microsoft.com/office/drawing/2014/main" xmlns="" id="{F631DD80-F213-4933-B37C-05FB369DC428}"/>
              </a:ext>
            </a:extLst>
          </p:cNvPr>
          <p:cNvGrpSpPr>
            <a:grpSpLocks/>
          </p:cNvGrpSpPr>
          <p:nvPr/>
        </p:nvGrpSpPr>
        <p:grpSpPr bwMode="auto">
          <a:xfrm>
            <a:off x="5927725" y="1341438"/>
            <a:ext cx="2239963" cy="2270125"/>
            <a:chOff x="5368988" y="1795463"/>
            <a:chExt cx="1991454" cy="2024919"/>
          </a:xfrm>
        </p:grpSpPr>
        <p:sp>
          <p:nvSpPr>
            <p:cNvPr id="13327" name="TextBox 34">
              <a:extLst>
                <a:ext uri="{FF2B5EF4-FFF2-40B4-BE49-F238E27FC236}">
                  <a16:creationId xmlns:a16="http://schemas.microsoft.com/office/drawing/2014/main" xmlns="" id="{D67E7A20-D68E-412E-92BE-F8FF280C0103}"/>
                </a:ext>
              </a:extLst>
            </p:cNvPr>
            <p:cNvSpPr txBox="1">
              <a:spLocks noChangeArrowheads="1"/>
            </p:cNvSpPr>
            <p:nvPr/>
          </p:nvSpPr>
          <p:spPr bwMode="auto">
            <a:xfrm>
              <a:off x="5368988" y="3194498"/>
              <a:ext cx="1991454" cy="62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s-PA" sz="2000" b="1" dirty="0">
                  <a:solidFill>
                    <a:schemeClr val="accent4">
                      <a:lumMod val="75000"/>
                    </a:schemeClr>
                  </a:solidFill>
                  <a:latin typeface="Arial" panose="020B0604020202020204" pitchFamily="34" charset="0"/>
                  <a:ea typeface="ＭＳ Ｐゴシック" panose="020B0600070205080204" pitchFamily="34" charset="-128"/>
                </a:rPr>
                <a:t>Quality Attribute </a:t>
              </a:r>
              <a:br>
                <a:rPr lang="en-US" altLang="es-PA" sz="2000" b="1" dirty="0">
                  <a:solidFill>
                    <a:schemeClr val="accent4">
                      <a:lumMod val="75000"/>
                    </a:schemeClr>
                  </a:solidFill>
                  <a:latin typeface="Arial" panose="020B0604020202020204" pitchFamily="34" charset="0"/>
                  <a:ea typeface="ＭＳ Ｐゴシック" panose="020B0600070205080204" pitchFamily="34" charset="-128"/>
                </a:rPr>
              </a:br>
              <a:r>
                <a:rPr lang="en-US" altLang="es-PA" sz="2000" b="1" dirty="0">
                  <a:solidFill>
                    <a:schemeClr val="accent4">
                      <a:lumMod val="75000"/>
                    </a:schemeClr>
                  </a:solidFill>
                  <a:latin typeface="Arial" panose="020B0604020202020204" pitchFamily="34" charset="0"/>
                  <a:ea typeface="ＭＳ Ｐゴシック" panose="020B0600070205080204" pitchFamily="34" charset="-128"/>
                </a:rPr>
                <a:t>Requirements</a:t>
              </a:r>
            </a:p>
          </p:txBody>
        </p:sp>
        <p:pic>
          <p:nvPicPr>
            <p:cNvPr id="13328" name="Picture 3">
              <a:extLst>
                <a:ext uri="{FF2B5EF4-FFF2-40B4-BE49-F238E27FC236}">
                  <a16:creationId xmlns:a16="http://schemas.microsoft.com/office/drawing/2014/main" xmlns="" id="{D180AD68-42BC-4C8A-9608-A8C6B50FA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7708" y="1795463"/>
              <a:ext cx="14001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0" name="Right Arrow 15">
            <a:extLst>
              <a:ext uri="{FF2B5EF4-FFF2-40B4-BE49-F238E27FC236}">
                <a16:creationId xmlns:a16="http://schemas.microsoft.com/office/drawing/2014/main" xmlns="" id="{555EB3F8-6FD2-4A39-A630-2C7274BC914A}"/>
              </a:ext>
            </a:extLst>
          </p:cNvPr>
          <p:cNvSpPr>
            <a:spLocks noChangeArrowheads="1"/>
          </p:cNvSpPr>
          <p:nvPr/>
        </p:nvSpPr>
        <p:spPr bwMode="auto">
          <a:xfrm>
            <a:off x="3643313" y="1887538"/>
            <a:ext cx="1649412" cy="669925"/>
          </a:xfrm>
          <a:prstGeom prst="rightArrow">
            <a:avLst>
              <a:gd name="adj1" fmla="val 50000"/>
              <a:gd name="adj2" fmla="val 51145"/>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defTabSz="1025525">
              <a:defRPr sz="2400">
                <a:solidFill>
                  <a:schemeClr val="tx1"/>
                </a:solidFill>
                <a:latin typeface="Times New Roman" panose="02020603050405020304" pitchFamily="18" charset="0"/>
              </a:defRPr>
            </a:lvl1pPr>
            <a:lvl2pPr marL="742950" indent="-285750" defTabSz="1025525">
              <a:defRPr sz="2400">
                <a:solidFill>
                  <a:schemeClr val="tx1"/>
                </a:solidFill>
                <a:latin typeface="Times New Roman" panose="02020603050405020304" pitchFamily="18" charset="0"/>
              </a:defRPr>
            </a:lvl2pPr>
            <a:lvl3pPr marL="1143000" indent="-228600" defTabSz="1025525">
              <a:defRPr sz="2400">
                <a:solidFill>
                  <a:schemeClr val="tx1"/>
                </a:solidFill>
                <a:latin typeface="Times New Roman" panose="02020603050405020304" pitchFamily="18" charset="0"/>
              </a:defRPr>
            </a:lvl3pPr>
            <a:lvl4pPr marL="1600200" indent="-228600" defTabSz="1025525">
              <a:defRPr sz="2400">
                <a:solidFill>
                  <a:schemeClr val="tx1"/>
                </a:solidFill>
                <a:latin typeface="Times New Roman" panose="02020603050405020304" pitchFamily="18" charset="0"/>
              </a:defRPr>
            </a:lvl4pPr>
            <a:lvl5pPr marL="2057400" indent="-228600" defTabSz="1025525">
              <a:defRPr sz="2400">
                <a:solidFill>
                  <a:schemeClr val="tx1"/>
                </a:solidFill>
                <a:latin typeface="Times New Roman" panose="02020603050405020304" pitchFamily="18" charset="0"/>
              </a:defRPr>
            </a:lvl5pPr>
            <a:lvl6pPr marL="2514600" indent="-228600" defTabSz="10255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0255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0255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02552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s-PA" sz="2200" b="1">
                <a:solidFill>
                  <a:srgbClr val="00006A"/>
                </a:solidFill>
                <a:latin typeface="Arial" panose="020B0604020202020204" pitchFamily="34" charset="0"/>
                <a:ea typeface="ＭＳ Ｐゴシック" panose="020B0600070205080204" pitchFamily="34" charset="-128"/>
              </a:rPr>
              <a:t>Lead To</a:t>
            </a:r>
          </a:p>
        </p:txBody>
      </p:sp>
      <p:grpSp>
        <p:nvGrpSpPr>
          <p:cNvPr id="13321" name="Group 55">
            <a:extLst>
              <a:ext uri="{FF2B5EF4-FFF2-40B4-BE49-F238E27FC236}">
                <a16:creationId xmlns:a16="http://schemas.microsoft.com/office/drawing/2014/main" xmlns="" id="{141BE99F-DA63-4A5C-832B-8A149536E84F}"/>
              </a:ext>
            </a:extLst>
          </p:cNvPr>
          <p:cNvGrpSpPr>
            <a:grpSpLocks/>
          </p:cNvGrpSpPr>
          <p:nvPr/>
        </p:nvGrpSpPr>
        <p:grpSpPr bwMode="auto">
          <a:xfrm>
            <a:off x="2654300" y="3849688"/>
            <a:ext cx="2925763" cy="1743075"/>
            <a:chOff x="2598420" y="3947568"/>
            <a:chExt cx="2926080" cy="1741573"/>
          </a:xfrm>
        </p:grpSpPr>
        <p:cxnSp>
          <p:nvCxnSpPr>
            <p:cNvPr id="13322" name="Straight Arrow Connector 23">
              <a:extLst>
                <a:ext uri="{FF2B5EF4-FFF2-40B4-BE49-F238E27FC236}">
                  <a16:creationId xmlns:a16="http://schemas.microsoft.com/office/drawing/2014/main" xmlns="" id="{86722B77-4D82-4C5B-AEDD-BA53918D39D6}"/>
                </a:ext>
              </a:extLst>
            </p:cNvPr>
            <p:cNvCxnSpPr>
              <a:cxnSpLocks noChangeShapeType="1"/>
            </p:cNvCxnSpPr>
            <p:nvPr/>
          </p:nvCxnSpPr>
          <p:spPr bwMode="auto">
            <a:xfrm flipV="1">
              <a:off x="2598420" y="3947568"/>
              <a:ext cx="2926080" cy="0"/>
            </a:xfrm>
            <a:prstGeom prst="straightConnector1">
              <a:avLst/>
            </a:prstGeom>
            <a:noFill/>
            <a:ln w="15875">
              <a:solidFill>
                <a:schemeClr val="accent1"/>
              </a:solidFill>
              <a:prstDash val="dash"/>
              <a:round/>
              <a:headEnd/>
              <a:tailEnd type="arrow" w="med" len="med"/>
            </a:ln>
            <a:extLst>
              <a:ext uri="{909E8E84-426E-40DD-AFC4-6F175D3DCCD1}">
                <a14:hiddenFill xmlns:a14="http://schemas.microsoft.com/office/drawing/2010/main">
                  <a:noFill/>
                </a14:hiddenFill>
              </a:ext>
            </a:extLst>
          </p:spPr>
        </p:cxnSp>
        <p:cxnSp>
          <p:nvCxnSpPr>
            <p:cNvPr id="13323" name="Straight Arrow Connector 43">
              <a:extLst>
                <a:ext uri="{FF2B5EF4-FFF2-40B4-BE49-F238E27FC236}">
                  <a16:creationId xmlns:a16="http://schemas.microsoft.com/office/drawing/2014/main" xmlns="" id="{C0E64873-D1E5-4FD0-985C-7A12F5008B09}"/>
                </a:ext>
              </a:extLst>
            </p:cNvPr>
            <p:cNvCxnSpPr>
              <a:cxnSpLocks noChangeShapeType="1"/>
            </p:cNvCxnSpPr>
            <p:nvPr/>
          </p:nvCxnSpPr>
          <p:spPr bwMode="auto">
            <a:xfrm flipV="1">
              <a:off x="2964180" y="4379887"/>
              <a:ext cx="2560320" cy="0"/>
            </a:xfrm>
            <a:prstGeom prst="straightConnector1">
              <a:avLst/>
            </a:prstGeom>
            <a:noFill/>
            <a:ln w="15875">
              <a:solidFill>
                <a:schemeClr val="accent1"/>
              </a:solidFill>
              <a:prstDash val="dash"/>
              <a:round/>
              <a:headEnd/>
              <a:tailEnd type="arrow" w="med" len="med"/>
            </a:ln>
            <a:extLst>
              <a:ext uri="{909E8E84-426E-40DD-AFC4-6F175D3DCCD1}">
                <a14:hiddenFill xmlns:a14="http://schemas.microsoft.com/office/drawing/2010/main">
                  <a:noFill/>
                </a14:hiddenFill>
              </a:ext>
            </a:extLst>
          </p:spPr>
        </p:cxnSp>
        <p:cxnSp>
          <p:nvCxnSpPr>
            <p:cNvPr id="13324" name="Straight Arrow Connector 44">
              <a:extLst>
                <a:ext uri="{FF2B5EF4-FFF2-40B4-BE49-F238E27FC236}">
                  <a16:creationId xmlns:a16="http://schemas.microsoft.com/office/drawing/2014/main" xmlns="" id="{BECF5B3B-A3A4-4880-A62D-83E3E75A4E00}"/>
                </a:ext>
              </a:extLst>
            </p:cNvPr>
            <p:cNvCxnSpPr>
              <a:cxnSpLocks noChangeShapeType="1"/>
            </p:cNvCxnSpPr>
            <p:nvPr/>
          </p:nvCxnSpPr>
          <p:spPr bwMode="auto">
            <a:xfrm flipV="1">
              <a:off x="3695700" y="4812206"/>
              <a:ext cx="1828800" cy="10710"/>
            </a:xfrm>
            <a:prstGeom prst="straightConnector1">
              <a:avLst/>
            </a:prstGeom>
            <a:noFill/>
            <a:ln w="15875">
              <a:solidFill>
                <a:schemeClr val="accent1"/>
              </a:solidFill>
              <a:prstDash val="dash"/>
              <a:round/>
              <a:headEnd/>
              <a:tailEnd type="arrow" w="med" len="med"/>
            </a:ln>
            <a:extLst>
              <a:ext uri="{909E8E84-426E-40DD-AFC4-6F175D3DCCD1}">
                <a14:hiddenFill xmlns:a14="http://schemas.microsoft.com/office/drawing/2010/main">
                  <a:noFill/>
                </a14:hiddenFill>
              </a:ext>
            </a:extLst>
          </p:spPr>
        </p:cxnSp>
        <p:cxnSp>
          <p:nvCxnSpPr>
            <p:cNvPr id="13325" name="Straight Arrow Connector 45">
              <a:extLst>
                <a:ext uri="{FF2B5EF4-FFF2-40B4-BE49-F238E27FC236}">
                  <a16:creationId xmlns:a16="http://schemas.microsoft.com/office/drawing/2014/main" xmlns="" id="{8A0392A3-A81E-43F6-84A5-558ABBE59C2B}"/>
                </a:ext>
              </a:extLst>
            </p:cNvPr>
            <p:cNvCxnSpPr>
              <a:cxnSpLocks noChangeShapeType="1"/>
            </p:cNvCxnSpPr>
            <p:nvPr/>
          </p:nvCxnSpPr>
          <p:spPr bwMode="auto">
            <a:xfrm flipV="1">
              <a:off x="4061460" y="5255235"/>
              <a:ext cx="1463040" cy="0"/>
            </a:xfrm>
            <a:prstGeom prst="straightConnector1">
              <a:avLst/>
            </a:prstGeom>
            <a:noFill/>
            <a:ln w="15875">
              <a:solidFill>
                <a:schemeClr val="accent1"/>
              </a:solidFill>
              <a:prstDash val="dash"/>
              <a:round/>
              <a:headEnd/>
              <a:tailEnd type="arrow" w="med" len="med"/>
            </a:ln>
            <a:extLst>
              <a:ext uri="{909E8E84-426E-40DD-AFC4-6F175D3DCCD1}">
                <a14:hiddenFill xmlns:a14="http://schemas.microsoft.com/office/drawing/2010/main">
                  <a:noFill/>
                </a14:hiddenFill>
              </a:ext>
            </a:extLst>
          </p:spPr>
        </p:cxnSp>
        <p:cxnSp>
          <p:nvCxnSpPr>
            <p:cNvPr id="13326" name="Straight Arrow Connector 46">
              <a:extLst>
                <a:ext uri="{FF2B5EF4-FFF2-40B4-BE49-F238E27FC236}">
                  <a16:creationId xmlns:a16="http://schemas.microsoft.com/office/drawing/2014/main" xmlns="" id="{5AAD2451-E3EE-4BB0-A2C2-7DE39EEC2049}"/>
                </a:ext>
              </a:extLst>
            </p:cNvPr>
            <p:cNvCxnSpPr>
              <a:cxnSpLocks noChangeShapeType="1"/>
            </p:cNvCxnSpPr>
            <p:nvPr/>
          </p:nvCxnSpPr>
          <p:spPr bwMode="auto">
            <a:xfrm>
              <a:off x="3421380" y="5687553"/>
              <a:ext cx="2103120" cy="1588"/>
            </a:xfrm>
            <a:prstGeom prst="straightConnector1">
              <a:avLst/>
            </a:prstGeom>
            <a:noFill/>
            <a:ln w="15875">
              <a:solidFill>
                <a:schemeClr val="accent1"/>
              </a:solidFill>
              <a:prstDash val="dash"/>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Estructuras y Vistas</a:t>
            </a:r>
            <a:endParaRPr lang="es-ES" dirty="0"/>
          </a:p>
        </p:txBody>
      </p:sp>
      <p:pic>
        <p:nvPicPr>
          <p:cNvPr id="4" name="Marcador de contenido 3"/>
          <p:cNvPicPr>
            <a:picLocks noGrp="1" noChangeAspect="1"/>
          </p:cNvPicPr>
          <p:nvPr>
            <p:ph idx="1"/>
          </p:nvPr>
        </p:nvPicPr>
        <p:blipFill>
          <a:blip r:embed="rId2"/>
          <a:stretch>
            <a:fillRect/>
          </a:stretch>
        </p:blipFill>
        <p:spPr>
          <a:xfrm>
            <a:off x="3193868" y="2593072"/>
            <a:ext cx="1583787" cy="2114437"/>
          </a:xfrm>
          <a:prstGeom prst="rect">
            <a:avLst/>
          </a:prstGeom>
        </p:spPr>
      </p:pic>
      <p:sp>
        <p:nvSpPr>
          <p:cNvPr id="7" name="Flecha derecha 6"/>
          <p:cNvSpPr/>
          <p:nvPr/>
        </p:nvSpPr>
        <p:spPr>
          <a:xfrm>
            <a:off x="2674620" y="3747407"/>
            <a:ext cx="470263" cy="225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8" name="Flecha derecha 7"/>
          <p:cNvSpPr/>
          <p:nvPr/>
        </p:nvSpPr>
        <p:spPr>
          <a:xfrm>
            <a:off x="4777656" y="3747407"/>
            <a:ext cx="470263" cy="225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9" name="CuadroTexto 8"/>
          <p:cNvSpPr txBox="1"/>
          <p:nvPr/>
        </p:nvSpPr>
        <p:spPr>
          <a:xfrm>
            <a:off x="508000" y="4991644"/>
            <a:ext cx="1846115" cy="300082"/>
          </a:xfrm>
          <a:prstGeom prst="rect">
            <a:avLst/>
          </a:prstGeom>
          <a:noFill/>
        </p:spPr>
        <p:txBody>
          <a:bodyPr wrap="square" rtlCol="0">
            <a:spAutoFit/>
          </a:bodyPr>
          <a:lstStyle/>
          <a:p>
            <a:endParaRPr lang="es-ES" sz="1350" dirty="0"/>
          </a:p>
        </p:txBody>
      </p:sp>
      <p:pic>
        <p:nvPicPr>
          <p:cNvPr id="2050" name="Picture 2" descr="https://erickmay11.files.wordpress.com/2014/06/t1_el_cuerpo_humano_z_mult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69" y="2482732"/>
            <a:ext cx="1725647" cy="270726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508001" y="5275762"/>
            <a:ext cx="2215605" cy="715581"/>
          </a:xfrm>
          <a:prstGeom prst="rect">
            <a:avLst/>
          </a:prstGeom>
          <a:noFill/>
        </p:spPr>
        <p:txBody>
          <a:bodyPr wrap="square" rtlCol="0">
            <a:spAutoFit/>
          </a:bodyPr>
          <a:lstStyle/>
          <a:p>
            <a:pPr algn="ctr"/>
            <a:r>
              <a:rPr lang="es-ES" sz="1350" dirty="0">
                <a:latin typeface="Arial" panose="020B0604020202020204" pitchFamily="34" charset="0"/>
                <a:cs typeface="Arial" panose="020B0604020202020204" pitchFamily="34" charset="0"/>
              </a:rPr>
              <a:t>El cuerpo humano es un conjunto de múltiples estructuras</a:t>
            </a:r>
            <a:endParaRPr lang="es-ES" sz="1350" dirty="0">
              <a:latin typeface="Arial" panose="020B0604020202020204" pitchFamily="34" charset="0"/>
              <a:cs typeface="Arial" panose="020B0604020202020204" pitchFamily="34" charset="0"/>
            </a:endParaRPr>
          </a:p>
        </p:txBody>
      </p:sp>
      <p:sp>
        <p:nvSpPr>
          <p:cNvPr id="11" name="CuadroTexto 10"/>
          <p:cNvSpPr txBox="1"/>
          <p:nvPr/>
        </p:nvSpPr>
        <p:spPr>
          <a:xfrm>
            <a:off x="3007723" y="5275762"/>
            <a:ext cx="2165168" cy="715581"/>
          </a:xfrm>
          <a:prstGeom prst="rect">
            <a:avLst/>
          </a:prstGeom>
          <a:noFill/>
        </p:spPr>
        <p:txBody>
          <a:bodyPr wrap="square" rtlCol="0">
            <a:spAutoFit/>
          </a:bodyPr>
          <a:lstStyle/>
          <a:p>
            <a:pPr algn="ctr"/>
            <a:r>
              <a:rPr lang="es-ES" sz="1350" dirty="0">
                <a:latin typeface="Arial" panose="020B0604020202020204" pitchFamily="34" charset="0"/>
                <a:cs typeface="Arial" panose="020B0604020202020204" pitchFamily="34" charset="0"/>
              </a:rPr>
              <a:t>Una vista estática de una de las estructuras humanas</a:t>
            </a:r>
            <a:endParaRPr lang="es-ES" sz="1350" dirty="0">
              <a:latin typeface="Arial" panose="020B0604020202020204" pitchFamily="34" charset="0"/>
              <a:cs typeface="Arial" panose="020B0604020202020204" pitchFamily="34" charset="0"/>
            </a:endParaRPr>
          </a:p>
        </p:txBody>
      </p:sp>
      <p:sp>
        <p:nvSpPr>
          <p:cNvPr id="12" name="CuadroTexto 11"/>
          <p:cNvSpPr txBox="1"/>
          <p:nvPr/>
        </p:nvSpPr>
        <p:spPr>
          <a:xfrm>
            <a:off x="5584372" y="5275761"/>
            <a:ext cx="1636123" cy="715581"/>
          </a:xfrm>
          <a:prstGeom prst="rect">
            <a:avLst/>
          </a:prstGeom>
          <a:noFill/>
        </p:spPr>
        <p:txBody>
          <a:bodyPr wrap="square" rtlCol="0">
            <a:spAutoFit/>
          </a:bodyPr>
          <a:lstStyle/>
          <a:p>
            <a:r>
              <a:rPr lang="es-ES" sz="1350" dirty="0">
                <a:latin typeface="Arial" panose="020B0604020202020204" pitchFamily="34" charset="0"/>
                <a:cs typeface="Arial" panose="020B0604020202020204" pitchFamily="34" charset="0"/>
              </a:rPr>
              <a:t>Una vista dinámica de esa estructura</a:t>
            </a:r>
            <a:endParaRPr lang="es-ES" sz="1350" dirty="0">
              <a:latin typeface="Arial" panose="020B0604020202020204" pitchFamily="34" charset="0"/>
              <a:cs typeface="Arial" panose="020B0604020202020204" pitchFamily="34" charset="0"/>
            </a:endParaRPr>
          </a:p>
          <a:p>
            <a:endParaRPr lang="es-ES" sz="1350" dirty="0"/>
          </a:p>
        </p:txBody>
      </p:sp>
      <p:pic>
        <p:nvPicPr>
          <p:cNvPr id="2052" name="Picture 4" descr="Resultado de imagen para interior del intesti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309" y="2872485"/>
            <a:ext cx="2221817" cy="183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67389"/>
      </p:ext>
    </p:extLst>
  </p:cSld>
  <p:clrMapOvr>
    <a:masterClrMapping/>
  </p:clrMapOvr>
</p:sld>
</file>

<file path=ppt/theme/theme1.xml><?xml version="1.0" encoding="utf-8"?>
<a:theme xmlns:a="http://schemas.openxmlformats.org/drawingml/2006/main" name="Retrospección">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2130</TotalTime>
  <Words>2055</Words>
  <Application>Microsoft Office PowerPoint</Application>
  <PresentationFormat>Presentación en pantalla (4:3)</PresentationFormat>
  <Paragraphs>329</Paragraphs>
  <Slides>47</Slides>
  <Notes>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47</vt:i4>
      </vt:variant>
    </vt:vector>
  </HeadingPairs>
  <TitlesOfParts>
    <vt:vector size="58" baseType="lpstr">
      <vt:lpstr>ＭＳ Ｐゴシック</vt:lpstr>
      <vt:lpstr>Arial</vt:lpstr>
      <vt:lpstr>Arial Narrow</vt:lpstr>
      <vt:lpstr>Calibri</vt:lpstr>
      <vt:lpstr>Calibri Light</vt:lpstr>
      <vt:lpstr>Gelion Regular</vt:lpstr>
      <vt:lpstr>Helvetica-Neue</vt:lpstr>
      <vt:lpstr>Times New Roman</vt:lpstr>
      <vt:lpstr>Wingdings</vt:lpstr>
      <vt:lpstr>Retrospección</vt:lpstr>
      <vt:lpstr>CorelDRAW</vt:lpstr>
      <vt:lpstr> Capitulo 2 Análisis y Diseño del Sistema</vt:lpstr>
      <vt:lpstr>Conceptos Fundamentales de Diseño</vt:lpstr>
      <vt:lpstr>Conceptos Fundamentales de Diseño</vt:lpstr>
      <vt:lpstr> Definición de Diseño</vt:lpstr>
      <vt:lpstr>Importancia del Diseño</vt:lpstr>
      <vt:lpstr>Requerimientos del Software</vt:lpstr>
      <vt:lpstr>De acuerdo al SEI,  algunos ejemplos de atributos por la cual los stakeholders juzgan la calidad del software son:</vt:lpstr>
      <vt:lpstr>Quality Attributes</vt:lpstr>
      <vt:lpstr>Estructuras y Vistas</vt:lpstr>
      <vt:lpstr>Estructuras, Vistas y Stakeholders</vt:lpstr>
      <vt:lpstr>Estructuras y Vistas</vt:lpstr>
      <vt:lpstr>Modelo de Vista 4+1</vt:lpstr>
      <vt:lpstr>Construcción del Modelo de Análisis</vt:lpstr>
      <vt:lpstr>Presentación de PowerPoint</vt:lpstr>
      <vt:lpstr>El Modelo de Análisis</vt:lpstr>
      <vt:lpstr>El Modelo de Análisis</vt:lpstr>
      <vt:lpstr>Clases de Análisis un primer paso a ejecutables</vt:lpstr>
      <vt:lpstr>Realización de Casos de Uso</vt:lpstr>
      <vt:lpstr>Qué es una realización de Casos de Uso</vt:lpstr>
      <vt:lpstr>Revisión del Modelo de Análisis</vt:lpstr>
      <vt:lpstr>Diagrama de Clases de Análisis (DCA)</vt:lpstr>
      <vt:lpstr>Presentación de PowerPoint</vt:lpstr>
      <vt:lpstr>¿Qué son Clases de Análisis?</vt:lpstr>
      <vt:lpstr>Qué son las clases de análisis</vt:lpstr>
      <vt:lpstr>Estereotipos de una Clase de Análisis</vt:lpstr>
      <vt:lpstr>Clase Límite</vt:lpstr>
      <vt:lpstr>Interfases con otros Sistemas</vt:lpstr>
      <vt:lpstr>Presentación de PowerPoint</vt:lpstr>
      <vt:lpstr>Clase  Entidad</vt:lpstr>
      <vt:lpstr>Presentación de PowerPoint</vt:lpstr>
      <vt:lpstr>Clase Control</vt:lpstr>
      <vt:lpstr>Presentación de PowerPoint</vt:lpstr>
      <vt:lpstr>¿Qué es un Diagrama de Clase de Análisis?</vt:lpstr>
      <vt:lpstr>De Diagrama de CU a Modelo de Análisis</vt:lpstr>
      <vt:lpstr>Análisis de Escenarios</vt:lpstr>
      <vt:lpstr>Escenario: “Crear un nuevo horario”  Flujo básico del CU “Inscribirse en curso” </vt:lpstr>
      <vt:lpstr>Escenario: “Crear un nuevo horario”  Flujo básico del CU “Inscribirse en curso” </vt:lpstr>
      <vt:lpstr>Análisis de escenarios para identificar clases u objetos que participan en un CU.</vt:lpstr>
      <vt:lpstr>Identificación de sustantivos</vt:lpstr>
      <vt:lpstr>Presentación de PowerPoint</vt:lpstr>
      <vt:lpstr>Lista de sustantivos del escenario</vt:lpstr>
      <vt:lpstr>Lista de sustantivos del escenario</vt:lpstr>
      <vt:lpstr>Clases tipo Entidad identificadas en Escenario de “Inscribirse en Cursos –Crear un Horario”- </vt:lpstr>
      <vt:lpstr>Diagrama de clases resultante: VOPC  Clases participantes:   CU “Inscribirse en Cursos”</vt:lpstr>
      <vt:lpstr>Diagramas de Clases Participantes</vt:lpstr>
      <vt:lpstr>        Resumen del Modelo de Análisis </vt:lpstr>
      <vt:lpstr>        Resumen del Modelo de Análisis </vt:lpstr>
    </vt:vector>
  </TitlesOfParts>
  <Company>UTP - FISC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FURPS</dc:title>
  <dc:creator>Asist. Dep. Ing. Soft.</dc:creator>
  <cp:lastModifiedBy>960-2015</cp:lastModifiedBy>
  <cp:revision>83</cp:revision>
  <dcterms:created xsi:type="dcterms:W3CDTF">2005-05-26T14:31:41Z</dcterms:created>
  <dcterms:modified xsi:type="dcterms:W3CDTF">2023-04-17T19:17:37Z</dcterms:modified>
</cp:coreProperties>
</file>