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5" r:id="rId1"/>
    <p:sldMasterId id="2147483833" r:id="rId2"/>
  </p:sldMasterIdLst>
  <p:notesMasterIdLst>
    <p:notesMasterId r:id="rId24"/>
  </p:notesMasterIdLst>
  <p:sldIdLst>
    <p:sldId id="289" r:id="rId3"/>
    <p:sldId id="324" r:id="rId4"/>
    <p:sldId id="290" r:id="rId5"/>
    <p:sldId id="325" r:id="rId6"/>
    <p:sldId id="330" r:id="rId7"/>
    <p:sldId id="291" r:id="rId8"/>
    <p:sldId id="292" r:id="rId9"/>
    <p:sldId id="340" r:id="rId10"/>
    <p:sldId id="294" r:id="rId11"/>
    <p:sldId id="336" r:id="rId12"/>
    <p:sldId id="341" r:id="rId13"/>
    <p:sldId id="335" r:id="rId14"/>
    <p:sldId id="337" r:id="rId15"/>
    <p:sldId id="331" r:id="rId16"/>
    <p:sldId id="334" r:id="rId17"/>
    <p:sldId id="327" r:id="rId18"/>
    <p:sldId id="329" r:id="rId19"/>
    <p:sldId id="333" r:id="rId20"/>
    <p:sldId id="332" r:id="rId21"/>
    <p:sldId id="338" r:id="rId22"/>
    <p:sldId id="339" r:id="rId23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9"/>
    <a:srgbClr val="FFFF8D"/>
    <a:srgbClr val="000048"/>
    <a:srgbClr val="00006A"/>
    <a:srgbClr val="FFFFFF"/>
    <a:srgbClr val="FFFFCC"/>
    <a:srgbClr val="FBA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94761" autoAdjust="0"/>
  </p:normalViewPr>
  <p:slideViewPr>
    <p:cSldViewPr>
      <p:cViewPr varScale="1">
        <p:scale>
          <a:sx n="87" d="100"/>
          <a:sy n="87" d="100"/>
        </p:scale>
        <p:origin x="11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 varScale="1">
        <p:scale>
          <a:sx n="25" d="100"/>
          <a:sy n="25" d="100"/>
        </p:scale>
        <p:origin x="-133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4E8255-08F0-467B-9627-DEE21E52716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5216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4C574-4F59-41FF-89E9-45D83794DA5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660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8322A-8796-4991-AFEB-F4C76CBF2B2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463423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F032C-E214-4819-81A3-FCDE611ACD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725284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968EE-2BA5-4E4F-A7E1-D40D26152F0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1140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CA590-2D25-4043-B63F-3542AF33472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897439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71EA9-B77E-4894-BFB1-507AE291796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80657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BEECD-EB42-487A-B4FA-96E3C7A4B67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146049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5C24-117F-4B9F-A0D8-CB7E11AAC97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057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0B963-BAEA-4859-9A5C-CC7BB640DCC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8912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29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00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783FC-DE98-41DE-8127-11CB8DA10C6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773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01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4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928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126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461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424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93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468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AA3FEB2-F473-4D07-B194-016DEA75B15F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6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977D6-C73B-43A7-ABEC-C16F602C97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313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FD83A-CA47-4648-8090-3008EAB381F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0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730CE-F7A3-4A0C-855E-4233DAC7F74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69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98840-A205-421F-AFA9-A36BA69FCD2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00491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841D879-2D3D-464F-9C18-019E97CB6C7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32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73CD2A49-98D2-4C29-8247-C2BDBB5AB2D1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65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5B516-2CCA-44E4-9446-52127E1521B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90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 smtClean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s-ES_tradnl"/>
              <a:t>Revisión del Modelo de Análisis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2BA9BD-4377-4797-B104-C8FF6E827A0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30" r:id="rId12"/>
    <p:sldLayoutId id="2147483827" r:id="rId13"/>
    <p:sldLayoutId id="2147483831" r:id="rId14"/>
    <p:sldLayoutId id="2147483832" r:id="rId15"/>
    <p:sldLayoutId id="2147483828" r:id="rId16"/>
    <p:sldLayoutId id="2147483829" r:id="rId17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2592-9DC0-496E-9B10-8C3B223167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26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492375"/>
            <a:ext cx="7158037" cy="1412875"/>
          </a:xfrm>
        </p:spPr>
        <p:txBody>
          <a:bodyPr/>
          <a:lstStyle/>
          <a:p>
            <a:pPr algn="ctr">
              <a:buClr>
                <a:schemeClr val="accent1"/>
              </a:buClr>
              <a:buSzPct val="110000"/>
            </a:pPr>
            <a:r>
              <a:rPr lang="es-ES_tradnl" b="1" smtClean="0"/>
              <a:t>2.3 Construcción Diagramas de Interacción</a:t>
            </a:r>
          </a:p>
        </p:txBody>
      </p:sp>
      <p:sp>
        <p:nvSpPr>
          <p:cNvPr id="614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F50E1C-898B-4DC0-8599-81B7F6BB5BEB}" type="slidenum">
              <a:rPr lang="es-ES_tradnl" sz="1400">
                <a:solidFill>
                  <a:schemeClr val="tx2"/>
                </a:solidFill>
              </a:rPr>
              <a:pPr/>
              <a:t>1</a:t>
            </a:fld>
            <a:endParaRPr lang="es-ES_tradnl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98488"/>
            <a:ext cx="6553200" cy="6215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5 CuadroTexto"/>
          <p:cNvSpPr txBox="1">
            <a:spLocks noChangeArrowheads="1"/>
          </p:cNvSpPr>
          <p:nvPr/>
        </p:nvSpPr>
        <p:spPr bwMode="auto">
          <a:xfrm>
            <a:off x="863600" y="0"/>
            <a:ext cx="828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PA" sz="2000" b="1"/>
              <a:t>Diagrama de Secuencia para  Login – “User o Contraseña Inválidas</a:t>
            </a:r>
            <a:r>
              <a:rPr lang="es-PA" b="1"/>
              <a:t>”</a:t>
            </a:r>
            <a:endParaRPr lang="es-ES"/>
          </a:p>
          <a:p>
            <a:endParaRPr lang="es-ES"/>
          </a:p>
        </p:txBody>
      </p:sp>
      <p:sp>
        <p:nvSpPr>
          <p:cNvPr id="21508" name="1 Marcador de pie de página"/>
          <p:cNvSpPr>
            <a:spLocks noGrp="1"/>
          </p:cNvSpPr>
          <p:nvPr>
            <p:ph type="ftr" sz="quarter" idx="4294967295"/>
          </p:nvPr>
        </p:nvSpPr>
        <p:spPr bwMode="auto">
          <a:xfrm rot="5400000">
            <a:off x="6233318" y="3263107"/>
            <a:ext cx="3859213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1400">
                <a:solidFill>
                  <a:schemeClr val="tx2"/>
                </a:solidFill>
              </a:rPr>
              <a:t>Revisión del Modelo de Análisis</a:t>
            </a:r>
          </a:p>
        </p:txBody>
      </p:sp>
      <p:sp>
        <p:nvSpPr>
          <p:cNvPr id="21509" name="2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416BAB-6773-4FDF-8E69-E46BA39FC8F3}" type="slidenum">
              <a:rPr lang="es-ES_tradnl" sz="1400">
                <a:solidFill>
                  <a:schemeClr val="tx2"/>
                </a:solidFill>
              </a:rPr>
              <a:pPr/>
              <a:t>10</a:t>
            </a:fld>
            <a:endParaRPr lang="es-ES_tradnl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Marcador de pie de página"/>
          <p:cNvSpPr>
            <a:spLocks noGrp="1"/>
          </p:cNvSpPr>
          <p:nvPr>
            <p:ph type="ftr" sz="quarter" idx="4294967295"/>
          </p:nvPr>
        </p:nvSpPr>
        <p:spPr bwMode="auto">
          <a:xfrm rot="5400000">
            <a:off x="6233318" y="3263107"/>
            <a:ext cx="3859213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1400">
                <a:solidFill>
                  <a:schemeClr val="tx2"/>
                </a:solidFill>
              </a:rPr>
              <a:t>Revisión del Modelo de Análisis</a:t>
            </a: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CD9A4B-046E-4A68-B5CF-31BC318DB2CC}" type="slidenum">
              <a:rPr lang="es-ES_tradnl" sz="1400">
                <a:solidFill>
                  <a:schemeClr val="tx2"/>
                </a:solidFill>
              </a:rPr>
              <a:pPr/>
              <a:t>11</a:t>
            </a:fld>
            <a:endParaRPr lang="es-ES_tradnl" sz="1400">
              <a:solidFill>
                <a:schemeClr val="tx2"/>
              </a:solidFill>
            </a:endParaRPr>
          </a:p>
        </p:txBody>
      </p:sp>
      <p:sp>
        <p:nvSpPr>
          <p:cNvPr id="17412" name="Rectangle 3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2767013" y="1295400"/>
            <a:ext cx="357187" cy="858838"/>
            <a:chOff x="1701" y="935"/>
            <a:chExt cx="181" cy="409"/>
          </a:xfrm>
        </p:grpSpPr>
        <p:sp>
          <p:nvSpPr>
            <p:cNvPr id="17441" name="Oval 3"/>
            <p:cNvSpPr>
              <a:spLocks noChangeArrowheads="1"/>
            </p:cNvSpPr>
            <p:nvPr/>
          </p:nvSpPr>
          <p:spPr bwMode="auto">
            <a:xfrm>
              <a:off x="1701" y="935"/>
              <a:ext cx="181" cy="136"/>
            </a:xfrm>
            <a:prstGeom prst="ellipse">
              <a:avLst/>
            </a:prstGeom>
            <a:solidFill>
              <a:srgbClr val="FFA82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7442" name="Line 4"/>
            <p:cNvSpPr>
              <a:spLocks noChangeShapeType="1"/>
            </p:cNvSpPr>
            <p:nvPr/>
          </p:nvSpPr>
          <p:spPr bwMode="auto">
            <a:xfrm>
              <a:off x="1791" y="1071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43" name="Line 5"/>
            <p:cNvSpPr>
              <a:spLocks noChangeShapeType="1"/>
            </p:cNvSpPr>
            <p:nvPr/>
          </p:nvSpPr>
          <p:spPr bwMode="auto">
            <a:xfrm>
              <a:off x="1701" y="1117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44" name="Line 6"/>
            <p:cNvSpPr>
              <a:spLocks noChangeShapeType="1"/>
            </p:cNvSpPr>
            <p:nvPr/>
          </p:nvSpPr>
          <p:spPr bwMode="auto">
            <a:xfrm>
              <a:off x="1791" y="1253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45" name="Line 7"/>
            <p:cNvSpPr>
              <a:spLocks noChangeShapeType="1"/>
            </p:cNvSpPr>
            <p:nvPr/>
          </p:nvSpPr>
          <p:spPr bwMode="auto">
            <a:xfrm flipH="1">
              <a:off x="1701" y="1253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6005513" y="1854200"/>
            <a:ext cx="1081087" cy="431800"/>
          </a:xfrm>
          <a:prstGeom prst="rect">
            <a:avLst/>
          </a:prstGeom>
          <a:solidFill>
            <a:srgbClr val="FFA82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 dirty="0">
                <a:latin typeface="Arial" panose="020B0604020202020204" pitchFamily="34" charset="0"/>
              </a:rPr>
              <a:t>: </a:t>
            </a:r>
            <a:r>
              <a:rPr lang="es-ES" sz="1800" u="sng" dirty="0">
                <a:latin typeface="Arial" panose="020B0604020202020204" pitchFamily="34" charset="0"/>
              </a:rPr>
              <a:t>Sistema</a:t>
            </a:r>
            <a:endParaRPr lang="es-ES" sz="1000" dirty="0">
              <a:latin typeface="Arial" panose="020B0604020202020204" pitchFamily="34" charset="0"/>
            </a:endParaRPr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6553200" y="2444750"/>
            <a:ext cx="0" cy="39608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2986088" y="2516188"/>
            <a:ext cx="0" cy="39608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2403475" y="2193925"/>
            <a:ext cx="10731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2000">
                <a:latin typeface="Arial" panose="020B0604020202020204" pitchFamily="34" charset="0"/>
              </a:rPr>
              <a:t>: </a:t>
            </a:r>
            <a:r>
              <a:rPr lang="es-ES" sz="2000" u="sng">
                <a:latin typeface="Arial" panose="020B0604020202020204" pitchFamily="34" charset="0"/>
              </a:rPr>
              <a:t>Cajero</a:t>
            </a:r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18" name="Line 12"/>
          <p:cNvSpPr>
            <a:spLocks noChangeShapeType="1"/>
          </p:cNvSpPr>
          <p:nvPr/>
        </p:nvSpPr>
        <p:spPr bwMode="auto">
          <a:xfrm>
            <a:off x="2986088" y="2660650"/>
            <a:ext cx="35671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3421063" y="2359025"/>
            <a:ext cx="21145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crearNuevaVenta()</a:t>
            </a:r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>
            <a:off x="2986088" y="3276600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3028950" y="2944813"/>
            <a:ext cx="35242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introducirArticulo(artID, cantidad)</a:t>
            </a:r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 flipH="1">
            <a:off x="2986088" y="3657600"/>
            <a:ext cx="35671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3540125" y="3325813"/>
            <a:ext cx="1898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descripción, total</a:t>
            </a:r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3643313" y="3706813"/>
            <a:ext cx="17589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*[más artículos]</a:t>
            </a:r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2843213" y="2876550"/>
            <a:ext cx="3786187" cy="1162050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>
            <a:off x="2986088" y="4419600"/>
            <a:ext cx="3567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27" name="Text Box 21"/>
          <p:cNvSpPr txBox="1">
            <a:spLocks noChangeArrowheads="1"/>
          </p:cNvSpPr>
          <p:nvPr/>
        </p:nvSpPr>
        <p:spPr bwMode="auto">
          <a:xfrm>
            <a:off x="3641725" y="4087813"/>
            <a:ext cx="17208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finalizarVenta()</a:t>
            </a:r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 flipH="1">
            <a:off x="2986088" y="4800600"/>
            <a:ext cx="364331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3424238" y="4468813"/>
            <a:ext cx="21526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total con impuestos</a:t>
            </a:r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30" name="Line 24"/>
          <p:cNvSpPr>
            <a:spLocks noChangeShapeType="1"/>
          </p:cNvSpPr>
          <p:nvPr/>
        </p:nvSpPr>
        <p:spPr bwMode="auto">
          <a:xfrm>
            <a:off x="2986088" y="5410200"/>
            <a:ext cx="3643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31" name="Text Box 25"/>
          <p:cNvSpPr txBox="1">
            <a:spLocks noChangeArrowheads="1"/>
          </p:cNvSpPr>
          <p:nvPr/>
        </p:nvSpPr>
        <p:spPr bwMode="auto">
          <a:xfrm>
            <a:off x="3308350" y="5078413"/>
            <a:ext cx="24828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realizarPago(cantidad)</a:t>
            </a:r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32" name="Line 26"/>
          <p:cNvSpPr>
            <a:spLocks noChangeShapeType="1"/>
          </p:cNvSpPr>
          <p:nvPr/>
        </p:nvSpPr>
        <p:spPr bwMode="auto">
          <a:xfrm flipH="1">
            <a:off x="2986088" y="5943600"/>
            <a:ext cx="3567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33" name="Text Box 27"/>
          <p:cNvSpPr txBox="1">
            <a:spLocks noChangeArrowheads="1"/>
          </p:cNvSpPr>
          <p:nvPr/>
        </p:nvSpPr>
        <p:spPr bwMode="auto">
          <a:xfrm>
            <a:off x="3201988" y="5535613"/>
            <a:ext cx="259715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7000"/>
              </a:lnSpc>
            </a:pPr>
            <a:r>
              <a:rPr lang="es-ES" sz="1800">
                <a:latin typeface="Arial" panose="020B0604020202020204" pitchFamily="34" charset="0"/>
              </a:rPr>
              <a:t>cambio devuelto, recibo</a:t>
            </a:r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7434" name="Text Box 28"/>
          <p:cNvSpPr txBox="1">
            <a:spLocks noChangeArrowheads="1"/>
          </p:cNvSpPr>
          <p:nvPr/>
        </p:nvSpPr>
        <p:spPr bwMode="auto">
          <a:xfrm>
            <a:off x="152400" y="2589213"/>
            <a:ext cx="2120900" cy="1543050"/>
          </a:xfrm>
          <a:prstGeom prst="rect">
            <a:avLst/>
          </a:prstGeom>
          <a:solidFill>
            <a:schemeClr val="hlink"/>
          </a:solidFill>
          <a:ln w="12700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7000"/>
              </a:lnSpc>
            </a:pPr>
            <a:r>
              <a:rPr lang="es-ES" sz="1800">
                <a:solidFill>
                  <a:schemeClr val="bg2"/>
                </a:solidFill>
                <a:latin typeface="Arial" panose="020B0604020202020204" pitchFamily="34" charset="0"/>
              </a:rPr>
              <a:t>La caja puede encerrar un área de iteración.</a:t>
            </a:r>
          </a:p>
          <a:p>
            <a:pPr algn="just" eaLnBrk="1" hangingPunct="1">
              <a:lnSpc>
                <a:spcPct val="87000"/>
              </a:lnSpc>
            </a:pPr>
            <a:r>
              <a:rPr lang="es-ES" sz="1800">
                <a:solidFill>
                  <a:schemeClr val="bg2"/>
                </a:solidFill>
                <a:latin typeface="Arial" panose="020B0604020202020204" pitchFamily="34" charset="0"/>
              </a:rPr>
              <a:t>El *[...] indica que la caja es para iterar</a:t>
            </a:r>
          </a:p>
        </p:txBody>
      </p:sp>
      <p:sp>
        <p:nvSpPr>
          <p:cNvPr id="17435" name="Text Box 29"/>
          <p:cNvSpPr txBox="1">
            <a:spLocks noChangeArrowheads="1"/>
          </p:cNvSpPr>
          <p:nvPr/>
        </p:nvSpPr>
        <p:spPr bwMode="auto">
          <a:xfrm>
            <a:off x="228600" y="4343400"/>
            <a:ext cx="2057400" cy="1593850"/>
          </a:xfrm>
          <a:prstGeom prst="rect">
            <a:avLst/>
          </a:prstGeom>
          <a:solidFill>
            <a:schemeClr val="hlink"/>
          </a:solidFill>
          <a:ln w="12700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7000"/>
              </a:lnSpc>
            </a:pPr>
            <a:r>
              <a:rPr lang="es-ES" sz="1600">
                <a:solidFill>
                  <a:schemeClr val="bg2"/>
                </a:solidFill>
                <a:latin typeface="Arial" panose="020B0604020202020204" pitchFamily="34" charset="0"/>
              </a:rPr>
              <a:t>Valor(es) de retorno asociado(s) con el mensaje anterior.</a:t>
            </a:r>
          </a:p>
          <a:p>
            <a:pPr algn="just" eaLnBrk="1" hangingPunct="1">
              <a:lnSpc>
                <a:spcPct val="87000"/>
              </a:lnSpc>
            </a:pPr>
            <a:endParaRPr lang="es-ES" sz="16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87000"/>
              </a:lnSpc>
            </a:pPr>
            <a:r>
              <a:rPr lang="es-ES" sz="1600">
                <a:solidFill>
                  <a:schemeClr val="bg2"/>
                </a:solidFill>
                <a:latin typeface="Arial" panose="020B0604020202020204" pitchFamily="34" charset="0"/>
              </a:rPr>
              <a:t>La línea de retorno es opcional si no se devuelve nada.</a:t>
            </a:r>
            <a:endParaRPr lang="es-ES" sz="1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36" name="Line 30"/>
          <p:cNvSpPr>
            <a:spLocks noChangeShapeType="1"/>
          </p:cNvSpPr>
          <p:nvPr/>
        </p:nvSpPr>
        <p:spPr bwMode="auto">
          <a:xfrm flipV="1">
            <a:off x="2286000" y="4648200"/>
            <a:ext cx="1143000" cy="53340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37" name="Line 31"/>
          <p:cNvSpPr>
            <a:spLocks noChangeShapeType="1"/>
          </p:cNvSpPr>
          <p:nvPr/>
        </p:nvSpPr>
        <p:spPr bwMode="auto">
          <a:xfrm>
            <a:off x="2195513" y="3236913"/>
            <a:ext cx="647700" cy="3603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38" name="Text Box 32"/>
          <p:cNvSpPr txBox="1">
            <a:spLocks noChangeArrowheads="1"/>
          </p:cNvSpPr>
          <p:nvPr/>
        </p:nvSpPr>
        <p:spPr bwMode="auto">
          <a:xfrm>
            <a:off x="6877050" y="4100513"/>
            <a:ext cx="2266950" cy="1806575"/>
          </a:xfrm>
          <a:prstGeom prst="rect">
            <a:avLst/>
          </a:prstGeom>
          <a:solidFill>
            <a:schemeClr val="hlink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7000"/>
              </a:lnSpc>
            </a:pPr>
            <a:r>
              <a:rPr lang="es-ES" sz="1600">
                <a:solidFill>
                  <a:schemeClr val="bg2"/>
                </a:solidFill>
                <a:latin typeface="Arial" panose="020B0604020202020204" pitchFamily="34" charset="0"/>
              </a:rPr>
              <a:t>Un mensaje con parámetros.</a:t>
            </a:r>
          </a:p>
          <a:p>
            <a:pPr algn="just" eaLnBrk="1" hangingPunct="1">
              <a:lnSpc>
                <a:spcPct val="87000"/>
              </a:lnSpc>
            </a:pPr>
            <a:r>
              <a:rPr lang="es-ES" sz="1600">
                <a:solidFill>
                  <a:schemeClr val="bg2"/>
                </a:solidFill>
                <a:latin typeface="Arial" panose="020B0604020202020204" pitchFamily="34" charset="0"/>
              </a:rPr>
              <a:t>Es una abstracción que representa el evento del sistema de entrada de los datos del pago mediante algún mecanismo</a:t>
            </a:r>
          </a:p>
        </p:txBody>
      </p:sp>
      <p:sp>
        <p:nvSpPr>
          <p:cNvPr id="17439" name="Line 33"/>
          <p:cNvSpPr>
            <a:spLocks noChangeShapeType="1"/>
          </p:cNvSpPr>
          <p:nvPr/>
        </p:nvSpPr>
        <p:spPr bwMode="auto">
          <a:xfrm flipH="1">
            <a:off x="5181600" y="4676775"/>
            <a:ext cx="1622425" cy="35242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40" name="Rectangle 34"/>
          <p:cNvSpPr>
            <a:spLocks noChangeArrowheads="1"/>
          </p:cNvSpPr>
          <p:nvPr/>
        </p:nvSpPr>
        <p:spPr bwMode="auto">
          <a:xfrm>
            <a:off x="304800" y="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sz="3000" dirty="0">
                <a:latin typeface="Arial" panose="020B0604020202020204" pitchFamily="34" charset="0"/>
              </a:rPr>
              <a:t>Ejemplo de un </a:t>
            </a:r>
            <a:r>
              <a:rPr lang="es-ES" sz="3000" dirty="0" smtClean="0">
                <a:latin typeface="Arial" panose="020B0604020202020204" pitchFamily="34" charset="0"/>
              </a:rPr>
              <a:t>DS: </a:t>
            </a:r>
            <a:r>
              <a:rPr lang="es-ES" sz="3000" dirty="0">
                <a:latin typeface="Arial" panose="020B0604020202020204" pitchFamily="34" charset="0"/>
              </a:rPr>
              <a:t>Escenario de Procesar Venta</a:t>
            </a:r>
            <a:endParaRPr lang="es-ES_tradnl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38498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476673"/>
            <a:ext cx="8143180" cy="1080120"/>
          </a:xfrm>
        </p:spPr>
        <p:txBody>
          <a:bodyPr/>
          <a:lstStyle/>
          <a:p>
            <a:pPr algn="ctr"/>
            <a:r>
              <a:rPr lang="es-ES" sz="3600" dirty="0" smtClean="0"/>
              <a:t>Scripts en DS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95536" y="1340769"/>
            <a:ext cx="8496944" cy="5112568"/>
          </a:xfrm>
        </p:spPr>
        <p:txBody>
          <a:bodyPr/>
          <a:lstStyle/>
          <a:p>
            <a:r>
              <a:rPr lang="es-ES" sz="2400" dirty="0" smtClean="0"/>
              <a:t>Para </a:t>
            </a:r>
            <a:r>
              <a:rPr lang="es-ES" sz="2400" dirty="0"/>
              <a:t>escenarios complejos, los diagramas </a:t>
            </a:r>
            <a:r>
              <a:rPr lang="es-ES" sz="2400" dirty="0" smtClean="0"/>
              <a:t>de secuencia </a:t>
            </a:r>
            <a:r>
              <a:rPr lang="es-ES" sz="2400" dirty="0"/>
              <a:t>pueden mejorarse mediante el uso </a:t>
            </a:r>
            <a:r>
              <a:rPr lang="es-ES" sz="2400" dirty="0" smtClean="0"/>
              <a:t>de scripts.</a:t>
            </a:r>
            <a:endParaRPr lang="es-ES" sz="2400" dirty="0"/>
          </a:p>
          <a:p>
            <a:r>
              <a:rPr lang="es-ES" sz="2400" dirty="0"/>
              <a:t>Un </a:t>
            </a:r>
            <a:r>
              <a:rPr lang="es-ES" sz="2400" dirty="0" smtClean="0"/>
              <a:t>script se </a:t>
            </a:r>
            <a:r>
              <a:rPr lang="es-ES" sz="2400" dirty="0"/>
              <a:t>escribe a la izquierda del diagrama </a:t>
            </a:r>
            <a:r>
              <a:rPr lang="es-ES" sz="2400" dirty="0" smtClean="0"/>
              <a:t>de secuencia </a:t>
            </a:r>
            <a:r>
              <a:rPr lang="es-ES" sz="2400" dirty="0"/>
              <a:t>con los pasos del </a:t>
            </a:r>
            <a:r>
              <a:rPr lang="es-ES" sz="2400" dirty="0" smtClean="0"/>
              <a:t>script alineados </a:t>
            </a:r>
            <a:r>
              <a:rPr lang="es-ES" sz="2400" dirty="0"/>
              <a:t>con </a:t>
            </a:r>
            <a:r>
              <a:rPr lang="es-ES" sz="2400" dirty="0" smtClean="0"/>
              <a:t>las interacciones </a:t>
            </a:r>
            <a:r>
              <a:rPr lang="es-ES" sz="2400" dirty="0"/>
              <a:t>entre </a:t>
            </a:r>
            <a:r>
              <a:rPr lang="es-ES" sz="2400" dirty="0" smtClean="0"/>
              <a:t>objetos.</a:t>
            </a:r>
            <a:endParaRPr lang="es-ES" sz="2400" dirty="0"/>
          </a:p>
          <a:p>
            <a:r>
              <a:rPr lang="es-ES" sz="2400" dirty="0"/>
              <a:t>Los </a:t>
            </a:r>
            <a:r>
              <a:rPr lang="es-ES" sz="2400" dirty="0" smtClean="0"/>
              <a:t>scripts se </a:t>
            </a:r>
            <a:r>
              <a:rPr lang="es-ES" sz="2400" dirty="0"/>
              <a:t>pueden escribir en lenguaje natural </a:t>
            </a:r>
            <a:r>
              <a:rPr lang="es-ES" sz="2400" dirty="0" smtClean="0"/>
              <a:t>o en pseudocódigo </a:t>
            </a:r>
            <a:r>
              <a:rPr lang="es-ES" sz="2400" dirty="0"/>
              <a:t>y son muy útiles </a:t>
            </a:r>
            <a:r>
              <a:rPr lang="es-ES" sz="2400" dirty="0" smtClean="0"/>
              <a:t>para representar estructuras </a:t>
            </a:r>
            <a:r>
              <a:rPr lang="es-ES" sz="2400" dirty="0"/>
              <a:t>de control como ciclos o puntos </a:t>
            </a:r>
            <a:r>
              <a:rPr lang="es-ES" sz="2400" dirty="0" smtClean="0"/>
              <a:t>de decisión </a:t>
            </a:r>
            <a:r>
              <a:rPr lang="es-ES" sz="2400" dirty="0"/>
              <a:t>en el flujo de </a:t>
            </a:r>
            <a:r>
              <a:rPr lang="es-ES" sz="2400" dirty="0" smtClean="0"/>
              <a:t>eventos.</a:t>
            </a:r>
            <a:endParaRPr lang="es-ES" sz="2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1D879-2D3D-464F-9C18-019E97CB6C73}" type="slidenum">
              <a:rPr lang="es-ES_tradnl" sz="1400" smtClean="0"/>
              <a:pPr>
                <a:defRPr/>
              </a:pPr>
              <a:t>12</a:t>
            </a:fld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5831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52439"/>
            <a:ext cx="7073081" cy="888330"/>
          </a:xfrm>
        </p:spPr>
        <p:txBody>
          <a:bodyPr/>
          <a:lstStyle/>
          <a:p>
            <a:r>
              <a:rPr lang="es-ES" sz="3600" dirty="0" smtClean="0"/>
              <a:t>Ejemplo con Script</a:t>
            </a:r>
            <a:endParaRPr lang="es-ES" sz="36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268760"/>
            <a:ext cx="7495108" cy="4917237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783FC-DE98-41DE-8127-11CB8DA10C68}" type="slidenum">
              <a:rPr lang="es-ES_tradnl" sz="1200" smtClean="0"/>
              <a:pPr>
                <a:defRPr/>
              </a:pPr>
              <a:t>13</a:t>
            </a:fld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22153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452439"/>
            <a:ext cx="7073081" cy="960338"/>
          </a:xfrm>
        </p:spPr>
        <p:txBody>
          <a:bodyPr/>
          <a:lstStyle/>
          <a:p>
            <a:r>
              <a:rPr lang="es-ES_tradnl" sz="4000" dirty="0" smtClean="0">
                <a:solidFill>
                  <a:schemeClr val="tx2"/>
                </a:solidFill>
                <a:latin typeface="Arial" panose="020B0604020202020204" pitchFamily="34" charset="0"/>
              </a:rPr>
              <a:t>Diagramas de Colaboración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23528" y="1268760"/>
            <a:ext cx="8424936" cy="5256583"/>
          </a:xfrm>
        </p:spPr>
        <p:txBody>
          <a:bodyPr/>
          <a:lstStyle/>
          <a:p>
            <a:r>
              <a:rPr lang="es-ES" sz="2400" dirty="0" smtClean="0"/>
              <a:t>Un diagrama de colaboración es una forma alternativa de representar mensajes intercambiados por un conjunto de objetos.</a:t>
            </a:r>
          </a:p>
          <a:p>
            <a:r>
              <a:rPr lang="es-ES" sz="2400" dirty="0" smtClean="0"/>
              <a:t>El diagrama muestra los objetos con enlaces entre ellos cuando hay una o más interacciones. También se muestran las interacciones o mensajes, dibujadas sobre los enlaces.</a:t>
            </a:r>
          </a:p>
          <a:p>
            <a:r>
              <a:rPr lang="es-ES" sz="2400" dirty="0" smtClean="0"/>
              <a:t>Un diagrama de colaboración contiene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smtClean="0"/>
              <a:t>Objetos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smtClean="0"/>
              <a:t>Enlaces entre objetos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smtClean="0"/>
              <a:t>Mensajes intercambiados entre objetos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smtClean="0"/>
              <a:t>Flujo de datos entre objetos, si existen</a:t>
            </a:r>
            <a:endParaRPr lang="es-ES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1D879-2D3D-464F-9C18-019E97CB6C73}" type="slidenum">
              <a:rPr lang="es-ES_tradnl" sz="1200" smtClean="0"/>
              <a:pPr>
                <a:defRPr/>
              </a:pPr>
              <a:t>14</a:t>
            </a:fld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422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E811BE-3D23-4160-8B8D-36DC8BA4C9F8}" type="slidenum">
              <a:rPr lang="es-ES_tradnl" sz="1400">
                <a:solidFill>
                  <a:schemeClr val="tx2"/>
                </a:solidFill>
              </a:rPr>
              <a:pPr/>
              <a:t>15</a:t>
            </a:fld>
            <a:endParaRPr lang="es-ES_tradnl" sz="1400">
              <a:solidFill>
                <a:schemeClr val="tx2"/>
              </a:solidFill>
            </a:endParaRPr>
          </a:p>
        </p:txBody>
      </p:sp>
      <p:sp>
        <p:nvSpPr>
          <p:cNvPr id="11269" name="Rectangle 18"/>
          <p:cNvSpPr>
            <a:spLocks noChangeArrowheads="1"/>
          </p:cNvSpPr>
          <p:nvPr/>
        </p:nvSpPr>
        <p:spPr bwMode="auto">
          <a:xfrm>
            <a:off x="914400" y="-41275"/>
            <a:ext cx="76787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_tradnl" sz="3900" dirty="0">
                <a:solidFill>
                  <a:schemeClr val="tx2"/>
                </a:solidFill>
                <a:latin typeface="Arial" panose="020B0604020202020204" pitchFamily="34" charset="0"/>
              </a:rPr>
              <a:t>Diagramas de Colaboración</a:t>
            </a:r>
            <a:endParaRPr lang="es-ES_tradnl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70" name="Rectangle 19"/>
          <p:cNvSpPr>
            <a:spLocks noChangeArrowheads="1"/>
          </p:cNvSpPr>
          <p:nvPr/>
        </p:nvSpPr>
        <p:spPr bwMode="auto">
          <a:xfrm>
            <a:off x="823913" y="2132856"/>
            <a:ext cx="757078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spcBef>
                <a:spcPct val="20000"/>
              </a:spcBef>
              <a:buClr>
                <a:srgbClr val="FFFF00"/>
              </a:buClr>
              <a:buSzPct val="80000"/>
            </a:pPr>
            <a:r>
              <a:rPr lang="es-ES_tradnl" sz="2300" dirty="0">
                <a:latin typeface="Arial" panose="020B0604020202020204" pitchFamily="34" charset="0"/>
              </a:rPr>
              <a:t>Se considera al Diagrama de </a:t>
            </a:r>
            <a:r>
              <a:rPr lang="es-ES_tradnl" sz="2300" dirty="0" smtClean="0">
                <a:latin typeface="Arial" panose="020B0604020202020204" pitchFamily="34" charset="0"/>
              </a:rPr>
              <a:t>colaboración </a:t>
            </a:r>
            <a:r>
              <a:rPr lang="es-ES_tradnl" sz="2300" dirty="0">
                <a:latin typeface="Arial" panose="020B0604020202020204" pitchFamily="34" charset="0"/>
              </a:rPr>
              <a:t>como principal herramienta para representar el Modelo de Análisis de CU pues el objetivo fundamental en esta etapa es identificar requisitos y responsabilidades sobre los objetos.</a:t>
            </a:r>
            <a:endParaRPr lang="es-ES" sz="2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smtClean="0"/>
              <a:t>Anatomía de un DC</a:t>
            </a:r>
          </a:p>
        </p:txBody>
      </p:sp>
      <p:sp>
        <p:nvSpPr>
          <p:cNvPr id="12292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E70741-B359-4458-8BFC-2BFEE2E923D1}" type="slidenum">
              <a:rPr lang="es-ES_tradnl" sz="1400">
                <a:solidFill>
                  <a:schemeClr val="tx2"/>
                </a:solidFill>
              </a:rPr>
              <a:pPr/>
              <a:t>16</a:t>
            </a:fld>
            <a:endParaRPr lang="es-ES_tradnl" sz="1400">
              <a:solidFill>
                <a:schemeClr val="tx2"/>
              </a:solidFill>
            </a:endParaRPr>
          </a:p>
        </p:txBody>
      </p:sp>
      <p:grpSp>
        <p:nvGrpSpPr>
          <p:cNvPr id="12293" name="Group 16"/>
          <p:cNvGrpSpPr>
            <a:grpSpLocks/>
          </p:cNvGrpSpPr>
          <p:nvPr/>
        </p:nvGrpSpPr>
        <p:grpSpPr bwMode="auto">
          <a:xfrm>
            <a:off x="838200" y="1981200"/>
            <a:ext cx="8001000" cy="3962400"/>
            <a:chOff x="528" y="2112"/>
            <a:chExt cx="5040" cy="1632"/>
          </a:xfrm>
        </p:grpSpPr>
        <p:sp>
          <p:nvSpPr>
            <p:cNvPr id="12298" name="Rectangle 3"/>
            <p:cNvSpPr>
              <a:spLocks noChangeArrowheads="1"/>
            </p:cNvSpPr>
            <p:nvPr/>
          </p:nvSpPr>
          <p:spPr bwMode="auto">
            <a:xfrm>
              <a:off x="1776" y="2160"/>
              <a:ext cx="1392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2299" name="Text Box 4"/>
            <p:cNvSpPr txBox="1">
              <a:spLocks noChangeArrowheads="1"/>
            </p:cNvSpPr>
            <p:nvPr/>
          </p:nvSpPr>
          <p:spPr bwMode="auto">
            <a:xfrm>
              <a:off x="1824" y="2256"/>
              <a:ext cx="13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000" u="sng">
                  <a:solidFill>
                    <a:schemeClr val="bg1"/>
                  </a:solidFill>
                  <a:latin typeface="Arial" panose="020B0604020202020204" pitchFamily="34" charset="0"/>
                </a:rPr>
                <a:t>:InstanciaClaseA</a:t>
              </a:r>
            </a:p>
          </p:txBody>
        </p:sp>
        <p:sp>
          <p:nvSpPr>
            <p:cNvPr id="12300" name="Rectangle 5"/>
            <p:cNvSpPr>
              <a:spLocks noChangeArrowheads="1"/>
            </p:cNvSpPr>
            <p:nvPr/>
          </p:nvSpPr>
          <p:spPr bwMode="auto">
            <a:xfrm>
              <a:off x="4176" y="3264"/>
              <a:ext cx="1392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4224" y="3360"/>
              <a:ext cx="131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000" u="sng">
                  <a:solidFill>
                    <a:schemeClr val="bg1"/>
                  </a:solidFill>
                  <a:latin typeface="Arial" panose="020B0604020202020204" pitchFamily="34" charset="0"/>
                </a:rPr>
                <a:t>:InstanciaClaseB</a:t>
              </a:r>
            </a:p>
          </p:txBody>
        </p:sp>
        <p:sp>
          <p:nvSpPr>
            <p:cNvPr id="12302" name="Line 7"/>
            <p:cNvSpPr>
              <a:spLocks noChangeShapeType="1"/>
            </p:cNvSpPr>
            <p:nvPr/>
          </p:nvSpPr>
          <p:spPr bwMode="auto">
            <a:xfrm>
              <a:off x="1248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3" name="Text Box 8"/>
            <p:cNvSpPr txBox="1">
              <a:spLocks noChangeArrowheads="1"/>
            </p:cNvSpPr>
            <p:nvPr/>
          </p:nvSpPr>
          <p:spPr bwMode="auto">
            <a:xfrm>
              <a:off x="631" y="2140"/>
              <a:ext cx="1001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100">
                  <a:latin typeface="Arial" panose="020B0604020202020204" pitchFamily="34" charset="0"/>
                </a:rPr>
                <a:t>mensaje1 ()</a:t>
              </a:r>
              <a:endParaRPr lang="es-ES_tradnl"/>
            </a:p>
          </p:txBody>
        </p:sp>
        <p:sp>
          <p:nvSpPr>
            <p:cNvPr id="12304" name="Line 9"/>
            <p:cNvSpPr>
              <a:spLocks noChangeShapeType="1"/>
            </p:cNvSpPr>
            <p:nvPr/>
          </p:nvSpPr>
          <p:spPr bwMode="auto">
            <a:xfrm>
              <a:off x="528" y="24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2640" y="2736"/>
              <a:ext cx="118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100">
                  <a:latin typeface="Arial" panose="020B0604020202020204" pitchFamily="34" charset="0"/>
                </a:rPr>
                <a:t>1: mensaje2 ()</a:t>
              </a:r>
              <a:endParaRPr lang="es-ES_tradnl"/>
            </a:p>
          </p:txBody>
        </p:sp>
        <p:sp>
          <p:nvSpPr>
            <p:cNvPr id="12306" name="Line 11"/>
            <p:cNvSpPr>
              <a:spLocks noChangeShapeType="1"/>
            </p:cNvSpPr>
            <p:nvPr/>
          </p:nvSpPr>
          <p:spPr bwMode="auto">
            <a:xfrm>
              <a:off x="2448" y="26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7" name="Line 12"/>
            <p:cNvSpPr>
              <a:spLocks noChangeShapeType="1"/>
            </p:cNvSpPr>
            <p:nvPr/>
          </p:nvSpPr>
          <p:spPr bwMode="auto">
            <a:xfrm>
              <a:off x="2448" y="34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08" name="Text Box 13"/>
            <p:cNvSpPr txBox="1">
              <a:spLocks noChangeArrowheads="1"/>
            </p:cNvSpPr>
            <p:nvPr/>
          </p:nvSpPr>
          <p:spPr bwMode="auto">
            <a:xfrm>
              <a:off x="2652" y="3148"/>
              <a:ext cx="118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100">
                  <a:latin typeface="Arial" panose="020B0604020202020204" pitchFamily="34" charset="0"/>
                </a:rPr>
                <a:t>2: mensaje3 ()</a:t>
              </a:r>
              <a:endParaRPr lang="es-ES_tradnl"/>
            </a:p>
          </p:txBody>
        </p:sp>
        <p:sp>
          <p:nvSpPr>
            <p:cNvPr id="12309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10" name="Line 15"/>
            <p:cNvSpPr>
              <a:spLocks noChangeShapeType="1"/>
            </p:cNvSpPr>
            <p:nvPr/>
          </p:nvSpPr>
          <p:spPr bwMode="auto">
            <a:xfrm>
              <a:off x="3984" y="31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2294" name="Line 17"/>
          <p:cNvSpPr>
            <a:spLocks noChangeShapeType="1"/>
          </p:cNvSpPr>
          <p:nvPr/>
        </p:nvSpPr>
        <p:spPr bwMode="auto">
          <a:xfrm>
            <a:off x="3200400" y="4191000"/>
            <a:ext cx="685800" cy="0"/>
          </a:xfrm>
          <a:prstGeom prst="line">
            <a:avLst/>
          </a:prstGeom>
          <a:noFill/>
          <a:ln w="28575">
            <a:solidFill>
              <a:srgbClr val="FFFF8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295" name="Text Box 18"/>
          <p:cNvSpPr txBox="1">
            <a:spLocks noChangeArrowheads="1"/>
          </p:cNvSpPr>
          <p:nvPr/>
        </p:nvSpPr>
        <p:spPr bwMode="auto">
          <a:xfrm>
            <a:off x="1930400" y="3886200"/>
            <a:ext cx="111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>
                <a:latin typeface="Arial" panose="020B0604020202020204" pitchFamily="34" charset="0"/>
              </a:rPr>
              <a:t>Enlace</a:t>
            </a:r>
            <a:endParaRPr lang="es-ES_tradnl"/>
          </a:p>
        </p:txBody>
      </p:sp>
      <p:sp>
        <p:nvSpPr>
          <p:cNvPr id="12296" name="Line 19"/>
          <p:cNvSpPr>
            <a:spLocks noChangeShapeType="1"/>
          </p:cNvSpPr>
          <p:nvPr/>
        </p:nvSpPr>
        <p:spPr bwMode="auto">
          <a:xfrm flipH="1">
            <a:off x="5715000" y="2514600"/>
            <a:ext cx="914400" cy="914400"/>
          </a:xfrm>
          <a:prstGeom prst="line">
            <a:avLst/>
          </a:prstGeom>
          <a:noFill/>
          <a:ln w="28575">
            <a:solidFill>
              <a:srgbClr val="FFFF8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297" name="Text Box 20"/>
          <p:cNvSpPr txBox="1">
            <a:spLocks noChangeArrowheads="1"/>
          </p:cNvSpPr>
          <p:nvPr/>
        </p:nvSpPr>
        <p:spPr bwMode="auto">
          <a:xfrm>
            <a:off x="6731000" y="2057400"/>
            <a:ext cx="256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200">
                <a:latin typeface="Arial" panose="020B0604020202020204" pitchFamily="34" charset="0"/>
              </a:rPr>
              <a:t>Ejecutar Responsabilidad</a:t>
            </a:r>
            <a:endParaRPr lang="es-ES_tradnl" sz="2200"/>
          </a:p>
        </p:txBody>
      </p:sp>
    </p:spTree>
    <p:extLst>
      <p:ext uri="{BB962C8B-B14F-4D97-AF65-F5344CB8AC3E}">
        <p14:creationId xmlns:p14="http://schemas.microsoft.com/office/powerpoint/2010/main" val="30500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2 Marcador de pie de página"/>
          <p:cNvSpPr>
            <a:spLocks noGrp="1"/>
          </p:cNvSpPr>
          <p:nvPr>
            <p:ph type="ftr" sz="quarter" idx="4294967295"/>
          </p:nvPr>
        </p:nvSpPr>
        <p:spPr bwMode="auto">
          <a:xfrm rot="5400000">
            <a:off x="6233318" y="3263107"/>
            <a:ext cx="3859213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1400">
                <a:solidFill>
                  <a:schemeClr val="tx2"/>
                </a:solidFill>
              </a:rPr>
              <a:t>Revisión del Modelo de Análisis</a:t>
            </a:r>
          </a:p>
        </p:txBody>
      </p:sp>
      <p:sp>
        <p:nvSpPr>
          <p:cNvPr id="14339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22648C-A1CC-41BF-A54D-EE2150C41360}" type="slidenum">
              <a:rPr lang="es-ES_tradnl" sz="1400">
                <a:solidFill>
                  <a:schemeClr val="tx2"/>
                </a:solidFill>
              </a:rPr>
              <a:pPr/>
              <a:t>17</a:t>
            </a:fld>
            <a:endParaRPr lang="es-ES_tradnl" sz="1400">
              <a:solidFill>
                <a:schemeClr val="tx2"/>
              </a:solidFill>
            </a:endParaRPr>
          </a:p>
        </p:txBody>
      </p:sp>
      <p:sp>
        <p:nvSpPr>
          <p:cNvPr id="14340" name="Rectangle 4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8229600" y="228600"/>
            <a:ext cx="909638" cy="1524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0" y="3810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457200" y="15240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4" name="Oval 5"/>
          <p:cNvSpPr>
            <a:spLocks noChangeArrowheads="1"/>
          </p:cNvSpPr>
          <p:nvPr/>
        </p:nvSpPr>
        <p:spPr bwMode="auto">
          <a:xfrm>
            <a:off x="4419600" y="2438400"/>
            <a:ext cx="3810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685800" y="0"/>
            <a:ext cx="830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3200">
                <a:latin typeface="Arial" panose="020B0604020202020204" pitchFamily="34" charset="0"/>
              </a:rPr>
              <a:t>Ejemplo-CU “Login”-Escenario “Estudiante”</a:t>
            </a:r>
            <a:endParaRPr lang="es-ES_tradnl"/>
          </a:p>
        </p:txBody>
      </p:sp>
      <p:grpSp>
        <p:nvGrpSpPr>
          <p:cNvPr id="14346" name="Group 7"/>
          <p:cNvGrpSpPr>
            <a:grpSpLocks/>
          </p:cNvGrpSpPr>
          <p:nvPr/>
        </p:nvGrpSpPr>
        <p:grpSpPr bwMode="auto">
          <a:xfrm>
            <a:off x="533400" y="1981200"/>
            <a:ext cx="304800" cy="990600"/>
            <a:chOff x="2016" y="912"/>
            <a:chExt cx="288" cy="624"/>
          </a:xfrm>
        </p:grpSpPr>
        <p:sp>
          <p:nvSpPr>
            <p:cNvPr id="14381" name="Oval 8"/>
            <p:cNvSpPr>
              <a:spLocks noChangeArrowheads="1"/>
            </p:cNvSpPr>
            <p:nvPr/>
          </p:nvSpPr>
          <p:spPr bwMode="auto">
            <a:xfrm>
              <a:off x="2016" y="912"/>
              <a:ext cx="28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82" name="Line 9"/>
            <p:cNvSpPr>
              <a:spLocks noChangeShapeType="1"/>
            </p:cNvSpPr>
            <p:nvPr/>
          </p:nvSpPr>
          <p:spPr bwMode="auto">
            <a:xfrm>
              <a:off x="2160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3" name="Line 10"/>
            <p:cNvSpPr>
              <a:spLocks noChangeShapeType="1"/>
            </p:cNvSpPr>
            <p:nvPr/>
          </p:nvSpPr>
          <p:spPr bwMode="auto">
            <a:xfrm>
              <a:off x="2064" y="12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4" name="Line 11"/>
            <p:cNvSpPr>
              <a:spLocks noChangeShapeType="1"/>
            </p:cNvSpPr>
            <p:nvPr/>
          </p:nvSpPr>
          <p:spPr bwMode="auto">
            <a:xfrm flipH="1">
              <a:off x="2064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5" name="Line 12"/>
            <p:cNvSpPr>
              <a:spLocks noChangeShapeType="1"/>
            </p:cNvSpPr>
            <p:nvPr/>
          </p:nvSpPr>
          <p:spPr bwMode="auto">
            <a:xfrm>
              <a:off x="2160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-533400" y="2971800"/>
            <a:ext cx="2547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>
                <a:latin typeface="Arial" panose="020B0604020202020204" pitchFamily="34" charset="0"/>
              </a:rPr>
              <a:t>:Estudiante</a:t>
            </a:r>
            <a:endParaRPr lang="es-ES_tradnl"/>
          </a:p>
        </p:txBody>
      </p:sp>
      <p:grpSp>
        <p:nvGrpSpPr>
          <p:cNvPr id="14348" name="Group 14"/>
          <p:cNvGrpSpPr>
            <a:grpSpLocks/>
          </p:cNvGrpSpPr>
          <p:nvPr/>
        </p:nvGrpSpPr>
        <p:grpSpPr bwMode="auto">
          <a:xfrm>
            <a:off x="4038600" y="2743200"/>
            <a:ext cx="838200" cy="533400"/>
            <a:chOff x="2640" y="1008"/>
            <a:chExt cx="720" cy="432"/>
          </a:xfrm>
        </p:grpSpPr>
        <p:sp>
          <p:nvSpPr>
            <p:cNvPr id="14378" name="Oval 15"/>
            <p:cNvSpPr>
              <a:spLocks noChangeArrowheads="1"/>
            </p:cNvSpPr>
            <p:nvPr/>
          </p:nvSpPr>
          <p:spPr bwMode="auto">
            <a:xfrm>
              <a:off x="2880" y="1008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79" name="Line 16"/>
            <p:cNvSpPr>
              <a:spLocks noChangeShapeType="1"/>
            </p:cNvSpPr>
            <p:nvPr/>
          </p:nvSpPr>
          <p:spPr bwMode="auto">
            <a:xfrm>
              <a:off x="2640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80" name="Line 17"/>
            <p:cNvSpPr>
              <a:spLocks noChangeShapeType="1"/>
            </p:cNvSpPr>
            <p:nvPr/>
          </p:nvSpPr>
          <p:spPr bwMode="auto">
            <a:xfrm>
              <a:off x="2640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349" name="Line 18"/>
          <p:cNvSpPr>
            <a:spLocks noChangeShapeType="1"/>
          </p:cNvSpPr>
          <p:nvPr/>
        </p:nvSpPr>
        <p:spPr bwMode="auto">
          <a:xfrm>
            <a:off x="762000" y="25908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4350" name="Group 19"/>
          <p:cNvGrpSpPr>
            <a:grpSpLocks/>
          </p:cNvGrpSpPr>
          <p:nvPr/>
        </p:nvGrpSpPr>
        <p:grpSpPr bwMode="auto">
          <a:xfrm>
            <a:off x="7467600" y="3657600"/>
            <a:ext cx="533400" cy="685800"/>
            <a:chOff x="3504" y="960"/>
            <a:chExt cx="480" cy="528"/>
          </a:xfrm>
        </p:grpSpPr>
        <p:sp>
          <p:nvSpPr>
            <p:cNvPr id="14375" name="Oval 20"/>
            <p:cNvSpPr>
              <a:spLocks noChangeArrowheads="1"/>
            </p:cNvSpPr>
            <p:nvPr/>
          </p:nvSpPr>
          <p:spPr bwMode="auto">
            <a:xfrm>
              <a:off x="3504" y="1056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76" name="Line 21"/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377" name="Line 22"/>
            <p:cNvSpPr>
              <a:spLocks noChangeShapeType="1"/>
            </p:cNvSpPr>
            <p:nvPr/>
          </p:nvSpPr>
          <p:spPr bwMode="auto">
            <a:xfrm>
              <a:off x="3744" y="105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351" name="Line 23"/>
          <p:cNvSpPr>
            <a:spLocks noChangeShapeType="1"/>
          </p:cNvSpPr>
          <p:nvPr/>
        </p:nvSpPr>
        <p:spPr bwMode="auto">
          <a:xfrm>
            <a:off x="4953000" y="3048000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4352" name="Group 24"/>
          <p:cNvGrpSpPr>
            <a:grpSpLocks/>
          </p:cNvGrpSpPr>
          <p:nvPr/>
        </p:nvGrpSpPr>
        <p:grpSpPr bwMode="auto">
          <a:xfrm>
            <a:off x="1676400" y="5791200"/>
            <a:ext cx="533400" cy="533400"/>
            <a:chOff x="5040" y="1008"/>
            <a:chExt cx="480" cy="432"/>
          </a:xfrm>
        </p:grpSpPr>
        <p:sp>
          <p:nvSpPr>
            <p:cNvPr id="14373" name="Oval 25"/>
            <p:cNvSpPr>
              <a:spLocks noChangeArrowheads="1"/>
            </p:cNvSpPr>
            <p:nvPr/>
          </p:nvSpPr>
          <p:spPr bwMode="auto">
            <a:xfrm>
              <a:off x="5040" y="1008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74" name="Line 26"/>
            <p:cNvSpPr>
              <a:spLocks noChangeShapeType="1"/>
            </p:cNvSpPr>
            <p:nvPr/>
          </p:nvSpPr>
          <p:spPr bwMode="auto">
            <a:xfrm>
              <a:off x="5088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353" name="Line 27"/>
          <p:cNvSpPr>
            <a:spLocks noChangeShapeType="1"/>
          </p:cNvSpPr>
          <p:nvPr/>
        </p:nvSpPr>
        <p:spPr bwMode="auto">
          <a:xfrm flipV="1">
            <a:off x="2209800" y="4191000"/>
            <a:ext cx="525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54" name="Line 28"/>
          <p:cNvSpPr>
            <a:spLocks noChangeShapeType="1"/>
          </p:cNvSpPr>
          <p:nvPr/>
        </p:nvSpPr>
        <p:spPr bwMode="auto">
          <a:xfrm flipH="1">
            <a:off x="3276600" y="5181600"/>
            <a:ext cx="838200" cy="304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55" name="Text Box 29"/>
          <p:cNvSpPr txBox="1">
            <a:spLocks noChangeArrowheads="1"/>
          </p:cNvSpPr>
          <p:nvPr/>
        </p:nvSpPr>
        <p:spPr bwMode="auto">
          <a:xfrm>
            <a:off x="-1371600" y="4616450"/>
            <a:ext cx="815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solidFill>
                  <a:srgbClr val="FFFF99"/>
                </a:solidFill>
              </a:rPr>
              <a:t>5. Validar Identificación (códigoUsuario, password):tipoUsuario</a:t>
            </a:r>
          </a:p>
        </p:txBody>
      </p:sp>
      <p:sp>
        <p:nvSpPr>
          <p:cNvPr id="14356" name="Text Box 30"/>
          <p:cNvSpPr txBox="1">
            <a:spLocks noChangeArrowheads="1"/>
          </p:cNvSpPr>
          <p:nvPr/>
        </p:nvSpPr>
        <p:spPr bwMode="auto">
          <a:xfrm>
            <a:off x="-762000" y="2133600"/>
            <a:ext cx="815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solidFill>
                  <a:srgbClr val="FFFF99"/>
                </a:solidFill>
              </a:rPr>
              <a:t>3. Ingresar Identificación(codigoUsuario, password)</a:t>
            </a:r>
          </a:p>
        </p:txBody>
      </p:sp>
      <p:sp>
        <p:nvSpPr>
          <p:cNvPr id="14357" name="Text Box 31"/>
          <p:cNvSpPr txBox="1">
            <a:spLocks noChangeArrowheads="1"/>
          </p:cNvSpPr>
          <p:nvPr/>
        </p:nvSpPr>
        <p:spPr bwMode="auto">
          <a:xfrm>
            <a:off x="3048000" y="2743200"/>
            <a:ext cx="815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solidFill>
                  <a:srgbClr val="FFFF99"/>
                </a:solidFill>
              </a:rPr>
              <a:t>4. Validar Identificación(codigoUsuario, password)</a:t>
            </a:r>
          </a:p>
        </p:txBody>
      </p:sp>
      <p:sp>
        <p:nvSpPr>
          <p:cNvPr id="14358" name="Text Box 32"/>
          <p:cNvSpPr txBox="1">
            <a:spLocks noChangeArrowheads="1"/>
          </p:cNvSpPr>
          <p:nvPr/>
        </p:nvSpPr>
        <p:spPr bwMode="auto">
          <a:xfrm>
            <a:off x="609600" y="3276600"/>
            <a:ext cx="815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u="sng"/>
              <a:t>:Pantalla Login</a:t>
            </a:r>
            <a:endParaRPr lang="es-ES_tradnl" sz="1800"/>
          </a:p>
        </p:txBody>
      </p:sp>
      <p:sp>
        <p:nvSpPr>
          <p:cNvPr id="14359" name="Text Box 33"/>
          <p:cNvSpPr txBox="1">
            <a:spLocks noChangeArrowheads="1"/>
          </p:cNvSpPr>
          <p:nvPr/>
        </p:nvSpPr>
        <p:spPr bwMode="auto">
          <a:xfrm>
            <a:off x="-2514600" y="1828800"/>
            <a:ext cx="815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>
                <a:solidFill>
                  <a:srgbClr val="FFFF99"/>
                </a:solidFill>
              </a:rPr>
              <a:t>1. Login</a:t>
            </a:r>
          </a:p>
        </p:txBody>
      </p:sp>
      <p:sp>
        <p:nvSpPr>
          <p:cNvPr id="14360" name="Text Box 34"/>
          <p:cNvSpPr txBox="1">
            <a:spLocks noChangeArrowheads="1"/>
          </p:cNvSpPr>
          <p:nvPr/>
        </p:nvSpPr>
        <p:spPr bwMode="auto">
          <a:xfrm>
            <a:off x="2286000" y="1766888"/>
            <a:ext cx="815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solidFill>
                  <a:srgbClr val="FFFF99"/>
                </a:solidFill>
              </a:rPr>
              <a:t>7. Mostar mensaje de Bienvenida(carnet, nombreEstudiante)</a:t>
            </a:r>
          </a:p>
        </p:txBody>
      </p:sp>
      <p:sp>
        <p:nvSpPr>
          <p:cNvPr id="14361" name="Line 35"/>
          <p:cNvSpPr>
            <a:spLocks noChangeShapeType="1"/>
          </p:cNvSpPr>
          <p:nvPr/>
        </p:nvSpPr>
        <p:spPr bwMode="auto">
          <a:xfrm>
            <a:off x="2286000" y="2514600"/>
            <a:ext cx="990600" cy="152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62" name="Line 36"/>
          <p:cNvSpPr>
            <a:spLocks noChangeShapeType="1"/>
          </p:cNvSpPr>
          <p:nvPr/>
        </p:nvSpPr>
        <p:spPr bwMode="auto">
          <a:xfrm>
            <a:off x="4419600" y="2133600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63" name="Line 37"/>
          <p:cNvSpPr>
            <a:spLocks noChangeShapeType="1"/>
          </p:cNvSpPr>
          <p:nvPr/>
        </p:nvSpPr>
        <p:spPr bwMode="auto">
          <a:xfrm>
            <a:off x="6172200" y="3276600"/>
            <a:ext cx="6858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4364" name="Group 38"/>
          <p:cNvGrpSpPr>
            <a:grpSpLocks/>
          </p:cNvGrpSpPr>
          <p:nvPr/>
        </p:nvGrpSpPr>
        <p:grpSpPr bwMode="auto">
          <a:xfrm>
            <a:off x="7239000" y="5791200"/>
            <a:ext cx="533400" cy="533400"/>
            <a:chOff x="5040" y="1008"/>
            <a:chExt cx="480" cy="432"/>
          </a:xfrm>
        </p:grpSpPr>
        <p:sp>
          <p:nvSpPr>
            <p:cNvPr id="14371" name="Oval 39"/>
            <p:cNvSpPr>
              <a:spLocks noChangeArrowheads="1"/>
            </p:cNvSpPr>
            <p:nvPr/>
          </p:nvSpPr>
          <p:spPr bwMode="auto">
            <a:xfrm>
              <a:off x="5040" y="1008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4372" name="Line 40"/>
            <p:cNvSpPr>
              <a:spLocks noChangeShapeType="1"/>
            </p:cNvSpPr>
            <p:nvPr/>
          </p:nvSpPr>
          <p:spPr bwMode="auto">
            <a:xfrm>
              <a:off x="5088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4365" name="Line 41"/>
          <p:cNvSpPr>
            <a:spLocks noChangeShapeType="1"/>
          </p:cNvSpPr>
          <p:nvPr/>
        </p:nvSpPr>
        <p:spPr bwMode="auto">
          <a:xfrm>
            <a:off x="7467600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66" name="Text Box 42"/>
          <p:cNvSpPr txBox="1">
            <a:spLocks noChangeArrowheads="1"/>
          </p:cNvSpPr>
          <p:nvPr/>
        </p:nvSpPr>
        <p:spPr bwMode="auto">
          <a:xfrm>
            <a:off x="3657600" y="4343400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 u="sng"/>
              <a:t>:ControlAcceso</a:t>
            </a:r>
            <a:endParaRPr lang="es-ES_tradnl" sz="2000"/>
          </a:p>
        </p:txBody>
      </p:sp>
      <p:sp>
        <p:nvSpPr>
          <p:cNvPr id="14367" name="Text Box 43"/>
          <p:cNvSpPr txBox="1">
            <a:spLocks noChangeArrowheads="1"/>
          </p:cNvSpPr>
          <p:nvPr/>
        </p:nvSpPr>
        <p:spPr bwMode="auto">
          <a:xfrm>
            <a:off x="2895600" y="5378450"/>
            <a:ext cx="815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600">
                <a:solidFill>
                  <a:srgbClr val="FFFF99"/>
                </a:solidFill>
              </a:rPr>
              <a:t>6. Obtener Perfil Estudiante (carnet):Estudiante</a:t>
            </a:r>
          </a:p>
        </p:txBody>
      </p:sp>
      <p:sp>
        <p:nvSpPr>
          <p:cNvPr id="14368" name="Text Box 44"/>
          <p:cNvSpPr txBox="1">
            <a:spLocks noChangeArrowheads="1"/>
          </p:cNvSpPr>
          <p:nvPr/>
        </p:nvSpPr>
        <p:spPr bwMode="auto">
          <a:xfrm>
            <a:off x="3429000" y="6308725"/>
            <a:ext cx="815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000"/>
              <a:t>:Estudiante</a:t>
            </a:r>
          </a:p>
        </p:txBody>
      </p:sp>
      <p:sp>
        <p:nvSpPr>
          <p:cNvPr id="14369" name="Text Box 45"/>
          <p:cNvSpPr txBox="1">
            <a:spLocks noChangeArrowheads="1"/>
          </p:cNvSpPr>
          <p:nvPr/>
        </p:nvSpPr>
        <p:spPr bwMode="auto">
          <a:xfrm>
            <a:off x="-2133600" y="6384925"/>
            <a:ext cx="815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1800" u="sng">
                <a:latin typeface="Arial" panose="020B0604020202020204" pitchFamily="34" charset="0"/>
              </a:rPr>
              <a:t>:Usuarios</a:t>
            </a:r>
            <a:endParaRPr lang="es-ES_tradnl" sz="2000" u="sng"/>
          </a:p>
        </p:txBody>
      </p:sp>
      <p:sp>
        <p:nvSpPr>
          <p:cNvPr id="14370" name="Line 46"/>
          <p:cNvSpPr>
            <a:spLocks noChangeShapeType="1"/>
          </p:cNvSpPr>
          <p:nvPr/>
        </p:nvSpPr>
        <p:spPr bwMode="auto">
          <a:xfrm>
            <a:off x="7620000" y="4800600"/>
            <a:ext cx="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9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pie de página"/>
          <p:cNvSpPr>
            <a:spLocks noGrp="1"/>
          </p:cNvSpPr>
          <p:nvPr>
            <p:ph type="ftr" sz="quarter" idx="4294967295"/>
          </p:nvPr>
        </p:nvSpPr>
        <p:spPr bwMode="auto">
          <a:xfrm rot="5400000">
            <a:off x="6233318" y="3263107"/>
            <a:ext cx="3859213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1400">
                <a:solidFill>
                  <a:schemeClr val="tx2"/>
                </a:solidFill>
              </a:rPr>
              <a:t>Revisión del Modelo de Análisis</a:t>
            </a:r>
          </a:p>
        </p:txBody>
      </p:sp>
      <p:sp>
        <p:nvSpPr>
          <p:cNvPr id="22531" name="2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E896C3-3E2D-45ED-BD48-556A569A5B09}" type="slidenum">
              <a:rPr lang="es-ES_tradnl" sz="1400">
                <a:solidFill>
                  <a:schemeClr val="tx2"/>
                </a:solidFill>
              </a:rPr>
              <a:pPr/>
              <a:t>18</a:t>
            </a:fld>
            <a:endParaRPr lang="es-ES_tradnl" sz="1400">
              <a:solidFill>
                <a:schemeClr val="tx2"/>
              </a:solidFill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57363"/>
            <a:ext cx="7653338" cy="43354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4 CuadroTexto"/>
          <p:cNvSpPr txBox="1">
            <a:spLocks noChangeArrowheads="1"/>
          </p:cNvSpPr>
          <p:nvPr/>
        </p:nvSpPr>
        <p:spPr bwMode="auto">
          <a:xfrm>
            <a:off x="827088" y="476250"/>
            <a:ext cx="83169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" b="1" u="sng"/>
              <a:t>Diagrama de Colaboracion</a:t>
            </a:r>
          </a:p>
          <a:p>
            <a:r>
              <a:rPr lang="es-ES" b="1" u="sng"/>
              <a:t>CU – Login – User o Contraseña Invalida</a:t>
            </a:r>
            <a:endParaRPr lang="es-ES"/>
          </a:p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40F90B-F402-4A1C-BF0C-B23DD701E923}" type="slidenum">
              <a:rPr lang="es-ES_tradnl" sz="1400">
                <a:solidFill>
                  <a:schemeClr val="tx2"/>
                </a:solidFill>
              </a:rPr>
              <a:pPr/>
              <a:t>19</a:t>
            </a:fld>
            <a:endParaRPr lang="es-ES_tradnl" sz="1400">
              <a:solidFill>
                <a:schemeClr val="tx2"/>
              </a:solidFill>
            </a:endParaRP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66700" y="220436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_tradnl" sz="3600" dirty="0">
                <a:solidFill>
                  <a:schemeClr val="tx2"/>
                </a:solidFill>
                <a:latin typeface="Arial" panose="020B0604020202020204" pitchFamily="34" charset="0"/>
              </a:rPr>
              <a:t>Diagramas de Secuencia vs. Diagramas de Colaboración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685800" y="1828800"/>
            <a:ext cx="403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</a:pPr>
            <a:r>
              <a:rPr lang="es-ES_tradnl" sz="2300" dirty="0">
                <a:solidFill>
                  <a:srgbClr val="FFFF99"/>
                </a:solidFill>
                <a:latin typeface="Arial" panose="020B0604020202020204" pitchFamily="34" charset="0"/>
              </a:rPr>
              <a:t>Diagramas de Secuencia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 dirty="0">
                <a:latin typeface="Arial" panose="020B0604020202020204" pitchFamily="34" charset="0"/>
              </a:rPr>
              <a:t>Muestran la secuencia explícita de los mensajes en el tiempo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 dirty="0">
                <a:latin typeface="Arial" panose="020B0604020202020204" pitchFamily="34" charset="0"/>
              </a:rPr>
              <a:t>Son mejores para visualizar el flujo general del escenario de CU.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 dirty="0">
                <a:latin typeface="Arial" panose="020B0604020202020204" pitchFamily="34" charset="0"/>
              </a:rPr>
              <a:t>Son mejores para modelar escenarios de tiempo real y escenarios muy complejos.</a:t>
            </a:r>
            <a:endParaRPr lang="es-ES" sz="2300" dirty="0">
              <a:latin typeface="Arial" panose="020B0604020202020204" pitchFamily="34" charset="0"/>
            </a:endParaRP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4648200" y="1905000"/>
            <a:ext cx="419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</a:pPr>
            <a:r>
              <a:rPr lang="es-ES_tradnl" sz="2300">
                <a:solidFill>
                  <a:srgbClr val="FFFF99"/>
                </a:solidFill>
                <a:latin typeface="Arial" panose="020B0604020202020204" pitchFamily="34" charset="0"/>
              </a:rPr>
              <a:t>Diagramas de Colaboración</a:t>
            </a:r>
            <a:endParaRPr lang="es-ES_tradnl" sz="230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>
                <a:latin typeface="Arial" panose="020B0604020202020204" pitchFamily="34" charset="0"/>
              </a:rPr>
              <a:t>Muestran las relaciones además de las interacciones.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>
                <a:latin typeface="Arial" panose="020B0604020202020204" pitchFamily="34" charset="0"/>
              </a:rPr>
              <a:t>Son mejores para visualizar patrones de colaboración.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>
                <a:latin typeface="Arial" panose="020B0604020202020204" pitchFamily="34" charset="0"/>
              </a:rPr>
              <a:t>Son mejores para visualizar todos los efectos de un objeto dado.</a:t>
            </a:r>
          </a:p>
        </p:txBody>
      </p:sp>
    </p:spTree>
    <p:extLst>
      <p:ext uri="{BB962C8B-B14F-4D97-AF65-F5344CB8AC3E}">
        <p14:creationId xmlns:p14="http://schemas.microsoft.com/office/powerpoint/2010/main" val="13313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179388" y="44450"/>
            <a:ext cx="8659812" cy="1081088"/>
          </a:xfrm>
        </p:spPr>
        <p:txBody>
          <a:bodyPr/>
          <a:lstStyle/>
          <a:p>
            <a:r>
              <a:rPr lang="es-ES" sz="3600" smtClean="0"/>
              <a:t>Realización de Casos de Uso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059F1F-CE48-4853-ABFC-6917A52DB699}" type="slidenum">
              <a:rPr lang="es-ES_tradnl" sz="1400">
                <a:solidFill>
                  <a:schemeClr val="tx2"/>
                </a:solidFill>
              </a:rPr>
              <a:pPr/>
              <a:t>2</a:t>
            </a:fld>
            <a:endParaRPr lang="es-ES_tradnl" sz="1400">
              <a:solidFill>
                <a:schemeClr val="tx2"/>
              </a:solidFill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398588"/>
            <a:ext cx="7127875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620688"/>
            <a:ext cx="7616204" cy="864096"/>
          </a:xfrm>
        </p:spPr>
        <p:txBody>
          <a:bodyPr/>
          <a:lstStyle/>
          <a:p>
            <a:r>
              <a:rPr lang="es-ES" sz="3600" dirty="0" smtClean="0"/>
              <a:t>Describiendo Responsabilidades</a:t>
            </a:r>
            <a:endParaRPr lang="es-ES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51520" y="1389038"/>
            <a:ext cx="8496944" cy="4992290"/>
          </a:xfrm>
        </p:spPr>
        <p:txBody>
          <a:bodyPr/>
          <a:lstStyle/>
          <a:p>
            <a:r>
              <a:rPr lang="es-ES" dirty="0"/>
              <a:t>Una responsabilidad es un enunciado o frase que describe algo </a:t>
            </a:r>
            <a:r>
              <a:rPr lang="es-ES" dirty="0" smtClean="0"/>
              <a:t>que se </a:t>
            </a:r>
            <a:r>
              <a:rPr lang="es-ES" dirty="0"/>
              <a:t>puede solicitar a un objeto para que lo provea.</a:t>
            </a:r>
          </a:p>
          <a:p>
            <a:r>
              <a:rPr lang="es-ES" dirty="0" smtClean="0"/>
              <a:t>Las </a:t>
            </a:r>
            <a:r>
              <a:rPr lang="es-ES" dirty="0"/>
              <a:t>responsabilidades se identifican en el </a:t>
            </a:r>
            <a:r>
              <a:rPr lang="es-ES" dirty="0" smtClean="0"/>
              <a:t>Análisis </a:t>
            </a:r>
            <a:r>
              <a:rPr lang="es-ES" dirty="0"/>
              <a:t>de CU </a:t>
            </a:r>
            <a:r>
              <a:rPr lang="es-ES" dirty="0" smtClean="0"/>
              <a:t>y evolucionan </a:t>
            </a:r>
            <a:r>
              <a:rPr lang="es-ES" dirty="0"/>
              <a:t>en una o </a:t>
            </a:r>
            <a:r>
              <a:rPr lang="es-ES" dirty="0" smtClean="0"/>
              <a:t>más </a:t>
            </a:r>
            <a:r>
              <a:rPr lang="es-ES" dirty="0"/>
              <a:t>operaciones de clases en el Modelo </a:t>
            </a:r>
            <a:r>
              <a:rPr lang="es-ES" dirty="0" smtClean="0"/>
              <a:t>de Análisis.</a:t>
            </a:r>
            <a:endParaRPr lang="es-ES" dirty="0"/>
          </a:p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pueden caracterizar </a:t>
            </a:r>
            <a:r>
              <a:rPr lang="es-ES" dirty="0" smtClean="0"/>
              <a:t>así: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	Las </a:t>
            </a:r>
            <a:r>
              <a:rPr lang="es-ES" dirty="0"/>
              <a:t>acciones que un objeto puede </a:t>
            </a:r>
            <a:r>
              <a:rPr lang="es-ES" dirty="0" smtClean="0"/>
              <a:t>realizar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smtClean="0"/>
              <a:t> El </a:t>
            </a:r>
            <a:r>
              <a:rPr lang="es-ES" dirty="0"/>
              <a:t>conocimiento que un objeto mantiene de si mismo </a:t>
            </a:r>
            <a:r>
              <a:rPr lang="es-ES" dirty="0" smtClean="0"/>
              <a:t>provee a otros </a:t>
            </a:r>
            <a:r>
              <a:rPr lang="es-ES" dirty="0"/>
              <a:t>objetos</a:t>
            </a:r>
          </a:p>
          <a:p>
            <a:r>
              <a:rPr lang="es-ES" dirty="0" smtClean="0"/>
              <a:t>Las responsabilidades </a:t>
            </a:r>
            <a:r>
              <a:rPr lang="es-ES" dirty="0"/>
              <a:t>son derivadas de los mensajes en </a:t>
            </a:r>
            <a:r>
              <a:rPr lang="es-ES" dirty="0" smtClean="0"/>
              <a:t>los diagramas </a:t>
            </a:r>
            <a:r>
              <a:rPr lang="es-ES" dirty="0"/>
              <a:t>de </a:t>
            </a:r>
            <a:r>
              <a:rPr lang="es-ES" dirty="0" smtClean="0"/>
              <a:t>interacción. </a:t>
            </a:r>
            <a:r>
              <a:rPr lang="es-ES" dirty="0"/>
              <a:t>Para cada mensaje, debe examinarse </a:t>
            </a:r>
            <a:r>
              <a:rPr lang="es-ES" dirty="0" smtClean="0"/>
              <a:t>la clase </a:t>
            </a:r>
            <a:r>
              <a:rPr lang="es-ES" dirty="0"/>
              <a:t>a la que este se </a:t>
            </a:r>
            <a:r>
              <a:rPr lang="es-ES" dirty="0" smtClean="0"/>
              <a:t>envía, </a:t>
            </a:r>
            <a:r>
              <a:rPr lang="es-ES" dirty="0"/>
              <a:t>y sino existe una responsabilidad </a:t>
            </a:r>
            <a:r>
              <a:rPr lang="es-ES" dirty="0" smtClean="0"/>
              <a:t>que cumpla </a:t>
            </a:r>
            <a:r>
              <a:rPr lang="es-ES" dirty="0"/>
              <a:t>con lo que requiere el mensaje, </a:t>
            </a:r>
            <a:r>
              <a:rPr lang="es-ES" dirty="0" smtClean="0"/>
              <a:t>ésta </a:t>
            </a:r>
            <a:r>
              <a:rPr lang="es-ES" dirty="0"/>
              <a:t>se debe crear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1D879-2D3D-464F-9C18-019E97CB6C73}" type="slidenum">
              <a:rPr lang="es-ES_tradnl" sz="1200" smtClean="0"/>
              <a:pPr>
                <a:defRPr/>
              </a:pPr>
              <a:t>20</a:t>
            </a:fld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5498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136904" cy="1080120"/>
          </a:xfrm>
        </p:spPr>
        <p:txBody>
          <a:bodyPr/>
          <a:lstStyle/>
          <a:p>
            <a:r>
              <a:rPr lang="es-ES" sz="3600" dirty="0"/>
              <a:t>Describiendo Responsabilidades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268760"/>
            <a:ext cx="8626210" cy="489273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783FC-DE98-41DE-8127-11CB8DA10C68}" type="slidenum">
              <a:rPr lang="es-ES_tradnl" sz="1200" smtClean="0"/>
              <a:pPr>
                <a:defRPr/>
              </a:pPr>
              <a:t>21</a:t>
            </a:fld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36846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CAD22E-52FB-4940-B8F9-ABBF2A76A801}" type="slidenum">
              <a:rPr lang="es-ES_tradnl" sz="1400">
                <a:solidFill>
                  <a:schemeClr val="tx2"/>
                </a:solidFill>
              </a:rPr>
              <a:pPr/>
              <a:t>3</a:t>
            </a:fld>
            <a:endParaRPr lang="es-ES_tradnl" sz="1400">
              <a:solidFill>
                <a:schemeClr val="tx2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7504" y="188640"/>
            <a:ext cx="7848872" cy="104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ES_tradnl" sz="3600" dirty="0" smtClean="0">
                <a:solidFill>
                  <a:srgbClr val="FFFF8D"/>
                </a:solidFill>
                <a:latin typeface="Arial" panose="020B0604020202020204" pitchFamily="34" charset="0"/>
              </a:rPr>
              <a:t>Diagramas </a:t>
            </a:r>
            <a:r>
              <a:rPr lang="es-ES_tradnl" sz="3600" dirty="0">
                <a:solidFill>
                  <a:srgbClr val="FFFF8D"/>
                </a:solidFill>
                <a:latin typeface="Arial" panose="020B0604020202020204" pitchFamily="34" charset="0"/>
              </a:rPr>
              <a:t>de </a:t>
            </a:r>
            <a:r>
              <a:rPr lang="es-ES_tradnl" sz="3600" dirty="0" smtClean="0">
                <a:solidFill>
                  <a:srgbClr val="FFFF8D"/>
                </a:solidFill>
                <a:latin typeface="Arial" panose="020B0604020202020204" pitchFamily="34" charset="0"/>
              </a:rPr>
              <a:t>Interacción</a:t>
            </a:r>
            <a:endParaRPr lang="es-ES_tradnl" sz="3600" dirty="0">
              <a:solidFill>
                <a:srgbClr val="FFFF8D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7504" y="1340768"/>
            <a:ext cx="8784976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</a:pPr>
            <a:r>
              <a:rPr lang="es-ES" sz="2300" dirty="0">
                <a:latin typeface="Arial" panose="020B0604020202020204" pitchFamily="34" charset="0"/>
              </a:rPr>
              <a:t>Un diagrama de interacción es una representación</a:t>
            </a:r>
            <a:br>
              <a:rPr lang="es-ES" sz="2300" dirty="0">
                <a:latin typeface="Arial" panose="020B0604020202020204" pitchFamily="34" charset="0"/>
              </a:rPr>
            </a:br>
            <a:r>
              <a:rPr lang="es-ES" sz="2300" dirty="0">
                <a:latin typeface="Arial" panose="020B0604020202020204" pitchFamily="34" charset="0"/>
              </a:rPr>
              <a:t>gráfica de las interacciones o intercambios de</a:t>
            </a:r>
            <a:br>
              <a:rPr lang="es-ES" sz="2300" dirty="0">
                <a:latin typeface="Arial" panose="020B0604020202020204" pitchFamily="34" charset="0"/>
              </a:rPr>
            </a:br>
            <a:r>
              <a:rPr lang="es-ES" sz="2300" dirty="0">
                <a:latin typeface="Arial" panose="020B0604020202020204" pitchFamily="34" charset="0"/>
              </a:rPr>
              <a:t>mensajes que deben darse entre los objetos</a:t>
            </a:r>
            <a:br>
              <a:rPr lang="es-ES" sz="2300" dirty="0">
                <a:latin typeface="Arial" panose="020B0604020202020204" pitchFamily="34" charset="0"/>
              </a:rPr>
            </a:br>
            <a:r>
              <a:rPr lang="es-ES" sz="2300" dirty="0">
                <a:latin typeface="Arial" panose="020B0604020202020204" pitchFamily="34" charset="0"/>
              </a:rPr>
              <a:t>participantes para completar un escenario de CU</a:t>
            </a:r>
            <a:br>
              <a:rPr lang="es-ES" sz="2300" dirty="0">
                <a:latin typeface="Arial" panose="020B0604020202020204" pitchFamily="34" charset="0"/>
              </a:rPr>
            </a:br>
            <a:r>
              <a:rPr lang="es-ES_tradnl" sz="2200" dirty="0" smtClean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</a:pPr>
            <a:r>
              <a:rPr lang="es-ES_tradnl" sz="2300" dirty="0" smtClean="0">
                <a:solidFill>
                  <a:srgbClr val="FFFF99"/>
                </a:solidFill>
                <a:latin typeface="Arial" panose="020B0604020202020204" pitchFamily="34" charset="0"/>
              </a:rPr>
              <a:t>Existen </a:t>
            </a:r>
            <a:r>
              <a:rPr lang="es-ES_tradnl" sz="2300" dirty="0">
                <a:solidFill>
                  <a:srgbClr val="FFFF99"/>
                </a:solidFill>
                <a:latin typeface="Arial" panose="020B0604020202020204" pitchFamily="34" charset="0"/>
              </a:rPr>
              <a:t>2 tipos de diagramas de interacción</a:t>
            </a:r>
            <a:endParaRPr lang="es-ES_tradnl" sz="2300" dirty="0"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 dirty="0">
                <a:latin typeface="Arial" panose="020B0604020202020204" pitchFamily="34" charset="0"/>
              </a:rPr>
              <a:t> Diagramas de Secuencia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 dirty="0">
                <a:latin typeface="Arial" panose="020B0604020202020204" pitchFamily="34" charset="0"/>
              </a:rPr>
              <a:t> Diagramas de Colaboración</a:t>
            </a:r>
          </a:p>
          <a:p>
            <a:pPr lvl="1" algn="just" eaLnBrk="1" hangingPunct="1">
              <a:lnSpc>
                <a:spcPct val="60000"/>
              </a:lnSpc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endParaRPr lang="es-ES_tradnl" sz="23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</a:pPr>
            <a:r>
              <a:rPr lang="es-ES_tradnl" sz="2300" dirty="0">
                <a:solidFill>
                  <a:srgbClr val="FFFF99"/>
                </a:solidFill>
                <a:latin typeface="Arial" panose="020B0604020202020204" pitchFamily="34" charset="0"/>
              </a:rPr>
              <a:t>Cada uno provee una vista diferente de las mismas interacciones.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 dirty="0">
                <a:latin typeface="Arial" panose="020B0604020202020204" pitchFamily="34" charset="0"/>
              </a:rPr>
              <a:t>Los diagramas de Secuencia se ordenan en el tiempo</a:t>
            </a: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</a:pPr>
            <a:r>
              <a:rPr lang="es-ES_tradnl" sz="2300" dirty="0">
                <a:latin typeface="Arial" panose="020B0604020202020204" pitchFamily="34" charset="0"/>
              </a:rPr>
              <a:t> Los diagramas de Colaboración muestran el flujo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860" y="492125"/>
            <a:ext cx="8305800" cy="1143000"/>
          </a:xfrm>
        </p:spPr>
        <p:txBody>
          <a:bodyPr/>
          <a:lstStyle/>
          <a:p>
            <a:pPr algn="ctr"/>
            <a:r>
              <a:rPr lang="es-ES_tradnl" sz="3800" dirty="0" smtClean="0">
                <a:solidFill>
                  <a:srgbClr val="FFFF8D"/>
                </a:solidFill>
              </a:rPr>
              <a:t>Diagramas de Interacción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924800" cy="4114800"/>
          </a:xfrm>
        </p:spPr>
        <p:txBody>
          <a:bodyPr rtlCol="0">
            <a:normAutofit fontScale="92500" lnSpcReduction="10000"/>
          </a:bodyPr>
          <a:lstStyle/>
          <a:p>
            <a:pPr marL="342906" indent="-342906" algn="just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500" dirty="0" smtClean="0"/>
              <a:t>La secuencia de acciones en un caso de uso comienza cuando un actor invoca el caso de uso mediante el envío de algún tipo de mensaje al sistema.</a:t>
            </a:r>
          </a:p>
          <a:p>
            <a:pPr marL="342906" indent="-342906" algn="just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s-ES_tradnl" sz="2500" dirty="0" smtClean="0"/>
          </a:p>
          <a:p>
            <a:pPr marL="342906" indent="-342906" algn="just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500" dirty="0" smtClean="0"/>
              <a:t>Si consideramos el “interior” del sistema, un objeto de interfaz, recibirá este mensaje del actor. El objeto de interfaz envía a su vez un mensaje de algún otro objeto, y es como, de esta forma, los objetos implicados interactuarán para llevar a cabo el caso de uso.</a:t>
            </a:r>
          </a:p>
        </p:txBody>
      </p:sp>
      <p:sp>
        <p:nvSpPr>
          <p:cNvPr id="922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9B0AD5-52F3-4458-BD2D-7A3F234E1FE4}" type="slidenum">
              <a:rPr lang="es-ES_tradnl" sz="1400">
                <a:solidFill>
                  <a:schemeClr val="tx2"/>
                </a:solidFill>
              </a:rPr>
              <a:pPr/>
              <a:t>4</a:t>
            </a:fld>
            <a:endParaRPr lang="es-ES_tradnl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52439"/>
            <a:ext cx="7073081" cy="995362"/>
          </a:xfrm>
        </p:spPr>
        <p:txBody>
          <a:bodyPr/>
          <a:lstStyle/>
          <a:p>
            <a:r>
              <a:rPr lang="es-ES" dirty="0">
                <a:solidFill>
                  <a:srgbClr val="FFFF8D"/>
                </a:solidFill>
              </a:rPr>
              <a:t>Diagrama de Secuencia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47801"/>
            <a:ext cx="8136904" cy="4789511"/>
          </a:xfrm>
        </p:spPr>
        <p:txBody>
          <a:bodyPr/>
          <a:lstStyle/>
          <a:p>
            <a:r>
              <a:rPr lang="es-ES" sz="2400" b="1" dirty="0"/>
              <a:t>Un diagrama de secuencia sirve para </a:t>
            </a:r>
            <a:r>
              <a:rPr lang="es-ES" sz="2400" b="1" dirty="0" smtClean="0"/>
              <a:t>modelar</a:t>
            </a:r>
            <a:r>
              <a:rPr lang="es-ES" sz="2400" dirty="0"/>
              <a:t> </a:t>
            </a:r>
            <a:r>
              <a:rPr lang="es-ES" sz="2400" b="1" dirty="0" smtClean="0"/>
              <a:t>las </a:t>
            </a:r>
            <a:r>
              <a:rPr lang="es-ES" sz="2400" b="1" dirty="0"/>
              <a:t>interacciones entre objetos ordenadas </a:t>
            </a:r>
            <a:r>
              <a:rPr lang="es-ES" sz="2400" b="1" dirty="0" smtClean="0"/>
              <a:t>en</a:t>
            </a:r>
            <a:r>
              <a:rPr lang="es-ES" sz="2400" dirty="0"/>
              <a:t> </a:t>
            </a:r>
            <a:r>
              <a:rPr lang="es-ES" sz="2400" b="1" dirty="0" smtClean="0"/>
              <a:t>una secuencia </a:t>
            </a:r>
            <a:r>
              <a:rPr lang="es-ES" sz="2400" b="1" dirty="0"/>
              <a:t>en el </a:t>
            </a:r>
            <a:r>
              <a:rPr lang="es-ES" sz="2400" b="1" dirty="0" smtClean="0"/>
              <a:t>tiempo</a:t>
            </a:r>
            <a:r>
              <a:rPr lang="es-ES" sz="2400" dirty="0" smtClean="0"/>
              <a:t>.</a:t>
            </a:r>
          </a:p>
          <a:p>
            <a:r>
              <a:rPr lang="es-ES" sz="2400" b="1" dirty="0" smtClean="0"/>
              <a:t>Incluye:</a:t>
            </a:r>
            <a:endParaRPr lang="es-E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smtClean="0"/>
              <a:t>Los </a:t>
            </a:r>
            <a:r>
              <a:rPr lang="es-ES" sz="2000" dirty="0"/>
              <a:t>objetos que participan en el escenario con </a:t>
            </a:r>
            <a:r>
              <a:rPr lang="es-ES" sz="2000" dirty="0" smtClean="0"/>
              <a:t>sus “líneas </a:t>
            </a:r>
            <a:r>
              <a:rPr lang="es-ES" sz="2000" dirty="0"/>
              <a:t>de vida</a:t>
            </a:r>
            <a:r>
              <a:rPr lang="es-ES" sz="2000" dirty="0" smtClean="0"/>
              <a:t>”.</a:t>
            </a:r>
            <a:endParaRPr lang="es-E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smtClean="0"/>
              <a:t>Los </a:t>
            </a:r>
            <a:r>
              <a:rPr lang="es-ES" sz="2000" dirty="0"/>
              <a:t>mensajes intercambiados en una secuencia en </a:t>
            </a:r>
            <a:r>
              <a:rPr lang="es-ES" sz="2000" dirty="0" smtClean="0"/>
              <a:t>el tiempo </a:t>
            </a:r>
            <a:r>
              <a:rPr lang="es-ES" sz="2000" dirty="0"/>
              <a:t>que representa el flujo de eventos del</a:t>
            </a:r>
            <a:br>
              <a:rPr lang="es-ES" sz="2000" dirty="0"/>
            </a:br>
            <a:r>
              <a:rPr lang="es-ES" sz="2000" dirty="0" smtClean="0"/>
              <a:t>escenario.</a:t>
            </a:r>
            <a:endParaRPr lang="es-E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 smtClean="0"/>
              <a:t>El </a:t>
            </a:r>
            <a:r>
              <a:rPr lang="es-ES" sz="2000" dirty="0"/>
              <a:t>enfoque del control sobre los objetos (</a:t>
            </a:r>
            <a:r>
              <a:rPr lang="es-ES" sz="2000" dirty="0" smtClean="0"/>
              <a:t>opcional)</a:t>
            </a: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endParaRPr lang="es-ES" sz="2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783FC-DE98-41DE-8127-11CB8DA10C68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58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639" y="219224"/>
            <a:ext cx="7158037" cy="1412875"/>
          </a:xfrm>
        </p:spPr>
        <p:txBody>
          <a:bodyPr/>
          <a:lstStyle/>
          <a:p>
            <a:r>
              <a:rPr lang="es-ES_tradnl" sz="3600" dirty="0" smtClean="0">
                <a:solidFill>
                  <a:srgbClr val="FFFF8D"/>
                </a:solidFill>
              </a:rPr>
              <a:t>Diagramas de Secuencia</a:t>
            </a:r>
          </a:p>
        </p:txBody>
      </p:sp>
      <p:sp>
        <p:nvSpPr>
          <p:cNvPr id="15364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177B75-3FFD-4DFA-9AB8-884F688E07F4}" type="slidenum">
              <a:rPr lang="es-ES_tradnl" sz="1400">
                <a:solidFill>
                  <a:schemeClr val="tx2"/>
                </a:solidFill>
              </a:rPr>
              <a:pPr/>
              <a:t>6</a:t>
            </a:fld>
            <a:endParaRPr lang="es-ES_tradnl" sz="1400">
              <a:solidFill>
                <a:schemeClr val="tx2"/>
              </a:solidFill>
            </a:endParaRPr>
          </a:p>
        </p:txBody>
      </p:sp>
      <p:grpSp>
        <p:nvGrpSpPr>
          <p:cNvPr id="15366" name="Group 20"/>
          <p:cNvGrpSpPr>
            <a:grpSpLocks/>
          </p:cNvGrpSpPr>
          <p:nvPr/>
        </p:nvGrpSpPr>
        <p:grpSpPr bwMode="auto">
          <a:xfrm>
            <a:off x="755576" y="1844824"/>
            <a:ext cx="7716838" cy="3429000"/>
            <a:chOff x="384" y="2160"/>
            <a:chExt cx="4861" cy="2160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912" y="2160"/>
              <a:ext cx="1392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69" name="Text Box 6"/>
            <p:cNvSpPr txBox="1">
              <a:spLocks noChangeArrowheads="1"/>
            </p:cNvSpPr>
            <p:nvPr/>
          </p:nvSpPr>
          <p:spPr bwMode="auto">
            <a:xfrm>
              <a:off x="960" y="2256"/>
              <a:ext cx="1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000" b="1" u="sng">
                  <a:solidFill>
                    <a:schemeClr val="bg1"/>
                  </a:solidFill>
                  <a:latin typeface="Arial" panose="020B0604020202020204" pitchFamily="34" charset="0"/>
                </a:rPr>
                <a:t>:InstanciaClaseA</a:t>
              </a:r>
            </a:p>
          </p:txBody>
        </p:sp>
        <p:sp>
          <p:nvSpPr>
            <p:cNvPr id="15370" name="Line 7"/>
            <p:cNvSpPr>
              <a:spLocks noChangeShapeType="1"/>
            </p:cNvSpPr>
            <p:nvPr/>
          </p:nvSpPr>
          <p:spPr bwMode="auto">
            <a:xfrm>
              <a:off x="1584" y="2688"/>
              <a:ext cx="0" cy="1632"/>
            </a:xfrm>
            <a:prstGeom prst="line">
              <a:avLst/>
            </a:prstGeom>
            <a:noFill/>
            <a:ln w="9525">
              <a:solidFill>
                <a:srgbClr val="CCFFCC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1536" y="2928"/>
              <a:ext cx="96" cy="1056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3792" y="2160"/>
              <a:ext cx="1392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73" name="Text Box 10"/>
            <p:cNvSpPr txBox="1">
              <a:spLocks noChangeArrowheads="1"/>
            </p:cNvSpPr>
            <p:nvPr/>
          </p:nvSpPr>
          <p:spPr bwMode="auto">
            <a:xfrm>
              <a:off x="3840" y="2256"/>
              <a:ext cx="1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000" b="1" u="sng">
                  <a:solidFill>
                    <a:schemeClr val="bg1"/>
                  </a:solidFill>
                  <a:latin typeface="Arial" panose="020B0604020202020204" pitchFamily="34" charset="0"/>
                </a:rPr>
                <a:t>:InstanciaClaseB</a:t>
              </a:r>
            </a:p>
          </p:txBody>
        </p:sp>
        <p:sp>
          <p:nvSpPr>
            <p:cNvPr id="15374" name="Line 11"/>
            <p:cNvSpPr>
              <a:spLocks noChangeShapeType="1"/>
            </p:cNvSpPr>
            <p:nvPr/>
          </p:nvSpPr>
          <p:spPr bwMode="auto">
            <a:xfrm>
              <a:off x="4464" y="2688"/>
              <a:ext cx="0" cy="1632"/>
            </a:xfrm>
            <a:prstGeom prst="line">
              <a:avLst/>
            </a:prstGeom>
            <a:noFill/>
            <a:ln w="9525">
              <a:solidFill>
                <a:srgbClr val="CCFFCC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4416" y="3120"/>
              <a:ext cx="96" cy="19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76" name="Line 13"/>
            <p:cNvSpPr>
              <a:spLocks noChangeShapeType="1"/>
            </p:cNvSpPr>
            <p:nvPr/>
          </p:nvSpPr>
          <p:spPr bwMode="auto">
            <a:xfrm>
              <a:off x="432" y="297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77" name="Text Box 14"/>
            <p:cNvSpPr txBox="1">
              <a:spLocks noChangeArrowheads="1"/>
            </p:cNvSpPr>
            <p:nvPr/>
          </p:nvSpPr>
          <p:spPr bwMode="auto">
            <a:xfrm>
              <a:off x="384" y="2764"/>
              <a:ext cx="100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100">
                  <a:latin typeface="Arial" panose="020B0604020202020204" pitchFamily="34" charset="0"/>
                </a:rPr>
                <a:t>mensaje1 ()</a:t>
              </a:r>
              <a:endParaRPr lang="es-ES_tradnl"/>
            </a:p>
          </p:txBody>
        </p:sp>
        <p:sp>
          <p:nvSpPr>
            <p:cNvPr id="15378" name="Rectangle 15"/>
            <p:cNvSpPr>
              <a:spLocks noChangeArrowheads="1"/>
            </p:cNvSpPr>
            <p:nvPr/>
          </p:nvSpPr>
          <p:spPr bwMode="auto">
            <a:xfrm>
              <a:off x="4416" y="3648"/>
              <a:ext cx="96" cy="24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5379" name="Line 16"/>
            <p:cNvSpPr>
              <a:spLocks noChangeShapeType="1"/>
            </p:cNvSpPr>
            <p:nvPr/>
          </p:nvSpPr>
          <p:spPr bwMode="auto">
            <a:xfrm>
              <a:off x="1680" y="3120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80" name="Text Box 17"/>
            <p:cNvSpPr txBox="1">
              <a:spLocks noChangeArrowheads="1"/>
            </p:cNvSpPr>
            <p:nvPr/>
          </p:nvSpPr>
          <p:spPr bwMode="auto">
            <a:xfrm>
              <a:off x="2503" y="2880"/>
              <a:ext cx="100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100">
                  <a:latin typeface="Arial" panose="020B0604020202020204" pitchFamily="34" charset="0"/>
                </a:rPr>
                <a:t>mensaje2 ()</a:t>
              </a:r>
              <a:endParaRPr lang="es-ES_tradnl"/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>
              <a:off x="1680" y="3648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82" name="Text Box 19"/>
            <p:cNvSpPr txBox="1">
              <a:spLocks noChangeArrowheads="1"/>
            </p:cNvSpPr>
            <p:nvPr/>
          </p:nvSpPr>
          <p:spPr bwMode="auto">
            <a:xfrm>
              <a:off x="2503" y="3408"/>
              <a:ext cx="100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100">
                  <a:latin typeface="Arial" panose="020B0604020202020204" pitchFamily="34" charset="0"/>
                </a:rPr>
                <a:t>mensaje3 ()</a:t>
              </a:r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Marcador de pie de página"/>
          <p:cNvSpPr>
            <a:spLocks noGrp="1"/>
          </p:cNvSpPr>
          <p:nvPr>
            <p:ph type="ftr" sz="quarter" idx="4294967295"/>
          </p:nvPr>
        </p:nvSpPr>
        <p:spPr bwMode="auto">
          <a:xfrm rot="5400000">
            <a:off x="6233318" y="3263107"/>
            <a:ext cx="3859213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1400">
                <a:solidFill>
                  <a:schemeClr val="tx2"/>
                </a:solidFill>
              </a:rPr>
              <a:t>Revisión del Modelo de Análisis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4B0057-EE57-43A3-94B3-89250C4817FA}" type="slidenum">
              <a:rPr lang="es-ES_tradnl" sz="1400">
                <a:solidFill>
                  <a:schemeClr val="tx2"/>
                </a:solidFill>
              </a:rPr>
              <a:pPr/>
              <a:t>7</a:t>
            </a:fld>
            <a:endParaRPr lang="es-ES_tradnl" sz="1400">
              <a:solidFill>
                <a:schemeClr val="tx2"/>
              </a:solidFill>
            </a:endParaRPr>
          </a:p>
        </p:txBody>
      </p:sp>
      <p:sp>
        <p:nvSpPr>
          <p:cNvPr id="16388" name="Rectangle 3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7924800" y="0"/>
            <a:ext cx="762000" cy="1447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6390" name="Text Box 20"/>
          <p:cNvSpPr txBox="1">
            <a:spLocks noChangeArrowheads="1"/>
          </p:cNvSpPr>
          <p:nvPr/>
        </p:nvSpPr>
        <p:spPr bwMode="auto">
          <a:xfrm>
            <a:off x="2057400" y="58674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>
                <a:solidFill>
                  <a:srgbClr val="FFFF99"/>
                </a:solidFill>
                <a:latin typeface="Arial" panose="020B0604020202020204" pitchFamily="34" charset="0"/>
              </a:rPr>
              <a:t>Enfoque de Control</a:t>
            </a:r>
          </a:p>
        </p:txBody>
      </p:sp>
      <p:grpSp>
        <p:nvGrpSpPr>
          <p:cNvPr id="16391" name="Group 36"/>
          <p:cNvGrpSpPr>
            <a:grpSpLocks/>
          </p:cNvGrpSpPr>
          <p:nvPr/>
        </p:nvGrpSpPr>
        <p:grpSpPr bwMode="auto">
          <a:xfrm>
            <a:off x="304800" y="1447800"/>
            <a:ext cx="8991600" cy="4541838"/>
            <a:chOff x="192" y="998"/>
            <a:chExt cx="5664" cy="2861"/>
          </a:xfrm>
        </p:grpSpPr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384" y="1699"/>
              <a:ext cx="960" cy="480"/>
            </a:xfrm>
            <a:prstGeom prst="rect">
              <a:avLst/>
            </a:prstGeom>
            <a:solidFill>
              <a:srgbClr val="FFA8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6394" name="Text Box 5"/>
            <p:cNvSpPr txBox="1">
              <a:spLocks noChangeArrowheads="1"/>
            </p:cNvSpPr>
            <p:nvPr/>
          </p:nvSpPr>
          <p:spPr bwMode="auto">
            <a:xfrm>
              <a:off x="192" y="1795"/>
              <a:ext cx="134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ES_tradnl" sz="2500" u="sng" dirty="0">
                  <a:solidFill>
                    <a:srgbClr val="000000"/>
                  </a:solidFill>
                </a:rPr>
                <a:t>:Cliente</a:t>
              </a:r>
              <a:endParaRPr lang="es-ES_tradnl" sz="3100" u="sng" dirty="0">
                <a:solidFill>
                  <a:srgbClr val="000000"/>
                </a:solidFill>
              </a:endParaRPr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>
              <a:off x="864" y="2179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Rectangle 7"/>
            <p:cNvSpPr>
              <a:spLocks noChangeArrowheads="1"/>
            </p:cNvSpPr>
            <p:nvPr/>
          </p:nvSpPr>
          <p:spPr bwMode="auto">
            <a:xfrm>
              <a:off x="816" y="2755"/>
              <a:ext cx="96" cy="6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6397" name="Group 8"/>
            <p:cNvGrpSpPr>
              <a:grpSpLocks/>
            </p:cNvGrpSpPr>
            <p:nvPr/>
          </p:nvGrpSpPr>
          <p:grpSpPr bwMode="auto">
            <a:xfrm>
              <a:off x="2880" y="1652"/>
              <a:ext cx="1152" cy="480"/>
              <a:chOff x="3168" y="1535"/>
              <a:chExt cx="1152" cy="480"/>
            </a:xfrm>
          </p:grpSpPr>
          <p:sp>
            <p:nvSpPr>
              <p:cNvPr id="16421" name="Rectangle 9"/>
              <p:cNvSpPr>
                <a:spLocks noChangeArrowheads="1"/>
              </p:cNvSpPr>
              <p:nvPr/>
            </p:nvSpPr>
            <p:spPr bwMode="auto">
              <a:xfrm>
                <a:off x="3264" y="1535"/>
                <a:ext cx="1008" cy="480"/>
              </a:xfrm>
              <a:prstGeom prst="rect">
                <a:avLst/>
              </a:prstGeom>
              <a:solidFill>
                <a:srgbClr val="FFA8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422" name="Text Box 10"/>
              <p:cNvSpPr txBox="1">
                <a:spLocks noChangeArrowheads="1"/>
              </p:cNvSpPr>
              <p:nvPr/>
            </p:nvSpPr>
            <p:spPr bwMode="auto">
              <a:xfrm>
                <a:off x="3168" y="1631"/>
                <a:ext cx="115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ES_tradnl" sz="2500" u="sng">
                    <a:solidFill>
                      <a:srgbClr val="000000"/>
                    </a:solidFill>
                  </a:rPr>
                  <a:t>:Servidor</a:t>
                </a:r>
              </a:p>
            </p:txBody>
          </p:sp>
        </p:grp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3504" y="2179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456" y="2755"/>
              <a:ext cx="96" cy="6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6400" name="Text Box 13"/>
            <p:cNvSpPr txBox="1">
              <a:spLocks noChangeArrowheads="1"/>
            </p:cNvSpPr>
            <p:nvPr/>
          </p:nvSpPr>
          <p:spPr bwMode="auto">
            <a:xfrm>
              <a:off x="1392" y="236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>
                  <a:solidFill>
                    <a:srgbClr val="FFFF99"/>
                  </a:solidFill>
                  <a:latin typeface="Arial" panose="020B0604020202020204" pitchFamily="34" charset="0"/>
                </a:rPr>
                <a:t>Líneas de Vida</a:t>
              </a:r>
              <a:endParaRPr lang="es-ES_tradnl" sz="2500">
                <a:latin typeface="Arial" panose="020B0604020202020204" pitchFamily="34" charset="0"/>
              </a:endParaRPr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 flipV="1">
              <a:off x="2832" y="2515"/>
              <a:ext cx="6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 flipH="1">
              <a:off x="864" y="25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Text Box 16"/>
            <p:cNvSpPr txBox="1">
              <a:spLocks noChangeArrowheads="1"/>
            </p:cNvSpPr>
            <p:nvPr/>
          </p:nvSpPr>
          <p:spPr bwMode="auto">
            <a:xfrm>
              <a:off x="864" y="2659"/>
              <a:ext cx="2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1800">
                  <a:latin typeface="Arial" panose="020B0604020202020204" pitchFamily="34" charset="0"/>
                </a:rPr>
                <a:t>2.2.1: Ejecutar Responsabilidad</a:t>
              </a:r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>
              <a:off x="912" y="2899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Text Box 18"/>
            <p:cNvSpPr txBox="1">
              <a:spLocks noChangeArrowheads="1"/>
            </p:cNvSpPr>
            <p:nvPr/>
          </p:nvSpPr>
          <p:spPr bwMode="auto">
            <a:xfrm>
              <a:off x="1008" y="305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>
                  <a:solidFill>
                    <a:srgbClr val="FFFF99"/>
                  </a:solidFill>
                  <a:latin typeface="Arial" panose="020B0604020202020204" pitchFamily="34" charset="0"/>
                </a:rPr>
                <a:t>Mensaje</a:t>
              </a:r>
            </a:p>
          </p:txBody>
        </p:sp>
        <p:sp>
          <p:nvSpPr>
            <p:cNvPr id="16406" name="Line 19"/>
            <p:cNvSpPr>
              <a:spLocks noChangeShapeType="1"/>
            </p:cNvSpPr>
            <p:nvPr/>
          </p:nvSpPr>
          <p:spPr bwMode="auto">
            <a:xfrm flipV="1">
              <a:off x="1296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V="1">
              <a:off x="2736" y="3379"/>
              <a:ext cx="6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 flipV="1">
              <a:off x="960" y="3427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>
              <a:off x="360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4"/>
            <p:cNvSpPr>
              <a:spLocks noChangeShapeType="1"/>
            </p:cNvSpPr>
            <p:nvPr/>
          </p:nvSpPr>
          <p:spPr bwMode="auto">
            <a:xfrm>
              <a:off x="3936" y="2880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5"/>
            <p:cNvSpPr>
              <a:spLocks noChangeShapeType="1"/>
            </p:cNvSpPr>
            <p:nvPr/>
          </p:nvSpPr>
          <p:spPr bwMode="auto">
            <a:xfrm>
              <a:off x="3600" y="323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Text Box 26"/>
            <p:cNvSpPr txBox="1">
              <a:spLocks noChangeArrowheads="1"/>
            </p:cNvSpPr>
            <p:nvPr/>
          </p:nvSpPr>
          <p:spPr bwMode="auto">
            <a:xfrm>
              <a:off x="3792" y="3523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>
                  <a:solidFill>
                    <a:srgbClr val="FFFF99"/>
                  </a:solidFill>
                  <a:latin typeface="Arial" panose="020B0604020202020204" pitchFamily="34" charset="0"/>
                </a:rPr>
                <a:t>Mensaje Reflexivo</a:t>
              </a:r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 flipH="1" flipV="1">
              <a:off x="3984" y="3139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Text Box 28"/>
            <p:cNvSpPr txBox="1">
              <a:spLocks noChangeArrowheads="1"/>
            </p:cNvSpPr>
            <p:nvPr/>
          </p:nvSpPr>
          <p:spPr bwMode="auto">
            <a:xfrm>
              <a:off x="3552" y="2678"/>
              <a:ext cx="2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1800">
                  <a:latin typeface="Arial" panose="020B0604020202020204" pitchFamily="34" charset="0"/>
                </a:rPr>
                <a:t>2.2.1.1: Ejecutar Responsabilidad</a:t>
              </a:r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4176" y="1584"/>
              <a:ext cx="1440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100">
                  <a:solidFill>
                    <a:srgbClr val="FFFF99"/>
                  </a:solidFill>
                  <a:latin typeface="Arial" panose="020B0604020202020204" pitchFamily="34" charset="0"/>
                </a:rPr>
                <a:t>Numeración Jerárquica de Funciones</a:t>
              </a:r>
            </a:p>
          </p:txBody>
        </p:sp>
        <p:sp>
          <p:nvSpPr>
            <p:cNvPr id="16416" name="Line 30"/>
            <p:cNvSpPr>
              <a:spLocks noChangeShapeType="1"/>
            </p:cNvSpPr>
            <p:nvPr/>
          </p:nvSpPr>
          <p:spPr bwMode="auto">
            <a:xfrm flipH="1">
              <a:off x="4176" y="2256"/>
              <a:ext cx="240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Text Box 31"/>
            <p:cNvSpPr txBox="1">
              <a:spLocks noChangeArrowheads="1"/>
            </p:cNvSpPr>
            <p:nvPr/>
          </p:nvSpPr>
          <p:spPr bwMode="auto">
            <a:xfrm>
              <a:off x="3744" y="998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>
                  <a:solidFill>
                    <a:srgbClr val="FFFF99"/>
                  </a:solidFill>
                  <a:latin typeface="Arial" panose="020B0604020202020204" pitchFamily="34" charset="0"/>
                </a:rPr>
                <a:t>Objeto Servidor</a:t>
              </a:r>
              <a:endParaRPr lang="es-ES_tradnl">
                <a:solidFill>
                  <a:srgbClr val="FFFF99"/>
                </a:solidFill>
              </a:endParaRPr>
            </a:p>
          </p:txBody>
        </p:sp>
        <p:sp>
          <p:nvSpPr>
            <p:cNvPr id="16418" name="Line 32"/>
            <p:cNvSpPr>
              <a:spLocks noChangeShapeType="1"/>
            </p:cNvSpPr>
            <p:nvPr/>
          </p:nvSpPr>
          <p:spPr bwMode="auto">
            <a:xfrm flipH="1">
              <a:off x="3504" y="1267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Text Box 33"/>
            <p:cNvSpPr txBox="1">
              <a:spLocks noChangeArrowheads="1"/>
            </p:cNvSpPr>
            <p:nvPr/>
          </p:nvSpPr>
          <p:spPr bwMode="auto">
            <a:xfrm>
              <a:off x="288" y="1171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>
                  <a:solidFill>
                    <a:srgbClr val="FFFF99"/>
                  </a:solidFill>
                  <a:latin typeface="Arial" panose="020B0604020202020204" pitchFamily="34" charset="0"/>
                </a:rPr>
                <a:t>Objeto Cliente</a:t>
              </a:r>
            </a:p>
          </p:txBody>
        </p:sp>
        <p:sp>
          <p:nvSpPr>
            <p:cNvPr id="16420" name="Line 34"/>
            <p:cNvSpPr>
              <a:spLocks noChangeShapeType="1"/>
            </p:cNvSpPr>
            <p:nvPr/>
          </p:nvSpPr>
          <p:spPr bwMode="auto">
            <a:xfrm>
              <a:off x="576" y="1459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92" name="Rectangle 35"/>
          <p:cNvSpPr>
            <a:spLocks noChangeArrowheads="1"/>
          </p:cNvSpPr>
          <p:nvPr/>
        </p:nvSpPr>
        <p:spPr bwMode="auto"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_tradnl" sz="4000">
                <a:solidFill>
                  <a:schemeClr val="tx2"/>
                </a:solidFill>
                <a:latin typeface="Arial" panose="020B0604020202020204" pitchFamily="34" charset="0"/>
              </a:rPr>
              <a:t>Anatomía de un DS</a:t>
            </a:r>
            <a:endParaRPr lang="es-ES_tradnl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071049" cy="946993"/>
          </a:xfrm>
        </p:spPr>
        <p:txBody>
          <a:bodyPr/>
          <a:lstStyle/>
          <a:p>
            <a:r>
              <a:rPr lang="es-ES_tradnl" sz="3900" dirty="0" smtClean="0"/>
              <a:t>¿Cómo realizar un DS?</a:t>
            </a:r>
            <a:endParaRPr lang="es-ES_tradnl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42268"/>
            <a:ext cx="8587680" cy="5463332"/>
          </a:xfr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 marL="342906" indent="-342906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100" dirty="0" smtClean="0"/>
              <a:t>La primera columna corresponde al actor que inicia el CU</a:t>
            </a:r>
          </a:p>
          <a:p>
            <a:pPr marL="342906" indent="-342906" defTabSz="457207" fontAlgn="auto">
              <a:lnSpc>
                <a:spcPct val="3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s-ES_tradnl" sz="2100" dirty="0" smtClean="0"/>
          </a:p>
          <a:p>
            <a:pPr marL="342906" indent="-342906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100" dirty="0" smtClean="0"/>
              <a:t>La segunda columna debe ser un objeto de frontera(que usa el actor al iniciar el CU)</a:t>
            </a:r>
          </a:p>
          <a:p>
            <a:pPr marL="342906" indent="-342906" defTabSz="457207" fontAlgn="auto">
              <a:lnSpc>
                <a:spcPct val="3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s-ES_tradnl" sz="2100" dirty="0" smtClean="0"/>
          </a:p>
          <a:p>
            <a:pPr marL="342906" indent="-342906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100" dirty="0" smtClean="0"/>
              <a:t>La tercera columna debe ser el objeto de control que maneja el resto del CU</a:t>
            </a:r>
          </a:p>
          <a:p>
            <a:pPr marL="342906" indent="-342906" defTabSz="457207" fontAlgn="auto">
              <a:lnSpc>
                <a:spcPct val="3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s-ES_tradnl" sz="2100" dirty="0" smtClean="0"/>
          </a:p>
          <a:p>
            <a:pPr marL="342906" indent="-342906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100" dirty="0" smtClean="0"/>
              <a:t>Los objetos de control son creados por objetos de frontera que inician casos de uso y los objetos de frontera son creados por objetos de control</a:t>
            </a:r>
          </a:p>
          <a:p>
            <a:pPr marL="342906" indent="-342906" defTabSz="457207" fontAlgn="auto">
              <a:lnSpc>
                <a:spcPct val="3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s-ES_tradnl" sz="2100" dirty="0" smtClean="0"/>
          </a:p>
          <a:p>
            <a:pPr marL="342906" indent="-342906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100" dirty="0" smtClean="0"/>
              <a:t>Los objetos de entidad son accedidos por objetos de control</a:t>
            </a:r>
          </a:p>
          <a:p>
            <a:pPr marL="342906" indent="-342906" defTabSz="457207" fontAlgn="auto">
              <a:lnSpc>
                <a:spcPct val="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None/>
              <a:defRPr/>
            </a:pPr>
            <a:endParaRPr lang="es-ES_tradnl" sz="2100" dirty="0" smtClean="0"/>
          </a:p>
          <a:p>
            <a:pPr marL="342906" indent="-342906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s-ES_tradnl" sz="2100" dirty="0" smtClean="0"/>
              <a:t>Los objetos de entidad </a:t>
            </a:r>
            <a:r>
              <a:rPr lang="es-ES_tradnl" sz="2100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nunca</a:t>
            </a:r>
            <a:r>
              <a:rPr lang="es-ES_tradnl" sz="21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s-ES_tradnl" sz="2100" dirty="0" err="1" smtClean="0"/>
              <a:t>accesan</a:t>
            </a:r>
            <a:r>
              <a:rPr lang="es-ES_tradnl" sz="2100" dirty="0" smtClean="0"/>
              <a:t> a los objetos de frontera .</a:t>
            </a:r>
            <a:endParaRPr lang="es-ES_tradnl" dirty="0" smtClean="0"/>
          </a:p>
        </p:txBody>
      </p:sp>
      <p:sp>
        <p:nvSpPr>
          <p:cNvPr id="1843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9601AE-9232-489D-AA2E-73AEF566C578}" type="slidenum">
              <a:rPr lang="es-ES_tradnl" sz="1400">
                <a:solidFill>
                  <a:schemeClr val="tx2"/>
                </a:solidFill>
              </a:rPr>
              <a:pPr/>
              <a:t>8</a:t>
            </a:fld>
            <a:endParaRPr lang="es-ES_tradnl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pie de página"/>
          <p:cNvSpPr>
            <a:spLocks noGrp="1"/>
          </p:cNvSpPr>
          <p:nvPr>
            <p:ph type="ftr" sz="quarter" idx="4294967295"/>
          </p:nvPr>
        </p:nvSpPr>
        <p:spPr bwMode="auto">
          <a:xfrm rot="5400000">
            <a:off x="6233318" y="3263107"/>
            <a:ext cx="3859213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1400">
                <a:solidFill>
                  <a:schemeClr val="tx2"/>
                </a:solidFill>
              </a:rPr>
              <a:t>Revisión del Modelo de Análisis</a:t>
            </a:r>
          </a:p>
        </p:txBody>
      </p:sp>
      <p:sp>
        <p:nvSpPr>
          <p:cNvPr id="19459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E02114-0A4A-4BCC-90DF-9F9C1CDFF81E}" type="slidenum">
              <a:rPr lang="es-ES_tradnl" sz="1400">
                <a:solidFill>
                  <a:schemeClr val="tx2"/>
                </a:solidFill>
              </a:rPr>
              <a:pPr/>
              <a:t>9</a:t>
            </a:fld>
            <a:endParaRPr lang="es-ES_tradnl" sz="1400">
              <a:solidFill>
                <a:schemeClr val="tx2"/>
              </a:solidFill>
            </a:endParaRPr>
          </a:p>
        </p:txBody>
      </p:sp>
      <p:sp>
        <p:nvSpPr>
          <p:cNvPr id="19460" name="Rectangle 6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3400" y="-152400"/>
            <a:ext cx="830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3200">
                <a:solidFill>
                  <a:schemeClr val="bg1"/>
                </a:solidFill>
                <a:latin typeface="Arial" panose="020B0604020202020204" pitchFamily="34" charset="0"/>
              </a:rPr>
              <a:t>Ejemplo-CU “Login” - Escenario “Estudiante”</a:t>
            </a:r>
            <a:endParaRPr lang="es-ES_tradnl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985838" y="1447800"/>
            <a:ext cx="304800" cy="990600"/>
            <a:chOff x="2016" y="912"/>
            <a:chExt cx="288" cy="624"/>
          </a:xfrm>
        </p:grpSpPr>
        <p:sp>
          <p:nvSpPr>
            <p:cNvPr id="19513" name="Oval 7"/>
            <p:cNvSpPr>
              <a:spLocks noChangeArrowheads="1"/>
            </p:cNvSpPr>
            <p:nvPr/>
          </p:nvSpPr>
          <p:spPr bwMode="auto">
            <a:xfrm>
              <a:off x="2016" y="912"/>
              <a:ext cx="28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9514" name="Line 8"/>
            <p:cNvSpPr>
              <a:spLocks noChangeShapeType="1"/>
            </p:cNvSpPr>
            <p:nvPr/>
          </p:nvSpPr>
          <p:spPr bwMode="auto">
            <a:xfrm>
              <a:off x="2160" y="1104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15" name="Line 9"/>
            <p:cNvSpPr>
              <a:spLocks noChangeShapeType="1"/>
            </p:cNvSpPr>
            <p:nvPr/>
          </p:nvSpPr>
          <p:spPr bwMode="auto">
            <a:xfrm>
              <a:off x="2064" y="1200"/>
              <a:ext cx="19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16" name="Line 10"/>
            <p:cNvSpPr>
              <a:spLocks noChangeShapeType="1"/>
            </p:cNvSpPr>
            <p:nvPr/>
          </p:nvSpPr>
          <p:spPr bwMode="auto">
            <a:xfrm flipH="1">
              <a:off x="2064" y="14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17" name="Line 11"/>
            <p:cNvSpPr>
              <a:spLocks noChangeShapeType="1"/>
            </p:cNvSpPr>
            <p:nvPr/>
          </p:nvSpPr>
          <p:spPr bwMode="auto">
            <a:xfrm>
              <a:off x="2160" y="14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9463" name="Group 12"/>
          <p:cNvGrpSpPr>
            <a:grpSpLocks/>
          </p:cNvGrpSpPr>
          <p:nvPr/>
        </p:nvGrpSpPr>
        <p:grpSpPr bwMode="auto">
          <a:xfrm>
            <a:off x="2276475" y="1752600"/>
            <a:ext cx="838200" cy="533400"/>
            <a:chOff x="2640" y="1008"/>
            <a:chExt cx="720" cy="432"/>
          </a:xfrm>
        </p:grpSpPr>
        <p:sp>
          <p:nvSpPr>
            <p:cNvPr id="19510" name="Oval 13"/>
            <p:cNvSpPr>
              <a:spLocks noChangeArrowheads="1"/>
            </p:cNvSpPr>
            <p:nvPr/>
          </p:nvSpPr>
          <p:spPr bwMode="auto">
            <a:xfrm>
              <a:off x="2880" y="1008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9511" name="Line 14"/>
            <p:cNvSpPr>
              <a:spLocks noChangeShapeType="1"/>
            </p:cNvSpPr>
            <p:nvPr/>
          </p:nvSpPr>
          <p:spPr bwMode="auto">
            <a:xfrm>
              <a:off x="2640" y="1248"/>
              <a:ext cx="24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12" name="Line 15"/>
            <p:cNvSpPr>
              <a:spLocks noChangeShapeType="1"/>
            </p:cNvSpPr>
            <p:nvPr/>
          </p:nvSpPr>
          <p:spPr bwMode="auto">
            <a:xfrm>
              <a:off x="2640" y="1104"/>
              <a:ext cx="0" cy="33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9464" name="Group 16"/>
          <p:cNvGrpSpPr>
            <a:grpSpLocks/>
          </p:cNvGrpSpPr>
          <p:nvPr/>
        </p:nvGrpSpPr>
        <p:grpSpPr bwMode="auto">
          <a:xfrm>
            <a:off x="4333875" y="1600200"/>
            <a:ext cx="533400" cy="685800"/>
            <a:chOff x="3504" y="960"/>
            <a:chExt cx="480" cy="528"/>
          </a:xfrm>
        </p:grpSpPr>
        <p:sp>
          <p:nvSpPr>
            <p:cNvPr id="19507" name="Oval 17"/>
            <p:cNvSpPr>
              <a:spLocks noChangeArrowheads="1"/>
            </p:cNvSpPr>
            <p:nvPr/>
          </p:nvSpPr>
          <p:spPr bwMode="auto">
            <a:xfrm>
              <a:off x="3504" y="1056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9508" name="Line 18"/>
            <p:cNvSpPr>
              <a:spLocks noChangeShapeType="1"/>
            </p:cNvSpPr>
            <p:nvPr/>
          </p:nvSpPr>
          <p:spPr bwMode="auto">
            <a:xfrm flipV="1">
              <a:off x="3744" y="96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509" name="Line 19"/>
            <p:cNvSpPr>
              <a:spLocks noChangeShapeType="1"/>
            </p:cNvSpPr>
            <p:nvPr/>
          </p:nvSpPr>
          <p:spPr bwMode="auto">
            <a:xfrm>
              <a:off x="3744" y="1056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5934075" y="1752600"/>
            <a:ext cx="609600" cy="533400"/>
            <a:chOff x="4080" y="1008"/>
            <a:chExt cx="480" cy="432"/>
          </a:xfrm>
        </p:grpSpPr>
        <p:sp>
          <p:nvSpPr>
            <p:cNvPr id="19505" name="Oval 21"/>
            <p:cNvSpPr>
              <a:spLocks noChangeArrowheads="1"/>
            </p:cNvSpPr>
            <p:nvPr/>
          </p:nvSpPr>
          <p:spPr bwMode="auto">
            <a:xfrm>
              <a:off x="4080" y="1008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9506" name="Line 22"/>
            <p:cNvSpPr>
              <a:spLocks noChangeShapeType="1"/>
            </p:cNvSpPr>
            <p:nvPr/>
          </p:nvSpPr>
          <p:spPr bwMode="auto">
            <a:xfrm>
              <a:off x="4128" y="1440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9466" name="Group 23"/>
          <p:cNvGrpSpPr>
            <a:grpSpLocks/>
          </p:cNvGrpSpPr>
          <p:nvPr/>
        </p:nvGrpSpPr>
        <p:grpSpPr bwMode="auto">
          <a:xfrm>
            <a:off x="7610475" y="1752600"/>
            <a:ext cx="685800" cy="533400"/>
            <a:chOff x="5040" y="1008"/>
            <a:chExt cx="480" cy="432"/>
          </a:xfrm>
        </p:grpSpPr>
        <p:sp>
          <p:nvSpPr>
            <p:cNvPr id="19503" name="Oval 24"/>
            <p:cNvSpPr>
              <a:spLocks noChangeArrowheads="1"/>
            </p:cNvSpPr>
            <p:nvPr/>
          </p:nvSpPr>
          <p:spPr bwMode="auto">
            <a:xfrm>
              <a:off x="5040" y="1008"/>
              <a:ext cx="480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19504" name="Line 25"/>
            <p:cNvSpPr>
              <a:spLocks noChangeShapeType="1"/>
            </p:cNvSpPr>
            <p:nvPr/>
          </p:nvSpPr>
          <p:spPr bwMode="auto">
            <a:xfrm>
              <a:off x="5088" y="144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9467" name="Text Box 26"/>
          <p:cNvSpPr txBox="1">
            <a:spLocks noChangeArrowheads="1"/>
          </p:cNvSpPr>
          <p:nvPr/>
        </p:nvSpPr>
        <p:spPr bwMode="auto">
          <a:xfrm>
            <a:off x="528638" y="2514600"/>
            <a:ext cx="1376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u="sng">
                <a:solidFill>
                  <a:schemeClr val="bg1"/>
                </a:solidFill>
              </a:rPr>
              <a:t>:Estudiante</a:t>
            </a:r>
            <a:endParaRPr lang="es-ES_tradnl" sz="3200">
              <a:solidFill>
                <a:schemeClr val="bg1"/>
              </a:solidFill>
            </a:endParaRPr>
          </a:p>
        </p:txBody>
      </p:sp>
      <p:sp>
        <p:nvSpPr>
          <p:cNvPr id="19468" name="Text Box 27"/>
          <p:cNvSpPr txBox="1">
            <a:spLocks noChangeArrowheads="1"/>
          </p:cNvSpPr>
          <p:nvPr/>
        </p:nvSpPr>
        <p:spPr bwMode="auto">
          <a:xfrm>
            <a:off x="7319963" y="2362200"/>
            <a:ext cx="1443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u="sng">
                <a:solidFill>
                  <a:schemeClr val="bg1"/>
                </a:solidFill>
              </a:rPr>
              <a:t>:Estudiante</a:t>
            </a:r>
            <a:endParaRPr lang="es-ES_tradnl" sz="3200">
              <a:solidFill>
                <a:schemeClr val="bg1"/>
              </a:solidFill>
            </a:endParaRPr>
          </a:p>
        </p:txBody>
      </p:sp>
      <p:sp>
        <p:nvSpPr>
          <p:cNvPr id="19469" name="Text Box 28"/>
          <p:cNvSpPr txBox="1">
            <a:spLocks noChangeArrowheads="1"/>
          </p:cNvSpPr>
          <p:nvPr/>
        </p:nvSpPr>
        <p:spPr bwMode="auto">
          <a:xfrm>
            <a:off x="3729038" y="23622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u="sng">
                <a:solidFill>
                  <a:schemeClr val="bg1"/>
                </a:solidFill>
              </a:rPr>
              <a:t>:ControlAcceso</a:t>
            </a:r>
            <a:endParaRPr lang="es-ES_tradnl" sz="3200">
              <a:solidFill>
                <a:schemeClr val="bg1"/>
              </a:solidFill>
            </a:endParaRPr>
          </a:p>
        </p:txBody>
      </p:sp>
      <p:sp>
        <p:nvSpPr>
          <p:cNvPr id="19470" name="Text Box 29"/>
          <p:cNvSpPr txBox="1">
            <a:spLocks noChangeArrowheads="1"/>
          </p:cNvSpPr>
          <p:nvPr/>
        </p:nvSpPr>
        <p:spPr bwMode="auto">
          <a:xfrm>
            <a:off x="5781675" y="2362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u="sng">
                <a:solidFill>
                  <a:schemeClr val="bg1"/>
                </a:solidFill>
              </a:rPr>
              <a:t>:Usuario</a:t>
            </a:r>
            <a:endParaRPr lang="es-ES_tradnl" sz="3200">
              <a:solidFill>
                <a:schemeClr val="bg1"/>
              </a:solidFill>
            </a:endParaRPr>
          </a:p>
        </p:txBody>
      </p:sp>
      <p:sp>
        <p:nvSpPr>
          <p:cNvPr id="19471" name="Text Box 30"/>
          <p:cNvSpPr txBox="1">
            <a:spLocks noChangeArrowheads="1"/>
          </p:cNvSpPr>
          <p:nvPr/>
        </p:nvSpPr>
        <p:spPr bwMode="auto">
          <a:xfrm>
            <a:off x="1976438" y="23622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 u="sng">
                <a:solidFill>
                  <a:schemeClr val="bg1"/>
                </a:solidFill>
              </a:rPr>
              <a:t>:PantallaLogin</a:t>
            </a:r>
            <a:endParaRPr lang="es-ES_tradnl" sz="3200">
              <a:solidFill>
                <a:schemeClr val="bg1"/>
              </a:solidFill>
            </a:endParaRPr>
          </a:p>
        </p:txBody>
      </p:sp>
      <p:sp>
        <p:nvSpPr>
          <p:cNvPr id="19472" name="Line 31"/>
          <p:cNvSpPr>
            <a:spLocks noChangeShapeType="1"/>
          </p:cNvSpPr>
          <p:nvPr/>
        </p:nvSpPr>
        <p:spPr bwMode="auto">
          <a:xfrm>
            <a:off x="1143000" y="2895600"/>
            <a:ext cx="0" cy="42672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3" name="Line 32"/>
          <p:cNvSpPr>
            <a:spLocks noChangeShapeType="1"/>
          </p:cNvSpPr>
          <p:nvPr/>
        </p:nvSpPr>
        <p:spPr bwMode="auto">
          <a:xfrm flipH="1">
            <a:off x="4562475" y="2895600"/>
            <a:ext cx="9525" cy="396240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4" name="Line 33"/>
          <p:cNvSpPr>
            <a:spLocks noChangeShapeType="1"/>
          </p:cNvSpPr>
          <p:nvPr/>
        </p:nvSpPr>
        <p:spPr bwMode="auto">
          <a:xfrm flipH="1">
            <a:off x="6238875" y="2895600"/>
            <a:ext cx="9525" cy="396240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5" name="Rectangle 34"/>
          <p:cNvSpPr>
            <a:spLocks noChangeArrowheads="1"/>
          </p:cNvSpPr>
          <p:nvPr/>
        </p:nvSpPr>
        <p:spPr bwMode="auto">
          <a:xfrm>
            <a:off x="6162675" y="5334000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76" name="Line 35"/>
          <p:cNvSpPr>
            <a:spLocks noChangeShapeType="1"/>
          </p:cNvSpPr>
          <p:nvPr/>
        </p:nvSpPr>
        <p:spPr bwMode="auto">
          <a:xfrm flipH="1">
            <a:off x="7991475" y="2895600"/>
            <a:ext cx="9525" cy="396240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7" name="Rectangle 36"/>
          <p:cNvSpPr>
            <a:spLocks noChangeArrowheads="1"/>
          </p:cNvSpPr>
          <p:nvPr/>
        </p:nvSpPr>
        <p:spPr bwMode="auto">
          <a:xfrm>
            <a:off x="7915275" y="5867400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78" name="Text Box 37"/>
          <p:cNvSpPr txBox="1">
            <a:spLocks noChangeArrowheads="1"/>
          </p:cNvSpPr>
          <p:nvPr/>
        </p:nvSpPr>
        <p:spPr bwMode="auto">
          <a:xfrm>
            <a:off x="1362075" y="2895600"/>
            <a:ext cx="1604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>
                <a:solidFill>
                  <a:schemeClr val="bg1"/>
                </a:solidFill>
              </a:rPr>
              <a:t>//2.2 Login</a:t>
            </a:r>
            <a:endParaRPr lang="es-ES_tradnl" sz="3200">
              <a:solidFill>
                <a:schemeClr val="bg1"/>
              </a:solidFill>
            </a:endParaRPr>
          </a:p>
        </p:txBody>
      </p:sp>
      <p:sp>
        <p:nvSpPr>
          <p:cNvPr id="19479" name="Line 38"/>
          <p:cNvSpPr>
            <a:spLocks noChangeShapeType="1"/>
          </p:cNvSpPr>
          <p:nvPr/>
        </p:nvSpPr>
        <p:spPr bwMode="auto">
          <a:xfrm>
            <a:off x="1214438" y="3352800"/>
            <a:ext cx="15192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0" name="Line 39"/>
          <p:cNvSpPr>
            <a:spLocks noChangeShapeType="1"/>
          </p:cNvSpPr>
          <p:nvPr/>
        </p:nvSpPr>
        <p:spPr bwMode="auto">
          <a:xfrm flipH="1">
            <a:off x="2962275" y="3810000"/>
            <a:ext cx="533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1" name="Rectangle 40"/>
          <p:cNvSpPr>
            <a:spLocks noChangeArrowheads="1"/>
          </p:cNvSpPr>
          <p:nvPr/>
        </p:nvSpPr>
        <p:spPr bwMode="auto">
          <a:xfrm>
            <a:off x="4486275" y="4800600"/>
            <a:ext cx="161925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82" name="Text Box 41"/>
          <p:cNvSpPr txBox="1">
            <a:spLocks noChangeArrowheads="1"/>
          </p:cNvSpPr>
          <p:nvPr/>
        </p:nvSpPr>
        <p:spPr bwMode="auto">
          <a:xfrm>
            <a:off x="2890838" y="32766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2000">
                <a:solidFill>
                  <a:schemeClr val="bg1"/>
                </a:solidFill>
              </a:rPr>
              <a:t>//</a:t>
            </a:r>
            <a:r>
              <a:rPr lang="es-ES_tradnl" sz="1800">
                <a:solidFill>
                  <a:schemeClr val="bg1"/>
                </a:solidFill>
              </a:rPr>
              <a:t>2.2.1 Presentar Pantalla de login</a:t>
            </a:r>
          </a:p>
        </p:txBody>
      </p:sp>
      <p:sp>
        <p:nvSpPr>
          <p:cNvPr id="19483" name="Rectangle 42"/>
          <p:cNvSpPr>
            <a:spLocks noChangeArrowheads="1"/>
          </p:cNvSpPr>
          <p:nvPr/>
        </p:nvSpPr>
        <p:spPr bwMode="auto">
          <a:xfrm>
            <a:off x="1062038" y="3048000"/>
            <a:ext cx="1524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84" name="Line 43"/>
          <p:cNvSpPr>
            <a:spLocks noChangeShapeType="1"/>
          </p:cNvSpPr>
          <p:nvPr/>
        </p:nvSpPr>
        <p:spPr bwMode="auto">
          <a:xfrm>
            <a:off x="4638675" y="5334000"/>
            <a:ext cx="152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5" name="Line 44"/>
          <p:cNvSpPr>
            <a:spLocks noChangeShapeType="1"/>
          </p:cNvSpPr>
          <p:nvPr/>
        </p:nvSpPr>
        <p:spPr bwMode="auto">
          <a:xfrm>
            <a:off x="2809875" y="2895600"/>
            <a:ext cx="0" cy="396240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6" name="Rectangle 45"/>
          <p:cNvSpPr>
            <a:spLocks noChangeArrowheads="1"/>
          </p:cNvSpPr>
          <p:nvPr/>
        </p:nvSpPr>
        <p:spPr bwMode="auto">
          <a:xfrm>
            <a:off x="2733675" y="3352800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87" name="Line 46"/>
          <p:cNvSpPr>
            <a:spLocks noChangeShapeType="1"/>
          </p:cNvSpPr>
          <p:nvPr/>
        </p:nvSpPr>
        <p:spPr bwMode="auto">
          <a:xfrm>
            <a:off x="2886075" y="36576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8" name="Line 47"/>
          <p:cNvSpPr>
            <a:spLocks noChangeShapeType="1"/>
          </p:cNvSpPr>
          <p:nvPr/>
        </p:nvSpPr>
        <p:spPr bwMode="auto">
          <a:xfrm>
            <a:off x="3495675" y="3657600"/>
            <a:ext cx="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9" name="Rectangle 48"/>
          <p:cNvSpPr>
            <a:spLocks noChangeArrowheads="1"/>
          </p:cNvSpPr>
          <p:nvPr/>
        </p:nvSpPr>
        <p:spPr bwMode="auto">
          <a:xfrm>
            <a:off x="2733675" y="4419600"/>
            <a:ext cx="1524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9490" name="Line 49"/>
          <p:cNvSpPr>
            <a:spLocks noChangeShapeType="1"/>
          </p:cNvSpPr>
          <p:nvPr/>
        </p:nvSpPr>
        <p:spPr bwMode="auto">
          <a:xfrm>
            <a:off x="1214438" y="4419600"/>
            <a:ext cx="15192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91" name="Text Box 50"/>
          <p:cNvSpPr txBox="1">
            <a:spLocks noChangeArrowheads="1"/>
          </p:cNvSpPr>
          <p:nvPr/>
        </p:nvSpPr>
        <p:spPr bwMode="auto">
          <a:xfrm>
            <a:off x="1214438" y="4083050"/>
            <a:ext cx="601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>
                <a:solidFill>
                  <a:schemeClr val="bg1"/>
                </a:solidFill>
              </a:rPr>
              <a:t>//2.2.2 Ingresar Identificación (codigoUsuario, password)</a:t>
            </a:r>
          </a:p>
        </p:txBody>
      </p:sp>
      <p:sp>
        <p:nvSpPr>
          <p:cNvPr id="19492" name="Line 51"/>
          <p:cNvSpPr>
            <a:spLocks noChangeShapeType="1"/>
          </p:cNvSpPr>
          <p:nvPr/>
        </p:nvSpPr>
        <p:spPr bwMode="auto">
          <a:xfrm>
            <a:off x="2886075" y="4800600"/>
            <a:ext cx="1600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93" name="Text Box 52"/>
          <p:cNvSpPr txBox="1">
            <a:spLocks noChangeArrowheads="1"/>
          </p:cNvSpPr>
          <p:nvPr/>
        </p:nvSpPr>
        <p:spPr bwMode="auto">
          <a:xfrm>
            <a:off x="2895600" y="446405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>
                <a:solidFill>
                  <a:schemeClr val="bg1"/>
                </a:solidFill>
              </a:rPr>
              <a:t>//2.2.3    Validar Identificación (codigoUsuario, password)</a:t>
            </a:r>
          </a:p>
        </p:txBody>
      </p:sp>
      <p:sp>
        <p:nvSpPr>
          <p:cNvPr id="19494" name="Text Box 53"/>
          <p:cNvSpPr txBox="1">
            <a:spLocks noChangeArrowheads="1"/>
          </p:cNvSpPr>
          <p:nvPr/>
        </p:nvSpPr>
        <p:spPr bwMode="auto">
          <a:xfrm>
            <a:off x="2281238" y="4953000"/>
            <a:ext cx="7853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>
                <a:solidFill>
                  <a:schemeClr val="bg1"/>
                </a:solidFill>
              </a:rPr>
              <a:t>//2.2.3.1 Validar Identificación (codigoUsuario, password): tipoUsuario</a:t>
            </a:r>
          </a:p>
        </p:txBody>
      </p:sp>
      <p:sp>
        <p:nvSpPr>
          <p:cNvPr id="19495" name="Line 54"/>
          <p:cNvSpPr>
            <a:spLocks noChangeShapeType="1"/>
          </p:cNvSpPr>
          <p:nvPr/>
        </p:nvSpPr>
        <p:spPr bwMode="auto">
          <a:xfrm>
            <a:off x="4648200" y="5867400"/>
            <a:ext cx="3276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96" name="Text Box 55"/>
          <p:cNvSpPr txBox="1">
            <a:spLocks noChangeArrowheads="1"/>
          </p:cNvSpPr>
          <p:nvPr/>
        </p:nvSpPr>
        <p:spPr bwMode="auto">
          <a:xfrm>
            <a:off x="2362200" y="5486400"/>
            <a:ext cx="839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>
                <a:solidFill>
                  <a:schemeClr val="bg1"/>
                </a:solidFill>
              </a:rPr>
              <a:t>//2.2.3.2 Obtener Perfil Estudiante (codigoUsuario):Estudiante</a:t>
            </a:r>
          </a:p>
        </p:txBody>
      </p:sp>
      <p:sp>
        <p:nvSpPr>
          <p:cNvPr id="19497" name="Line 56"/>
          <p:cNvSpPr>
            <a:spLocks noChangeShapeType="1"/>
          </p:cNvSpPr>
          <p:nvPr/>
        </p:nvSpPr>
        <p:spPr bwMode="auto">
          <a:xfrm>
            <a:off x="2895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98" name="Line 57"/>
          <p:cNvSpPr>
            <a:spLocks noChangeShapeType="1"/>
          </p:cNvSpPr>
          <p:nvPr/>
        </p:nvSpPr>
        <p:spPr bwMode="auto">
          <a:xfrm flipH="1">
            <a:off x="350520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99" name="Line 58"/>
          <p:cNvSpPr>
            <a:spLocks noChangeShapeType="1"/>
          </p:cNvSpPr>
          <p:nvPr/>
        </p:nvSpPr>
        <p:spPr bwMode="auto">
          <a:xfrm flipH="1">
            <a:off x="2895600" y="60960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500" name="Text Box 59"/>
          <p:cNvSpPr txBox="1">
            <a:spLocks noChangeArrowheads="1"/>
          </p:cNvSpPr>
          <p:nvPr/>
        </p:nvSpPr>
        <p:spPr bwMode="auto">
          <a:xfrm>
            <a:off x="2276475" y="6415088"/>
            <a:ext cx="8848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>
                <a:solidFill>
                  <a:schemeClr val="bg1"/>
                </a:solidFill>
              </a:rPr>
              <a:t>//2.2.4 Mostar mensaje de Bienvenida (carnet,nombreEstudiante)</a:t>
            </a:r>
            <a:endParaRPr lang="es-ES_tradnl" sz="3200">
              <a:solidFill>
                <a:schemeClr val="bg1"/>
              </a:solidFill>
            </a:endParaRPr>
          </a:p>
        </p:txBody>
      </p:sp>
      <p:sp>
        <p:nvSpPr>
          <p:cNvPr id="19501" name="Line 62"/>
          <p:cNvSpPr>
            <a:spLocks noChangeShapeType="1"/>
          </p:cNvSpPr>
          <p:nvPr/>
        </p:nvSpPr>
        <p:spPr bwMode="auto">
          <a:xfrm>
            <a:off x="3505200" y="6096000"/>
            <a:ext cx="0" cy="152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502" name="Line 63"/>
          <p:cNvSpPr>
            <a:spLocks noChangeShapeType="1"/>
          </p:cNvSpPr>
          <p:nvPr/>
        </p:nvSpPr>
        <p:spPr bwMode="auto">
          <a:xfrm flipH="1">
            <a:off x="2895600" y="6248400"/>
            <a:ext cx="6096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2026</TotalTime>
  <Words>955</Words>
  <Application>Microsoft Office PowerPoint</Application>
  <PresentationFormat>Presentación en pantalla (4:3)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</vt:lpstr>
      <vt:lpstr>Diseño personalizado</vt:lpstr>
      <vt:lpstr>2.3 Construcción Diagramas de Interacción</vt:lpstr>
      <vt:lpstr>Realización de Casos de Uso</vt:lpstr>
      <vt:lpstr>Presentación de PowerPoint</vt:lpstr>
      <vt:lpstr>Diagramas de Interacción</vt:lpstr>
      <vt:lpstr>Diagrama de Secuencia  </vt:lpstr>
      <vt:lpstr>Diagramas de Secuencia</vt:lpstr>
      <vt:lpstr>Presentación de PowerPoint</vt:lpstr>
      <vt:lpstr>¿Cómo realizar un DS?</vt:lpstr>
      <vt:lpstr>Presentación de PowerPoint</vt:lpstr>
      <vt:lpstr>Presentación de PowerPoint</vt:lpstr>
      <vt:lpstr>Presentación de PowerPoint</vt:lpstr>
      <vt:lpstr>Scripts en DS </vt:lpstr>
      <vt:lpstr>Ejemplo con Script</vt:lpstr>
      <vt:lpstr>Diagramas de Colaboración</vt:lpstr>
      <vt:lpstr>Presentación de PowerPoint</vt:lpstr>
      <vt:lpstr>Anatomía de un DC</vt:lpstr>
      <vt:lpstr>Presentación de PowerPoint</vt:lpstr>
      <vt:lpstr>Presentación de PowerPoint</vt:lpstr>
      <vt:lpstr>Presentación de PowerPoint</vt:lpstr>
      <vt:lpstr>Describiendo Responsabilidades</vt:lpstr>
      <vt:lpstr>Describiendo Responsabilidades</vt:lpstr>
    </vt:vector>
  </TitlesOfParts>
  <Company>UTP - FISC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FURPS</dc:title>
  <dc:creator>Asist. Dep. Ing. Soft.</dc:creator>
  <cp:lastModifiedBy>960-2015</cp:lastModifiedBy>
  <cp:revision>72</cp:revision>
  <dcterms:created xsi:type="dcterms:W3CDTF">2005-05-26T14:31:41Z</dcterms:created>
  <dcterms:modified xsi:type="dcterms:W3CDTF">2023-05-09T19:17:05Z</dcterms:modified>
</cp:coreProperties>
</file>