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9" r:id="rId1"/>
  </p:sldMasterIdLst>
  <p:notesMasterIdLst>
    <p:notesMasterId r:id="rId44"/>
  </p:notesMasterIdLst>
  <p:sldIdLst>
    <p:sldId id="256" r:id="rId2"/>
    <p:sldId id="258" r:id="rId3"/>
    <p:sldId id="279" r:id="rId4"/>
    <p:sldId id="300" r:id="rId5"/>
    <p:sldId id="281" r:id="rId6"/>
    <p:sldId id="282" r:id="rId7"/>
    <p:sldId id="283" r:id="rId8"/>
    <p:sldId id="284" r:id="rId9"/>
    <p:sldId id="285" r:id="rId10"/>
    <p:sldId id="287" r:id="rId11"/>
    <p:sldId id="288" r:id="rId12"/>
    <p:sldId id="290" r:id="rId13"/>
    <p:sldId id="292" r:id="rId14"/>
    <p:sldId id="299" r:id="rId15"/>
    <p:sldId id="312" r:id="rId16"/>
    <p:sldId id="326" r:id="rId17"/>
    <p:sldId id="330" r:id="rId18"/>
    <p:sldId id="331" r:id="rId19"/>
    <p:sldId id="327" r:id="rId20"/>
    <p:sldId id="333" r:id="rId21"/>
    <p:sldId id="328" r:id="rId22"/>
    <p:sldId id="332" r:id="rId23"/>
    <p:sldId id="303" r:id="rId24"/>
    <p:sldId id="304" r:id="rId25"/>
    <p:sldId id="313" r:id="rId26"/>
    <p:sldId id="305" r:id="rId27"/>
    <p:sldId id="321" r:id="rId28"/>
    <p:sldId id="320" r:id="rId29"/>
    <p:sldId id="322" r:id="rId30"/>
    <p:sldId id="323" r:id="rId31"/>
    <p:sldId id="306" r:id="rId32"/>
    <p:sldId id="307" r:id="rId33"/>
    <p:sldId id="317" r:id="rId34"/>
    <p:sldId id="316" r:id="rId35"/>
    <p:sldId id="261" r:id="rId36"/>
    <p:sldId id="301" r:id="rId37"/>
    <p:sldId id="302" r:id="rId38"/>
    <p:sldId id="262" r:id="rId39"/>
    <p:sldId id="339" r:id="rId40"/>
    <p:sldId id="257" r:id="rId41"/>
    <p:sldId id="324" r:id="rId42"/>
    <p:sldId id="315"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2F8BE"/>
    <a:srgbClr val="00CCFF"/>
    <a:srgbClr val="E6EFAF"/>
    <a:srgbClr val="000000"/>
    <a:srgbClr val="FFE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94660"/>
  </p:normalViewPr>
  <p:slideViewPr>
    <p:cSldViewPr>
      <p:cViewPr varScale="1">
        <p:scale>
          <a:sx n="87" d="100"/>
          <a:sy n="87" d="100"/>
        </p:scale>
        <p:origin x="117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25" d="100"/>
          <a:sy n="25" d="100"/>
        </p:scale>
        <p:origin x="-133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defRPr sz="1200"/>
            </a:lvl1pPr>
          </a:lstStyle>
          <a:p>
            <a:pPr>
              <a:defRPr/>
            </a:pPr>
            <a:endParaRPr lang="es-ES_tradnl"/>
          </a:p>
        </p:txBody>
      </p:sp>
      <p:sp>
        <p:nvSpPr>
          <p:cNvPr id="54275" name="Rectangle 3"/>
          <p:cNvSpPr>
            <a:spLocks noGrp="1" noChangeArrowheads="1"/>
          </p:cNvSpPr>
          <p:nvPr>
            <p:ph type="dt" idx="1"/>
          </p:nvPr>
        </p:nvSpPr>
        <p:spPr bwMode="auto">
          <a:xfrm>
            <a:off x="3886200" y="0"/>
            <a:ext cx="2971800" cy="4572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type="none" w="sm" len="sm"/>
            <a:tailEnd type="none" w="sm" len="sm"/>
          </a:ln>
          <a:effectLst/>
        </p:spPr>
        <p:txBody>
          <a:bodyPr vert="horz" wrap="none" lIns="91440" tIns="45720" rIns="91440" bIns="45720" numCol="1" anchor="t" anchorCtr="0" compatLnSpc="1">
            <a:prstTxWarp prst="textNoShape">
              <a:avLst/>
            </a:prstTxWarp>
          </a:bodyPr>
          <a:lstStyle/>
          <a:p>
            <a:pPr lvl="0"/>
            <a:r>
              <a:rPr lang="es-ES_tradnl" noProof="0"/>
              <a:t>Haga clic para modificar el estilo de texto del patrón</a:t>
            </a:r>
          </a:p>
          <a:p>
            <a:pPr lvl="0"/>
            <a:r>
              <a:rPr lang="es-ES_tradnl" noProof="0"/>
              <a:t>Segundo nivel</a:t>
            </a:r>
          </a:p>
          <a:p>
            <a:pPr lvl="0"/>
            <a:r>
              <a:rPr lang="es-ES_tradnl" noProof="0"/>
              <a:t>Tercer nivel</a:t>
            </a:r>
          </a:p>
          <a:p>
            <a:pPr lvl="0"/>
            <a:r>
              <a:rPr lang="es-ES_tradnl" noProof="0"/>
              <a:t>Cuarto nivel</a:t>
            </a:r>
          </a:p>
          <a:p>
            <a:pPr lvl="0"/>
            <a:r>
              <a:rPr lang="es-ES_tradnl" noProof="0"/>
              <a:t>Quinto nivel</a:t>
            </a:r>
          </a:p>
        </p:txBody>
      </p:sp>
      <p:sp>
        <p:nvSpPr>
          <p:cNvPr id="54278" name="Rectangle 6"/>
          <p:cNvSpPr>
            <a:spLocks noGrp="1" noChangeArrowheads="1"/>
          </p:cNvSpPr>
          <p:nvPr>
            <p:ph type="ftr" sz="quarter" idx="4"/>
          </p:nvPr>
        </p:nvSpPr>
        <p:spPr bwMode="auto">
          <a:xfrm>
            <a:off x="0" y="8686800"/>
            <a:ext cx="29718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defRPr sz="1200"/>
            </a:lvl1pPr>
          </a:lstStyle>
          <a:p>
            <a:pPr>
              <a:defRPr/>
            </a:pPr>
            <a:endParaRPr lang="es-ES_tradnl"/>
          </a:p>
        </p:txBody>
      </p:sp>
      <p:sp>
        <p:nvSpPr>
          <p:cNvPr id="542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type="none" w="sm" len="sm"/>
            <a:tailEnd type="none" w="sm" len="sm"/>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16F85B72-5BB5-4BE9-81AF-D54EFF00585A}" type="slidenum">
              <a:rPr lang="es-ES_tradnl"/>
              <a:pPr>
                <a:defRPr/>
              </a:pPr>
              <a:t>‹Nº›</a:t>
            </a:fld>
            <a:endParaRPr lang="es-ES_tradnl"/>
          </a:p>
        </p:txBody>
      </p:sp>
    </p:spTree>
    <p:extLst>
      <p:ext uri="{BB962C8B-B14F-4D97-AF65-F5344CB8AC3E}">
        <p14:creationId xmlns:p14="http://schemas.microsoft.com/office/powerpoint/2010/main" val="4115734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43537B8E-EDA5-4F6E-8295-AC7DA4704698}" type="slidenum">
              <a:rPr lang="es-ES_tradnl"/>
              <a:pPr>
                <a:defRPr/>
              </a:pPr>
              <a:t>‹Nº›</a:t>
            </a:fld>
            <a:endParaRPr lang="es-ES_tradnl"/>
          </a:p>
        </p:txBody>
      </p:sp>
    </p:spTree>
    <p:extLst>
      <p:ext uri="{BB962C8B-B14F-4D97-AF65-F5344CB8AC3E}">
        <p14:creationId xmlns:p14="http://schemas.microsoft.com/office/powerpoint/2010/main" val="422700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_tradnl"/>
          </a:p>
        </p:txBody>
      </p:sp>
      <p:sp>
        <p:nvSpPr>
          <p:cNvPr id="6"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7" name="Slide Number Placeholder 5"/>
          <p:cNvSpPr>
            <a:spLocks noGrp="1"/>
          </p:cNvSpPr>
          <p:nvPr>
            <p:ph type="sldNum" sz="quarter" idx="12"/>
          </p:nvPr>
        </p:nvSpPr>
        <p:spPr/>
        <p:txBody>
          <a:bodyPr/>
          <a:lstStyle>
            <a:lvl1pPr>
              <a:defRPr/>
            </a:lvl1pPr>
          </a:lstStyle>
          <a:p>
            <a:pPr>
              <a:defRPr/>
            </a:pPr>
            <a:fld id="{93E03966-0D50-4A82-AB19-60839D42A2C3}" type="slidenum">
              <a:rPr lang="es-ES_tradnl"/>
              <a:pPr>
                <a:defRPr/>
              </a:pPr>
              <a:t>‹Nº›</a:t>
            </a:fld>
            <a:endParaRPr lang="es-ES_tradnl"/>
          </a:p>
        </p:txBody>
      </p:sp>
    </p:spTree>
    <p:extLst>
      <p:ext uri="{BB962C8B-B14F-4D97-AF65-F5344CB8AC3E}">
        <p14:creationId xmlns:p14="http://schemas.microsoft.com/office/powerpoint/2010/main" val="133069117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B8B98486-D105-4CB9-9037-7B22B5669746}" type="slidenum">
              <a:rPr lang="es-ES_tradnl"/>
              <a:pPr>
                <a:defRPr/>
              </a:pPr>
              <a:t>‹Nº›</a:t>
            </a:fld>
            <a:endParaRPr lang="es-ES_tradnl"/>
          </a:p>
        </p:txBody>
      </p:sp>
    </p:spTree>
    <p:extLst>
      <p:ext uri="{BB962C8B-B14F-4D97-AF65-F5344CB8AC3E}">
        <p14:creationId xmlns:p14="http://schemas.microsoft.com/office/powerpoint/2010/main" val="3633333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8"/>
          <p:cNvSpPr txBox="1"/>
          <p:nvPr/>
        </p:nvSpPr>
        <p:spPr>
          <a:xfrm>
            <a:off x="674688" y="971550"/>
            <a:ext cx="600075" cy="1970088"/>
          </a:xfrm>
          <a:prstGeom prst="rect">
            <a:avLst/>
          </a:prstGeom>
          <a:noFill/>
        </p:spPr>
        <p:txBody>
          <a:bodyPr>
            <a:spAutoFit/>
          </a:bodyPr>
          <a:lstStyle>
            <a:defPPr>
              <a:defRPr lang="en-US"/>
            </a:defPPr>
            <a:lvl1pPr algn="r">
              <a:defRPr sz="12200" b="0" i="0">
                <a:solidFill>
                  <a:schemeClr val="accent1"/>
                </a:solidFill>
                <a:latin typeface="Arial"/>
                <a:ea typeface="+mj-ea"/>
                <a:cs typeface="+mj-cs"/>
              </a:defRPr>
            </a:lvl1pPr>
          </a:lstStyle>
          <a:p>
            <a:pPr>
              <a:defRPr/>
            </a:pPr>
            <a:r>
              <a:rPr lang="en-US" dirty="0"/>
              <a:t>“</a:t>
            </a:r>
          </a:p>
        </p:txBody>
      </p:sp>
      <p:sp>
        <p:nvSpPr>
          <p:cNvPr id="6" name="TextBox 12"/>
          <p:cNvSpPr txBox="1"/>
          <p:nvPr/>
        </p:nvSpPr>
        <p:spPr>
          <a:xfrm>
            <a:off x="6999288" y="2613025"/>
            <a:ext cx="601662" cy="1970088"/>
          </a:xfrm>
          <a:prstGeom prst="rect">
            <a:avLst/>
          </a:prstGeom>
          <a:noFill/>
        </p:spPr>
        <p:txBody>
          <a:bodyPr>
            <a:spAutoFit/>
          </a:bodyPr>
          <a:lstStyle>
            <a:defPPr>
              <a:defRPr lang="en-US"/>
            </a:defPPr>
            <a:lvl1pPr algn="r">
              <a:defRPr sz="12200" b="0" i="0">
                <a:solidFill>
                  <a:schemeClr val="accent1"/>
                </a:solidFill>
                <a:latin typeface="Arial"/>
                <a:ea typeface="+mj-ea"/>
                <a:cs typeface="+mj-cs"/>
              </a:defRPr>
            </a:lvl1pPr>
          </a:lstStyle>
          <a:p>
            <a:pPr>
              <a:defRPr/>
            </a:pPr>
            <a:r>
              <a:rPr lang="en-US" dirty="0"/>
              <a:t>”</a:t>
            </a:r>
          </a:p>
        </p:txBody>
      </p:sp>
      <p:sp>
        <p:nvSpPr>
          <p:cNvPr id="2" name="Title 1"/>
          <p:cNvSpPr>
            <a:spLocks noGrp="1"/>
          </p:cNvSpPr>
          <p:nvPr>
            <p:ph type="title"/>
          </p:nvPr>
        </p:nvSpPr>
        <p:spPr>
          <a:xfrm>
            <a:off x="1181409" y="1447800"/>
            <a:ext cx="6001049" cy="2317649"/>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454530" y="3765449"/>
            <a:ext cx="5449871" cy="342174"/>
          </a:xfrm>
        </p:spPr>
        <p:txBody>
          <a:bodyPr>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_tradnl"/>
          </a:p>
        </p:txBody>
      </p:sp>
      <p:sp>
        <p:nvSpPr>
          <p:cNvPr id="8" name="Footer Placeholder 4"/>
          <p:cNvSpPr>
            <a:spLocks noGrp="1"/>
          </p:cNvSpPr>
          <p:nvPr>
            <p:ph type="ftr" sz="quarter" idx="15"/>
          </p:nvPr>
        </p:nvSpPr>
        <p:spPr/>
        <p:txBody>
          <a:bodyPr/>
          <a:lstStyle>
            <a:lvl1pPr>
              <a:defRPr/>
            </a:lvl1pPr>
          </a:lstStyle>
          <a:p>
            <a:pPr>
              <a:defRPr/>
            </a:pPr>
            <a:r>
              <a:rPr lang="es-ES_tradnl"/>
              <a:t>Modelo de Diseño: Diseño de Clases</a:t>
            </a:r>
          </a:p>
        </p:txBody>
      </p:sp>
      <p:sp>
        <p:nvSpPr>
          <p:cNvPr id="9" name="Slide Number Placeholder 5"/>
          <p:cNvSpPr>
            <a:spLocks noGrp="1"/>
          </p:cNvSpPr>
          <p:nvPr>
            <p:ph type="sldNum" sz="quarter" idx="16"/>
          </p:nvPr>
        </p:nvSpPr>
        <p:spPr/>
        <p:txBody>
          <a:bodyPr/>
          <a:lstStyle>
            <a:lvl1pPr>
              <a:defRPr/>
            </a:lvl1pPr>
          </a:lstStyle>
          <a:p>
            <a:pPr>
              <a:defRPr/>
            </a:pPr>
            <a:fld id="{EA811C62-8C13-4806-B6D7-AC279BE044FB}" type="slidenum">
              <a:rPr lang="es-ES_tradnl"/>
              <a:pPr>
                <a:defRPr/>
              </a:pPr>
              <a:t>‹Nº›</a:t>
            </a:fld>
            <a:endParaRPr lang="es-ES_tradnl"/>
          </a:p>
        </p:txBody>
      </p:sp>
    </p:spTree>
    <p:extLst>
      <p:ext uri="{BB962C8B-B14F-4D97-AF65-F5344CB8AC3E}">
        <p14:creationId xmlns:p14="http://schemas.microsoft.com/office/powerpoint/2010/main" val="220334333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EDF84234-2546-4DA9-9E98-84DCEF74F90D}" type="slidenum">
              <a:rPr lang="es-ES_tradnl"/>
              <a:pPr>
                <a:defRPr/>
              </a:pPr>
              <a:t>‹Nº›</a:t>
            </a:fld>
            <a:endParaRPr lang="es-ES_tradnl"/>
          </a:p>
        </p:txBody>
      </p:sp>
    </p:spTree>
    <p:extLst>
      <p:ext uri="{BB962C8B-B14F-4D97-AF65-F5344CB8AC3E}">
        <p14:creationId xmlns:p14="http://schemas.microsoft.com/office/powerpoint/2010/main" val="193214339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cxnSp>
        <p:nvCxnSpPr>
          <p:cNvPr id="9" name="Straight Connector 16"/>
          <p:cNvCxnSpPr/>
          <p:nvPr/>
        </p:nvCxnSpPr>
        <p:spPr>
          <a:xfrm>
            <a:off x="2795588"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17"/>
          <p:cNvCxnSpPr/>
          <p:nvPr/>
        </p:nvCxnSpPr>
        <p:spPr>
          <a:xfrm>
            <a:off x="5222875" y="2133600"/>
            <a:ext cx="0" cy="396716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489475" y="2667000"/>
            <a:ext cx="219608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2905586" y="2667000"/>
            <a:ext cx="2210671"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5344917" y="2667000"/>
            <a:ext cx="2199658"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Date Placeholder 3"/>
          <p:cNvSpPr>
            <a:spLocks noGrp="1"/>
          </p:cNvSpPr>
          <p:nvPr>
            <p:ph type="dt" sz="half" idx="18"/>
          </p:nvPr>
        </p:nvSpPr>
        <p:spPr/>
        <p:txBody>
          <a:bodyPr/>
          <a:lstStyle>
            <a:lvl1pPr>
              <a:defRPr/>
            </a:lvl1pPr>
          </a:lstStyle>
          <a:p>
            <a:pPr>
              <a:defRPr/>
            </a:pPr>
            <a:endParaRPr lang="es-ES_tradnl"/>
          </a:p>
        </p:txBody>
      </p:sp>
      <p:sp>
        <p:nvSpPr>
          <p:cNvPr id="12" name="Footer Placeholder 4"/>
          <p:cNvSpPr>
            <a:spLocks noGrp="1"/>
          </p:cNvSpPr>
          <p:nvPr>
            <p:ph type="ftr" sz="quarter" idx="19"/>
          </p:nvPr>
        </p:nvSpPr>
        <p:spPr/>
        <p:txBody>
          <a:bodyPr/>
          <a:lstStyle>
            <a:lvl1pPr>
              <a:defRPr/>
            </a:lvl1pPr>
          </a:lstStyle>
          <a:p>
            <a:pPr>
              <a:defRPr/>
            </a:pPr>
            <a:r>
              <a:rPr lang="es-ES_tradnl"/>
              <a:t>Modelo de Diseño: Diseño de Clases</a:t>
            </a:r>
          </a:p>
        </p:txBody>
      </p:sp>
      <p:sp>
        <p:nvSpPr>
          <p:cNvPr id="13" name="Slide Number Placeholder 5"/>
          <p:cNvSpPr>
            <a:spLocks noGrp="1"/>
          </p:cNvSpPr>
          <p:nvPr>
            <p:ph type="sldNum" sz="quarter" idx="20"/>
          </p:nvPr>
        </p:nvSpPr>
        <p:spPr/>
        <p:txBody>
          <a:bodyPr/>
          <a:lstStyle>
            <a:lvl1pPr>
              <a:defRPr/>
            </a:lvl1pPr>
          </a:lstStyle>
          <a:p>
            <a:pPr>
              <a:defRPr/>
            </a:pPr>
            <a:fld id="{5BF202BC-C6D8-41FA-9439-1C24BEB4EAB2}" type="slidenum">
              <a:rPr lang="es-ES_tradnl"/>
              <a:pPr>
                <a:defRPr/>
              </a:pPr>
              <a:t>‹Nº›</a:t>
            </a:fld>
            <a:endParaRPr lang="es-ES_tradnl"/>
          </a:p>
        </p:txBody>
      </p:sp>
    </p:spTree>
    <p:extLst>
      <p:ext uri="{BB962C8B-B14F-4D97-AF65-F5344CB8AC3E}">
        <p14:creationId xmlns:p14="http://schemas.microsoft.com/office/powerpoint/2010/main" val="148304315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cxnSp>
        <p:nvCxnSpPr>
          <p:cNvPr id="12" name="Straight Connector 16"/>
          <p:cNvCxnSpPr/>
          <p:nvPr/>
        </p:nvCxnSpPr>
        <p:spPr>
          <a:xfrm>
            <a:off x="2795588"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7"/>
          <p:cNvCxnSpPr/>
          <p:nvPr/>
        </p:nvCxnSpPr>
        <p:spPr>
          <a:xfrm>
            <a:off x="5222875" y="2133600"/>
            <a:ext cx="0" cy="396716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2" name="Text Placeholder 3"/>
          <p:cNvSpPr>
            <a:spLocks noGrp="1"/>
          </p:cNvSpPr>
          <p:nvPr>
            <p:ph type="body" sz="half" idx="18"/>
          </p:nvPr>
        </p:nvSpPr>
        <p:spPr>
          <a:xfrm>
            <a:off x="489475" y="4827212"/>
            <a:ext cx="2205612"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3" name="Text Placeholder 3"/>
          <p:cNvSpPr>
            <a:spLocks noGrp="1"/>
          </p:cNvSpPr>
          <p:nvPr>
            <p:ph type="body" sz="half" idx="19"/>
          </p:nvPr>
        </p:nvSpPr>
        <p:spPr>
          <a:xfrm>
            <a:off x="2916776" y="4827211"/>
            <a:ext cx="2201378"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4" name="Text Placeholder 3"/>
          <p:cNvSpPr>
            <a:spLocks noGrp="1"/>
          </p:cNvSpPr>
          <p:nvPr>
            <p:ph type="body" sz="half" idx="20"/>
          </p:nvPr>
        </p:nvSpPr>
        <p:spPr>
          <a:xfrm>
            <a:off x="5344824" y="4827209"/>
            <a:ext cx="2202571"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5" name="Date Placeholder 3"/>
          <p:cNvSpPr>
            <a:spLocks noGrp="1"/>
          </p:cNvSpPr>
          <p:nvPr>
            <p:ph type="dt" sz="half" idx="23"/>
          </p:nvPr>
        </p:nvSpPr>
        <p:spPr/>
        <p:txBody>
          <a:bodyPr/>
          <a:lstStyle>
            <a:lvl1pPr>
              <a:defRPr/>
            </a:lvl1pPr>
          </a:lstStyle>
          <a:p>
            <a:pPr>
              <a:defRPr/>
            </a:pPr>
            <a:endParaRPr lang="es-ES_tradnl"/>
          </a:p>
        </p:txBody>
      </p:sp>
      <p:sp>
        <p:nvSpPr>
          <p:cNvPr id="16" name="Footer Placeholder 4"/>
          <p:cNvSpPr>
            <a:spLocks noGrp="1"/>
          </p:cNvSpPr>
          <p:nvPr>
            <p:ph type="ftr" sz="quarter" idx="24"/>
          </p:nvPr>
        </p:nvSpPr>
        <p:spPr/>
        <p:txBody>
          <a:bodyPr/>
          <a:lstStyle>
            <a:lvl1pPr>
              <a:defRPr/>
            </a:lvl1pPr>
          </a:lstStyle>
          <a:p>
            <a:pPr>
              <a:defRPr/>
            </a:pPr>
            <a:r>
              <a:rPr lang="es-ES_tradnl"/>
              <a:t>Modelo de Diseño: Diseño de Clases</a:t>
            </a:r>
          </a:p>
        </p:txBody>
      </p:sp>
      <p:sp>
        <p:nvSpPr>
          <p:cNvPr id="17" name="Slide Number Placeholder 5"/>
          <p:cNvSpPr>
            <a:spLocks noGrp="1"/>
          </p:cNvSpPr>
          <p:nvPr>
            <p:ph type="sldNum" sz="quarter" idx="25"/>
          </p:nvPr>
        </p:nvSpPr>
        <p:spPr/>
        <p:txBody>
          <a:bodyPr/>
          <a:lstStyle>
            <a:lvl1pPr>
              <a:defRPr/>
            </a:lvl1pPr>
          </a:lstStyle>
          <a:p>
            <a:pPr>
              <a:defRPr/>
            </a:pPr>
            <a:fld id="{20B7272F-56B0-4125-B758-1B58542E93DA}" type="slidenum">
              <a:rPr lang="es-ES_tradnl"/>
              <a:pPr>
                <a:defRPr/>
              </a:pPr>
              <a:t>‹Nº›</a:t>
            </a:fld>
            <a:endParaRPr lang="es-ES_tradnl"/>
          </a:p>
        </p:txBody>
      </p:sp>
    </p:spTree>
    <p:extLst>
      <p:ext uri="{BB962C8B-B14F-4D97-AF65-F5344CB8AC3E}">
        <p14:creationId xmlns:p14="http://schemas.microsoft.com/office/powerpoint/2010/main" val="26476073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B13C868F-D936-421B-986B-BFCE35DDAD20}" type="slidenum">
              <a:rPr lang="es-ES_tradnl"/>
              <a:pPr>
                <a:defRPr/>
              </a:pPr>
              <a:t>‹Nº›</a:t>
            </a:fld>
            <a:endParaRPr lang="es-ES_tradnl"/>
          </a:p>
        </p:txBody>
      </p:sp>
    </p:spTree>
    <p:extLst>
      <p:ext uri="{BB962C8B-B14F-4D97-AF65-F5344CB8AC3E}">
        <p14:creationId xmlns:p14="http://schemas.microsoft.com/office/powerpoint/2010/main" val="1929608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C7A25E70-AC75-4236-998C-A88DED860B33}" type="slidenum">
              <a:rPr lang="es-ES_tradnl"/>
              <a:pPr>
                <a:defRPr/>
              </a:pPr>
              <a:t>‹Nº›</a:t>
            </a:fld>
            <a:endParaRPr lang="es-ES_tradnl"/>
          </a:p>
        </p:txBody>
      </p:sp>
    </p:spTree>
    <p:extLst>
      <p:ext uri="{BB962C8B-B14F-4D97-AF65-F5344CB8AC3E}">
        <p14:creationId xmlns:p14="http://schemas.microsoft.com/office/powerpoint/2010/main" val="188898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531F1100-FD37-4B19-ADB8-716238E7385E}" type="slidenum">
              <a:rPr lang="es-ES_tradnl"/>
              <a:pPr>
                <a:defRPr/>
              </a:pPr>
              <a:t>‹Nº›</a:t>
            </a:fld>
            <a:endParaRPr lang="es-ES_tradnl"/>
          </a:p>
        </p:txBody>
      </p:sp>
    </p:spTree>
    <p:extLst>
      <p:ext uri="{BB962C8B-B14F-4D97-AF65-F5344CB8AC3E}">
        <p14:creationId xmlns:p14="http://schemas.microsoft.com/office/powerpoint/2010/main" val="222218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_tradnl"/>
          </a:p>
        </p:txBody>
      </p:sp>
      <p:sp>
        <p:nvSpPr>
          <p:cNvPr id="5"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6" name="Slide Number Placeholder 5"/>
          <p:cNvSpPr>
            <a:spLocks noGrp="1"/>
          </p:cNvSpPr>
          <p:nvPr>
            <p:ph type="sldNum" sz="quarter" idx="12"/>
          </p:nvPr>
        </p:nvSpPr>
        <p:spPr/>
        <p:txBody>
          <a:bodyPr/>
          <a:lstStyle>
            <a:lvl1pPr>
              <a:defRPr/>
            </a:lvl1pPr>
          </a:lstStyle>
          <a:p>
            <a:pPr>
              <a:defRPr/>
            </a:pPr>
            <a:fld id="{D095ADB4-287F-46D0-A27F-76C92F819E83}" type="slidenum">
              <a:rPr lang="es-ES_tradnl"/>
              <a:pPr>
                <a:defRPr/>
              </a:pPr>
              <a:t>‹Nº›</a:t>
            </a:fld>
            <a:endParaRPr lang="es-ES_tradnl"/>
          </a:p>
        </p:txBody>
      </p:sp>
    </p:spTree>
    <p:extLst>
      <p:ext uri="{BB962C8B-B14F-4D97-AF65-F5344CB8AC3E}">
        <p14:creationId xmlns:p14="http://schemas.microsoft.com/office/powerpoint/2010/main" val="106303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_tradnl"/>
          </a:p>
        </p:txBody>
      </p:sp>
      <p:sp>
        <p:nvSpPr>
          <p:cNvPr id="6"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7" name="Slide Number Placeholder 5"/>
          <p:cNvSpPr>
            <a:spLocks noGrp="1"/>
          </p:cNvSpPr>
          <p:nvPr>
            <p:ph type="sldNum" sz="quarter" idx="12"/>
          </p:nvPr>
        </p:nvSpPr>
        <p:spPr/>
        <p:txBody>
          <a:bodyPr/>
          <a:lstStyle>
            <a:lvl1pPr>
              <a:defRPr/>
            </a:lvl1pPr>
          </a:lstStyle>
          <a:p>
            <a:pPr>
              <a:defRPr/>
            </a:pPr>
            <a:fld id="{22039727-D277-424E-8C25-9034F23B17F8}" type="slidenum">
              <a:rPr lang="es-ES_tradnl"/>
              <a:pPr>
                <a:defRPr/>
              </a:pPr>
              <a:t>‹Nº›</a:t>
            </a:fld>
            <a:endParaRPr lang="es-ES_tradnl"/>
          </a:p>
        </p:txBody>
      </p:sp>
    </p:spTree>
    <p:extLst>
      <p:ext uri="{BB962C8B-B14F-4D97-AF65-F5344CB8AC3E}">
        <p14:creationId xmlns:p14="http://schemas.microsoft.com/office/powerpoint/2010/main" val="20253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_tradnl"/>
          </a:p>
        </p:txBody>
      </p:sp>
      <p:sp>
        <p:nvSpPr>
          <p:cNvPr id="8"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9" name="Slide Number Placeholder 5"/>
          <p:cNvSpPr>
            <a:spLocks noGrp="1"/>
          </p:cNvSpPr>
          <p:nvPr>
            <p:ph type="sldNum" sz="quarter" idx="12"/>
          </p:nvPr>
        </p:nvSpPr>
        <p:spPr/>
        <p:txBody>
          <a:bodyPr/>
          <a:lstStyle>
            <a:lvl1pPr>
              <a:defRPr/>
            </a:lvl1pPr>
          </a:lstStyle>
          <a:p>
            <a:pPr>
              <a:defRPr/>
            </a:pPr>
            <a:fld id="{E0CC0984-8C57-4AD0-B517-D40C3F0F7AFB}" type="slidenum">
              <a:rPr lang="es-ES_tradnl"/>
              <a:pPr>
                <a:defRPr/>
              </a:pPr>
              <a:t>‹Nº›</a:t>
            </a:fld>
            <a:endParaRPr lang="es-ES_tradnl"/>
          </a:p>
        </p:txBody>
      </p:sp>
    </p:spTree>
    <p:extLst>
      <p:ext uri="{BB962C8B-B14F-4D97-AF65-F5344CB8AC3E}">
        <p14:creationId xmlns:p14="http://schemas.microsoft.com/office/powerpoint/2010/main" val="26785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_tradnl"/>
          </a:p>
        </p:txBody>
      </p:sp>
      <p:sp>
        <p:nvSpPr>
          <p:cNvPr id="4"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5" name="Slide Number Placeholder 5"/>
          <p:cNvSpPr>
            <a:spLocks noGrp="1"/>
          </p:cNvSpPr>
          <p:nvPr>
            <p:ph type="sldNum" sz="quarter" idx="12"/>
          </p:nvPr>
        </p:nvSpPr>
        <p:spPr/>
        <p:txBody>
          <a:bodyPr/>
          <a:lstStyle>
            <a:lvl1pPr>
              <a:defRPr/>
            </a:lvl1pPr>
          </a:lstStyle>
          <a:p>
            <a:pPr>
              <a:defRPr/>
            </a:pPr>
            <a:fld id="{A7EB5F88-729B-43ED-BD23-22E6BDCA85AB}" type="slidenum">
              <a:rPr lang="es-ES_tradnl"/>
              <a:pPr>
                <a:defRPr/>
              </a:pPr>
              <a:t>‹Nº›</a:t>
            </a:fld>
            <a:endParaRPr lang="es-ES_tradnl"/>
          </a:p>
        </p:txBody>
      </p:sp>
    </p:spTree>
    <p:extLst>
      <p:ext uri="{BB962C8B-B14F-4D97-AF65-F5344CB8AC3E}">
        <p14:creationId xmlns:p14="http://schemas.microsoft.com/office/powerpoint/2010/main" val="229550158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_tradnl"/>
          </a:p>
        </p:txBody>
      </p:sp>
      <p:sp>
        <p:nvSpPr>
          <p:cNvPr id="3"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4" name="Slide Number Placeholder 5"/>
          <p:cNvSpPr>
            <a:spLocks noGrp="1"/>
          </p:cNvSpPr>
          <p:nvPr>
            <p:ph type="sldNum" sz="quarter" idx="12"/>
          </p:nvPr>
        </p:nvSpPr>
        <p:spPr/>
        <p:txBody>
          <a:bodyPr/>
          <a:lstStyle>
            <a:lvl1pPr>
              <a:defRPr/>
            </a:lvl1pPr>
          </a:lstStyle>
          <a:p>
            <a:pPr>
              <a:defRPr/>
            </a:pPr>
            <a:fld id="{A18C1BCB-ECF9-4075-8DB2-0BCE6C6945D8}" type="slidenum">
              <a:rPr lang="es-ES_tradnl"/>
              <a:pPr>
                <a:defRPr/>
              </a:pPr>
              <a:t>‹Nº›</a:t>
            </a:fld>
            <a:endParaRPr lang="es-ES_tradnl"/>
          </a:p>
        </p:txBody>
      </p:sp>
    </p:spTree>
    <p:extLst>
      <p:ext uri="{BB962C8B-B14F-4D97-AF65-F5344CB8AC3E}">
        <p14:creationId xmlns:p14="http://schemas.microsoft.com/office/powerpoint/2010/main" val="291864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_tradnl"/>
          </a:p>
        </p:txBody>
      </p:sp>
      <p:sp>
        <p:nvSpPr>
          <p:cNvPr id="6"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7" name="Slide Number Placeholder 5"/>
          <p:cNvSpPr>
            <a:spLocks noGrp="1"/>
          </p:cNvSpPr>
          <p:nvPr>
            <p:ph type="sldNum" sz="quarter" idx="12"/>
          </p:nvPr>
        </p:nvSpPr>
        <p:spPr/>
        <p:txBody>
          <a:bodyPr/>
          <a:lstStyle>
            <a:lvl1pPr>
              <a:defRPr/>
            </a:lvl1pPr>
          </a:lstStyle>
          <a:p>
            <a:pPr>
              <a:defRPr/>
            </a:pPr>
            <a:fld id="{135F6183-BE8E-4EF6-8A64-146CEEB5A59D}" type="slidenum">
              <a:rPr lang="es-ES_tradnl"/>
              <a:pPr>
                <a:defRPr/>
              </a:pPr>
              <a:t>‹Nº›</a:t>
            </a:fld>
            <a:endParaRPr lang="es-ES_tradnl"/>
          </a:p>
        </p:txBody>
      </p:sp>
    </p:spTree>
    <p:extLst>
      <p:ext uri="{BB962C8B-B14F-4D97-AF65-F5344CB8AC3E}">
        <p14:creationId xmlns:p14="http://schemas.microsoft.com/office/powerpoint/2010/main" val="201715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_tradnl"/>
          </a:p>
        </p:txBody>
      </p:sp>
      <p:sp>
        <p:nvSpPr>
          <p:cNvPr id="6" name="Footer Placeholder 4"/>
          <p:cNvSpPr>
            <a:spLocks noGrp="1"/>
          </p:cNvSpPr>
          <p:nvPr>
            <p:ph type="ftr" sz="quarter" idx="11"/>
          </p:nvPr>
        </p:nvSpPr>
        <p:spPr/>
        <p:txBody>
          <a:bodyPr/>
          <a:lstStyle>
            <a:lvl1pPr>
              <a:defRPr/>
            </a:lvl1pPr>
          </a:lstStyle>
          <a:p>
            <a:pPr>
              <a:defRPr/>
            </a:pPr>
            <a:r>
              <a:rPr lang="es-ES_tradnl"/>
              <a:t>Modelo de Diseño: Diseño de Clases</a:t>
            </a:r>
          </a:p>
        </p:txBody>
      </p:sp>
      <p:sp>
        <p:nvSpPr>
          <p:cNvPr id="7" name="Slide Number Placeholder 5"/>
          <p:cNvSpPr>
            <a:spLocks noGrp="1"/>
          </p:cNvSpPr>
          <p:nvPr>
            <p:ph type="sldNum" sz="quarter" idx="12"/>
          </p:nvPr>
        </p:nvSpPr>
        <p:spPr/>
        <p:txBody>
          <a:bodyPr/>
          <a:lstStyle>
            <a:lvl1pPr>
              <a:defRPr/>
            </a:lvl1pPr>
          </a:lstStyle>
          <a:p>
            <a:pPr>
              <a:defRPr/>
            </a:pPr>
            <a:fld id="{FF8E3572-A9BD-4EAB-8649-806F3B8C68A4}" type="slidenum">
              <a:rPr lang="es-ES_tradnl"/>
              <a:pPr>
                <a:defRPr/>
              </a:pPr>
              <a:t>‹Nº›</a:t>
            </a:fld>
            <a:endParaRPr lang="es-ES_tradnl"/>
          </a:p>
        </p:txBody>
      </p:sp>
    </p:spTree>
    <p:extLst>
      <p:ext uri="{BB962C8B-B14F-4D97-AF65-F5344CB8AC3E}">
        <p14:creationId xmlns:p14="http://schemas.microsoft.com/office/powerpoint/2010/main" val="330000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2" name="Title Placeholder 1"/>
          <p:cNvSpPr>
            <a:spLocks noGrp="1"/>
          </p:cNvSpPr>
          <p:nvPr>
            <p:ph type="title"/>
          </p:nvPr>
        </p:nvSpPr>
        <p:spPr bwMode="auto">
          <a:xfrm>
            <a:off x="484188" y="452438"/>
            <a:ext cx="705643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título del patrón</a:t>
            </a:r>
            <a:endParaRPr lang="en-US"/>
          </a:p>
        </p:txBody>
      </p:sp>
      <p:sp>
        <p:nvSpPr>
          <p:cNvPr id="1043" name="Text Placeholder 2"/>
          <p:cNvSpPr>
            <a:spLocks noGrp="1"/>
          </p:cNvSpPr>
          <p:nvPr>
            <p:ph type="body" idx="1"/>
          </p:nvPr>
        </p:nvSpPr>
        <p:spPr bwMode="auto">
          <a:xfrm>
            <a:off x="827088" y="2052638"/>
            <a:ext cx="67119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rot="5400000">
            <a:off x="7494588" y="1828800"/>
            <a:ext cx="990600" cy="22860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s-ES_tradnl"/>
          </a:p>
        </p:txBody>
      </p:sp>
      <p:sp>
        <p:nvSpPr>
          <p:cNvPr id="5" name="Footer Placeholder 4"/>
          <p:cNvSpPr>
            <a:spLocks noGrp="1"/>
          </p:cNvSpPr>
          <p:nvPr>
            <p:ph type="ftr" sz="quarter" idx="3"/>
          </p:nvPr>
        </p:nvSpPr>
        <p:spPr>
          <a:xfrm rot="5400000">
            <a:off x="6233318" y="3263107"/>
            <a:ext cx="3859213" cy="228600"/>
          </a:xfrm>
          <a:prstGeom prst="rect">
            <a:avLst/>
          </a:prstGeom>
        </p:spPr>
        <p:txBody>
          <a:bodyPr vert="horz" lIns="91440" tIns="45720" rIns="91440" bIns="45720" rtlCol="0" anchor="b"/>
          <a:lstStyle>
            <a:lvl1pPr algn="l">
              <a:defRPr sz="1100" b="0" i="0" smtClean="0">
                <a:solidFill>
                  <a:schemeClr val="tx1">
                    <a:tint val="75000"/>
                    <a:alpha val="60000"/>
                  </a:schemeClr>
                </a:solidFill>
              </a:defRPr>
            </a:lvl1pPr>
          </a:lstStyle>
          <a:p>
            <a:pPr>
              <a:defRPr/>
            </a:pPr>
            <a:r>
              <a:rPr lang="es-ES_tradnl"/>
              <a:t>Modelo de Diseño: Diseño de Clases</a:t>
            </a:r>
          </a:p>
        </p:txBody>
      </p:sp>
      <p:sp>
        <p:nvSpPr>
          <p:cNvPr id="6" name="Slide Number Placeholder 5"/>
          <p:cNvSpPr>
            <a:spLocks noGrp="1"/>
          </p:cNvSpPr>
          <p:nvPr>
            <p:ph type="sldNum" sz="quarter" idx="4"/>
          </p:nvPr>
        </p:nvSpPr>
        <p:spPr>
          <a:xfrm>
            <a:off x="7766050" y="295275"/>
            <a:ext cx="628650" cy="768350"/>
          </a:xfrm>
          <a:prstGeom prst="rect">
            <a:avLst/>
          </a:prstGeom>
        </p:spPr>
        <p:txBody>
          <a:bodyPr vert="horz" lIns="91440" tIns="45720" rIns="91440" bIns="45720" rtlCol="0" anchor="b"/>
          <a:lstStyle>
            <a:lvl1pPr algn="ctr">
              <a:defRPr sz="2801" b="0" i="0" smtClean="0">
                <a:solidFill>
                  <a:schemeClr val="tx1">
                    <a:tint val="75000"/>
                  </a:schemeClr>
                </a:solidFill>
              </a:defRPr>
            </a:lvl1pPr>
          </a:lstStyle>
          <a:p>
            <a:pPr>
              <a:defRPr/>
            </a:pPr>
            <a:fld id="{314C51AA-550D-4711-A4DE-AEACBDC4EBF8}" type="slidenum">
              <a:rPr lang="es-ES_tradnl"/>
              <a:pPr>
                <a:defRPr/>
              </a:pPr>
              <a:t>‹Nº›</a:t>
            </a:fld>
            <a:endParaRPr lang="es-ES_tradnl"/>
          </a:p>
        </p:txBody>
      </p:sp>
    </p:spTree>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4" r:id="rId12"/>
    <p:sldLayoutId id="2147483891" r:id="rId13"/>
    <p:sldLayoutId id="2147483895" r:id="rId14"/>
    <p:sldLayoutId id="2147483896" r:id="rId15"/>
    <p:sldLayoutId id="2147483892" r:id="rId16"/>
    <p:sldLayoutId id="2147483893" r:id="rId17"/>
  </p:sldLayoutIdLst>
  <p:hf hdr="0" dt="0"/>
  <p:txStyles>
    <p:titleStyle>
      <a:lvl1pPr algn="l" defTabSz="457200" rtl="0" fontAlgn="base">
        <a:spcBef>
          <a:spcPct val="0"/>
        </a:spcBef>
        <a:spcAft>
          <a:spcPct val="0"/>
        </a:spcAft>
        <a:defRPr sz="4200" kern="1200">
          <a:solidFill>
            <a:schemeClr val="tx2"/>
          </a:solidFill>
          <a:latin typeface="+mj-lt"/>
          <a:ea typeface="+mj-ea"/>
          <a:cs typeface="+mj-cs"/>
        </a:defRPr>
      </a:lvl1pPr>
      <a:lvl2pPr algn="l" defTabSz="457200" rtl="0" fontAlgn="base">
        <a:spcBef>
          <a:spcPct val="0"/>
        </a:spcBef>
        <a:spcAft>
          <a:spcPct val="0"/>
        </a:spcAft>
        <a:defRPr sz="4200">
          <a:solidFill>
            <a:schemeClr val="tx2"/>
          </a:solidFill>
          <a:latin typeface="Century Gothic" panose="020B0502020202020204" pitchFamily="34" charset="0"/>
        </a:defRPr>
      </a:lvl2pPr>
      <a:lvl3pPr algn="l" defTabSz="457200" rtl="0" fontAlgn="base">
        <a:spcBef>
          <a:spcPct val="0"/>
        </a:spcBef>
        <a:spcAft>
          <a:spcPct val="0"/>
        </a:spcAft>
        <a:defRPr sz="4200">
          <a:solidFill>
            <a:schemeClr val="tx2"/>
          </a:solidFill>
          <a:latin typeface="Century Gothic" panose="020B0502020202020204" pitchFamily="34" charset="0"/>
        </a:defRPr>
      </a:lvl3pPr>
      <a:lvl4pPr algn="l" defTabSz="457200" rtl="0" fontAlgn="base">
        <a:spcBef>
          <a:spcPct val="0"/>
        </a:spcBef>
        <a:spcAft>
          <a:spcPct val="0"/>
        </a:spcAft>
        <a:defRPr sz="4200">
          <a:solidFill>
            <a:schemeClr val="tx2"/>
          </a:solidFill>
          <a:latin typeface="Century Gothic" panose="020B0502020202020204" pitchFamily="34" charset="0"/>
        </a:defRPr>
      </a:lvl4pPr>
      <a:lvl5pPr algn="l" defTabSz="457200" rtl="0" fontAlgn="base">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image" Target="../media/image13.png"/><Relationship Id="rId5" Type="http://schemas.openxmlformats.org/officeDocument/2006/relationships/oleObject" Target="../embeddings/oleObject7.bin"/><Relationship Id="rId10" Type="http://schemas.openxmlformats.org/officeDocument/2006/relationships/image" Target="../media/image12.png"/><Relationship Id="rId4" Type="http://schemas.openxmlformats.org/officeDocument/2006/relationships/image" Target="../media/image8.wmf"/><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0113" y="2636838"/>
            <a:ext cx="7627937" cy="1574800"/>
          </a:xfrm>
        </p:spPr>
        <p:txBody>
          <a:bodyPr rtlCol="0">
            <a:noAutofit/>
          </a:bodyPr>
          <a:lstStyle/>
          <a:p>
            <a:pPr fontAlgn="auto">
              <a:spcAft>
                <a:spcPts val="0"/>
              </a:spcAft>
              <a:defRPr/>
            </a:pPr>
            <a:r>
              <a:rPr lang="es-ES_tradnl" sz="4800" dirty="0">
                <a:effectLst>
                  <a:outerShdw blurRad="38100" dist="38100" dir="2700000" algn="tl">
                    <a:srgbClr val="000000"/>
                  </a:outerShdw>
                </a:effectLst>
              </a:rPr>
              <a:t>Elaboración del Modelo de Diseño</a:t>
            </a:r>
            <a:endParaRPr lang="es-ES_tradnl" dirty="0"/>
          </a:p>
        </p:txBody>
      </p:sp>
      <p:sp>
        <p:nvSpPr>
          <p:cNvPr id="10243" name="Rectangle 3"/>
          <p:cNvSpPr>
            <a:spLocks noGrp="1" noChangeArrowheads="1"/>
          </p:cNvSpPr>
          <p:nvPr>
            <p:ph type="subTitle" idx="1"/>
          </p:nvPr>
        </p:nvSpPr>
        <p:spPr>
          <a:xfrm>
            <a:off x="971550" y="1911350"/>
            <a:ext cx="6243638" cy="719138"/>
          </a:xfrm>
        </p:spPr>
        <p:txBody>
          <a:bodyPr rtlCol="0">
            <a:normAutofit/>
          </a:bodyPr>
          <a:lstStyle/>
          <a:p>
            <a:pPr fontAlgn="auto">
              <a:spcAft>
                <a:spcPts val="0"/>
              </a:spcAft>
              <a:buFont typeface="Wingdings 3" charset="2"/>
              <a:buNone/>
              <a:defRPr/>
            </a:pPr>
            <a:endParaRPr lang="es-ES_trad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ES_tradnl"/>
              <a:t>Ejemplo de una Clase</a:t>
            </a:r>
          </a:p>
        </p:txBody>
      </p:sp>
      <p:sp>
        <p:nvSpPr>
          <p:cNvPr id="1638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0BAAE635-7922-42DD-9F6B-A5A86C4F3FA1}" type="slidenum">
              <a:rPr lang="es-ES_tradnl" sz="1400">
                <a:solidFill>
                  <a:schemeClr val="tx2"/>
                </a:solidFill>
                <a:latin typeface="Times New Roman" panose="02020603050405020304" pitchFamily="18" charset="0"/>
              </a:rPr>
              <a:pPr>
                <a:spcBef>
                  <a:spcPct val="0"/>
                </a:spcBef>
                <a:buClrTx/>
                <a:buSzTx/>
                <a:buFontTx/>
                <a:buNone/>
              </a:pPr>
              <a:t>10</a:t>
            </a:fld>
            <a:endParaRPr lang="es-ES_tradnl" sz="1400">
              <a:solidFill>
                <a:schemeClr val="tx2"/>
              </a:solidFill>
              <a:latin typeface="Times New Roman" panose="02020603050405020304" pitchFamily="18" charset="0"/>
            </a:endParaRPr>
          </a:p>
        </p:txBody>
      </p:sp>
      <p:graphicFrame>
        <p:nvGraphicFramePr>
          <p:cNvPr id="16389" name="Object 3"/>
          <p:cNvGraphicFramePr>
            <a:graphicFrameLocks noChangeAspect="1"/>
          </p:cNvGraphicFramePr>
          <p:nvPr/>
        </p:nvGraphicFramePr>
        <p:xfrm>
          <a:off x="3200400" y="3133725"/>
          <a:ext cx="2971800" cy="2382838"/>
        </p:xfrm>
        <a:graphic>
          <a:graphicData uri="http://schemas.openxmlformats.org/presentationml/2006/ole">
            <mc:AlternateContent xmlns:mc="http://schemas.openxmlformats.org/markup-compatibility/2006">
              <mc:Choice xmlns:v="urn:schemas-microsoft-com:vml" Requires="v">
                <p:oleObj spid="_x0000_s16424" name="Imagen" r:id="rId3" imgW="4540250" imgH="3497263" progId="MS_ClipArt_Gallery.2">
                  <p:embed/>
                </p:oleObj>
              </mc:Choice>
              <mc:Fallback>
                <p:oleObj name="Imagen" r:id="rId3" imgW="4540250" imgH="3497263"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33725"/>
                        <a:ext cx="2971800" cy="238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10"/>
          <p:cNvGrpSpPr>
            <a:grpSpLocks/>
          </p:cNvGrpSpPr>
          <p:nvPr/>
        </p:nvGrpSpPr>
        <p:grpSpPr bwMode="auto">
          <a:xfrm>
            <a:off x="3200400" y="1884363"/>
            <a:ext cx="2133600" cy="935037"/>
            <a:chOff x="1920" y="1187"/>
            <a:chExt cx="1344" cy="589"/>
          </a:xfrm>
        </p:grpSpPr>
        <p:sp>
          <p:nvSpPr>
            <p:cNvPr id="38916" name="Rectangle 4"/>
            <p:cNvSpPr>
              <a:spLocks noChangeArrowheads="1"/>
            </p:cNvSpPr>
            <p:nvPr/>
          </p:nvSpPr>
          <p:spPr bwMode="auto">
            <a:xfrm>
              <a:off x="2112" y="1200"/>
              <a:ext cx="960" cy="576"/>
            </a:xfrm>
            <a:prstGeom prst="rect">
              <a:avLst/>
            </a:prstGeom>
            <a:gradFill rotWithShape="0">
              <a:gsLst>
                <a:gs pos="0">
                  <a:schemeClr val="accent1"/>
                </a:gs>
                <a:gs pos="50000">
                  <a:schemeClr val="accent1">
                    <a:gamma/>
                    <a:shade val="46275"/>
                    <a:invGamma/>
                  </a:schemeClr>
                </a:gs>
                <a:gs pos="100000">
                  <a:schemeClr val="accent1"/>
                </a:gs>
              </a:gsLst>
              <a:lin ang="5400000" scaled="1"/>
            </a:gradFill>
            <a:ln w="9525">
              <a:solidFill>
                <a:schemeClr val="tx1"/>
              </a:solidFill>
              <a:miter lim="800000"/>
              <a:headEnd/>
              <a:tailEnd/>
            </a:ln>
            <a:effectLst/>
          </p:spPr>
          <p:txBody>
            <a:bodyPr wrap="none" anchor="ctr"/>
            <a:lstStyle/>
            <a:p>
              <a:pPr>
                <a:defRPr/>
              </a:pPr>
              <a:endParaRPr lang="en-US"/>
            </a:p>
          </p:txBody>
        </p:sp>
        <p:sp>
          <p:nvSpPr>
            <p:cNvPr id="16396" name="Text Box 5"/>
            <p:cNvSpPr txBox="1">
              <a:spLocks noChangeArrowheads="1"/>
            </p:cNvSpPr>
            <p:nvPr/>
          </p:nvSpPr>
          <p:spPr bwMode="auto">
            <a:xfrm>
              <a:off x="1920" y="1187"/>
              <a:ext cx="134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600" b="1" u="sng">
                  <a:solidFill>
                    <a:schemeClr val="tx2"/>
                  </a:solidFill>
                  <a:latin typeface="Times New Roman" panose="02020603050405020304" pitchFamily="18" charset="0"/>
                </a:rPr>
                <a:t>Clase</a:t>
              </a:r>
            </a:p>
            <a:p>
              <a:pPr algn="ctr">
                <a:lnSpc>
                  <a:spcPct val="60000"/>
                </a:lnSpc>
                <a:spcBef>
                  <a:spcPct val="50000"/>
                </a:spcBef>
                <a:buClrTx/>
                <a:buSzTx/>
                <a:buFontTx/>
                <a:buNone/>
              </a:pPr>
              <a:r>
                <a:rPr lang="es-ES_tradnl" sz="2600">
                  <a:solidFill>
                    <a:schemeClr val="tx2"/>
                  </a:solidFill>
                  <a:latin typeface="Times New Roman" panose="02020603050405020304" pitchFamily="18" charset="0"/>
                </a:rPr>
                <a:t>Sección</a:t>
              </a:r>
              <a:endParaRPr lang="es-ES_tradnl" sz="2600" b="1" u="sng">
                <a:solidFill>
                  <a:schemeClr val="tx2"/>
                </a:solidFill>
                <a:latin typeface="Times New Roman" panose="02020603050405020304" pitchFamily="18" charset="0"/>
              </a:endParaRPr>
            </a:p>
          </p:txBody>
        </p:sp>
      </p:grpSp>
      <p:sp>
        <p:nvSpPr>
          <p:cNvPr id="16391" name="Rectangle 6"/>
          <p:cNvSpPr>
            <a:spLocks noChangeArrowheads="1"/>
          </p:cNvSpPr>
          <p:nvPr/>
        </p:nvSpPr>
        <p:spPr bwMode="auto">
          <a:xfrm>
            <a:off x="6248400" y="2971800"/>
            <a:ext cx="2819400" cy="2286000"/>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6392" name="Text Box 7"/>
          <p:cNvSpPr txBox="1">
            <a:spLocks noChangeArrowheads="1"/>
          </p:cNvSpPr>
          <p:nvPr/>
        </p:nvSpPr>
        <p:spPr bwMode="auto">
          <a:xfrm>
            <a:off x="6248400" y="2970213"/>
            <a:ext cx="2895600"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b="1" u="sng">
                <a:solidFill>
                  <a:schemeClr val="bg1"/>
                </a:solidFill>
                <a:latin typeface="Arial" panose="020B0604020202020204" pitchFamily="34" charset="0"/>
              </a:rPr>
              <a:t>Comportamiento</a:t>
            </a:r>
          </a:p>
          <a:p>
            <a:pPr algn="ctr">
              <a:spcBef>
                <a:spcPct val="50000"/>
              </a:spcBef>
              <a:buClrTx/>
              <a:buSzTx/>
              <a:buFontTx/>
              <a:buNone/>
            </a:pPr>
            <a:r>
              <a:rPr lang="es-ES_tradnl" sz="2200">
                <a:solidFill>
                  <a:schemeClr val="bg1"/>
                </a:solidFill>
                <a:latin typeface="Arial" panose="020B0604020202020204" pitchFamily="34" charset="0"/>
              </a:rPr>
              <a:t>Añadir un Estudiante</a:t>
            </a:r>
          </a:p>
          <a:p>
            <a:pPr algn="ctr">
              <a:spcBef>
                <a:spcPct val="50000"/>
              </a:spcBef>
              <a:buClrTx/>
              <a:buSzTx/>
              <a:buFontTx/>
              <a:buNone/>
            </a:pPr>
            <a:r>
              <a:rPr lang="es-ES_tradnl" sz="2200">
                <a:solidFill>
                  <a:schemeClr val="bg1"/>
                </a:solidFill>
                <a:latin typeface="Arial" panose="020B0604020202020204" pitchFamily="34" charset="0"/>
              </a:rPr>
              <a:t>Eliminar Estudiante</a:t>
            </a:r>
          </a:p>
          <a:p>
            <a:pPr algn="ctr">
              <a:spcBef>
                <a:spcPct val="50000"/>
              </a:spcBef>
              <a:buClrTx/>
              <a:buSzTx/>
              <a:buFontTx/>
              <a:buNone/>
            </a:pPr>
            <a:r>
              <a:rPr lang="es-ES_tradnl" sz="2200">
                <a:solidFill>
                  <a:schemeClr val="bg1"/>
                </a:solidFill>
                <a:latin typeface="Arial" panose="020B0604020202020204" pitchFamily="34" charset="0"/>
              </a:rPr>
              <a:t>Ver si está lleno</a:t>
            </a:r>
          </a:p>
          <a:p>
            <a:pPr algn="ctr">
              <a:spcBef>
                <a:spcPct val="50000"/>
              </a:spcBef>
              <a:buClrTx/>
              <a:buSzTx/>
              <a:buFontTx/>
              <a:buNone/>
            </a:pPr>
            <a:endParaRPr lang="es-ES_tradnl" sz="2200">
              <a:solidFill>
                <a:schemeClr val="bg1"/>
              </a:solidFill>
              <a:latin typeface="Arial" panose="020B0604020202020204" pitchFamily="34" charset="0"/>
            </a:endParaRPr>
          </a:p>
        </p:txBody>
      </p:sp>
      <p:sp>
        <p:nvSpPr>
          <p:cNvPr id="16393" name="Rectangle 8"/>
          <p:cNvSpPr>
            <a:spLocks noChangeArrowheads="1"/>
          </p:cNvSpPr>
          <p:nvPr/>
        </p:nvSpPr>
        <p:spPr bwMode="auto">
          <a:xfrm>
            <a:off x="152400" y="2743200"/>
            <a:ext cx="2819400" cy="3810000"/>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6394" name="Text Box 9"/>
          <p:cNvSpPr txBox="1">
            <a:spLocks noChangeArrowheads="1"/>
          </p:cNvSpPr>
          <p:nvPr/>
        </p:nvSpPr>
        <p:spPr bwMode="auto">
          <a:xfrm>
            <a:off x="296105" y="3000301"/>
            <a:ext cx="24622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b="1" u="sng" dirty="0">
                <a:solidFill>
                  <a:schemeClr val="bg1"/>
                </a:solidFill>
                <a:latin typeface="Arial" panose="020B0604020202020204" pitchFamily="34" charset="0"/>
              </a:rPr>
              <a:t>Estructura</a:t>
            </a:r>
          </a:p>
          <a:p>
            <a:pPr algn="ctr">
              <a:spcBef>
                <a:spcPct val="50000"/>
              </a:spcBef>
              <a:buClrTx/>
              <a:buSzTx/>
              <a:buFontTx/>
              <a:buNone/>
            </a:pPr>
            <a:r>
              <a:rPr lang="es-ES_tradnl" sz="2200" dirty="0">
                <a:solidFill>
                  <a:schemeClr val="bg1"/>
                </a:solidFill>
                <a:latin typeface="Arial" panose="020B0604020202020204" pitchFamily="34" charset="0"/>
              </a:rPr>
              <a:t>Nombre</a:t>
            </a:r>
          </a:p>
          <a:p>
            <a:pPr algn="ctr">
              <a:spcBef>
                <a:spcPct val="50000"/>
              </a:spcBef>
              <a:buClrTx/>
              <a:buSzTx/>
              <a:buFontTx/>
              <a:buNone/>
            </a:pPr>
            <a:r>
              <a:rPr lang="es-ES_tradnl" sz="2200" dirty="0">
                <a:solidFill>
                  <a:schemeClr val="bg1"/>
                </a:solidFill>
                <a:latin typeface="Arial" panose="020B0604020202020204" pitchFamily="34" charset="0"/>
              </a:rPr>
              <a:t>Aula</a:t>
            </a:r>
          </a:p>
          <a:p>
            <a:pPr algn="ctr">
              <a:spcBef>
                <a:spcPct val="50000"/>
              </a:spcBef>
              <a:buClrTx/>
              <a:buSzTx/>
              <a:buFontTx/>
              <a:buNone/>
            </a:pPr>
            <a:r>
              <a:rPr lang="es-ES_tradnl" sz="2200" dirty="0">
                <a:solidFill>
                  <a:schemeClr val="bg1"/>
                </a:solidFill>
                <a:latin typeface="Arial" panose="020B0604020202020204" pitchFamily="34" charset="0"/>
              </a:rPr>
              <a:t>Créditos</a:t>
            </a:r>
          </a:p>
          <a:p>
            <a:pPr algn="ctr">
              <a:spcBef>
                <a:spcPct val="50000"/>
              </a:spcBef>
              <a:buClrTx/>
              <a:buSzTx/>
              <a:buFontTx/>
              <a:buNone/>
            </a:pPr>
            <a:r>
              <a:rPr lang="es-ES_tradnl" sz="2200" dirty="0">
                <a:solidFill>
                  <a:schemeClr val="bg1"/>
                </a:solidFill>
                <a:latin typeface="Arial" panose="020B0604020202020204" pitchFamily="34" charset="0"/>
              </a:rPr>
              <a:t>Días</a:t>
            </a:r>
          </a:p>
          <a:p>
            <a:pPr algn="ctr">
              <a:spcBef>
                <a:spcPct val="50000"/>
              </a:spcBef>
              <a:buClrTx/>
              <a:buSzTx/>
              <a:buFontTx/>
              <a:buNone/>
            </a:pPr>
            <a:r>
              <a:rPr lang="es-ES_tradnl" sz="2200" dirty="0">
                <a:solidFill>
                  <a:schemeClr val="bg1"/>
                </a:solidFill>
                <a:latin typeface="Arial" panose="020B0604020202020204" pitchFamily="34" charset="0"/>
              </a:rPr>
              <a:t>Hora de Inicio</a:t>
            </a:r>
          </a:p>
          <a:p>
            <a:pPr algn="ctr">
              <a:spcBef>
                <a:spcPct val="50000"/>
              </a:spcBef>
              <a:buClrTx/>
              <a:buSzTx/>
              <a:buFontTx/>
              <a:buNone/>
            </a:pPr>
            <a:r>
              <a:rPr lang="es-ES_tradnl" sz="2200" dirty="0">
                <a:solidFill>
                  <a:schemeClr val="bg1"/>
                </a:solidFill>
                <a:latin typeface="Arial" panose="020B0604020202020204" pitchFamily="34" charset="0"/>
              </a:rPr>
              <a:t>Hora Final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31863" y="0"/>
            <a:ext cx="7158037" cy="1412875"/>
          </a:xfrm>
        </p:spPr>
        <p:txBody>
          <a:bodyPr/>
          <a:lstStyle/>
          <a:p>
            <a:r>
              <a:rPr lang="es-ES_tradnl"/>
              <a:t>Clases y Objetos</a:t>
            </a:r>
          </a:p>
        </p:txBody>
      </p:sp>
      <p:sp>
        <p:nvSpPr>
          <p:cNvPr id="17412" name="4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B7E15E1-F71A-4C9E-B16B-83C0F434F425}" type="slidenum">
              <a:rPr lang="es-ES_tradnl" sz="1400">
                <a:solidFill>
                  <a:schemeClr val="tx2"/>
                </a:solidFill>
                <a:latin typeface="Times New Roman" panose="02020603050405020304" pitchFamily="18" charset="0"/>
              </a:rPr>
              <a:pPr>
                <a:spcBef>
                  <a:spcPct val="0"/>
                </a:spcBef>
                <a:buClrTx/>
                <a:buSzTx/>
                <a:buFontTx/>
                <a:buNone/>
              </a:pPr>
              <a:t>11</a:t>
            </a:fld>
            <a:endParaRPr lang="es-ES_tradnl" sz="1400">
              <a:solidFill>
                <a:schemeClr val="tx2"/>
              </a:solidFill>
              <a:latin typeface="Times New Roman" panose="02020603050405020304" pitchFamily="18" charset="0"/>
            </a:endParaRPr>
          </a:p>
        </p:txBody>
      </p:sp>
      <p:sp>
        <p:nvSpPr>
          <p:cNvPr id="39939" name="Text Box 3"/>
          <p:cNvSpPr txBox="1">
            <a:spLocks noChangeArrowheads="1"/>
          </p:cNvSpPr>
          <p:nvPr/>
        </p:nvSpPr>
        <p:spPr bwMode="auto">
          <a:xfrm>
            <a:off x="914400" y="1828800"/>
            <a:ext cx="6477000" cy="519113"/>
          </a:xfrm>
          <a:prstGeom prst="rect">
            <a:avLst/>
          </a:prstGeom>
          <a:noFill/>
          <a:ln w="9525">
            <a:noFill/>
            <a:miter lim="800000"/>
            <a:headEnd/>
            <a:tailEnd/>
          </a:ln>
          <a:effectLst/>
        </p:spPr>
        <p:txBody>
          <a:bodyPr>
            <a:spAutoFit/>
          </a:bodyPr>
          <a:lstStyle/>
          <a:p>
            <a:pPr>
              <a:spcBef>
                <a:spcPct val="50000"/>
              </a:spcBef>
              <a:defRPr/>
            </a:pPr>
            <a:r>
              <a:rPr lang="es-ES_tradnl" sz="2800">
                <a:effectLst>
                  <a:outerShdw blurRad="38100" dist="38100" dir="2700000" algn="tl">
                    <a:srgbClr val="000000"/>
                  </a:outerShdw>
                </a:effectLst>
                <a:latin typeface="Arial" pitchFamily="34" charset="0"/>
              </a:rPr>
              <a:t>¿Cuántas Clases ve Usted?</a:t>
            </a:r>
            <a:endParaRPr lang="es-ES_tradnl" sz="2800">
              <a:latin typeface="Arial" pitchFamily="34" charset="0"/>
            </a:endParaRPr>
          </a:p>
        </p:txBody>
      </p:sp>
      <p:graphicFrame>
        <p:nvGraphicFramePr>
          <p:cNvPr id="17414" name="Object 4"/>
          <p:cNvGraphicFramePr>
            <a:graphicFrameLocks noChangeAspect="1"/>
          </p:cNvGraphicFramePr>
          <p:nvPr/>
        </p:nvGraphicFramePr>
        <p:xfrm>
          <a:off x="3505200" y="3581400"/>
          <a:ext cx="2359025" cy="1235075"/>
        </p:xfrm>
        <a:graphic>
          <a:graphicData uri="http://schemas.openxmlformats.org/presentationml/2006/ole">
            <mc:AlternateContent xmlns:mc="http://schemas.openxmlformats.org/markup-compatibility/2006">
              <mc:Choice xmlns:v="urn:schemas-microsoft-com:vml" Requires="v">
                <p:oleObj spid="_x0000_s17501" name="Imagen" r:id="rId3" imgW="6240463" imgH="3268663" progId="MS_ClipArt_Gallery.2">
                  <p:embed/>
                </p:oleObj>
              </mc:Choice>
              <mc:Fallback>
                <p:oleObj name="Imagen" r:id="rId3" imgW="6240463" imgH="3268663"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81400"/>
                        <a:ext cx="2359025"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p:cNvGraphicFramePr>
            <a:graphicFrameLocks noChangeAspect="1"/>
          </p:cNvGraphicFramePr>
          <p:nvPr/>
        </p:nvGraphicFramePr>
        <p:xfrm>
          <a:off x="1143000" y="2438400"/>
          <a:ext cx="1719263" cy="1589088"/>
        </p:xfrm>
        <a:graphic>
          <a:graphicData uri="http://schemas.openxmlformats.org/presentationml/2006/ole">
            <mc:AlternateContent xmlns:mc="http://schemas.openxmlformats.org/markup-compatibility/2006">
              <mc:Choice xmlns:v="urn:schemas-microsoft-com:vml" Requires="v">
                <p:oleObj spid="_x0000_s17502" name="Imagen" r:id="rId5" imgW="3286125" imgH="3038475" progId="MS_ClipArt_Gallery.2">
                  <p:embed/>
                </p:oleObj>
              </mc:Choice>
              <mc:Fallback>
                <p:oleObj name="Imagen" r:id="rId5" imgW="3286125" imgH="3038475"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438400"/>
                        <a:ext cx="1719263"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6"/>
          <p:cNvGraphicFramePr>
            <a:graphicFrameLocks noChangeAspect="1"/>
          </p:cNvGraphicFramePr>
          <p:nvPr/>
        </p:nvGraphicFramePr>
        <p:xfrm>
          <a:off x="457200" y="5334000"/>
          <a:ext cx="3505200" cy="990600"/>
        </p:xfrm>
        <a:graphic>
          <a:graphicData uri="http://schemas.openxmlformats.org/presentationml/2006/ole">
            <mc:AlternateContent xmlns:mc="http://schemas.openxmlformats.org/markup-compatibility/2006">
              <mc:Choice xmlns:v="urn:schemas-microsoft-com:vml" Requires="v">
                <p:oleObj spid="_x0000_s17503" name="Imagen" r:id="rId7" imgW="5121275" imgH="1804988" progId="MS_ClipArt_Gallery.2">
                  <p:embed/>
                </p:oleObj>
              </mc:Choice>
              <mc:Fallback>
                <p:oleObj name="Imagen" r:id="rId7" imgW="5121275" imgH="1804988" progId="MS_ClipArt_Gallery.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334000"/>
                        <a:ext cx="3505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685800"/>
            <a:ext cx="2438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876800"/>
            <a:ext cx="1216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3962400"/>
            <a:ext cx="12287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9" y="295275"/>
            <a:ext cx="7766372" cy="1117600"/>
          </a:xfrm>
        </p:spPr>
        <p:txBody>
          <a:bodyPr/>
          <a:lstStyle/>
          <a:p>
            <a:r>
              <a:rPr lang="es-ES_tradnl" sz="3600" b="1" dirty="0"/>
              <a:t>Guía para encontrar Clases</a:t>
            </a:r>
          </a:p>
        </p:txBody>
      </p:sp>
      <p:sp>
        <p:nvSpPr>
          <p:cNvPr id="18435" name="Rectangle 3"/>
          <p:cNvSpPr>
            <a:spLocks noGrp="1" noChangeArrowheads="1"/>
          </p:cNvSpPr>
          <p:nvPr>
            <p:ph idx="1"/>
          </p:nvPr>
        </p:nvSpPr>
        <p:spPr>
          <a:xfrm>
            <a:off x="323529" y="1628800"/>
            <a:ext cx="8210871" cy="4391000"/>
          </a:xfrm>
        </p:spPr>
        <p:txBody>
          <a:bodyPr/>
          <a:lstStyle/>
          <a:p>
            <a:pPr algn="just"/>
            <a:r>
              <a:rPr lang="es-ES_tradnl" sz="2500" b="1" dirty="0"/>
              <a:t>Una clase debe capturar una y sólo una abstracción principal.</a:t>
            </a:r>
          </a:p>
          <a:p>
            <a:pPr lvl="1" algn="just"/>
            <a:r>
              <a:rPr lang="es-ES_tradnl" sz="2100" dirty="0"/>
              <a:t>Mala abstracción: clase Estudiante que incluye el horario del estudiante para el semestre.</a:t>
            </a:r>
          </a:p>
          <a:p>
            <a:pPr lvl="1" algn="just"/>
            <a:r>
              <a:rPr lang="es-ES_tradnl" sz="2100" dirty="0"/>
              <a:t>Buenas abstracciones: clases separadas para Estudiante y Horario</a:t>
            </a:r>
          </a:p>
        </p:txBody>
      </p:sp>
      <p:sp>
        <p:nvSpPr>
          <p:cNvPr id="1843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6C344F7-C372-4EBF-BCF1-B006C0B2EA17}" type="slidenum">
              <a:rPr lang="es-ES_tradnl" sz="1400">
                <a:solidFill>
                  <a:schemeClr val="tx2"/>
                </a:solidFill>
                <a:latin typeface="Times New Roman" panose="02020603050405020304" pitchFamily="18" charset="0"/>
              </a:rPr>
              <a:pPr>
                <a:spcBef>
                  <a:spcPct val="0"/>
                </a:spcBef>
                <a:buClrTx/>
                <a:buSzTx/>
                <a:buFontTx/>
                <a:buNone/>
              </a:pPr>
              <a:t>12</a:t>
            </a:fld>
            <a:endParaRPr lang="es-ES_tradnl" sz="1400">
              <a:solidFill>
                <a:schemeClr val="tx2"/>
              </a:solidFill>
              <a:latin typeface="Times New Roman" panose="02020603050405020304" pitchFamily="18" charset="0"/>
            </a:endParaRPr>
          </a:p>
        </p:txBody>
      </p:sp>
      <p:sp>
        <p:nvSpPr>
          <p:cNvPr id="18438" name="Rectangle 8"/>
          <p:cNvSpPr>
            <a:spLocks noChangeArrowheads="1"/>
          </p:cNvSpPr>
          <p:nvPr/>
        </p:nvSpPr>
        <p:spPr bwMode="auto">
          <a:xfrm>
            <a:off x="3581400" y="6477000"/>
            <a:ext cx="28194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pic>
        <p:nvPicPr>
          <p:cNvPr id="184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302125"/>
            <a:ext cx="18637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5"/>
          <p:cNvSpPr txBox="1">
            <a:spLocks noChangeArrowheads="1"/>
          </p:cNvSpPr>
          <p:nvPr/>
        </p:nvSpPr>
        <p:spPr bwMode="auto">
          <a:xfrm>
            <a:off x="228600" y="521652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b="1">
                <a:solidFill>
                  <a:schemeClr val="tx2"/>
                </a:solidFill>
                <a:latin typeface="Arial" panose="020B0604020202020204" pitchFamily="34" charset="0"/>
              </a:rPr>
              <a:t>Estela Gómez</a:t>
            </a:r>
            <a:endParaRPr lang="es-ES_tradnl" sz="2600" b="1">
              <a:solidFill>
                <a:schemeClr val="tx2"/>
              </a:solidFill>
              <a:latin typeface="Times New Roman" panose="02020603050405020304" pitchFamily="18" charset="0"/>
            </a:endParaRPr>
          </a:p>
        </p:txBody>
      </p:sp>
      <p:sp>
        <p:nvSpPr>
          <p:cNvPr id="18441" name="Rectangle 6"/>
          <p:cNvSpPr>
            <a:spLocks noChangeArrowheads="1"/>
          </p:cNvSpPr>
          <p:nvPr/>
        </p:nvSpPr>
        <p:spPr bwMode="auto">
          <a:xfrm>
            <a:off x="5029200" y="4225925"/>
            <a:ext cx="3733800" cy="2286000"/>
          </a:xfrm>
          <a:prstGeom prst="rect">
            <a:avLst/>
          </a:prstGeom>
          <a:solidFill>
            <a:srgbClr val="D1FFFF"/>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8442" name="Text Box 7"/>
          <p:cNvSpPr txBox="1">
            <a:spLocks noChangeArrowheads="1"/>
          </p:cNvSpPr>
          <p:nvPr/>
        </p:nvSpPr>
        <p:spPr bwMode="auto">
          <a:xfrm>
            <a:off x="5029200" y="4225925"/>
            <a:ext cx="3810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b="1" u="sng">
                <a:solidFill>
                  <a:schemeClr val="bg1"/>
                </a:solidFill>
                <a:latin typeface="Times New Roman" panose="02020603050405020304" pitchFamily="18" charset="0"/>
              </a:rPr>
              <a:t>:Horario</a:t>
            </a:r>
            <a:endParaRPr lang="es-ES_tradnl" u="sng">
              <a:latin typeface="Times New Roman" panose="02020603050405020304" pitchFamily="18" charset="0"/>
            </a:endParaRPr>
          </a:p>
          <a:p>
            <a:pPr>
              <a:spcBef>
                <a:spcPct val="50000"/>
              </a:spcBef>
              <a:buClrTx/>
              <a:buSzTx/>
              <a:buFontTx/>
              <a:buChar char="•"/>
            </a:pPr>
            <a:r>
              <a:rPr lang="es-ES_tradnl">
                <a:solidFill>
                  <a:schemeClr val="bg1"/>
                </a:solidFill>
                <a:latin typeface="Times New Roman" panose="02020603050405020304" pitchFamily="18" charset="0"/>
              </a:rPr>
              <a:t> Inglés 101 (66574)</a:t>
            </a:r>
          </a:p>
          <a:p>
            <a:pPr>
              <a:spcBef>
                <a:spcPct val="50000"/>
              </a:spcBef>
              <a:buClrTx/>
              <a:buSzTx/>
              <a:buFontTx/>
              <a:buChar char="•"/>
            </a:pPr>
            <a:r>
              <a:rPr lang="es-ES_tradnl">
                <a:solidFill>
                  <a:schemeClr val="bg1"/>
                </a:solidFill>
                <a:latin typeface="Times New Roman" panose="02020603050405020304" pitchFamily="18" charset="0"/>
              </a:rPr>
              <a:t> Geología 110 (55342)</a:t>
            </a:r>
          </a:p>
          <a:p>
            <a:pPr>
              <a:spcBef>
                <a:spcPct val="50000"/>
              </a:spcBef>
              <a:buClrTx/>
              <a:buSzTx/>
              <a:buFontTx/>
              <a:buChar char="•"/>
            </a:pPr>
            <a:r>
              <a:rPr lang="es-ES_tradnl">
                <a:solidFill>
                  <a:schemeClr val="bg1"/>
                </a:solidFill>
                <a:latin typeface="Times New Roman" panose="02020603050405020304" pitchFamily="18" charset="0"/>
              </a:rPr>
              <a:t> Historia Mundial 200 (85463)</a:t>
            </a:r>
          </a:p>
          <a:p>
            <a:pPr>
              <a:spcBef>
                <a:spcPct val="50000"/>
              </a:spcBef>
              <a:buClrTx/>
              <a:buSzTx/>
              <a:buFontTx/>
              <a:buChar char="•"/>
            </a:pPr>
            <a:r>
              <a:rPr lang="es-ES_tradnl">
                <a:solidFill>
                  <a:schemeClr val="bg1"/>
                </a:solidFill>
                <a:latin typeface="Times New Roman" panose="02020603050405020304" pitchFamily="18" charset="0"/>
              </a:rPr>
              <a:t> Algebra 110 (76453)</a:t>
            </a:r>
            <a:endParaRPr lang="es-ES_tradn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7545" y="295275"/>
            <a:ext cx="7622356" cy="1117600"/>
          </a:xfrm>
        </p:spPr>
        <p:txBody>
          <a:bodyPr/>
          <a:lstStyle/>
          <a:p>
            <a:r>
              <a:rPr lang="es-ES_tradnl" sz="3600" b="1" dirty="0"/>
              <a:t>Guía para nombrar Clases</a:t>
            </a:r>
          </a:p>
        </p:txBody>
      </p:sp>
      <p:sp>
        <p:nvSpPr>
          <p:cNvPr id="19459" name="Rectangle 3"/>
          <p:cNvSpPr>
            <a:spLocks noGrp="1" noChangeArrowheads="1"/>
          </p:cNvSpPr>
          <p:nvPr>
            <p:ph idx="1"/>
          </p:nvPr>
        </p:nvSpPr>
        <p:spPr>
          <a:xfrm>
            <a:off x="467545" y="1412875"/>
            <a:ext cx="8219255" cy="4530725"/>
          </a:xfrm>
        </p:spPr>
        <p:txBody>
          <a:bodyPr/>
          <a:lstStyle/>
          <a:p>
            <a:pPr algn="just"/>
            <a:r>
              <a:rPr lang="es-ES_tradnl" sz="2500" dirty="0"/>
              <a:t>Las Clases se nombran con sustantivos en singular</a:t>
            </a:r>
          </a:p>
          <a:p>
            <a:pPr lvl="1" algn="just">
              <a:buFont typeface="Wingdings" panose="05000000000000000000" pitchFamily="2" charset="2"/>
              <a:buChar char="v"/>
            </a:pPr>
            <a:r>
              <a:rPr lang="es-ES_tradnl" sz="2500" dirty="0"/>
              <a:t>Los nombres de clases comienzan con mayúscula</a:t>
            </a:r>
          </a:p>
          <a:p>
            <a:pPr lvl="1" algn="just">
              <a:buFont typeface="Wingdings" panose="05000000000000000000" pitchFamily="2" charset="2"/>
              <a:buChar char="v"/>
            </a:pPr>
            <a:r>
              <a:rPr lang="es-ES_tradnl" sz="2500" dirty="0"/>
              <a:t>El carácter “_” subrayado no se usa para unir palabras</a:t>
            </a:r>
          </a:p>
          <a:p>
            <a:pPr lvl="1" algn="just">
              <a:buFont typeface="Wingdings" panose="05000000000000000000" pitchFamily="2" charset="2"/>
              <a:buChar char="v"/>
            </a:pPr>
            <a:r>
              <a:rPr lang="es-ES_tradnl" sz="2500" dirty="0"/>
              <a:t>Los nombres compuestos de varias palabras se unen y la inicial de cada palabra se pone en mayúscula.</a:t>
            </a:r>
          </a:p>
        </p:txBody>
      </p:sp>
      <p:sp>
        <p:nvSpPr>
          <p:cNvPr id="1946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814FFFFC-C237-4018-B33E-1686240760C5}" type="slidenum">
              <a:rPr lang="es-ES_tradnl" sz="1400">
                <a:solidFill>
                  <a:schemeClr val="tx2"/>
                </a:solidFill>
                <a:latin typeface="Times New Roman" panose="02020603050405020304" pitchFamily="18" charset="0"/>
              </a:rPr>
              <a:pPr>
                <a:spcBef>
                  <a:spcPct val="0"/>
                </a:spcBef>
                <a:buClrTx/>
                <a:buSzTx/>
                <a:buFontTx/>
                <a:buNone/>
              </a:pPr>
              <a:t>13</a:t>
            </a:fld>
            <a:endParaRPr lang="es-ES_tradnl" sz="1400">
              <a:solidFill>
                <a:schemeClr val="tx2"/>
              </a:solidFill>
              <a:latin typeface="Times New Roman" panose="02020603050405020304" pitchFamily="18" charset="0"/>
            </a:endParaRPr>
          </a:p>
        </p:txBody>
      </p:sp>
      <p:sp>
        <p:nvSpPr>
          <p:cNvPr id="19462" name="Text Box 4"/>
          <p:cNvSpPr txBox="1">
            <a:spLocks noChangeArrowheads="1"/>
          </p:cNvSpPr>
          <p:nvPr/>
        </p:nvSpPr>
        <p:spPr bwMode="auto">
          <a:xfrm>
            <a:off x="971600" y="5461000"/>
            <a:ext cx="7620000" cy="482600"/>
          </a:xfrm>
          <a:prstGeom prst="rect">
            <a:avLst/>
          </a:prstGeom>
          <a:noFill/>
          <a:ln w="9525">
            <a:solidFill>
              <a:srgbClr val="D1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500" b="1">
                <a:latin typeface="Arial" panose="020B0604020202020204" pitchFamily="34" charset="0"/>
              </a:rPr>
              <a:t>Ejemplo: Estudiante, Profesor, PlanDeEstudios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536" y="457200"/>
            <a:ext cx="7145089" cy="1395413"/>
          </a:xfrm>
        </p:spPr>
        <p:txBody>
          <a:bodyPr/>
          <a:lstStyle/>
          <a:p>
            <a:r>
              <a:rPr lang="es-ES_tradnl" sz="3600" b="1" dirty="0"/>
              <a:t>Ejemplo - Registro Estudiantil</a:t>
            </a:r>
          </a:p>
        </p:txBody>
      </p:sp>
      <p:sp>
        <p:nvSpPr>
          <p:cNvPr id="2048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2B1CD62-FD0F-469D-96F4-C41F2917FFE9}" type="slidenum">
              <a:rPr lang="es-ES_tradnl" sz="1400">
                <a:solidFill>
                  <a:schemeClr val="tx2"/>
                </a:solidFill>
                <a:latin typeface="Times New Roman" panose="02020603050405020304" pitchFamily="18" charset="0"/>
              </a:rPr>
              <a:pPr>
                <a:spcBef>
                  <a:spcPct val="0"/>
                </a:spcBef>
                <a:buClrTx/>
                <a:buSzTx/>
                <a:buFontTx/>
                <a:buNone/>
              </a:pPr>
              <a:t>14</a:t>
            </a:fld>
            <a:endParaRPr lang="es-ES_tradnl" sz="1400">
              <a:solidFill>
                <a:schemeClr val="tx2"/>
              </a:solidFill>
              <a:latin typeface="Times New Roman" panose="02020603050405020304" pitchFamily="18" charset="0"/>
            </a:endParaRPr>
          </a:p>
        </p:txBody>
      </p:sp>
      <p:sp>
        <p:nvSpPr>
          <p:cNvPr id="51203" name="Rectangle 3"/>
          <p:cNvSpPr>
            <a:spLocks noChangeArrowheads="1"/>
          </p:cNvSpPr>
          <p:nvPr/>
        </p:nvSpPr>
        <p:spPr bwMode="auto">
          <a:xfrm>
            <a:off x="228600" y="1981200"/>
            <a:ext cx="8686800" cy="4495800"/>
          </a:xfrm>
          <a:prstGeom prst="rect">
            <a:avLst/>
          </a:prstGeom>
          <a:gradFill rotWithShape="0">
            <a:gsLst>
              <a:gs pos="0">
                <a:schemeClr val="accent1"/>
              </a:gs>
              <a:gs pos="100000">
                <a:schemeClr val="accent1">
                  <a:gamma/>
                  <a:shade val="46275"/>
                  <a:invGamma/>
                </a:schemeClr>
              </a:gs>
            </a:gsLst>
            <a:path path="rect">
              <a:fillToRect t="100000" r="100000"/>
            </a:path>
          </a:gradFill>
          <a:ln w="9525">
            <a:solidFill>
              <a:schemeClr val="tx1"/>
            </a:solidFill>
            <a:miter lim="800000"/>
            <a:headEnd/>
            <a:tailEnd/>
          </a:ln>
          <a:effectLst/>
        </p:spPr>
        <p:txBody>
          <a:bodyPr wrap="none" anchor="ctr"/>
          <a:lstStyle/>
          <a:p>
            <a:pPr>
              <a:defRPr/>
            </a:pPr>
            <a:endParaRPr lang="en-US"/>
          </a:p>
        </p:txBody>
      </p:sp>
      <p:grpSp>
        <p:nvGrpSpPr>
          <p:cNvPr id="20486" name="Group 4"/>
          <p:cNvGrpSpPr>
            <a:grpSpLocks/>
          </p:cNvGrpSpPr>
          <p:nvPr/>
        </p:nvGrpSpPr>
        <p:grpSpPr bwMode="auto">
          <a:xfrm>
            <a:off x="609600" y="2209800"/>
            <a:ext cx="1600200" cy="838200"/>
            <a:chOff x="384" y="1632"/>
            <a:chExt cx="1008" cy="528"/>
          </a:xfrm>
        </p:grpSpPr>
        <p:sp>
          <p:nvSpPr>
            <p:cNvPr id="20532" name="Rectangle 5"/>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33" name="Line 6"/>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4" name="Text Box 7"/>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Estudiante</a:t>
              </a:r>
            </a:p>
          </p:txBody>
        </p:sp>
        <p:sp>
          <p:nvSpPr>
            <p:cNvPr id="20535" name="Line 8"/>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87" name="Group 9"/>
          <p:cNvGrpSpPr>
            <a:grpSpLocks/>
          </p:cNvGrpSpPr>
          <p:nvPr/>
        </p:nvGrpSpPr>
        <p:grpSpPr bwMode="auto">
          <a:xfrm>
            <a:off x="1905000" y="5562600"/>
            <a:ext cx="5715000" cy="838200"/>
            <a:chOff x="384" y="1632"/>
            <a:chExt cx="1008" cy="528"/>
          </a:xfrm>
        </p:grpSpPr>
        <p:sp>
          <p:nvSpPr>
            <p:cNvPr id="20528" name="Rectangle 10"/>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29" name="Line 11"/>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0" name="Text Box 12"/>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ListaDeSolicitantesParaNuevasSecciones</a:t>
              </a:r>
            </a:p>
          </p:txBody>
        </p:sp>
        <p:sp>
          <p:nvSpPr>
            <p:cNvPr id="20531" name="Line 13"/>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88" name="Group 14"/>
          <p:cNvGrpSpPr>
            <a:grpSpLocks/>
          </p:cNvGrpSpPr>
          <p:nvPr/>
        </p:nvGrpSpPr>
        <p:grpSpPr bwMode="auto">
          <a:xfrm>
            <a:off x="5257800" y="4572000"/>
            <a:ext cx="3048000" cy="838200"/>
            <a:chOff x="384" y="1632"/>
            <a:chExt cx="1008" cy="528"/>
          </a:xfrm>
        </p:grpSpPr>
        <p:sp>
          <p:nvSpPr>
            <p:cNvPr id="20524" name="Rectangle 15"/>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25" name="Line 16"/>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6" name="Text Box 17"/>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EncargadoDeRegistro</a:t>
              </a:r>
            </a:p>
          </p:txBody>
        </p:sp>
        <p:sp>
          <p:nvSpPr>
            <p:cNvPr id="20527" name="Line 18"/>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89" name="Group 19"/>
          <p:cNvGrpSpPr>
            <a:grpSpLocks/>
          </p:cNvGrpSpPr>
          <p:nvPr/>
        </p:nvGrpSpPr>
        <p:grpSpPr bwMode="auto">
          <a:xfrm>
            <a:off x="990600" y="4572000"/>
            <a:ext cx="4038600" cy="838200"/>
            <a:chOff x="384" y="1632"/>
            <a:chExt cx="1008" cy="528"/>
          </a:xfrm>
        </p:grpSpPr>
        <p:sp>
          <p:nvSpPr>
            <p:cNvPr id="20520" name="Rectangle 20"/>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21" name="Line 21"/>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2" name="Text Box 22"/>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ListadoDeCursosDisponibles</a:t>
              </a:r>
            </a:p>
          </p:txBody>
        </p:sp>
        <p:sp>
          <p:nvSpPr>
            <p:cNvPr id="20523" name="Line 23"/>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0" name="Group 24"/>
          <p:cNvGrpSpPr>
            <a:grpSpLocks/>
          </p:cNvGrpSpPr>
          <p:nvPr/>
        </p:nvGrpSpPr>
        <p:grpSpPr bwMode="auto">
          <a:xfrm>
            <a:off x="6324600" y="3352800"/>
            <a:ext cx="1219200" cy="838200"/>
            <a:chOff x="384" y="1632"/>
            <a:chExt cx="1008" cy="528"/>
          </a:xfrm>
        </p:grpSpPr>
        <p:sp>
          <p:nvSpPr>
            <p:cNvPr id="20516" name="Rectangle 25"/>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17" name="Line 26"/>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8" name="Text Box 27"/>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Sección</a:t>
              </a:r>
            </a:p>
          </p:txBody>
        </p:sp>
        <p:sp>
          <p:nvSpPr>
            <p:cNvPr id="20519" name="Line 28"/>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1" name="Group 29"/>
          <p:cNvGrpSpPr>
            <a:grpSpLocks/>
          </p:cNvGrpSpPr>
          <p:nvPr/>
        </p:nvGrpSpPr>
        <p:grpSpPr bwMode="auto">
          <a:xfrm>
            <a:off x="3505200" y="3352800"/>
            <a:ext cx="2362200" cy="838200"/>
            <a:chOff x="384" y="1632"/>
            <a:chExt cx="1008" cy="528"/>
          </a:xfrm>
        </p:grpSpPr>
        <p:sp>
          <p:nvSpPr>
            <p:cNvPr id="20512" name="Rectangle 30"/>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13" name="Line 31"/>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4" name="Text Box 32"/>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PlanDeEstudios</a:t>
              </a:r>
            </a:p>
          </p:txBody>
        </p:sp>
        <p:sp>
          <p:nvSpPr>
            <p:cNvPr id="20515" name="Line 33"/>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2" name="Group 34"/>
          <p:cNvGrpSpPr>
            <a:grpSpLocks/>
          </p:cNvGrpSpPr>
          <p:nvPr/>
        </p:nvGrpSpPr>
        <p:grpSpPr bwMode="auto">
          <a:xfrm>
            <a:off x="1828800" y="3352800"/>
            <a:ext cx="1447800" cy="838200"/>
            <a:chOff x="384" y="1632"/>
            <a:chExt cx="1008" cy="528"/>
          </a:xfrm>
        </p:grpSpPr>
        <p:sp>
          <p:nvSpPr>
            <p:cNvPr id="20508" name="Rectangle 35"/>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09" name="Line 36"/>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0" name="Text Box 37"/>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Semestre</a:t>
              </a:r>
            </a:p>
          </p:txBody>
        </p:sp>
        <p:sp>
          <p:nvSpPr>
            <p:cNvPr id="20511" name="Line 38"/>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3" name="Group 39"/>
          <p:cNvGrpSpPr>
            <a:grpSpLocks/>
          </p:cNvGrpSpPr>
          <p:nvPr/>
        </p:nvGrpSpPr>
        <p:grpSpPr bwMode="auto">
          <a:xfrm>
            <a:off x="6172200" y="2209800"/>
            <a:ext cx="1371600" cy="838200"/>
            <a:chOff x="384" y="1632"/>
            <a:chExt cx="1008" cy="528"/>
          </a:xfrm>
        </p:grpSpPr>
        <p:sp>
          <p:nvSpPr>
            <p:cNvPr id="20504" name="Rectangle 40"/>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05" name="Line 41"/>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6" name="Text Box 42"/>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Profesor</a:t>
              </a:r>
            </a:p>
          </p:txBody>
        </p:sp>
        <p:sp>
          <p:nvSpPr>
            <p:cNvPr id="20507" name="Line 43"/>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4" name="Group 44"/>
          <p:cNvGrpSpPr>
            <a:grpSpLocks/>
          </p:cNvGrpSpPr>
          <p:nvPr/>
        </p:nvGrpSpPr>
        <p:grpSpPr bwMode="auto">
          <a:xfrm>
            <a:off x="4495800" y="2209800"/>
            <a:ext cx="1143000" cy="838200"/>
            <a:chOff x="384" y="1632"/>
            <a:chExt cx="1008" cy="528"/>
          </a:xfrm>
        </p:grpSpPr>
        <p:sp>
          <p:nvSpPr>
            <p:cNvPr id="20500" name="Rectangle 45"/>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501" name="Line 46"/>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2" name="Text Box 47"/>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Curso</a:t>
              </a:r>
            </a:p>
          </p:txBody>
        </p:sp>
        <p:sp>
          <p:nvSpPr>
            <p:cNvPr id="20503" name="Line 48"/>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20495" name="Group 49"/>
          <p:cNvGrpSpPr>
            <a:grpSpLocks/>
          </p:cNvGrpSpPr>
          <p:nvPr/>
        </p:nvGrpSpPr>
        <p:grpSpPr bwMode="auto">
          <a:xfrm>
            <a:off x="3048000" y="2209800"/>
            <a:ext cx="1295400" cy="838200"/>
            <a:chOff x="384" y="1632"/>
            <a:chExt cx="1008" cy="528"/>
          </a:xfrm>
        </p:grpSpPr>
        <p:sp>
          <p:nvSpPr>
            <p:cNvPr id="20496" name="Rectangle 50"/>
            <p:cNvSpPr>
              <a:spLocks noChangeArrowheads="1"/>
            </p:cNvSpPr>
            <p:nvPr/>
          </p:nvSpPr>
          <p:spPr bwMode="auto">
            <a:xfrm>
              <a:off x="384" y="1632"/>
              <a:ext cx="960" cy="52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0497" name="Line 51"/>
            <p:cNvSpPr>
              <a:spLocks noChangeShapeType="1"/>
            </p:cNvSpPr>
            <p:nvPr/>
          </p:nvSpPr>
          <p:spPr bwMode="auto">
            <a:xfrm>
              <a:off x="384" y="192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8" name="Text Box 52"/>
            <p:cNvSpPr txBox="1">
              <a:spLocks noChangeArrowheads="1"/>
            </p:cNvSpPr>
            <p:nvPr/>
          </p:nvSpPr>
          <p:spPr bwMode="auto">
            <a:xfrm>
              <a:off x="432" y="1651"/>
              <a:ext cx="9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1"/>
                  </a:solidFill>
                  <a:latin typeface="Times New Roman" panose="02020603050405020304" pitchFamily="18" charset="0"/>
                </a:rPr>
                <a:t>Horario</a:t>
              </a:r>
            </a:p>
          </p:txBody>
        </p:sp>
        <p:sp>
          <p:nvSpPr>
            <p:cNvPr id="20499" name="Line 53"/>
            <p:cNvSpPr>
              <a:spLocks noChangeShapeType="1"/>
            </p:cNvSpPr>
            <p:nvPr/>
          </p:nvSpPr>
          <p:spPr bwMode="auto">
            <a:xfrm>
              <a:off x="384" y="2016"/>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1520" y="501862"/>
            <a:ext cx="7442522" cy="1120352"/>
          </a:xfrm>
        </p:spPr>
        <p:txBody>
          <a:bodyPr/>
          <a:lstStyle/>
          <a:p>
            <a:r>
              <a:rPr lang="es-ES_tradnl" sz="3600" b="1" dirty="0"/>
              <a:t>Representando Clases con UML</a:t>
            </a:r>
          </a:p>
        </p:txBody>
      </p:sp>
      <p:sp>
        <p:nvSpPr>
          <p:cNvPr id="21507" name="Rectangle 3"/>
          <p:cNvSpPr>
            <a:spLocks noGrp="1" noChangeArrowheads="1"/>
          </p:cNvSpPr>
          <p:nvPr>
            <p:ph idx="1"/>
          </p:nvPr>
        </p:nvSpPr>
        <p:spPr>
          <a:xfrm>
            <a:off x="467544" y="1484784"/>
            <a:ext cx="7378898" cy="4752528"/>
          </a:xfrm>
        </p:spPr>
        <p:txBody>
          <a:bodyPr/>
          <a:lstStyle/>
          <a:p>
            <a:pPr algn="just"/>
            <a:r>
              <a:rPr lang="es-ES_tradnl" sz="2500" dirty="0"/>
              <a:t>Cada clase se representa mediante tres compartimentos, uno para el nombre, los atributos y los métodos.</a:t>
            </a:r>
          </a:p>
          <a:p>
            <a:pPr algn="just"/>
            <a:endParaRPr lang="es-ES_tradnl" dirty="0"/>
          </a:p>
        </p:txBody>
      </p:sp>
      <p:sp>
        <p:nvSpPr>
          <p:cNvPr id="21509"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89024D09-D553-4C29-A152-F9C748F08853}" type="slidenum">
              <a:rPr lang="es-ES_tradnl" sz="1400">
                <a:solidFill>
                  <a:schemeClr val="tx2"/>
                </a:solidFill>
                <a:latin typeface="Times New Roman" panose="02020603050405020304" pitchFamily="18" charset="0"/>
              </a:rPr>
              <a:pPr>
                <a:spcBef>
                  <a:spcPct val="0"/>
                </a:spcBef>
                <a:buClrTx/>
                <a:buSzTx/>
                <a:buFontTx/>
                <a:buNone/>
              </a:pPr>
              <a:t>15</a:t>
            </a:fld>
            <a:endParaRPr lang="es-ES_tradnl" sz="1400">
              <a:solidFill>
                <a:schemeClr val="tx2"/>
              </a:solidFill>
              <a:latin typeface="Times New Roman" panose="02020603050405020304" pitchFamily="18" charset="0"/>
            </a:endParaRPr>
          </a:p>
        </p:txBody>
      </p:sp>
      <p:grpSp>
        <p:nvGrpSpPr>
          <p:cNvPr id="21510" name="Group 13"/>
          <p:cNvGrpSpPr>
            <a:grpSpLocks/>
          </p:cNvGrpSpPr>
          <p:nvPr/>
        </p:nvGrpSpPr>
        <p:grpSpPr bwMode="auto">
          <a:xfrm>
            <a:off x="1371600" y="3352800"/>
            <a:ext cx="2684463" cy="3124200"/>
            <a:chOff x="864" y="2112"/>
            <a:chExt cx="1691" cy="1968"/>
          </a:xfrm>
        </p:grpSpPr>
        <p:sp>
          <p:nvSpPr>
            <p:cNvPr id="21517" name="Rectangle 6"/>
            <p:cNvSpPr>
              <a:spLocks noChangeArrowheads="1"/>
            </p:cNvSpPr>
            <p:nvPr/>
          </p:nvSpPr>
          <p:spPr bwMode="auto">
            <a:xfrm>
              <a:off x="864" y="2112"/>
              <a:ext cx="1691" cy="196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1518" name="Line 7"/>
            <p:cNvSpPr>
              <a:spLocks noChangeShapeType="1"/>
            </p:cNvSpPr>
            <p:nvPr/>
          </p:nvSpPr>
          <p:spPr bwMode="auto">
            <a:xfrm>
              <a:off x="864" y="2496"/>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1519" name="Text Box 8"/>
            <p:cNvSpPr txBox="1">
              <a:spLocks noChangeArrowheads="1"/>
            </p:cNvSpPr>
            <p:nvPr/>
          </p:nvSpPr>
          <p:spPr bwMode="auto">
            <a:xfrm>
              <a:off x="864" y="2176"/>
              <a:ext cx="169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dirty="0">
                  <a:solidFill>
                    <a:schemeClr val="bg1"/>
                  </a:solidFill>
                  <a:latin typeface="Arial" panose="020B0604020202020204" pitchFamily="34" charset="0"/>
                </a:rPr>
                <a:t>Motocicleta</a:t>
              </a:r>
              <a:endParaRPr lang="es-ES_tradnl" sz="2200" dirty="0">
                <a:solidFill>
                  <a:schemeClr val="bg1"/>
                </a:solidFill>
                <a:latin typeface="Times New Roman" panose="02020603050405020304" pitchFamily="18" charset="0"/>
              </a:endParaRPr>
            </a:p>
          </p:txBody>
        </p:sp>
        <p:sp>
          <p:nvSpPr>
            <p:cNvPr id="21520" name="Line 9"/>
            <p:cNvSpPr>
              <a:spLocks noChangeShapeType="1"/>
            </p:cNvSpPr>
            <p:nvPr/>
          </p:nvSpPr>
          <p:spPr bwMode="auto">
            <a:xfrm>
              <a:off x="864" y="3360"/>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1521" name="Text Box 10"/>
            <p:cNvSpPr txBox="1">
              <a:spLocks noChangeArrowheads="1"/>
            </p:cNvSpPr>
            <p:nvPr/>
          </p:nvSpPr>
          <p:spPr bwMode="auto">
            <a:xfrm>
              <a:off x="960" y="2544"/>
              <a:ext cx="1411"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2"/>
                  </a:solidFill>
                  <a:latin typeface="Times New Roman" panose="02020603050405020304" pitchFamily="18" charset="0"/>
                </a:rPr>
                <a:t>color</a:t>
              </a:r>
            </a:p>
            <a:p>
              <a:pPr>
                <a:lnSpc>
                  <a:spcPct val="40000"/>
                </a:lnSpc>
                <a:spcBef>
                  <a:spcPct val="50000"/>
                </a:spcBef>
                <a:buClrTx/>
                <a:buSzTx/>
                <a:buFontTx/>
                <a:buNone/>
              </a:pPr>
              <a:r>
                <a:rPr lang="es-ES_tradnl" sz="2200">
                  <a:solidFill>
                    <a:schemeClr val="bg2"/>
                  </a:solidFill>
                  <a:latin typeface="Times New Roman" panose="02020603050405020304" pitchFamily="18" charset="0"/>
                </a:rPr>
                <a:t>cilindrada</a:t>
              </a:r>
            </a:p>
            <a:p>
              <a:pPr>
                <a:lnSpc>
                  <a:spcPct val="60000"/>
                </a:lnSpc>
                <a:spcBef>
                  <a:spcPct val="50000"/>
                </a:spcBef>
                <a:buClrTx/>
                <a:buSzTx/>
                <a:buFontTx/>
                <a:buNone/>
              </a:pPr>
              <a:r>
                <a:rPr lang="es-ES_tradnl" sz="2200">
                  <a:solidFill>
                    <a:schemeClr val="bg2"/>
                  </a:solidFill>
                  <a:latin typeface="Times New Roman" panose="02020603050405020304" pitchFamily="18" charset="0"/>
                </a:rPr>
                <a:t>velocidad máxima</a:t>
              </a:r>
              <a:endParaRPr lang="es-ES_tradnl" sz="2400">
                <a:solidFill>
                  <a:schemeClr val="bg2"/>
                </a:solidFill>
                <a:latin typeface="Times New Roman" panose="02020603050405020304" pitchFamily="18" charset="0"/>
              </a:endParaRPr>
            </a:p>
          </p:txBody>
        </p:sp>
        <p:sp>
          <p:nvSpPr>
            <p:cNvPr id="21522" name="Text Box 12"/>
            <p:cNvSpPr txBox="1">
              <a:spLocks noChangeArrowheads="1"/>
            </p:cNvSpPr>
            <p:nvPr/>
          </p:nvSpPr>
          <p:spPr bwMode="auto">
            <a:xfrm>
              <a:off x="1008" y="3360"/>
              <a:ext cx="693"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a:solidFill>
                    <a:schemeClr val="bg2"/>
                  </a:solidFill>
                  <a:latin typeface="Times New Roman" panose="02020603050405020304" pitchFamily="18" charset="0"/>
                </a:rPr>
                <a:t>arrancar</a:t>
              </a:r>
            </a:p>
            <a:p>
              <a:pPr>
                <a:lnSpc>
                  <a:spcPct val="40000"/>
                </a:lnSpc>
                <a:spcBef>
                  <a:spcPct val="50000"/>
                </a:spcBef>
                <a:buClrTx/>
                <a:buSzTx/>
                <a:buFontTx/>
                <a:buNone/>
              </a:pPr>
              <a:r>
                <a:rPr lang="es-ES_tradnl" sz="2200">
                  <a:solidFill>
                    <a:schemeClr val="bg2"/>
                  </a:solidFill>
                  <a:latin typeface="Times New Roman" panose="02020603050405020304" pitchFamily="18" charset="0"/>
                </a:rPr>
                <a:t>acelerar</a:t>
              </a:r>
            </a:p>
            <a:p>
              <a:pPr>
                <a:lnSpc>
                  <a:spcPct val="60000"/>
                </a:lnSpc>
                <a:spcBef>
                  <a:spcPct val="50000"/>
                </a:spcBef>
                <a:buClrTx/>
                <a:buSzTx/>
                <a:buFontTx/>
                <a:buNone/>
              </a:pPr>
              <a:r>
                <a:rPr lang="es-ES_tradnl" sz="2200">
                  <a:solidFill>
                    <a:schemeClr val="bg2"/>
                  </a:solidFill>
                  <a:latin typeface="Times New Roman" panose="02020603050405020304" pitchFamily="18" charset="0"/>
                </a:rPr>
                <a:t>frenar</a:t>
              </a:r>
              <a:endParaRPr lang="es-ES_tradnl" sz="2400">
                <a:solidFill>
                  <a:schemeClr val="bg2"/>
                </a:solidFill>
                <a:latin typeface="Times New Roman" panose="02020603050405020304" pitchFamily="18" charset="0"/>
              </a:endParaRPr>
            </a:p>
          </p:txBody>
        </p:sp>
      </p:grpSp>
      <p:sp>
        <p:nvSpPr>
          <p:cNvPr id="21511" name="AutoShape 14"/>
          <p:cNvSpPr>
            <a:spLocks noChangeArrowheads="1"/>
          </p:cNvSpPr>
          <p:nvPr/>
        </p:nvSpPr>
        <p:spPr bwMode="auto">
          <a:xfrm>
            <a:off x="4267200" y="3505200"/>
            <a:ext cx="685800" cy="228600"/>
          </a:xfrm>
          <a:prstGeom prst="rightArrow">
            <a:avLst>
              <a:gd name="adj1" fmla="val 50000"/>
              <a:gd name="adj2" fmla="val 75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1512" name="AutoShape 15"/>
          <p:cNvSpPr>
            <a:spLocks noChangeArrowheads="1"/>
          </p:cNvSpPr>
          <p:nvPr/>
        </p:nvSpPr>
        <p:spPr bwMode="auto">
          <a:xfrm>
            <a:off x="4267200" y="4495800"/>
            <a:ext cx="685800" cy="228600"/>
          </a:xfrm>
          <a:prstGeom prst="rightArrow">
            <a:avLst>
              <a:gd name="adj1" fmla="val 50000"/>
              <a:gd name="adj2" fmla="val 75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1513" name="AutoShape 16"/>
          <p:cNvSpPr>
            <a:spLocks noChangeArrowheads="1"/>
          </p:cNvSpPr>
          <p:nvPr/>
        </p:nvSpPr>
        <p:spPr bwMode="auto">
          <a:xfrm>
            <a:off x="4267200" y="5715000"/>
            <a:ext cx="685800" cy="228600"/>
          </a:xfrm>
          <a:prstGeom prst="rightArrow">
            <a:avLst>
              <a:gd name="adj1" fmla="val 50000"/>
              <a:gd name="adj2" fmla="val 7500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1514" name="Text Box 17"/>
          <p:cNvSpPr txBox="1">
            <a:spLocks noChangeArrowheads="1"/>
          </p:cNvSpPr>
          <p:nvPr/>
        </p:nvSpPr>
        <p:spPr bwMode="auto">
          <a:xfrm>
            <a:off x="5105400" y="3352800"/>
            <a:ext cx="2320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b="1">
                <a:latin typeface="Arial" panose="020B0604020202020204" pitchFamily="34" charset="0"/>
              </a:rPr>
              <a:t>Nombre_Clase</a:t>
            </a:r>
            <a:endParaRPr lang="es-ES_tradnl" sz="2400">
              <a:latin typeface="Times New Roman" panose="02020603050405020304" pitchFamily="18" charset="0"/>
            </a:endParaRPr>
          </a:p>
        </p:txBody>
      </p:sp>
      <p:sp>
        <p:nvSpPr>
          <p:cNvPr id="21515" name="Text Box 18"/>
          <p:cNvSpPr txBox="1">
            <a:spLocks noChangeArrowheads="1"/>
          </p:cNvSpPr>
          <p:nvPr/>
        </p:nvSpPr>
        <p:spPr bwMode="auto">
          <a:xfrm>
            <a:off x="5105400" y="4343400"/>
            <a:ext cx="3879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b="1">
                <a:latin typeface="Arial" panose="020B0604020202020204" pitchFamily="34" charset="0"/>
              </a:rPr>
              <a:t>Atributos(caracterìsticas)</a:t>
            </a:r>
            <a:endParaRPr lang="es-ES_tradnl" sz="2400">
              <a:latin typeface="Times New Roman" panose="02020603050405020304" pitchFamily="18" charset="0"/>
            </a:endParaRPr>
          </a:p>
        </p:txBody>
      </p:sp>
      <p:sp>
        <p:nvSpPr>
          <p:cNvPr id="21516" name="Text Box 19"/>
          <p:cNvSpPr txBox="1">
            <a:spLocks noChangeArrowheads="1"/>
          </p:cNvSpPr>
          <p:nvPr/>
        </p:nvSpPr>
        <p:spPr bwMode="auto">
          <a:xfrm>
            <a:off x="5105400" y="5562600"/>
            <a:ext cx="343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b="1">
                <a:latin typeface="Arial" panose="020B0604020202020204" pitchFamily="34" charset="0"/>
              </a:rPr>
              <a:t>Métodos(operaciones)</a:t>
            </a:r>
            <a:endParaRPr lang="es-ES_tradnl" sz="2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s-ES" b="1" dirty="0"/>
              <a:t>Atributos</a:t>
            </a:r>
          </a:p>
        </p:txBody>
      </p:sp>
      <p:sp>
        <p:nvSpPr>
          <p:cNvPr id="22531" name="Rectangle 1027"/>
          <p:cNvSpPr>
            <a:spLocks noGrp="1" noChangeArrowheads="1"/>
          </p:cNvSpPr>
          <p:nvPr>
            <p:ph idx="1"/>
          </p:nvPr>
        </p:nvSpPr>
        <p:spPr>
          <a:xfrm>
            <a:off x="755576" y="1628800"/>
            <a:ext cx="6912768" cy="4684688"/>
          </a:xfrm>
        </p:spPr>
        <p:txBody>
          <a:bodyPr/>
          <a:lstStyle/>
          <a:p>
            <a:r>
              <a:rPr lang="es-ES" sz="2400" dirty="0"/>
              <a:t>Los atributos de una clase se listan en el segundo compartimiento y son las características que definen a la clase.</a:t>
            </a:r>
          </a:p>
          <a:p>
            <a:r>
              <a:rPr lang="es-ES" sz="2400" dirty="0"/>
              <a:t>Ejemplo:</a:t>
            </a:r>
          </a:p>
          <a:p>
            <a:endParaRPr lang="es-ES" sz="2400" dirty="0"/>
          </a:p>
          <a:p>
            <a:pPr lvl="1"/>
            <a:endParaRPr lang="es-ES" dirty="0"/>
          </a:p>
        </p:txBody>
      </p:sp>
      <p:sp>
        <p:nvSpPr>
          <p:cNvPr id="2253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25F3F059-2110-48C8-A3AD-2044F93BAE90}" type="slidenum">
              <a:rPr lang="es-ES_tradnl" sz="1400">
                <a:solidFill>
                  <a:schemeClr val="tx2"/>
                </a:solidFill>
                <a:latin typeface="Times New Roman" panose="02020603050405020304" pitchFamily="18" charset="0"/>
              </a:rPr>
              <a:pPr>
                <a:spcBef>
                  <a:spcPct val="0"/>
                </a:spcBef>
                <a:buClrTx/>
                <a:buSzTx/>
                <a:buFontTx/>
                <a:buNone/>
              </a:pPr>
              <a:t>16</a:t>
            </a:fld>
            <a:endParaRPr lang="es-ES_tradnl" sz="1400">
              <a:solidFill>
                <a:schemeClr val="tx2"/>
              </a:solidFill>
              <a:latin typeface="Times New Roman" panose="02020603050405020304" pitchFamily="18" charset="0"/>
            </a:endParaRPr>
          </a:p>
        </p:txBody>
      </p:sp>
      <p:grpSp>
        <p:nvGrpSpPr>
          <p:cNvPr id="22534" name="Group 1028"/>
          <p:cNvGrpSpPr>
            <a:grpSpLocks/>
          </p:cNvGrpSpPr>
          <p:nvPr/>
        </p:nvGrpSpPr>
        <p:grpSpPr bwMode="auto">
          <a:xfrm>
            <a:off x="3419475" y="3573463"/>
            <a:ext cx="2684463" cy="2740025"/>
            <a:chOff x="864" y="2112"/>
            <a:chExt cx="1691" cy="1968"/>
          </a:xfrm>
        </p:grpSpPr>
        <p:sp>
          <p:nvSpPr>
            <p:cNvPr id="22535" name="Rectangle 1029"/>
            <p:cNvSpPr>
              <a:spLocks noChangeArrowheads="1"/>
            </p:cNvSpPr>
            <p:nvPr/>
          </p:nvSpPr>
          <p:spPr bwMode="auto">
            <a:xfrm>
              <a:off x="864" y="2112"/>
              <a:ext cx="1691" cy="196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2536" name="Line 1030"/>
            <p:cNvSpPr>
              <a:spLocks noChangeShapeType="1"/>
            </p:cNvSpPr>
            <p:nvPr/>
          </p:nvSpPr>
          <p:spPr bwMode="auto">
            <a:xfrm>
              <a:off x="864" y="2496"/>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2537" name="Text Box 1031"/>
            <p:cNvSpPr txBox="1">
              <a:spLocks noChangeArrowheads="1"/>
            </p:cNvSpPr>
            <p:nvPr/>
          </p:nvSpPr>
          <p:spPr bwMode="auto">
            <a:xfrm>
              <a:off x="864" y="2176"/>
              <a:ext cx="169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b="1">
                  <a:solidFill>
                    <a:schemeClr val="bg1"/>
                  </a:solidFill>
                  <a:latin typeface="Arial" panose="020B0604020202020204" pitchFamily="34" charset="0"/>
                </a:rPr>
                <a:t>Libro</a:t>
              </a:r>
              <a:endParaRPr lang="es-ES_tradnl" sz="2200" b="1">
                <a:solidFill>
                  <a:schemeClr val="bg1"/>
                </a:solidFill>
                <a:latin typeface="Times New Roman" panose="02020603050405020304" pitchFamily="18" charset="0"/>
              </a:endParaRPr>
            </a:p>
          </p:txBody>
        </p:sp>
        <p:sp>
          <p:nvSpPr>
            <p:cNvPr id="22538" name="Line 1032"/>
            <p:cNvSpPr>
              <a:spLocks noChangeShapeType="1"/>
            </p:cNvSpPr>
            <p:nvPr/>
          </p:nvSpPr>
          <p:spPr bwMode="auto">
            <a:xfrm>
              <a:off x="864" y="3360"/>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2539" name="Text Box 1033"/>
            <p:cNvSpPr txBox="1">
              <a:spLocks noChangeArrowheads="1"/>
            </p:cNvSpPr>
            <p:nvPr/>
          </p:nvSpPr>
          <p:spPr bwMode="auto">
            <a:xfrm>
              <a:off x="960" y="2541"/>
              <a:ext cx="1207"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b="1">
                  <a:solidFill>
                    <a:schemeClr val="bg2"/>
                  </a:solidFill>
                  <a:latin typeface="Times New Roman" panose="02020603050405020304" pitchFamily="18" charset="0"/>
                </a:rPr>
                <a:t>Titulo: cadena</a:t>
              </a:r>
            </a:p>
            <a:p>
              <a:pPr>
                <a:lnSpc>
                  <a:spcPct val="50000"/>
                </a:lnSpc>
                <a:spcBef>
                  <a:spcPct val="50000"/>
                </a:spcBef>
                <a:buClrTx/>
                <a:buSzTx/>
                <a:buFontTx/>
                <a:buNone/>
              </a:pPr>
              <a:r>
                <a:rPr lang="es-ES_tradnl" sz="2200" b="1">
                  <a:solidFill>
                    <a:schemeClr val="bg2"/>
                  </a:solidFill>
                  <a:latin typeface="Times New Roman" panose="02020603050405020304" pitchFamily="18" charset="0"/>
                </a:rPr>
                <a:t>Autor: cadena</a:t>
              </a:r>
            </a:p>
            <a:p>
              <a:pPr>
                <a:lnSpc>
                  <a:spcPct val="60000"/>
                </a:lnSpc>
                <a:spcBef>
                  <a:spcPct val="50000"/>
                </a:spcBef>
                <a:buClrTx/>
                <a:buSzTx/>
                <a:buFontTx/>
                <a:buNone/>
              </a:pPr>
              <a:r>
                <a:rPr lang="es-ES_tradnl" sz="2200" b="1">
                  <a:solidFill>
                    <a:schemeClr val="bg2"/>
                  </a:solidFill>
                  <a:latin typeface="Times New Roman" panose="02020603050405020304" pitchFamily="18" charset="0"/>
                </a:rPr>
                <a:t>Tomo: entero</a:t>
              </a:r>
              <a:endParaRPr lang="es-ES_tradnl" sz="2400" b="1">
                <a:solidFill>
                  <a:schemeClr val="bg2"/>
                </a:solidFill>
                <a:latin typeface="Times New Roman" panose="02020603050405020304" pitchFamily="18" charset="0"/>
              </a:endParaRPr>
            </a:p>
          </p:txBody>
        </p:sp>
        <p:sp>
          <p:nvSpPr>
            <p:cNvPr id="22540" name="Text Box 1034"/>
            <p:cNvSpPr txBox="1">
              <a:spLocks noChangeArrowheads="1"/>
            </p:cNvSpPr>
            <p:nvPr/>
          </p:nvSpPr>
          <p:spPr bwMode="auto">
            <a:xfrm>
              <a:off x="1008" y="3359"/>
              <a:ext cx="11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endParaRPr lang="es-ES_tradnl" sz="2400">
                <a:solidFill>
                  <a:schemeClr val="bg2"/>
                </a:solidFill>
                <a:latin typeface="Times New Roman" panose="02020603050405020304" pitchFamily="18"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ES" sz="3600" b="1" dirty="0"/>
              <a:t>Atributos</a:t>
            </a:r>
          </a:p>
        </p:txBody>
      </p:sp>
      <p:sp>
        <p:nvSpPr>
          <p:cNvPr id="23555" name="Rectangle 3"/>
          <p:cNvSpPr>
            <a:spLocks noGrp="1" noChangeArrowheads="1"/>
          </p:cNvSpPr>
          <p:nvPr>
            <p:ph idx="1"/>
          </p:nvPr>
        </p:nvSpPr>
        <p:spPr>
          <a:xfrm>
            <a:off x="971550" y="1712913"/>
            <a:ext cx="7772400" cy="2039937"/>
          </a:xfrm>
          <a:ln>
            <a:solidFill>
              <a:srgbClr val="E6EFAF"/>
            </a:solidFill>
            <a:miter lim="800000"/>
            <a:headEnd/>
            <a:tailEnd/>
          </a:ln>
        </p:spPr>
        <p:txBody>
          <a:bodyPr/>
          <a:lstStyle/>
          <a:p>
            <a:r>
              <a:rPr lang="es-ES"/>
              <a:t>Atributos buenos</a:t>
            </a:r>
          </a:p>
          <a:p>
            <a:pPr lvl="1"/>
            <a:r>
              <a:rPr lang="es-ES">
                <a:solidFill>
                  <a:srgbClr val="E6EFAF"/>
                </a:solidFill>
              </a:rPr>
              <a:t>nombre</a:t>
            </a:r>
            <a:r>
              <a:rPr lang="es-ES"/>
              <a:t>	        </a:t>
            </a:r>
            <a:r>
              <a:rPr lang="es-ES" sz="2300"/>
              <a:t>nombre del curso</a:t>
            </a:r>
          </a:p>
          <a:p>
            <a:pPr lvl="1"/>
            <a:r>
              <a:rPr lang="es-ES">
                <a:solidFill>
                  <a:srgbClr val="E6EFAF"/>
                </a:solidFill>
              </a:rPr>
              <a:t>numeroCreditos</a:t>
            </a:r>
            <a:r>
              <a:rPr lang="es-ES"/>
              <a:t>  </a:t>
            </a:r>
            <a:r>
              <a:rPr lang="es-ES" sz="2300"/>
              <a:t>numero de créditos que 		                 	          tiene el curso</a:t>
            </a:r>
          </a:p>
        </p:txBody>
      </p:sp>
      <p:sp>
        <p:nvSpPr>
          <p:cNvPr id="2355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FF2D83DE-42C5-4A83-A052-705E3836A3B0}" type="slidenum">
              <a:rPr lang="es-ES_tradnl" sz="1400">
                <a:solidFill>
                  <a:schemeClr val="tx2"/>
                </a:solidFill>
                <a:latin typeface="Times New Roman" panose="02020603050405020304" pitchFamily="18" charset="0"/>
              </a:rPr>
              <a:pPr>
                <a:spcBef>
                  <a:spcPct val="0"/>
                </a:spcBef>
                <a:buClrTx/>
                <a:buSzTx/>
                <a:buFontTx/>
                <a:buNone/>
              </a:pPr>
              <a:t>17</a:t>
            </a:fld>
            <a:endParaRPr lang="es-ES_tradnl" sz="1400">
              <a:solidFill>
                <a:schemeClr val="tx2"/>
              </a:solidFill>
              <a:latin typeface="Times New Roman" panose="02020603050405020304" pitchFamily="18" charset="0"/>
            </a:endParaRPr>
          </a:p>
        </p:txBody>
      </p:sp>
      <p:sp>
        <p:nvSpPr>
          <p:cNvPr id="23558" name="Rectangle 5"/>
          <p:cNvSpPr>
            <a:spLocks noChangeArrowheads="1"/>
          </p:cNvSpPr>
          <p:nvPr/>
        </p:nvSpPr>
        <p:spPr bwMode="auto">
          <a:xfrm>
            <a:off x="971550" y="3933825"/>
            <a:ext cx="7772400" cy="23749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20000"/>
              </a:spcBef>
              <a:buClr>
                <a:srgbClr val="FFFF00"/>
              </a:buClr>
              <a:buFont typeface="Wingdings" panose="05000000000000000000" pitchFamily="2" charset="2"/>
              <a:buChar char="®"/>
            </a:pPr>
            <a:r>
              <a:rPr lang="es-ES" sz="3200">
                <a:latin typeface="Arial" panose="020B0604020202020204" pitchFamily="34" charset="0"/>
              </a:rPr>
              <a:t>Atributo malo</a:t>
            </a:r>
          </a:p>
          <a:p>
            <a:pPr lvl="1" eaLnBrk="1" hangingPunct="1">
              <a:spcBef>
                <a:spcPct val="20000"/>
              </a:spcBef>
              <a:buClr>
                <a:srgbClr val="CC0000"/>
              </a:buClr>
              <a:buSzPct val="70000"/>
              <a:buFont typeface="Wingdings" panose="05000000000000000000" pitchFamily="2" charset="2"/>
              <a:buChar char="®"/>
            </a:pPr>
            <a:r>
              <a:rPr lang="es-ES" sz="2800">
                <a:solidFill>
                  <a:srgbClr val="E6EFAF"/>
                </a:solidFill>
                <a:latin typeface="Arial" panose="020B0604020202020204" pitchFamily="34" charset="0"/>
              </a:rPr>
              <a:t>aula</a:t>
            </a:r>
            <a:r>
              <a:rPr lang="es-ES" sz="2800">
                <a:latin typeface="Arial" panose="020B0604020202020204" pitchFamily="34" charset="0"/>
              </a:rPr>
              <a:t>	                   </a:t>
            </a:r>
            <a:r>
              <a:rPr lang="es-ES" sz="2300">
                <a:latin typeface="Arial" panose="020B0604020202020204" pitchFamily="34" charset="0"/>
              </a:rPr>
              <a:t>lugar donde se puede 					enseñar el curso</a:t>
            </a:r>
          </a:p>
        </p:txBody>
      </p:sp>
      <p:sp>
        <p:nvSpPr>
          <p:cNvPr id="23559" name="Line 6"/>
          <p:cNvSpPr>
            <a:spLocks noChangeShapeType="1"/>
          </p:cNvSpPr>
          <p:nvPr/>
        </p:nvSpPr>
        <p:spPr bwMode="auto">
          <a:xfrm>
            <a:off x="1835150" y="4508500"/>
            <a:ext cx="5905500" cy="1081088"/>
          </a:xfrm>
          <a:prstGeom prst="line">
            <a:avLst/>
          </a:prstGeom>
          <a:noFill/>
          <a:ln w="9525">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23560" name="Line 7"/>
          <p:cNvSpPr>
            <a:spLocks noChangeShapeType="1"/>
          </p:cNvSpPr>
          <p:nvPr/>
        </p:nvSpPr>
        <p:spPr bwMode="auto">
          <a:xfrm flipH="1">
            <a:off x="1908175" y="4292600"/>
            <a:ext cx="5400675" cy="1296988"/>
          </a:xfrm>
          <a:prstGeom prst="line">
            <a:avLst/>
          </a:prstGeom>
          <a:noFill/>
          <a:ln w="9525">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23561" name="Text Box 8"/>
          <p:cNvSpPr txBox="1">
            <a:spLocks noChangeArrowheads="1"/>
          </p:cNvSpPr>
          <p:nvPr/>
        </p:nvSpPr>
        <p:spPr bwMode="auto">
          <a:xfrm>
            <a:off x="1187450" y="5445125"/>
            <a:ext cx="7488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 sz="2200">
                <a:latin typeface="Times New Roman" panose="02020603050405020304" pitchFamily="18" charset="0"/>
              </a:rPr>
              <a:t>Pueden ser varios valores que dependen del semestre, es más apropiado definir un aula para cada sección de un curso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529456"/>
            <a:ext cx="7217097" cy="1557338"/>
          </a:xfrm>
        </p:spPr>
        <p:txBody>
          <a:bodyPr/>
          <a:lstStyle/>
          <a:p>
            <a:r>
              <a:rPr lang="es-ES" sz="3200" b="1" dirty="0"/>
              <a:t>Atributos dependen del dominio</a:t>
            </a:r>
          </a:p>
        </p:txBody>
      </p:sp>
      <p:sp>
        <p:nvSpPr>
          <p:cNvPr id="24579" name="Rectangle 3"/>
          <p:cNvSpPr>
            <a:spLocks noGrp="1" noChangeArrowheads="1"/>
          </p:cNvSpPr>
          <p:nvPr>
            <p:ph idx="1"/>
          </p:nvPr>
        </p:nvSpPr>
        <p:spPr>
          <a:xfrm>
            <a:off x="395536" y="1412776"/>
            <a:ext cx="8208912" cy="4392488"/>
          </a:xfrm>
        </p:spPr>
        <p:txBody>
          <a:bodyPr/>
          <a:lstStyle/>
          <a:p>
            <a:pPr algn="just"/>
            <a:r>
              <a:rPr lang="es-ES" sz="2300" dirty="0"/>
              <a:t>Los atributos deben tener sentido dentro del contexto del dominio que se quiere modelar, deben escogerse sólo los atributos que sean de utilidad al sistema que se piensa construir.</a:t>
            </a:r>
          </a:p>
          <a:p>
            <a:pPr algn="just"/>
            <a:r>
              <a:rPr lang="es-ES" sz="2300" dirty="0">
                <a:solidFill>
                  <a:srgbClr val="E6EFAF"/>
                </a:solidFill>
              </a:rPr>
              <a:t>Ejemplo:</a:t>
            </a:r>
            <a:r>
              <a:rPr lang="es-ES" sz="2300" dirty="0"/>
              <a:t> Los atributos de una clase Persona serán diferentes dependiendo de ‘quien pregunte’</a:t>
            </a:r>
          </a:p>
        </p:txBody>
      </p:sp>
      <p:sp>
        <p:nvSpPr>
          <p:cNvPr id="2458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A4B5525B-E493-430F-8057-0A36DA88E938}" type="slidenum">
              <a:rPr lang="es-ES_tradnl" sz="1400">
                <a:solidFill>
                  <a:schemeClr val="tx2"/>
                </a:solidFill>
                <a:latin typeface="Times New Roman" panose="02020603050405020304" pitchFamily="18" charset="0"/>
              </a:rPr>
              <a:pPr>
                <a:spcBef>
                  <a:spcPct val="0"/>
                </a:spcBef>
                <a:buClrTx/>
                <a:buSzTx/>
                <a:buFontTx/>
                <a:buNone/>
              </a:pPr>
              <a:t>18</a:t>
            </a:fld>
            <a:endParaRPr lang="es-ES_tradnl" sz="1400">
              <a:solidFill>
                <a:schemeClr val="tx2"/>
              </a:solidFill>
              <a:latin typeface="Times New Roman" panose="02020603050405020304" pitchFamily="18" charset="0"/>
            </a:endParaRPr>
          </a:p>
        </p:txBody>
      </p:sp>
      <p:sp>
        <p:nvSpPr>
          <p:cNvPr id="24582" name="Line 4"/>
          <p:cNvSpPr>
            <a:spLocks noChangeShapeType="1"/>
          </p:cNvSpPr>
          <p:nvPr/>
        </p:nvSpPr>
        <p:spPr bwMode="auto">
          <a:xfrm>
            <a:off x="4716463" y="4221163"/>
            <a:ext cx="0" cy="22320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24583" name="Text Box 5"/>
          <p:cNvSpPr txBox="1">
            <a:spLocks noChangeArrowheads="1"/>
          </p:cNvSpPr>
          <p:nvPr/>
        </p:nvSpPr>
        <p:spPr bwMode="auto">
          <a:xfrm>
            <a:off x="900113" y="4221163"/>
            <a:ext cx="36004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 sz="2400" u="sng">
                <a:latin typeface="Times New Roman" panose="02020603050405020304" pitchFamily="18" charset="0"/>
              </a:rPr>
              <a:t>Perspectiva de un Banquero</a:t>
            </a:r>
          </a:p>
          <a:p>
            <a:pPr>
              <a:spcBef>
                <a:spcPct val="50000"/>
              </a:spcBef>
              <a:buClrTx/>
              <a:buSzTx/>
              <a:buFontTx/>
              <a:buNone/>
            </a:pPr>
            <a:r>
              <a:rPr lang="es-ES" sz="2400">
                <a:latin typeface="Times New Roman" panose="02020603050405020304" pitchFamily="18" charset="0"/>
              </a:rPr>
              <a:t>nombre</a:t>
            </a:r>
          </a:p>
          <a:p>
            <a:pPr>
              <a:lnSpc>
                <a:spcPct val="40000"/>
              </a:lnSpc>
              <a:spcBef>
                <a:spcPct val="50000"/>
              </a:spcBef>
              <a:buClrTx/>
              <a:buSzTx/>
              <a:buFontTx/>
              <a:buNone/>
            </a:pPr>
            <a:r>
              <a:rPr lang="es-ES" sz="2400">
                <a:latin typeface="Times New Roman" panose="02020603050405020304" pitchFamily="18" charset="0"/>
              </a:rPr>
              <a:t>dirección </a:t>
            </a:r>
          </a:p>
          <a:p>
            <a:pPr>
              <a:lnSpc>
                <a:spcPct val="50000"/>
              </a:lnSpc>
              <a:spcBef>
                <a:spcPct val="50000"/>
              </a:spcBef>
              <a:buClrTx/>
              <a:buSzTx/>
              <a:buFontTx/>
              <a:buNone/>
            </a:pPr>
            <a:r>
              <a:rPr lang="es-ES" sz="2400">
                <a:latin typeface="Times New Roman" panose="02020603050405020304" pitchFamily="18" charset="0"/>
              </a:rPr>
              <a:t>fechaDeNacimiento</a:t>
            </a:r>
          </a:p>
          <a:p>
            <a:pPr>
              <a:lnSpc>
                <a:spcPct val="50000"/>
              </a:lnSpc>
              <a:spcBef>
                <a:spcPct val="50000"/>
              </a:spcBef>
              <a:buClrTx/>
              <a:buSzTx/>
              <a:buFontTx/>
              <a:buNone/>
            </a:pPr>
            <a:r>
              <a:rPr lang="es-ES" sz="2400">
                <a:latin typeface="Times New Roman" panose="02020603050405020304" pitchFamily="18" charset="0"/>
              </a:rPr>
              <a:t>númeroDeCuenta</a:t>
            </a:r>
          </a:p>
        </p:txBody>
      </p:sp>
      <p:sp>
        <p:nvSpPr>
          <p:cNvPr id="24584" name="Text Box 6"/>
          <p:cNvSpPr txBox="1">
            <a:spLocks noChangeArrowheads="1"/>
          </p:cNvSpPr>
          <p:nvPr/>
        </p:nvSpPr>
        <p:spPr bwMode="auto">
          <a:xfrm>
            <a:off x="5148263" y="4221163"/>
            <a:ext cx="3600450"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 sz="2400" u="sng">
                <a:latin typeface="Times New Roman" panose="02020603050405020304" pitchFamily="18" charset="0"/>
              </a:rPr>
              <a:t>Perspectiva de un Doctor</a:t>
            </a:r>
          </a:p>
          <a:p>
            <a:pPr>
              <a:spcBef>
                <a:spcPct val="50000"/>
              </a:spcBef>
              <a:buClrTx/>
              <a:buSzTx/>
              <a:buFontTx/>
              <a:buNone/>
            </a:pPr>
            <a:r>
              <a:rPr lang="es-ES" sz="2400">
                <a:latin typeface="Times New Roman" panose="02020603050405020304" pitchFamily="18" charset="0"/>
              </a:rPr>
              <a:t>nombre</a:t>
            </a:r>
          </a:p>
          <a:p>
            <a:pPr>
              <a:lnSpc>
                <a:spcPct val="40000"/>
              </a:lnSpc>
              <a:spcBef>
                <a:spcPct val="50000"/>
              </a:spcBef>
              <a:buClrTx/>
              <a:buSzTx/>
              <a:buFontTx/>
              <a:buNone/>
            </a:pPr>
            <a:r>
              <a:rPr lang="es-ES" sz="2400">
                <a:latin typeface="Times New Roman" panose="02020603050405020304" pitchFamily="18" charset="0"/>
              </a:rPr>
              <a:t>dirección </a:t>
            </a:r>
          </a:p>
          <a:p>
            <a:pPr>
              <a:lnSpc>
                <a:spcPct val="50000"/>
              </a:lnSpc>
              <a:spcBef>
                <a:spcPct val="50000"/>
              </a:spcBef>
              <a:buClrTx/>
              <a:buSzTx/>
              <a:buFontTx/>
              <a:buNone/>
            </a:pPr>
            <a:r>
              <a:rPr lang="es-ES" sz="2400">
                <a:latin typeface="Times New Roman" panose="02020603050405020304" pitchFamily="18" charset="0"/>
              </a:rPr>
              <a:t>fechaDeNacimiento</a:t>
            </a:r>
          </a:p>
          <a:p>
            <a:pPr>
              <a:lnSpc>
                <a:spcPct val="30000"/>
              </a:lnSpc>
              <a:spcBef>
                <a:spcPct val="50000"/>
              </a:spcBef>
              <a:buClrTx/>
              <a:buSzTx/>
              <a:buFontTx/>
              <a:buNone/>
            </a:pPr>
            <a:r>
              <a:rPr lang="es-ES" sz="2400">
                <a:latin typeface="Times New Roman" panose="02020603050405020304" pitchFamily="18" charset="0"/>
              </a:rPr>
              <a:t>estatura</a:t>
            </a:r>
          </a:p>
          <a:p>
            <a:pPr>
              <a:lnSpc>
                <a:spcPct val="20000"/>
              </a:lnSpc>
              <a:spcBef>
                <a:spcPct val="50000"/>
              </a:spcBef>
              <a:buClrTx/>
              <a:buSzTx/>
              <a:buFontTx/>
              <a:buNone/>
            </a:pPr>
            <a:r>
              <a:rPr lang="es-ES" sz="2400">
                <a:latin typeface="Times New Roman" panose="02020603050405020304" pitchFamily="18" charset="0"/>
              </a:rPr>
              <a:t>peso</a:t>
            </a:r>
          </a:p>
          <a:p>
            <a:pPr>
              <a:lnSpc>
                <a:spcPct val="50000"/>
              </a:lnSpc>
              <a:spcBef>
                <a:spcPct val="50000"/>
              </a:spcBef>
              <a:buClrTx/>
              <a:buSzTx/>
              <a:buFontTx/>
              <a:buNone/>
            </a:pPr>
            <a:endParaRPr lang="es-E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p:cNvSpPr>
            <a:spLocks noGrp="1" noChangeArrowheads="1"/>
          </p:cNvSpPr>
          <p:nvPr>
            <p:ph type="title"/>
          </p:nvPr>
        </p:nvSpPr>
        <p:spPr>
          <a:xfrm>
            <a:off x="484189" y="452438"/>
            <a:ext cx="7054850" cy="1062037"/>
          </a:xfrm>
        </p:spPr>
        <p:txBody>
          <a:bodyPr/>
          <a:lstStyle/>
          <a:p>
            <a:r>
              <a:rPr lang="es-ES" sz="3600" b="1" dirty="0"/>
              <a:t>Métodos</a:t>
            </a:r>
          </a:p>
        </p:txBody>
      </p:sp>
      <p:sp>
        <p:nvSpPr>
          <p:cNvPr id="25603" name="Rectangle 2051"/>
          <p:cNvSpPr>
            <a:spLocks noGrp="1" noChangeArrowheads="1"/>
          </p:cNvSpPr>
          <p:nvPr>
            <p:ph idx="1"/>
          </p:nvPr>
        </p:nvSpPr>
        <p:spPr>
          <a:xfrm>
            <a:off x="473572" y="1272517"/>
            <a:ext cx="8202883" cy="2948571"/>
          </a:xfrm>
        </p:spPr>
        <p:txBody>
          <a:bodyPr/>
          <a:lstStyle/>
          <a:p>
            <a:pPr algn="just">
              <a:lnSpc>
                <a:spcPct val="90000"/>
              </a:lnSpc>
            </a:pPr>
            <a:r>
              <a:rPr lang="es-ES" sz="2300" dirty="0"/>
              <a:t>Los métodos son las operaciones de una clase y definen las maneras en que los objetos pueden interactuar.</a:t>
            </a:r>
          </a:p>
          <a:p>
            <a:pPr algn="just">
              <a:lnSpc>
                <a:spcPct val="90000"/>
              </a:lnSpc>
            </a:pPr>
            <a:r>
              <a:rPr lang="es-ES" sz="2300" dirty="0"/>
              <a:t>Cuando un objeto le envía un mensaje a otro, le está solicitando al receptor que ejecute una operación.</a:t>
            </a:r>
          </a:p>
          <a:p>
            <a:pPr algn="just">
              <a:lnSpc>
                <a:spcPct val="90000"/>
              </a:lnSpc>
            </a:pPr>
            <a:r>
              <a:rPr lang="es-ES" sz="2300" dirty="0"/>
              <a:t>Los métodos se listan en el tercer compartimiento de la clase</a:t>
            </a:r>
          </a:p>
          <a:p>
            <a:pPr algn="just">
              <a:lnSpc>
                <a:spcPct val="90000"/>
              </a:lnSpc>
            </a:pPr>
            <a:r>
              <a:rPr lang="es-ES" sz="2300" dirty="0"/>
              <a:t>Ejemplo:</a:t>
            </a:r>
          </a:p>
        </p:txBody>
      </p:sp>
      <p:sp>
        <p:nvSpPr>
          <p:cNvPr id="25605"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E6B3B3CB-B1B6-4CAA-94F2-15ABF298C19F}" type="slidenum">
              <a:rPr lang="es-ES_tradnl" sz="1400">
                <a:solidFill>
                  <a:schemeClr val="tx2"/>
                </a:solidFill>
                <a:latin typeface="Times New Roman" panose="02020603050405020304" pitchFamily="18" charset="0"/>
              </a:rPr>
              <a:pPr>
                <a:spcBef>
                  <a:spcPct val="0"/>
                </a:spcBef>
                <a:buClrTx/>
                <a:buSzTx/>
                <a:buFontTx/>
                <a:buNone/>
              </a:pPr>
              <a:t>19</a:t>
            </a:fld>
            <a:endParaRPr lang="es-ES_tradnl" sz="1400">
              <a:solidFill>
                <a:schemeClr val="tx2"/>
              </a:solidFill>
              <a:latin typeface="Times New Roman" panose="02020603050405020304" pitchFamily="18" charset="0"/>
            </a:endParaRPr>
          </a:p>
        </p:txBody>
      </p:sp>
      <p:grpSp>
        <p:nvGrpSpPr>
          <p:cNvPr id="25606" name="Group 2060"/>
          <p:cNvGrpSpPr>
            <a:grpSpLocks/>
          </p:cNvGrpSpPr>
          <p:nvPr/>
        </p:nvGrpSpPr>
        <p:grpSpPr bwMode="auto">
          <a:xfrm>
            <a:off x="3275856" y="3862875"/>
            <a:ext cx="3751436" cy="2356583"/>
            <a:chOff x="864" y="2112"/>
            <a:chExt cx="1691" cy="1968"/>
          </a:xfrm>
        </p:grpSpPr>
        <p:sp>
          <p:nvSpPr>
            <p:cNvPr id="25607" name="Rectangle 2061"/>
            <p:cNvSpPr>
              <a:spLocks noChangeArrowheads="1"/>
            </p:cNvSpPr>
            <p:nvPr/>
          </p:nvSpPr>
          <p:spPr bwMode="auto">
            <a:xfrm>
              <a:off x="864" y="2112"/>
              <a:ext cx="1691" cy="196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5608" name="Line 2062"/>
            <p:cNvSpPr>
              <a:spLocks noChangeShapeType="1"/>
            </p:cNvSpPr>
            <p:nvPr/>
          </p:nvSpPr>
          <p:spPr bwMode="auto">
            <a:xfrm>
              <a:off x="864" y="2496"/>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09" name="Text Box 2063"/>
            <p:cNvSpPr txBox="1">
              <a:spLocks noChangeArrowheads="1"/>
            </p:cNvSpPr>
            <p:nvPr/>
          </p:nvSpPr>
          <p:spPr bwMode="auto">
            <a:xfrm>
              <a:off x="864" y="2176"/>
              <a:ext cx="169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b="1">
                  <a:solidFill>
                    <a:schemeClr val="bg1"/>
                  </a:solidFill>
                  <a:latin typeface="Arial" panose="020B0604020202020204" pitchFamily="34" charset="0"/>
                </a:rPr>
                <a:t>Libro</a:t>
              </a:r>
              <a:endParaRPr lang="es-ES_tradnl" sz="2200" b="1">
                <a:solidFill>
                  <a:schemeClr val="bg1"/>
                </a:solidFill>
                <a:latin typeface="Times New Roman" panose="02020603050405020304" pitchFamily="18" charset="0"/>
              </a:endParaRPr>
            </a:p>
          </p:txBody>
        </p:sp>
        <p:sp>
          <p:nvSpPr>
            <p:cNvPr id="25610" name="Line 2064"/>
            <p:cNvSpPr>
              <a:spLocks noChangeShapeType="1"/>
            </p:cNvSpPr>
            <p:nvPr/>
          </p:nvSpPr>
          <p:spPr bwMode="auto">
            <a:xfrm>
              <a:off x="864" y="3360"/>
              <a:ext cx="16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1" name="Text Box 2065"/>
            <p:cNvSpPr txBox="1">
              <a:spLocks noChangeArrowheads="1"/>
            </p:cNvSpPr>
            <p:nvPr/>
          </p:nvSpPr>
          <p:spPr bwMode="auto">
            <a:xfrm>
              <a:off x="960" y="2544"/>
              <a:ext cx="678"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1800" dirty="0">
                  <a:solidFill>
                    <a:schemeClr val="bg2"/>
                  </a:solidFill>
                  <a:latin typeface="Times New Roman" panose="02020603050405020304" pitchFamily="18" charset="0"/>
                </a:rPr>
                <a:t>Titulo: cadena</a:t>
              </a:r>
            </a:p>
            <a:p>
              <a:pPr>
                <a:spcBef>
                  <a:spcPct val="0"/>
                </a:spcBef>
                <a:buClrTx/>
                <a:buSzTx/>
                <a:buFontTx/>
                <a:buNone/>
              </a:pPr>
              <a:r>
                <a:rPr lang="es-ES_tradnl" sz="1800" dirty="0">
                  <a:solidFill>
                    <a:schemeClr val="bg2"/>
                  </a:solidFill>
                  <a:latin typeface="Times New Roman" panose="02020603050405020304" pitchFamily="18" charset="0"/>
                </a:rPr>
                <a:t>Autor: cadena</a:t>
              </a:r>
            </a:p>
            <a:p>
              <a:pPr>
                <a:spcBef>
                  <a:spcPct val="0"/>
                </a:spcBef>
                <a:buClrTx/>
                <a:buSzTx/>
                <a:buFontTx/>
                <a:buNone/>
              </a:pPr>
              <a:r>
                <a:rPr lang="es-ES_tradnl" sz="1800" dirty="0">
                  <a:solidFill>
                    <a:schemeClr val="bg2"/>
                  </a:solidFill>
                  <a:latin typeface="Times New Roman" panose="02020603050405020304" pitchFamily="18" charset="0"/>
                </a:rPr>
                <a:t>Tomo: entero</a:t>
              </a:r>
            </a:p>
          </p:txBody>
        </p:sp>
        <p:sp>
          <p:nvSpPr>
            <p:cNvPr id="25612" name="Text Box 2066"/>
            <p:cNvSpPr txBox="1">
              <a:spLocks noChangeArrowheads="1"/>
            </p:cNvSpPr>
            <p:nvPr/>
          </p:nvSpPr>
          <p:spPr bwMode="auto">
            <a:xfrm>
              <a:off x="970" y="3360"/>
              <a:ext cx="1336"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b="1" dirty="0" err="1">
                  <a:solidFill>
                    <a:schemeClr val="bg2"/>
                  </a:solidFill>
                  <a:latin typeface="Times New Roman" panose="02020603050405020304" pitchFamily="18" charset="0"/>
                </a:rPr>
                <a:t>copiasEnEstantería</a:t>
              </a:r>
              <a:r>
                <a:rPr lang="es-ES_tradnl" sz="1800" b="1" dirty="0">
                  <a:solidFill>
                    <a:schemeClr val="bg2"/>
                  </a:solidFill>
                  <a:latin typeface="Times New Roman" panose="02020603050405020304" pitchFamily="18" charset="0"/>
                </a:rPr>
                <a:t>():entero</a:t>
              </a:r>
            </a:p>
            <a:p>
              <a:pPr>
                <a:spcBef>
                  <a:spcPct val="50000"/>
                </a:spcBef>
                <a:buClrTx/>
                <a:buSzTx/>
                <a:buFontTx/>
                <a:buNone/>
              </a:pPr>
              <a:r>
                <a:rPr lang="es-ES_tradnl" sz="1800" b="1" dirty="0">
                  <a:solidFill>
                    <a:schemeClr val="bg2"/>
                  </a:solidFill>
                  <a:latin typeface="Times New Roman" panose="02020603050405020304" pitchFamily="18" charset="0"/>
                </a:rPr>
                <a:t>Tomar prestado(</a:t>
              </a:r>
              <a:r>
                <a:rPr lang="es-ES_tradnl" sz="1800" b="1" dirty="0" err="1">
                  <a:solidFill>
                    <a:schemeClr val="bg2"/>
                  </a:solidFill>
                  <a:latin typeface="Times New Roman" panose="02020603050405020304" pitchFamily="18" charset="0"/>
                </a:rPr>
                <a:t>c:copia</a:t>
              </a:r>
              <a:r>
                <a:rPr lang="es-ES_tradnl" sz="1800" b="1" dirty="0">
                  <a:solidFill>
                    <a:schemeClr val="bg2"/>
                  </a:solidFill>
                  <a:latin typeface="Times New Roman" panose="02020603050405020304" pitchFamily="18"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2514600"/>
            <a:ext cx="7158038" cy="1412875"/>
          </a:xfrm>
        </p:spPr>
        <p:txBody>
          <a:bodyPr/>
          <a:lstStyle/>
          <a:p>
            <a:pPr algn="ctr"/>
            <a:r>
              <a:rPr lang="es-ES_tradnl"/>
              <a:t>Conceptos del Diseño Orientado a Objetos</a:t>
            </a:r>
          </a:p>
        </p:txBody>
      </p:sp>
      <p:sp>
        <p:nvSpPr>
          <p:cNvPr id="7171" name="4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35DA99A-5071-4793-A7CB-BE1CBB317254}" type="slidenum">
              <a:rPr lang="es-ES_tradnl" sz="1200">
                <a:solidFill>
                  <a:schemeClr val="tx2"/>
                </a:solidFill>
                <a:latin typeface="Times New Roman" panose="02020603050405020304" pitchFamily="18" charset="0"/>
              </a:rPr>
              <a:pPr>
                <a:spcBef>
                  <a:spcPct val="0"/>
                </a:spcBef>
                <a:buClrTx/>
                <a:buSzTx/>
                <a:buFontTx/>
                <a:buNone/>
              </a:pPr>
              <a:t>2</a:t>
            </a:fld>
            <a:endParaRPr lang="es-ES_tradnl" sz="1200">
              <a:solidFill>
                <a:schemeClr val="tx2"/>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012EF75-C943-4A36-A212-CD9274A31ACD}" type="slidenum">
              <a:rPr lang="es-ES_tradnl" sz="1400">
                <a:solidFill>
                  <a:schemeClr val="tx2"/>
                </a:solidFill>
                <a:latin typeface="Times New Roman" panose="02020603050405020304" pitchFamily="18" charset="0"/>
              </a:rPr>
              <a:pPr>
                <a:spcBef>
                  <a:spcPct val="0"/>
                </a:spcBef>
                <a:buClrTx/>
                <a:buSzTx/>
                <a:buFontTx/>
                <a:buNone/>
              </a:pPr>
              <a:t>20</a:t>
            </a:fld>
            <a:endParaRPr lang="es-ES_tradnl" sz="1400">
              <a:solidFill>
                <a:schemeClr val="tx2"/>
              </a:solidFill>
              <a:latin typeface="Times New Roman" panose="02020603050405020304" pitchFamily="18" charset="0"/>
            </a:endParaRPr>
          </a:p>
        </p:txBody>
      </p:sp>
      <p:sp>
        <p:nvSpPr>
          <p:cNvPr id="26628" name="Rectangle 4"/>
          <p:cNvSpPr>
            <a:spLocks noChangeArrowheads="1"/>
          </p:cNvSpPr>
          <p:nvPr/>
        </p:nvSpPr>
        <p:spPr bwMode="auto">
          <a:xfrm>
            <a:off x="1066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s-ES" sz="4400" dirty="0">
                <a:solidFill>
                  <a:schemeClr val="tx2"/>
                </a:solidFill>
                <a:latin typeface="Arial" panose="020B0604020202020204" pitchFamily="34" charset="0"/>
              </a:rPr>
              <a:t>Métodos</a:t>
            </a:r>
          </a:p>
        </p:txBody>
      </p:sp>
      <p:sp>
        <p:nvSpPr>
          <p:cNvPr id="26629" name="Rectangle 5"/>
          <p:cNvSpPr>
            <a:spLocks noChangeArrowheads="1"/>
          </p:cNvSpPr>
          <p:nvPr/>
        </p:nvSpPr>
        <p:spPr bwMode="auto">
          <a:xfrm>
            <a:off x="1042988" y="1700213"/>
            <a:ext cx="7772400" cy="2039937"/>
          </a:xfrm>
          <a:prstGeom prst="rect">
            <a:avLst/>
          </a:prstGeom>
          <a:noFill/>
          <a:ln w="9525">
            <a:solidFill>
              <a:srgbClr val="E6EFA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20000"/>
              </a:spcBef>
              <a:buClr>
                <a:srgbClr val="FFFF00"/>
              </a:buClr>
              <a:buFont typeface="Wingdings" panose="05000000000000000000" pitchFamily="2" charset="2"/>
              <a:buChar char="®"/>
            </a:pPr>
            <a:r>
              <a:rPr lang="es-ES" sz="3200">
                <a:latin typeface="Arial" panose="020B0604020202020204" pitchFamily="34" charset="0"/>
              </a:rPr>
              <a:t>Método bien nombrado</a:t>
            </a:r>
          </a:p>
          <a:p>
            <a:pPr lvl="1" eaLnBrk="1" hangingPunct="1">
              <a:spcBef>
                <a:spcPct val="20000"/>
              </a:spcBef>
              <a:buClr>
                <a:srgbClr val="CC0000"/>
              </a:buClr>
              <a:buSzPct val="70000"/>
              <a:buFont typeface="Wingdings" panose="05000000000000000000" pitchFamily="2" charset="2"/>
              <a:buChar char="®"/>
            </a:pPr>
            <a:r>
              <a:rPr lang="es-ES" sz="2800">
                <a:solidFill>
                  <a:srgbClr val="E6EFAF"/>
                </a:solidFill>
                <a:latin typeface="Arial" panose="020B0604020202020204" pitchFamily="34" charset="0"/>
              </a:rPr>
              <a:t>obtenerSaldo()</a:t>
            </a:r>
          </a:p>
          <a:p>
            <a:pPr lvl="1" eaLnBrk="1" hangingPunct="1">
              <a:spcBef>
                <a:spcPct val="20000"/>
              </a:spcBef>
              <a:buClr>
                <a:srgbClr val="CC0000"/>
              </a:buClr>
              <a:buSzPct val="70000"/>
              <a:buFont typeface="Wingdings" panose="05000000000000000000" pitchFamily="2" charset="2"/>
              <a:buNone/>
            </a:pPr>
            <a:r>
              <a:rPr lang="es-ES" sz="2300">
                <a:latin typeface="Arial" panose="020B0604020202020204" pitchFamily="34" charset="0"/>
              </a:rPr>
              <a:t>    indica solamente el resultado</a:t>
            </a:r>
          </a:p>
        </p:txBody>
      </p:sp>
      <p:sp>
        <p:nvSpPr>
          <p:cNvPr id="26630" name="Rectangle 6"/>
          <p:cNvSpPr>
            <a:spLocks noChangeArrowheads="1"/>
          </p:cNvSpPr>
          <p:nvPr/>
        </p:nvSpPr>
        <p:spPr bwMode="auto">
          <a:xfrm>
            <a:off x="971550" y="3933825"/>
            <a:ext cx="7772400" cy="23749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20000"/>
              </a:spcBef>
              <a:buClr>
                <a:srgbClr val="FFFF00"/>
              </a:buClr>
              <a:buFont typeface="Wingdings" panose="05000000000000000000" pitchFamily="2" charset="2"/>
              <a:buChar char="®"/>
            </a:pPr>
            <a:r>
              <a:rPr lang="es-ES" sz="3200">
                <a:latin typeface="Arial" panose="020B0604020202020204" pitchFamily="34" charset="0"/>
              </a:rPr>
              <a:t>Método mal nombrado</a:t>
            </a:r>
          </a:p>
          <a:p>
            <a:pPr lvl="1" eaLnBrk="1" hangingPunct="1">
              <a:spcBef>
                <a:spcPct val="20000"/>
              </a:spcBef>
              <a:buClr>
                <a:srgbClr val="CC0000"/>
              </a:buClr>
              <a:buSzPct val="70000"/>
              <a:buFont typeface="Wingdings" panose="05000000000000000000" pitchFamily="2" charset="2"/>
              <a:buChar char="®"/>
            </a:pPr>
            <a:r>
              <a:rPr lang="es-ES" sz="2800">
                <a:solidFill>
                  <a:srgbClr val="E6EFAF"/>
                </a:solidFill>
                <a:latin typeface="Arial" panose="020B0604020202020204" pitchFamily="34" charset="0"/>
              </a:rPr>
              <a:t>calcularSaldo()</a:t>
            </a:r>
            <a:r>
              <a:rPr lang="es-ES" sz="2800">
                <a:latin typeface="Arial" panose="020B0604020202020204" pitchFamily="34" charset="0"/>
              </a:rPr>
              <a:t>	</a:t>
            </a:r>
          </a:p>
          <a:p>
            <a:pPr lvl="1" eaLnBrk="1" hangingPunct="1">
              <a:spcBef>
                <a:spcPct val="20000"/>
              </a:spcBef>
              <a:buClr>
                <a:srgbClr val="CC0000"/>
              </a:buClr>
              <a:buSzPct val="70000"/>
              <a:buFont typeface="Wingdings" panose="05000000000000000000" pitchFamily="2" charset="2"/>
              <a:buNone/>
            </a:pPr>
            <a:r>
              <a:rPr lang="es-ES" sz="2800">
                <a:latin typeface="Arial" panose="020B0604020202020204" pitchFamily="34" charset="0"/>
              </a:rPr>
              <a:t>   </a:t>
            </a:r>
            <a:r>
              <a:rPr lang="es-ES" sz="2300">
                <a:latin typeface="Arial" panose="020B0604020202020204" pitchFamily="34" charset="0"/>
              </a:rPr>
              <a:t>implica que el saldo debe calcularse, lo cual es una decisión de implementación/optimización</a:t>
            </a:r>
          </a:p>
          <a:p>
            <a:pPr lvl="1" eaLnBrk="1" hangingPunct="1">
              <a:spcBef>
                <a:spcPct val="20000"/>
              </a:spcBef>
              <a:buClr>
                <a:srgbClr val="CC0000"/>
              </a:buClr>
              <a:buSzPct val="70000"/>
              <a:buFont typeface="Wingdings" panose="05000000000000000000" pitchFamily="2" charset="2"/>
              <a:buNone/>
            </a:pPr>
            <a:r>
              <a:rPr lang="es-ES" sz="2300">
                <a:latin typeface="Arial" panose="020B0604020202020204" pitchFamily="34" charset="0"/>
              </a:rPr>
              <a:t>    </a:t>
            </a:r>
          </a:p>
        </p:txBody>
      </p:sp>
      <p:sp>
        <p:nvSpPr>
          <p:cNvPr id="26631" name="Line 7"/>
          <p:cNvSpPr>
            <a:spLocks noChangeShapeType="1"/>
          </p:cNvSpPr>
          <p:nvPr/>
        </p:nvSpPr>
        <p:spPr bwMode="auto">
          <a:xfrm>
            <a:off x="1835150" y="4508500"/>
            <a:ext cx="5905500" cy="1081088"/>
          </a:xfrm>
          <a:prstGeom prst="line">
            <a:avLst/>
          </a:prstGeom>
          <a:noFill/>
          <a:ln w="9525">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26632" name="Line 8"/>
          <p:cNvSpPr>
            <a:spLocks noChangeShapeType="1"/>
          </p:cNvSpPr>
          <p:nvPr/>
        </p:nvSpPr>
        <p:spPr bwMode="auto">
          <a:xfrm flipH="1">
            <a:off x="1908175" y="4292600"/>
            <a:ext cx="5400675" cy="1296988"/>
          </a:xfrm>
          <a:prstGeom prst="line">
            <a:avLst/>
          </a:prstGeom>
          <a:noFill/>
          <a:ln w="9525">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ES"/>
              <a:t>Ejemplo:</a:t>
            </a:r>
          </a:p>
        </p:txBody>
      </p:sp>
      <p:sp>
        <p:nvSpPr>
          <p:cNvPr id="2765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156C0DD-7C84-4181-9EB9-46C8C2F4809A}" type="slidenum">
              <a:rPr lang="es-ES_tradnl" sz="1400">
                <a:solidFill>
                  <a:schemeClr val="tx2"/>
                </a:solidFill>
                <a:latin typeface="Times New Roman" panose="02020603050405020304" pitchFamily="18" charset="0"/>
              </a:rPr>
              <a:pPr>
                <a:spcBef>
                  <a:spcPct val="0"/>
                </a:spcBef>
                <a:buClrTx/>
                <a:buSzTx/>
                <a:buFontTx/>
                <a:buNone/>
              </a:pPr>
              <a:t>21</a:t>
            </a:fld>
            <a:endParaRPr lang="es-ES_tradnl" sz="1400">
              <a:solidFill>
                <a:schemeClr val="tx2"/>
              </a:solidFill>
              <a:latin typeface="Times New Roman" panose="02020603050405020304" pitchFamily="18" charset="0"/>
            </a:endParaRPr>
          </a:p>
        </p:txBody>
      </p:sp>
      <p:grpSp>
        <p:nvGrpSpPr>
          <p:cNvPr id="27653" name="Group 12"/>
          <p:cNvGrpSpPr>
            <a:grpSpLocks/>
          </p:cNvGrpSpPr>
          <p:nvPr/>
        </p:nvGrpSpPr>
        <p:grpSpPr bwMode="auto">
          <a:xfrm>
            <a:off x="2987675" y="2276475"/>
            <a:ext cx="2916238" cy="3328988"/>
            <a:chOff x="657" y="1333"/>
            <a:chExt cx="1837" cy="2097"/>
          </a:xfrm>
        </p:grpSpPr>
        <p:sp>
          <p:nvSpPr>
            <p:cNvPr id="27654" name="Rectangle 5"/>
            <p:cNvSpPr>
              <a:spLocks noChangeArrowheads="1"/>
            </p:cNvSpPr>
            <p:nvPr/>
          </p:nvSpPr>
          <p:spPr bwMode="auto">
            <a:xfrm>
              <a:off x="657" y="1333"/>
              <a:ext cx="1815" cy="2097"/>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27655" name="Line 6"/>
            <p:cNvSpPr>
              <a:spLocks noChangeShapeType="1"/>
            </p:cNvSpPr>
            <p:nvPr/>
          </p:nvSpPr>
          <p:spPr bwMode="auto">
            <a:xfrm>
              <a:off x="657" y="1650"/>
              <a:ext cx="18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7656" name="Text Box 7"/>
            <p:cNvSpPr txBox="1">
              <a:spLocks noChangeArrowheads="1"/>
            </p:cNvSpPr>
            <p:nvPr/>
          </p:nvSpPr>
          <p:spPr bwMode="auto">
            <a:xfrm>
              <a:off x="657" y="1389"/>
              <a:ext cx="16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500" b="1">
                  <a:solidFill>
                    <a:schemeClr val="bg1"/>
                  </a:solidFill>
                  <a:latin typeface="Arial" panose="020B0604020202020204" pitchFamily="34" charset="0"/>
                </a:rPr>
                <a:t>Profesor</a:t>
              </a:r>
              <a:endParaRPr lang="es-ES_tradnl" sz="2500" b="1">
                <a:solidFill>
                  <a:schemeClr val="bg1"/>
                </a:solidFill>
                <a:latin typeface="Times New Roman" panose="02020603050405020304" pitchFamily="18" charset="0"/>
              </a:endParaRPr>
            </a:p>
          </p:txBody>
        </p:sp>
        <p:sp>
          <p:nvSpPr>
            <p:cNvPr id="27657" name="Line 8"/>
            <p:cNvSpPr>
              <a:spLocks noChangeShapeType="1"/>
            </p:cNvSpPr>
            <p:nvPr/>
          </p:nvSpPr>
          <p:spPr bwMode="auto">
            <a:xfrm>
              <a:off x="657" y="2115"/>
              <a:ext cx="18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7658" name="Text Box 9"/>
            <p:cNvSpPr txBox="1">
              <a:spLocks noChangeArrowheads="1"/>
            </p:cNvSpPr>
            <p:nvPr/>
          </p:nvSpPr>
          <p:spPr bwMode="auto">
            <a:xfrm>
              <a:off x="657" y="1616"/>
              <a:ext cx="1837"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300" b="1">
                  <a:solidFill>
                    <a:schemeClr val="bg2"/>
                  </a:solidFill>
                  <a:latin typeface="Times New Roman" panose="02020603050405020304" pitchFamily="18" charset="0"/>
                </a:rPr>
                <a:t>nombre: cadena</a:t>
              </a:r>
            </a:p>
            <a:p>
              <a:pPr>
                <a:lnSpc>
                  <a:spcPct val="50000"/>
                </a:lnSpc>
                <a:spcBef>
                  <a:spcPct val="50000"/>
                </a:spcBef>
                <a:buClrTx/>
                <a:buSzTx/>
                <a:buFontTx/>
                <a:buNone/>
              </a:pPr>
              <a:r>
                <a:rPr lang="es-ES_tradnl" sz="2300" b="1">
                  <a:solidFill>
                    <a:schemeClr val="bg2"/>
                  </a:solidFill>
                  <a:latin typeface="Times New Roman" panose="02020603050405020304" pitchFamily="18" charset="0"/>
                </a:rPr>
                <a:t>identificacion: cadena</a:t>
              </a:r>
            </a:p>
          </p:txBody>
        </p:sp>
        <p:sp>
          <p:nvSpPr>
            <p:cNvPr id="27659" name="Text Box 10"/>
            <p:cNvSpPr txBox="1">
              <a:spLocks noChangeArrowheads="1"/>
            </p:cNvSpPr>
            <p:nvPr/>
          </p:nvSpPr>
          <p:spPr bwMode="auto">
            <a:xfrm>
              <a:off x="801" y="242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endParaRPr lang="es-ES_tradnl" sz="2400">
                <a:solidFill>
                  <a:schemeClr val="bg2"/>
                </a:solidFill>
                <a:latin typeface="Times New Roman" panose="02020603050405020304" pitchFamily="18" charset="0"/>
              </a:endParaRPr>
            </a:p>
          </p:txBody>
        </p:sp>
        <p:sp>
          <p:nvSpPr>
            <p:cNvPr id="27660" name="Text Box 11"/>
            <p:cNvSpPr txBox="1">
              <a:spLocks noChangeArrowheads="1"/>
            </p:cNvSpPr>
            <p:nvPr/>
          </p:nvSpPr>
          <p:spPr bwMode="auto">
            <a:xfrm>
              <a:off x="661" y="2069"/>
              <a:ext cx="1312" cy="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300" b="1">
                  <a:solidFill>
                    <a:schemeClr val="bg2"/>
                  </a:solidFill>
                  <a:latin typeface="Times New Roman" panose="02020603050405020304" pitchFamily="18" charset="0"/>
                </a:rPr>
                <a:t>crear()</a:t>
              </a:r>
            </a:p>
            <a:p>
              <a:pPr>
                <a:spcBef>
                  <a:spcPct val="50000"/>
                </a:spcBef>
                <a:buClrTx/>
                <a:buSzTx/>
                <a:buFontTx/>
                <a:buNone/>
              </a:pPr>
              <a:r>
                <a:rPr lang="es-ES_tradnl" sz="2300" b="1">
                  <a:solidFill>
                    <a:schemeClr val="bg2"/>
                  </a:solidFill>
                  <a:latin typeface="Times New Roman" panose="02020603050405020304" pitchFamily="18" charset="0"/>
                </a:rPr>
                <a:t>guardar()</a:t>
              </a:r>
            </a:p>
            <a:p>
              <a:pPr>
                <a:spcBef>
                  <a:spcPct val="50000"/>
                </a:spcBef>
                <a:buClrTx/>
                <a:buSzTx/>
                <a:buFontTx/>
                <a:buNone/>
              </a:pPr>
              <a:r>
                <a:rPr lang="es-ES_tradnl" sz="2300" b="1">
                  <a:solidFill>
                    <a:schemeClr val="bg2"/>
                  </a:solidFill>
                  <a:latin typeface="Times New Roman" panose="02020603050405020304" pitchFamily="18" charset="0"/>
                </a:rPr>
                <a:t>eliminar()</a:t>
              </a:r>
            </a:p>
            <a:p>
              <a:pPr>
                <a:spcBef>
                  <a:spcPct val="50000"/>
                </a:spcBef>
                <a:buClrTx/>
                <a:buSzTx/>
                <a:buFontTx/>
                <a:buNone/>
              </a:pPr>
              <a:r>
                <a:rPr lang="es-ES_tradnl" sz="2300" b="1">
                  <a:solidFill>
                    <a:schemeClr val="bg2"/>
                  </a:solidFill>
                  <a:latin typeface="Times New Roman" panose="02020603050405020304" pitchFamily="18" charset="0"/>
                </a:rPr>
                <a:t>cambiar()</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2A18751-6035-4814-A681-0581C12E2738}" type="slidenum">
              <a:rPr lang="es-ES_tradnl" sz="1400">
                <a:solidFill>
                  <a:schemeClr val="tx2"/>
                </a:solidFill>
                <a:latin typeface="Times New Roman" panose="02020603050405020304" pitchFamily="18" charset="0"/>
              </a:rPr>
              <a:pPr>
                <a:spcBef>
                  <a:spcPct val="0"/>
                </a:spcBef>
                <a:buClrTx/>
                <a:buSzTx/>
                <a:buFontTx/>
                <a:buNone/>
              </a:pPr>
              <a:t>22</a:t>
            </a:fld>
            <a:endParaRPr lang="es-ES_tradnl" sz="1400">
              <a:solidFill>
                <a:schemeClr val="tx2"/>
              </a:solidFill>
              <a:latin typeface="Times New Roman" panose="02020603050405020304" pitchFamily="18" charset="0"/>
            </a:endParaRPr>
          </a:p>
        </p:txBody>
      </p:sp>
      <p:sp>
        <p:nvSpPr>
          <p:cNvPr id="28676" name="Rectangle 4"/>
          <p:cNvSpPr>
            <a:spLocks noChangeArrowheads="1"/>
          </p:cNvSpPr>
          <p:nvPr/>
        </p:nvSpPr>
        <p:spPr bwMode="auto">
          <a:xfrm>
            <a:off x="1066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s-ES" sz="3600">
                <a:solidFill>
                  <a:schemeClr val="tx2"/>
                </a:solidFill>
                <a:latin typeface="Arial" panose="020B0604020202020204" pitchFamily="34" charset="0"/>
              </a:rPr>
              <a:t>Los Métodos dependen del dominio</a:t>
            </a:r>
          </a:p>
        </p:txBody>
      </p:sp>
      <p:sp>
        <p:nvSpPr>
          <p:cNvPr id="28677" name="Rectangle 5"/>
          <p:cNvSpPr>
            <a:spLocks noChangeArrowheads="1"/>
          </p:cNvSpPr>
          <p:nvPr/>
        </p:nvSpPr>
        <p:spPr bwMode="auto">
          <a:xfrm>
            <a:off x="1066800" y="1676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rgbClr val="FFFF00"/>
              </a:buClr>
              <a:buFont typeface="Wingdings" panose="05000000000000000000" pitchFamily="2" charset="2"/>
              <a:buChar char="®"/>
            </a:pPr>
            <a:r>
              <a:rPr lang="es-ES" sz="2300">
                <a:latin typeface="Arial" panose="020B0604020202020204" pitchFamily="34" charset="0"/>
              </a:rPr>
              <a:t>Los métodos deben tener sentido dentro del contexto del dominio que se quiere modelar, deben definirse operaciones que sean de utilidad al sistema que se piensa construir.</a:t>
            </a:r>
          </a:p>
          <a:p>
            <a:pPr algn="just" eaLnBrk="1" hangingPunct="1">
              <a:spcBef>
                <a:spcPct val="20000"/>
              </a:spcBef>
              <a:buClr>
                <a:srgbClr val="FFFF00"/>
              </a:buClr>
              <a:buFont typeface="Wingdings" panose="05000000000000000000" pitchFamily="2" charset="2"/>
              <a:buChar char="®"/>
            </a:pPr>
            <a:r>
              <a:rPr lang="es-ES" sz="2300">
                <a:solidFill>
                  <a:srgbClr val="E6EFAF"/>
                </a:solidFill>
                <a:latin typeface="Arial" panose="020B0604020202020204" pitchFamily="34" charset="0"/>
              </a:rPr>
              <a:t>Ejemplo:</a:t>
            </a:r>
            <a:r>
              <a:rPr lang="es-ES" sz="2300">
                <a:latin typeface="Arial" panose="020B0604020202020204" pitchFamily="34" charset="0"/>
              </a:rPr>
              <a:t> Los métodos de una clase Persona serán diferentes dependiendo de ‘quien pregunte’</a:t>
            </a:r>
          </a:p>
        </p:txBody>
      </p:sp>
      <p:sp>
        <p:nvSpPr>
          <p:cNvPr id="28678" name="Line 6"/>
          <p:cNvSpPr>
            <a:spLocks noChangeShapeType="1"/>
          </p:cNvSpPr>
          <p:nvPr/>
        </p:nvSpPr>
        <p:spPr bwMode="auto">
          <a:xfrm>
            <a:off x="4716463" y="4221163"/>
            <a:ext cx="0" cy="22320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28679" name="Text Box 7"/>
          <p:cNvSpPr txBox="1">
            <a:spLocks noChangeArrowheads="1"/>
          </p:cNvSpPr>
          <p:nvPr/>
        </p:nvSpPr>
        <p:spPr bwMode="auto">
          <a:xfrm>
            <a:off x="900113" y="4221163"/>
            <a:ext cx="360045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 sz="2400" u="sng">
                <a:latin typeface="Times New Roman" panose="02020603050405020304" pitchFamily="18" charset="0"/>
              </a:rPr>
              <a:t>Perspectiva de un Banquero</a:t>
            </a:r>
          </a:p>
          <a:p>
            <a:pPr>
              <a:spcBef>
                <a:spcPct val="50000"/>
              </a:spcBef>
              <a:buClrTx/>
              <a:buSzTx/>
              <a:buFontTx/>
              <a:buNone/>
            </a:pPr>
            <a:r>
              <a:rPr lang="es-ES" sz="2400">
                <a:latin typeface="Times New Roman" panose="02020603050405020304" pitchFamily="18" charset="0"/>
              </a:rPr>
              <a:t>recibirPrestamo()</a:t>
            </a:r>
          </a:p>
          <a:p>
            <a:pPr>
              <a:spcBef>
                <a:spcPct val="50000"/>
              </a:spcBef>
              <a:buClrTx/>
              <a:buSzTx/>
              <a:buFontTx/>
              <a:buNone/>
            </a:pPr>
            <a:r>
              <a:rPr lang="es-ES" sz="2400">
                <a:latin typeface="Times New Roman" panose="02020603050405020304" pitchFamily="18" charset="0"/>
              </a:rPr>
              <a:t>abrirCuenta()</a:t>
            </a:r>
          </a:p>
          <a:p>
            <a:pPr>
              <a:spcBef>
                <a:spcPct val="50000"/>
              </a:spcBef>
              <a:buClrTx/>
              <a:buSzTx/>
              <a:buFontTx/>
              <a:buNone/>
            </a:pPr>
            <a:r>
              <a:rPr lang="es-ES" sz="2400">
                <a:latin typeface="Times New Roman" panose="02020603050405020304" pitchFamily="18" charset="0"/>
              </a:rPr>
              <a:t>recibirLineaDeCredito()</a:t>
            </a:r>
          </a:p>
        </p:txBody>
      </p:sp>
      <p:sp>
        <p:nvSpPr>
          <p:cNvPr id="28680" name="Text Box 8"/>
          <p:cNvSpPr txBox="1">
            <a:spLocks noChangeArrowheads="1"/>
          </p:cNvSpPr>
          <p:nvPr/>
        </p:nvSpPr>
        <p:spPr bwMode="auto">
          <a:xfrm>
            <a:off x="5148263" y="4221163"/>
            <a:ext cx="36004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 sz="2400" u="sng">
                <a:latin typeface="Times New Roman" panose="02020603050405020304" pitchFamily="18" charset="0"/>
              </a:rPr>
              <a:t>Perspectiva de un Doctor</a:t>
            </a:r>
          </a:p>
          <a:p>
            <a:pPr>
              <a:spcBef>
                <a:spcPct val="50000"/>
              </a:spcBef>
              <a:buClrTx/>
              <a:buSzTx/>
              <a:buFontTx/>
              <a:buNone/>
            </a:pPr>
            <a:r>
              <a:rPr lang="es-ES" sz="2400">
                <a:latin typeface="Times New Roman" panose="02020603050405020304" pitchFamily="18" charset="0"/>
              </a:rPr>
              <a:t>ingresoHospital()</a:t>
            </a:r>
          </a:p>
          <a:p>
            <a:pPr>
              <a:spcBef>
                <a:spcPct val="50000"/>
              </a:spcBef>
              <a:buClrTx/>
              <a:buSzTx/>
              <a:buFontTx/>
              <a:buNone/>
            </a:pPr>
            <a:r>
              <a:rPr lang="es-ES" sz="2400">
                <a:latin typeface="Times New Roman" panose="02020603050405020304" pitchFamily="18" charset="0"/>
              </a:rPr>
              <a:t>recibirCuenta()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ES_tradnl"/>
              <a:t>Relación entre Clases</a:t>
            </a:r>
          </a:p>
        </p:txBody>
      </p:sp>
      <p:sp>
        <p:nvSpPr>
          <p:cNvPr id="29699" name="Rectangle 3"/>
          <p:cNvSpPr>
            <a:spLocks noGrp="1" noChangeArrowheads="1"/>
          </p:cNvSpPr>
          <p:nvPr>
            <p:ph idx="1"/>
          </p:nvPr>
        </p:nvSpPr>
        <p:spPr>
          <a:xfrm>
            <a:off x="611560" y="1852613"/>
            <a:ext cx="8227640" cy="4319587"/>
          </a:xfrm>
        </p:spPr>
        <p:txBody>
          <a:bodyPr/>
          <a:lstStyle/>
          <a:p>
            <a:pPr algn="just">
              <a:spcBef>
                <a:spcPts val="500"/>
              </a:spcBef>
              <a:spcAft>
                <a:spcPts val="500"/>
              </a:spcAft>
            </a:pPr>
            <a:r>
              <a:rPr lang="es-ES_tradnl" sz="2800" dirty="0"/>
              <a:t>Se pueden definir las siguientes relaciones para una clase :</a:t>
            </a:r>
          </a:p>
          <a:p>
            <a:pPr algn="just">
              <a:spcBef>
                <a:spcPts val="500"/>
              </a:spcBef>
              <a:spcAft>
                <a:spcPts val="500"/>
              </a:spcAft>
            </a:pPr>
            <a:endParaRPr lang="es-ES_tradnl" sz="2800" dirty="0"/>
          </a:p>
          <a:p>
            <a:pPr lvl="1" algn="just">
              <a:spcBef>
                <a:spcPts val="500"/>
              </a:spcBef>
              <a:spcAft>
                <a:spcPts val="500"/>
              </a:spcAft>
            </a:pPr>
            <a:r>
              <a:rPr lang="es-ES_tradnl" sz="2800" dirty="0"/>
              <a:t>Generalización </a:t>
            </a:r>
          </a:p>
          <a:p>
            <a:pPr lvl="1" algn="just">
              <a:spcBef>
                <a:spcPts val="500"/>
              </a:spcBef>
              <a:spcAft>
                <a:spcPts val="500"/>
              </a:spcAft>
            </a:pPr>
            <a:r>
              <a:rPr lang="es-ES_tradnl" sz="2800" dirty="0"/>
              <a:t>Asociación</a:t>
            </a:r>
          </a:p>
          <a:p>
            <a:pPr lvl="1" algn="just">
              <a:spcBef>
                <a:spcPts val="500"/>
              </a:spcBef>
              <a:spcAft>
                <a:spcPts val="500"/>
              </a:spcAft>
            </a:pPr>
            <a:r>
              <a:rPr lang="es-ES_tradnl" sz="2800" dirty="0"/>
              <a:t>Agregación</a:t>
            </a:r>
          </a:p>
          <a:p>
            <a:pPr lvl="1" algn="just">
              <a:spcBef>
                <a:spcPts val="500"/>
              </a:spcBef>
              <a:spcAft>
                <a:spcPts val="500"/>
              </a:spcAft>
            </a:pPr>
            <a:endParaRPr lang="es-ES_tradnl" sz="2800" dirty="0"/>
          </a:p>
          <a:p>
            <a:pPr lvl="1" algn="just">
              <a:spcBef>
                <a:spcPts val="500"/>
              </a:spcBef>
              <a:spcAft>
                <a:spcPts val="500"/>
              </a:spcAft>
            </a:pPr>
            <a:endParaRPr lang="es-ES_tradnl" dirty="0"/>
          </a:p>
          <a:p>
            <a:pPr lvl="1">
              <a:spcBef>
                <a:spcPts val="500"/>
              </a:spcBef>
              <a:spcAft>
                <a:spcPts val="500"/>
              </a:spcAft>
            </a:pPr>
            <a:endParaRPr lang="es-ES_tradnl" dirty="0"/>
          </a:p>
          <a:p>
            <a:endParaRPr lang="es-ES_tradnl" dirty="0"/>
          </a:p>
        </p:txBody>
      </p:sp>
      <p:sp>
        <p:nvSpPr>
          <p:cNvPr id="2970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AC65ECEE-B94C-4D71-9524-B2DBDD103830}" type="slidenum">
              <a:rPr lang="es-ES_tradnl" sz="1400">
                <a:solidFill>
                  <a:schemeClr val="tx2"/>
                </a:solidFill>
                <a:latin typeface="Times New Roman" panose="02020603050405020304" pitchFamily="18" charset="0"/>
              </a:rPr>
              <a:pPr>
                <a:spcBef>
                  <a:spcPct val="0"/>
                </a:spcBef>
                <a:buClrTx/>
                <a:buSzTx/>
                <a:buFontTx/>
                <a:buNone/>
              </a:pPr>
              <a:t>23</a:t>
            </a:fld>
            <a:endParaRPr lang="es-ES_tradnl" sz="1400">
              <a:solidFill>
                <a:schemeClr val="tx2"/>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s-ES_tradnl"/>
              <a:t>Generalización</a:t>
            </a:r>
          </a:p>
        </p:txBody>
      </p:sp>
      <p:sp>
        <p:nvSpPr>
          <p:cNvPr id="34821" name="Rectangle 3"/>
          <p:cNvSpPr>
            <a:spLocks noGrp="1" noChangeArrowheads="1"/>
          </p:cNvSpPr>
          <p:nvPr>
            <p:ph idx="1"/>
          </p:nvPr>
        </p:nvSpPr>
        <p:spPr>
          <a:xfrm>
            <a:off x="990600" y="1676400"/>
            <a:ext cx="7772400" cy="1676400"/>
          </a:xfrm>
        </p:spPr>
        <p:txBody>
          <a:bodyPr rtlCol="0">
            <a:normAutofit fontScale="92500"/>
          </a:bodyPr>
          <a:lstStyle/>
          <a:p>
            <a:pPr algn="just" fontAlgn="auto">
              <a:spcAft>
                <a:spcPts val="0"/>
              </a:spcAft>
              <a:buFont typeface="Wingdings 3" charset="2"/>
              <a:buChar char=""/>
              <a:defRPr/>
            </a:pPr>
            <a:r>
              <a:rPr lang="es-ES_tradnl" sz="2100"/>
              <a:t>La Generalización permite organizar conceptos en jerarquías.</a:t>
            </a:r>
          </a:p>
          <a:p>
            <a:pPr algn="just" fontAlgn="auto">
              <a:spcAft>
                <a:spcPts val="0"/>
              </a:spcAft>
              <a:buFont typeface="Wingdings 3" charset="2"/>
              <a:buChar char=""/>
              <a:defRPr/>
            </a:pPr>
            <a:r>
              <a:rPr lang="es-ES_tradnl" sz="2100"/>
              <a:t>Las subclases heredan propiedades de sus clases padre, es decir, atributos y operaciones (y asociaciones) de la clase padre están disponibles en sus clases hijas.</a:t>
            </a:r>
            <a:endParaRPr lang="es-ES_tradnl" sz="2100">
              <a:latin typeface="Times New Roman" panose="02020603050405020304" pitchFamily="18" charset="0"/>
            </a:endParaRPr>
          </a:p>
          <a:p>
            <a:pPr algn="just" fontAlgn="auto">
              <a:spcAft>
                <a:spcPts val="0"/>
              </a:spcAft>
              <a:buFont typeface="Wingdings 3" charset="2"/>
              <a:buChar char=""/>
              <a:defRPr/>
            </a:pPr>
            <a:endParaRPr lang="es-ES_tradnl" sz="2500"/>
          </a:p>
        </p:txBody>
      </p:sp>
      <p:sp>
        <p:nvSpPr>
          <p:cNvPr id="30725"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87FE3AE-62F9-4560-8B29-4C52A4B1AD89}" type="slidenum">
              <a:rPr lang="es-ES_tradnl" sz="1400">
                <a:solidFill>
                  <a:schemeClr val="tx2"/>
                </a:solidFill>
                <a:latin typeface="Times New Roman" panose="02020603050405020304" pitchFamily="18" charset="0"/>
              </a:rPr>
              <a:pPr>
                <a:spcBef>
                  <a:spcPct val="0"/>
                </a:spcBef>
                <a:buClrTx/>
                <a:buSzTx/>
                <a:buFontTx/>
                <a:buNone/>
              </a:pPr>
              <a:t>24</a:t>
            </a:fld>
            <a:endParaRPr lang="es-ES_tradnl" sz="1400">
              <a:solidFill>
                <a:schemeClr val="tx2"/>
              </a:solidFill>
              <a:latin typeface="Times New Roman" panose="02020603050405020304" pitchFamily="18" charset="0"/>
            </a:endParaRPr>
          </a:p>
        </p:txBody>
      </p:sp>
      <p:pic>
        <p:nvPicPr>
          <p:cNvPr id="30726" name="Picture 6"/>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1547664" y="3501008"/>
            <a:ext cx="6398096" cy="305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0"/>
            <a:ext cx="7772400" cy="1143000"/>
          </a:xfrm>
        </p:spPr>
        <p:txBody>
          <a:bodyPr/>
          <a:lstStyle/>
          <a:p>
            <a:r>
              <a:rPr lang="es-ES_tradnl"/>
              <a:t>Generalización: Incidente</a:t>
            </a:r>
          </a:p>
        </p:txBody>
      </p:sp>
      <p:sp>
        <p:nvSpPr>
          <p:cNvPr id="31747" name="3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1400">
                <a:solidFill>
                  <a:schemeClr val="tx2"/>
                </a:solidFill>
                <a:latin typeface="Times New Roman" panose="02020603050405020304" pitchFamily="18" charset="0"/>
              </a:rPr>
              <a:t>Modelo de Diseño: Diseño de Clases</a:t>
            </a:r>
          </a:p>
        </p:txBody>
      </p:sp>
      <p:sp>
        <p:nvSpPr>
          <p:cNvPr id="31748" name="4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1D972231-4CC3-4DD8-A384-3F66E1364DD2}" type="slidenum">
              <a:rPr lang="es-ES_tradnl" sz="1400">
                <a:solidFill>
                  <a:schemeClr val="tx2"/>
                </a:solidFill>
                <a:latin typeface="Times New Roman" panose="02020603050405020304" pitchFamily="18" charset="0"/>
              </a:rPr>
              <a:pPr>
                <a:spcBef>
                  <a:spcPct val="0"/>
                </a:spcBef>
                <a:buClrTx/>
                <a:buSzTx/>
                <a:buFontTx/>
                <a:buNone/>
              </a:pPr>
              <a:t>25</a:t>
            </a:fld>
            <a:endParaRPr lang="es-ES_tradnl" sz="1400">
              <a:solidFill>
                <a:schemeClr val="tx2"/>
              </a:solidFill>
              <a:latin typeface="Times New Roman" panose="02020603050405020304" pitchFamily="18" charset="0"/>
            </a:endParaRPr>
          </a:p>
        </p:txBody>
      </p:sp>
      <p:grpSp>
        <p:nvGrpSpPr>
          <p:cNvPr id="31749" name="Group 53"/>
          <p:cNvGrpSpPr>
            <a:grpSpLocks/>
          </p:cNvGrpSpPr>
          <p:nvPr/>
        </p:nvGrpSpPr>
        <p:grpSpPr bwMode="auto">
          <a:xfrm>
            <a:off x="574675" y="1371600"/>
            <a:ext cx="8797925" cy="5334000"/>
            <a:chOff x="192" y="960"/>
            <a:chExt cx="5542" cy="3360"/>
          </a:xfrm>
        </p:grpSpPr>
        <p:sp>
          <p:nvSpPr>
            <p:cNvPr id="31750" name="Rectangle 4"/>
            <p:cNvSpPr>
              <a:spLocks noChangeArrowheads="1"/>
            </p:cNvSpPr>
            <p:nvPr/>
          </p:nvSpPr>
          <p:spPr bwMode="auto">
            <a:xfrm>
              <a:off x="192" y="960"/>
              <a:ext cx="5280" cy="3360"/>
            </a:xfrm>
            <a:prstGeom prst="rect">
              <a:avLst/>
            </a:prstGeom>
            <a:solidFill>
              <a:srgbClr val="C0C0C0"/>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nvGrpSpPr>
            <p:cNvPr id="31751" name="Group 32"/>
            <p:cNvGrpSpPr>
              <a:grpSpLocks/>
            </p:cNvGrpSpPr>
            <p:nvPr/>
          </p:nvGrpSpPr>
          <p:grpSpPr bwMode="auto">
            <a:xfrm>
              <a:off x="2304" y="1200"/>
              <a:ext cx="1053" cy="432"/>
              <a:chOff x="2640" y="1200"/>
              <a:chExt cx="1053" cy="432"/>
            </a:xfrm>
          </p:grpSpPr>
          <p:sp>
            <p:nvSpPr>
              <p:cNvPr id="31787" name="Rectangle 5"/>
              <p:cNvSpPr>
                <a:spLocks noChangeArrowheads="1"/>
              </p:cNvSpPr>
              <p:nvPr/>
            </p:nvSpPr>
            <p:spPr bwMode="auto">
              <a:xfrm>
                <a:off x="2640" y="1200"/>
                <a:ext cx="1053"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88" name="Text Box 6"/>
              <p:cNvSpPr txBox="1">
                <a:spLocks noChangeArrowheads="1"/>
              </p:cNvSpPr>
              <p:nvPr/>
            </p:nvSpPr>
            <p:spPr bwMode="auto">
              <a:xfrm>
                <a:off x="2752" y="1248"/>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Incidente</a:t>
                </a:r>
                <a:endParaRPr lang="es-ES_tradnl" sz="2400">
                  <a:solidFill>
                    <a:schemeClr val="bg2"/>
                  </a:solidFill>
                  <a:latin typeface="Times New Roman" panose="02020603050405020304" pitchFamily="18" charset="0"/>
                </a:endParaRPr>
              </a:p>
            </p:txBody>
          </p:sp>
        </p:grpSp>
        <p:grpSp>
          <p:nvGrpSpPr>
            <p:cNvPr id="31752" name="Group 33"/>
            <p:cNvGrpSpPr>
              <a:grpSpLocks/>
            </p:cNvGrpSpPr>
            <p:nvPr/>
          </p:nvGrpSpPr>
          <p:grpSpPr bwMode="auto">
            <a:xfrm>
              <a:off x="432" y="2064"/>
              <a:ext cx="1271" cy="384"/>
              <a:chOff x="720" y="2064"/>
              <a:chExt cx="1271" cy="480"/>
            </a:xfrm>
          </p:grpSpPr>
          <p:sp>
            <p:nvSpPr>
              <p:cNvPr id="31785" name="Rectangle 9"/>
              <p:cNvSpPr>
                <a:spLocks noChangeArrowheads="1"/>
              </p:cNvSpPr>
              <p:nvPr/>
            </p:nvSpPr>
            <p:spPr bwMode="auto">
              <a:xfrm>
                <a:off x="720" y="2064"/>
                <a:ext cx="1248" cy="480"/>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86" name="Text Box 10"/>
              <p:cNvSpPr txBox="1">
                <a:spLocks noChangeArrowheads="1"/>
              </p:cNvSpPr>
              <p:nvPr/>
            </p:nvSpPr>
            <p:spPr bwMode="auto">
              <a:xfrm>
                <a:off x="720" y="2112"/>
                <a:ext cx="127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BajaPrioridad</a:t>
                </a:r>
                <a:endParaRPr lang="es-ES_tradnl" sz="2400">
                  <a:solidFill>
                    <a:schemeClr val="bg2"/>
                  </a:solidFill>
                  <a:latin typeface="Times New Roman" panose="02020603050405020304" pitchFamily="18" charset="0"/>
                </a:endParaRPr>
              </a:p>
            </p:txBody>
          </p:sp>
        </p:grpSp>
        <p:grpSp>
          <p:nvGrpSpPr>
            <p:cNvPr id="31753" name="Group 35"/>
            <p:cNvGrpSpPr>
              <a:grpSpLocks/>
            </p:cNvGrpSpPr>
            <p:nvPr/>
          </p:nvGrpSpPr>
          <p:grpSpPr bwMode="auto">
            <a:xfrm>
              <a:off x="2256" y="2064"/>
              <a:ext cx="1190" cy="384"/>
              <a:chOff x="2496" y="2064"/>
              <a:chExt cx="1190" cy="432"/>
            </a:xfrm>
          </p:grpSpPr>
          <p:sp>
            <p:nvSpPr>
              <p:cNvPr id="31783" name="Rectangle 12"/>
              <p:cNvSpPr>
                <a:spLocks noChangeArrowheads="1"/>
              </p:cNvSpPr>
              <p:nvPr/>
            </p:nvSpPr>
            <p:spPr bwMode="auto">
              <a:xfrm>
                <a:off x="2496" y="2064"/>
                <a:ext cx="1163"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84" name="Text Box 13"/>
              <p:cNvSpPr txBox="1">
                <a:spLocks noChangeArrowheads="1"/>
              </p:cNvSpPr>
              <p:nvPr/>
            </p:nvSpPr>
            <p:spPr bwMode="auto">
              <a:xfrm>
                <a:off x="2544" y="2112"/>
                <a:ext cx="114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Emergencia</a:t>
                </a:r>
                <a:endParaRPr lang="es-ES_tradnl" sz="2400">
                  <a:solidFill>
                    <a:schemeClr val="bg2"/>
                  </a:solidFill>
                  <a:latin typeface="Times New Roman" panose="02020603050405020304" pitchFamily="18" charset="0"/>
                </a:endParaRPr>
              </a:p>
            </p:txBody>
          </p:sp>
        </p:grpSp>
        <p:grpSp>
          <p:nvGrpSpPr>
            <p:cNvPr id="31754" name="Group 34"/>
            <p:cNvGrpSpPr>
              <a:grpSpLocks/>
            </p:cNvGrpSpPr>
            <p:nvPr/>
          </p:nvGrpSpPr>
          <p:grpSpPr bwMode="auto">
            <a:xfrm>
              <a:off x="4320" y="2064"/>
              <a:ext cx="960" cy="384"/>
              <a:chOff x="4080" y="2064"/>
              <a:chExt cx="960" cy="432"/>
            </a:xfrm>
          </p:grpSpPr>
          <p:sp>
            <p:nvSpPr>
              <p:cNvPr id="31781" name="Rectangle 15"/>
              <p:cNvSpPr>
                <a:spLocks noChangeArrowheads="1"/>
              </p:cNvSpPr>
              <p:nvPr/>
            </p:nvSpPr>
            <p:spPr bwMode="auto">
              <a:xfrm>
                <a:off x="4080" y="2064"/>
                <a:ext cx="960"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82" name="Text Box 16"/>
              <p:cNvSpPr txBox="1">
                <a:spLocks noChangeArrowheads="1"/>
              </p:cNvSpPr>
              <p:nvPr/>
            </p:nvSpPr>
            <p:spPr bwMode="auto">
              <a:xfrm>
                <a:off x="4128" y="2112"/>
                <a:ext cx="88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Desastre</a:t>
                </a:r>
                <a:endParaRPr lang="es-ES_tradnl" sz="2400">
                  <a:solidFill>
                    <a:schemeClr val="bg2"/>
                  </a:solidFill>
                  <a:latin typeface="Times New Roman" panose="02020603050405020304" pitchFamily="18" charset="0"/>
                </a:endParaRPr>
              </a:p>
            </p:txBody>
          </p:sp>
        </p:grpSp>
        <p:grpSp>
          <p:nvGrpSpPr>
            <p:cNvPr id="31755" name="Group 40"/>
            <p:cNvGrpSpPr>
              <a:grpSpLocks/>
            </p:cNvGrpSpPr>
            <p:nvPr/>
          </p:nvGrpSpPr>
          <p:grpSpPr bwMode="auto">
            <a:xfrm>
              <a:off x="432" y="2928"/>
              <a:ext cx="1296" cy="432"/>
              <a:chOff x="816" y="2928"/>
              <a:chExt cx="1296" cy="432"/>
            </a:xfrm>
          </p:grpSpPr>
          <p:sp>
            <p:nvSpPr>
              <p:cNvPr id="31779" name="Rectangle 18"/>
              <p:cNvSpPr>
                <a:spLocks noChangeArrowheads="1"/>
              </p:cNvSpPr>
              <p:nvPr/>
            </p:nvSpPr>
            <p:spPr bwMode="auto">
              <a:xfrm>
                <a:off x="816" y="2928"/>
                <a:ext cx="1296"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80" name="Text Box 19"/>
              <p:cNvSpPr txBox="1">
                <a:spLocks noChangeArrowheads="1"/>
              </p:cNvSpPr>
              <p:nvPr/>
            </p:nvSpPr>
            <p:spPr bwMode="auto">
              <a:xfrm>
                <a:off x="864" y="2976"/>
                <a:ext cx="1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GatoEnÁrbol</a:t>
                </a:r>
                <a:endParaRPr lang="es-ES_tradnl" sz="2400">
                  <a:solidFill>
                    <a:schemeClr val="bg2"/>
                  </a:solidFill>
                  <a:latin typeface="Times New Roman" panose="02020603050405020304" pitchFamily="18" charset="0"/>
                </a:endParaRPr>
              </a:p>
            </p:txBody>
          </p:sp>
        </p:grpSp>
        <p:sp>
          <p:nvSpPr>
            <p:cNvPr id="31756" name="Rectangle 21"/>
            <p:cNvSpPr>
              <a:spLocks noChangeArrowheads="1"/>
            </p:cNvSpPr>
            <p:nvPr/>
          </p:nvSpPr>
          <p:spPr bwMode="auto">
            <a:xfrm>
              <a:off x="3264" y="2880"/>
              <a:ext cx="960"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57" name="Text Box 22"/>
            <p:cNvSpPr txBox="1">
              <a:spLocks noChangeArrowheads="1"/>
            </p:cNvSpPr>
            <p:nvPr/>
          </p:nvSpPr>
          <p:spPr bwMode="auto">
            <a:xfrm>
              <a:off x="3370" y="2928"/>
              <a:ext cx="8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Temblor</a:t>
              </a:r>
              <a:endParaRPr lang="es-ES_tradnl" sz="2400">
                <a:solidFill>
                  <a:schemeClr val="bg2"/>
                </a:solidFill>
                <a:latin typeface="Times New Roman" panose="02020603050405020304" pitchFamily="18" charset="0"/>
              </a:endParaRPr>
            </a:p>
          </p:txBody>
        </p:sp>
        <p:sp>
          <p:nvSpPr>
            <p:cNvPr id="31758" name="Rectangle 24"/>
            <p:cNvSpPr>
              <a:spLocks noChangeArrowheads="1"/>
            </p:cNvSpPr>
            <p:nvPr/>
          </p:nvSpPr>
          <p:spPr bwMode="auto">
            <a:xfrm>
              <a:off x="4464" y="2880"/>
              <a:ext cx="1056" cy="528"/>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59" name="Text Box 25"/>
            <p:cNvSpPr txBox="1">
              <a:spLocks noChangeArrowheads="1"/>
            </p:cNvSpPr>
            <p:nvPr/>
          </p:nvSpPr>
          <p:spPr bwMode="auto">
            <a:xfrm>
              <a:off x="4272" y="2880"/>
              <a:ext cx="146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Fuga                   Química</a:t>
              </a:r>
              <a:endParaRPr lang="es-ES_tradnl" sz="2400">
                <a:solidFill>
                  <a:schemeClr val="bg2"/>
                </a:solidFill>
                <a:latin typeface="Times New Roman" panose="02020603050405020304" pitchFamily="18" charset="0"/>
              </a:endParaRPr>
            </a:p>
          </p:txBody>
        </p:sp>
        <p:grpSp>
          <p:nvGrpSpPr>
            <p:cNvPr id="31760" name="Group 42"/>
            <p:cNvGrpSpPr>
              <a:grpSpLocks/>
            </p:cNvGrpSpPr>
            <p:nvPr/>
          </p:nvGrpSpPr>
          <p:grpSpPr bwMode="auto">
            <a:xfrm>
              <a:off x="1104" y="3648"/>
              <a:ext cx="1547" cy="432"/>
              <a:chOff x="1811" y="3648"/>
              <a:chExt cx="1547" cy="432"/>
            </a:xfrm>
          </p:grpSpPr>
          <p:sp>
            <p:nvSpPr>
              <p:cNvPr id="31777" name="Rectangle 27"/>
              <p:cNvSpPr>
                <a:spLocks noChangeArrowheads="1"/>
              </p:cNvSpPr>
              <p:nvPr/>
            </p:nvSpPr>
            <p:spPr bwMode="auto">
              <a:xfrm>
                <a:off x="1824" y="3648"/>
                <a:ext cx="1488"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78" name="Text Box 28"/>
              <p:cNvSpPr txBox="1">
                <a:spLocks noChangeArrowheads="1"/>
              </p:cNvSpPr>
              <p:nvPr/>
            </p:nvSpPr>
            <p:spPr bwMode="auto">
              <a:xfrm>
                <a:off x="1811" y="3696"/>
                <a:ext cx="15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AccidenteTráfico</a:t>
                </a:r>
                <a:endParaRPr lang="es-ES_tradnl" sz="2400">
                  <a:solidFill>
                    <a:schemeClr val="bg2"/>
                  </a:solidFill>
                  <a:latin typeface="Times New Roman" panose="02020603050405020304" pitchFamily="18" charset="0"/>
                </a:endParaRPr>
              </a:p>
            </p:txBody>
          </p:sp>
        </p:grpSp>
        <p:grpSp>
          <p:nvGrpSpPr>
            <p:cNvPr id="31761" name="Group 43"/>
            <p:cNvGrpSpPr>
              <a:grpSpLocks/>
            </p:cNvGrpSpPr>
            <p:nvPr/>
          </p:nvGrpSpPr>
          <p:grpSpPr bwMode="auto">
            <a:xfrm>
              <a:off x="3072" y="3648"/>
              <a:ext cx="1463" cy="432"/>
              <a:chOff x="3312" y="3648"/>
              <a:chExt cx="1463" cy="432"/>
            </a:xfrm>
          </p:grpSpPr>
          <p:sp>
            <p:nvSpPr>
              <p:cNvPr id="31775" name="Rectangle 30"/>
              <p:cNvSpPr>
                <a:spLocks noChangeArrowheads="1"/>
              </p:cNvSpPr>
              <p:nvPr/>
            </p:nvSpPr>
            <p:spPr bwMode="auto">
              <a:xfrm>
                <a:off x="3312" y="3648"/>
                <a:ext cx="1441" cy="432"/>
              </a:xfrm>
              <a:prstGeom prst="rect">
                <a:avLst/>
              </a:prstGeom>
              <a:solidFill>
                <a:srgbClr val="E6EFAF"/>
              </a:solidFill>
              <a:ln w="9525">
                <a:solidFill>
                  <a:srgbClr val="CC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1776" name="Text Box 31"/>
              <p:cNvSpPr txBox="1">
                <a:spLocks noChangeArrowheads="1"/>
              </p:cNvSpPr>
              <p:nvPr/>
            </p:nvSpPr>
            <p:spPr bwMode="auto">
              <a:xfrm>
                <a:off x="3312" y="3696"/>
                <a:ext cx="14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a:solidFill>
                      <a:schemeClr val="bg2"/>
                    </a:solidFill>
                    <a:latin typeface="Arial" panose="020B0604020202020204" pitchFamily="34" charset="0"/>
                  </a:rPr>
                  <a:t>IncendioEdificio</a:t>
                </a:r>
                <a:endParaRPr lang="es-ES_tradnl" sz="2400">
                  <a:solidFill>
                    <a:schemeClr val="bg2"/>
                  </a:solidFill>
                  <a:latin typeface="Times New Roman" panose="02020603050405020304" pitchFamily="18" charset="0"/>
                </a:endParaRPr>
              </a:p>
            </p:txBody>
          </p:sp>
        </p:grpSp>
        <p:sp>
          <p:nvSpPr>
            <p:cNvPr id="31762" name="Line 36"/>
            <p:cNvSpPr>
              <a:spLocks noChangeShapeType="1"/>
            </p:cNvSpPr>
            <p:nvPr/>
          </p:nvSpPr>
          <p:spPr bwMode="auto">
            <a:xfrm flipV="1">
              <a:off x="2832" y="1632"/>
              <a:ext cx="0" cy="384"/>
            </a:xfrm>
            <a:prstGeom prst="line">
              <a:avLst/>
            </a:prstGeom>
            <a:noFill/>
            <a:ln w="28575">
              <a:solidFill>
                <a:schemeClr val="bg2"/>
              </a:solidFill>
              <a:miter lim="800000"/>
              <a:headEnd/>
              <a:tailEnd type="triangle" w="lg" len="lg"/>
            </a:ln>
            <a:extLst>
              <a:ext uri="{909E8E84-426E-40DD-AFC4-6F175D3DCCD1}">
                <a14:hiddenFill xmlns:a14="http://schemas.microsoft.com/office/drawing/2010/main">
                  <a:noFill/>
                </a14:hiddenFill>
              </a:ext>
            </a:extLst>
          </p:spPr>
          <p:txBody>
            <a:bodyPr wrap="none" anchor="ctr"/>
            <a:lstStyle/>
            <a:p>
              <a:endParaRPr lang="es-ES"/>
            </a:p>
          </p:txBody>
        </p:sp>
        <p:sp>
          <p:nvSpPr>
            <p:cNvPr id="31763" name="Line 37"/>
            <p:cNvSpPr>
              <a:spLocks noChangeShapeType="1"/>
            </p:cNvSpPr>
            <p:nvPr/>
          </p:nvSpPr>
          <p:spPr bwMode="auto">
            <a:xfrm>
              <a:off x="1008" y="1920"/>
              <a:ext cx="3744"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64" name="Line 38"/>
            <p:cNvSpPr>
              <a:spLocks noChangeShapeType="1"/>
            </p:cNvSpPr>
            <p:nvPr/>
          </p:nvSpPr>
          <p:spPr bwMode="auto">
            <a:xfrm>
              <a:off x="1008" y="1920"/>
              <a:ext cx="0" cy="96"/>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65" name="Line 39"/>
            <p:cNvSpPr>
              <a:spLocks noChangeShapeType="1"/>
            </p:cNvSpPr>
            <p:nvPr/>
          </p:nvSpPr>
          <p:spPr bwMode="auto">
            <a:xfrm>
              <a:off x="4752" y="1920"/>
              <a:ext cx="0" cy="96"/>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66" name="Line 41"/>
            <p:cNvSpPr>
              <a:spLocks noChangeShapeType="1"/>
            </p:cNvSpPr>
            <p:nvPr/>
          </p:nvSpPr>
          <p:spPr bwMode="auto">
            <a:xfrm flipV="1">
              <a:off x="1008" y="2448"/>
              <a:ext cx="0" cy="480"/>
            </a:xfrm>
            <a:prstGeom prst="line">
              <a:avLst/>
            </a:prstGeom>
            <a:noFill/>
            <a:ln w="28575">
              <a:solidFill>
                <a:schemeClr val="bg2"/>
              </a:solidFill>
              <a:miter lim="800000"/>
              <a:headEnd/>
              <a:tailEnd type="triangle" w="lg" len="lg"/>
            </a:ln>
            <a:extLst>
              <a:ext uri="{909E8E84-426E-40DD-AFC4-6F175D3DCCD1}">
                <a14:hiddenFill xmlns:a14="http://schemas.microsoft.com/office/drawing/2010/main">
                  <a:noFill/>
                </a14:hiddenFill>
              </a:ext>
            </a:extLst>
          </p:spPr>
          <p:txBody>
            <a:bodyPr wrap="none" anchor="ctr"/>
            <a:lstStyle/>
            <a:p>
              <a:endParaRPr lang="es-ES"/>
            </a:p>
          </p:txBody>
        </p:sp>
        <p:sp>
          <p:nvSpPr>
            <p:cNvPr id="31767" name="Line 44"/>
            <p:cNvSpPr>
              <a:spLocks noChangeShapeType="1"/>
            </p:cNvSpPr>
            <p:nvPr/>
          </p:nvSpPr>
          <p:spPr bwMode="auto">
            <a:xfrm flipV="1">
              <a:off x="2832" y="2448"/>
              <a:ext cx="0" cy="1008"/>
            </a:xfrm>
            <a:prstGeom prst="line">
              <a:avLst/>
            </a:prstGeom>
            <a:noFill/>
            <a:ln w="28575">
              <a:solidFill>
                <a:schemeClr val="bg2"/>
              </a:solidFill>
              <a:miter lim="800000"/>
              <a:headEnd/>
              <a:tailEnd type="triangle" w="lg" len="lg"/>
            </a:ln>
            <a:extLst>
              <a:ext uri="{909E8E84-426E-40DD-AFC4-6F175D3DCCD1}">
                <a14:hiddenFill xmlns:a14="http://schemas.microsoft.com/office/drawing/2010/main">
                  <a:noFill/>
                </a14:hiddenFill>
              </a:ext>
            </a:extLst>
          </p:spPr>
          <p:txBody>
            <a:bodyPr wrap="none" anchor="ctr"/>
            <a:lstStyle/>
            <a:p>
              <a:endParaRPr lang="es-ES"/>
            </a:p>
          </p:txBody>
        </p:sp>
        <p:sp>
          <p:nvSpPr>
            <p:cNvPr id="31768" name="Line 46"/>
            <p:cNvSpPr>
              <a:spLocks noChangeShapeType="1"/>
            </p:cNvSpPr>
            <p:nvPr/>
          </p:nvSpPr>
          <p:spPr bwMode="auto">
            <a:xfrm>
              <a:off x="1872" y="3456"/>
              <a:ext cx="1920"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69" name="Line 47"/>
            <p:cNvSpPr>
              <a:spLocks noChangeShapeType="1"/>
            </p:cNvSpPr>
            <p:nvPr/>
          </p:nvSpPr>
          <p:spPr bwMode="auto">
            <a:xfrm>
              <a:off x="1872" y="3456"/>
              <a:ext cx="0" cy="144"/>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70" name="Line 48"/>
            <p:cNvSpPr>
              <a:spLocks noChangeShapeType="1"/>
            </p:cNvSpPr>
            <p:nvPr/>
          </p:nvSpPr>
          <p:spPr bwMode="auto">
            <a:xfrm>
              <a:off x="3792" y="3456"/>
              <a:ext cx="0" cy="144"/>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71" name="Line 49"/>
            <p:cNvSpPr>
              <a:spLocks noChangeShapeType="1"/>
            </p:cNvSpPr>
            <p:nvPr/>
          </p:nvSpPr>
          <p:spPr bwMode="auto">
            <a:xfrm flipV="1">
              <a:off x="4752" y="2448"/>
              <a:ext cx="0" cy="240"/>
            </a:xfrm>
            <a:prstGeom prst="line">
              <a:avLst/>
            </a:prstGeom>
            <a:noFill/>
            <a:ln w="28575">
              <a:solidFill>
                <a:schemeClr val="bg2"/>
              </a:solidFill>
              <a:miter lim="800000"/>
              <a:headEnd/>
              <a:tailEnd type="triangle" w="lg" len="lg"/>
            </a:ln>
            <a:extLst>
              <a:ext uri="{909E8E84-426E-40DD-AFC4-6F175D3DCCD1}">
                <a14:hiddenFill xmlns:a14="http://schemas.microsoft.com/office/drawing/2010/main">
                  <a:noFill/>
                </a14:hiddenFill>
              </a:ext>
            </a:extLst>
          </p:spPr>
          <p:txBody>
            <a:bodyPr wrap="none" anchor="ctr"/>
            <a:lstStyle/>
            <a:p>
              <a:endParaRPr lang="es-ES"/>
            </a:p>
          </p:txBody>
        </p:sp>
        <p:sp>
          <p:nvSpPr>
            <p:cNvPr id="31772" name="Line 50"/>
            <p:cNvSpPr>
              <a:spLocks noChangeShapeType="1"/>
            </p:cNvSpPr>
            <p:nvPr/>
          </p:nvSpPr>
          <p:spPr bwMode="auto">
            <a:xfrm>
              <a:off x="3792" y="2688"/>
              <a:ext cx="1296"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73" name="Line 51"/>
            <p:cNvSpPr>
              <a:spLocks noChangeShapeType="1"/>
            </p:cNvSpPr>
            <p:nvPr/>
          </p:nvSpPr>
          <p:spPr bwMode="auto">
            <a:xfrm>
              <a:off x="3792" y="2688"/>
              <a:ext cx="0" cy="144"/>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74" name="Line 52"/>
            <p:cNvSpPr>
              <a:spLocks noChangeShapeType="1"/>
            </p:cNvSpPr>
            <p:nvPr/>
          </p:nvSpPr>
          <p:spPr bwMode="auto">
            <a:xfrm>
              <a:off x="5088" y="2688"/>
              <a:ext cx="0" cy="144"/>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s-ES_tradnl"/>
              <a:t>Asociación</a:t>
            </a:r>
          </a:p>
        </p:txBody>
      </p:sp>
      <p:sp>
        <p:nvSpPr>
          <p:cNvPr id="32771" name="Rectangle 3"/>
          <p:cNvSpPr>
            <a:spLocks noGrp="1" noChangeArrowheads="1"/>
          </p:cNvSpPr>
          <p:nvPr>
            <p:ph idx="1"/>
          </p:nvPr>
        </p:nvSpPr>
        <p:spPr>
          <a:xfrm>
            <a:off x="914400" y="1524000"/>
            <a:ext cx="7772400" cy="1905000"/>
          </a:xfrm>
        </p:spPr>
        <p:txBody>
          <a:bodyPr/>
          <a:lstStyle/>
          <a:p>
            <a:pPr algn="just">
              <a:spcBef>
                <a:spcPts val="500"/>
              </a:spcBef>
              <a:spcAft>
                <a:spcPts val="500"/>
              </a:spcAft>
            </a:pPr>
            <a:r>
              <a:rPr lang="es-ES_tradnl" sz="2500"/>
              <a:t>Una asociación muestra una relación entre dos o más clases. </a:t>
            </a:r>
            <a:endParaRPr lang="es-ES_tradnl"/>
          </a:p>
        </p:txBody>
      </p:sp>
      <p:sp>
        <p:nvSpPr>
          <p:cNvPr id="3277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A61C6B80-BF91-4B8C-93BC-46D27BD328F0}" type="slidenum">
              <a:rPr lang="es-ES_tradnl" sz="1400">
                <a:solidFill>
                  <a:schemeClr val="tx2"/>
                </a:solidFill>
                <a:latin typeface="Times New Roman" panose="02020603050405020304" pitchFamily="18" charset="0"/>
              </a:rPr>
              <a:pPr>
                <a:spcBef>
                  <a:spcPct val="0"/>
                </a:spcBef>
                <a:buClrTx/>
                <a:buSzTx/>
                <a:buFontTx/>
                <a:buNone/>
              </a:pPr>
              <a:t>26</a:t>
            </a:fld>
            <a:endParaRPr lang="es-ES_tradnl" sz="1400">
              <a:solidFill>
                <a:schemeClr val="tx2"/>
              </a:solidFill>
              <a:latin typeface="Times New Roman" panose="02020603050405020304" pitchFamily="18" charset="0"/>
            </a:endParaRPr>
          </a:p>
        </p:txBody>
      </p:sp>
      <p:grpSp>
        <p:nvGrpSpPr>
          <p:cNvPr id="32774" name="Group 10"/>
          <p:cNvGrpSpPr>
            <a:grpSpLocks/>
          </p:cNvGrpSpPr>
          <p:nvPr/>
        </p:nvGrpSpPr>
        <p:grpSpPr bwMode="auto">
          <a:xfrm>
            <a:off x="2230388" y="2880632"/>
            <a:ext cx="5140424" cy="3212976"/>
            <a:chOff x="1200" y="1008"/>
            <a:chExt cx="3555" cy="2352"/>
          </a:xfrm>
        </p:grpSpPr>
        <p:pic>
          <p:nvPicPr>
            <p:cNvPr id="3277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008"/>
              <a:ext cx="355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824"/>
              <a:ext cx="355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2640"/>
              <a:ext cx="355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539552" y="492125"/>
            <a:ext cx="8077200" cy="1143000"/>
          </a:xfrm>
        </p:spPr>
        <p:txBody>
          <a:bodyPr rtlCol="0">
            <a:normAutofit/>
          </a:bodyPr>
          <a:lstStyle/>
          <a:p>
            <a:pPr fontAlgn="auto">
              <a:spcAft>
                <a:spcPts val="0"/>
              </a:spcAft>
              <a:defRPr/>
            </a:pPr>
            <a:r>
              <a:rPr lang="es-ES_tradnl" b="1" dirty="0"/>
              <a:t>Tipos de Asociaciones</a:t>
            </a:r>
          </a:p>
        </p:txBody>
      </p:sp>
      <p:sp>
        <p:nvSpPr>
          <p:cNvPr id="33795" name="Rectangle 3"/>
          <p:cNvSpPr>
            <a:spLocks noGrp="1" noChangeArrowheads="1"/>
          </p:cNvSpPr>
          <p:nvPr>
            <p:ph idx="1"/>
          </p:nvPr>
        </p:nvSpPr>
        <p:spPr>
          <a:xfrm>
            <a:off x="1066800" y="1905000"/>
            <a:ext cx="7772400" cy="4114800"/>
          </a:xfrm>
        </p:spPr>
        <p:txBody>
          <a:bodyPr/>
          <a:lstStyle/>
          <a:p>
            <a:pPr>
              <a:buFont typeface="Wingdings" panose="05000000000000000000" pitchFamily="2" charset="2"/>
              <a:buChar char="v"/>
            </a:pPr>
            <a:r>
              <a:rPr lang="es-ES_tradnl" sz="2800" dirty="0"/>
              <a:t>Uno a Uno</a:t>
            </a:r>
          </a:p>
          <a:p>
            <a:pPr>
              <a:buFont typeface="Wingdings" panose="05000000000000000000" pitchFamily="2" charset="2"/>
              <a:buChar char="v"/>
            </a:pPr>
            <a:endParaRPr lang="es-ES_tradnl" sz="2800" dirty="0"/>
          </a:p>
          <a:p>
            <a:pPr>
              <a:buFont typeface="Wingdings" panose="05000000000000000000" pitchFamily="2" charset="2"/>
              <a:buChar char="v"/>
            </a:pPr>
            <a:r>
              <a:rPr lang="es-ES_tradnl" sz="2800" dirty="0"/>
              <a:t>Uno a Muchos</a:t>
            </a:r>
          </a:p>
          <a:p>
            <a:pPr>
              <a:buFont typeface="Wingdings" panose="05000000000000000000" pitchFamily="2" charset="2"/>
              <a:buChar char="v"/>
            </a:pPr>
            <a:endParaRPr lang="es-ES_tradnl" sz="2800" dirty="0"/>
          </a:p>
          <a:p>
            <a:pPr>
              <a:buFont typeface="Wingdings" panose="05000000000000000000" pitchFamily="2" charset="2"/>
              <a:buChar char="v"/>
            </a:pPr>
            <a:r>
              <a:rPr lang="es-ES_tradnl" sz="2800" dirty="0"/>
              <a:t>Muchos a Muchos</a:t>
            </a:r>
          </a:p>
        </p:txBody>
      </p:sp>
      <p:sp>
        <p:nvSpPr>
          <p:cNvPr id="3379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02498BBB-63B0-4FF0-98BF-0EA882628D12}" type="slidenum">
              <a:rPr lang="es-ES_tradnl" sz="1400">
                <a:solidFill>
                  <a:schemeClr val="tx2"/>
                </a:solidFill>
                <a:latin typeface="Times New Roman" panose="02020603050405020304" pitchFamily="18" charset="0"/>
              </a:rPr>
              <a:pPr>
                <a:spcBef>
                  <a:spcPct val="0"/>
                </a:spcBef>
                <a:buClrTx/>
                <a:buSzTx/>
                <a:buFontTx/>
                <a:buNone/>
              </a:pPr>
              <a:t>27</a:t>
            </a:fld>
            <a:endParaRPr lang="es-ES_tradnl" sz="1400">
              <a:solidFill>
                <a:schemeClr val="tx2"/>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304800"/>
            <a:ext cx="8077200" cy="1143000"/>
          </a:xfrm>
        </p:spPr>
        <p:txBody>
          <a:bodyPr/>
          <a:lstStyle/>
          <a:p>
            <a:r>
              <a:rPr lang="es-ES_tradnl"/>
              <a:t>Asociación Uno a Uno</a:t>
            </a:r>
          </a:p>
        </p:txBody>
      </p:sp>
      <p:sp>
        <p:nvSpPr>
          <p:cNvPr id="34819" name="Rectangle 3"/>
          <p:cNvSpPr>
            <a:spLocks noGrp="1" noChangeArrowheads="1"/>
          </p:cNvSpPr>
          <p:nvPr>
            <p:ph idx="1"/>
          </p:nvPr>
        </p:nvSpPr>
        <p:spPr>
          <a:xfrm>
            <a:off x="395536" y="1628801"/>
            <a:ext cx="8424936" cy="4176464"/>
          </a:xfrm>
        </p:spPr>
        <p:txBody>
          <a:bodyPr/>
          <a:lstStyle/>
          <a:p>
            <a:pPr algn="just"/>
            <a:r>
              <a:rPr lang="es-ES_tradnl" sz="2400" dirty="0"/>
              <a:t>Para dos clases tiene multiplicidad de uno en cada extremo</a:t>
            </a:r>
          </a:p>
          <a:p>
            <a:pPr lvl="1">
              <a:buFont typeface="Wingdings" panose="05000000000000000000" pitchFamily="2" charset="2"/>
              <a:buNone/>
            </a:pPr>
            <a:r>
              <a:rPr lang="es-ES_tradnl" sz="2400" dirty="0"/>
              <a:t>Ejemplo:</a:t>
            </a:r>
          </a:p>
          <a:p>
            <a:pPr lvl="1"/>
            <a:endParaRPr lang="es-ES_tradnl" dirty="0"/>
          </a:p>
        </p:txBody>
      </p:sp>
      <p:sp>
        <p:nvSpPr>
          <p:cNvPr id="3482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8EB1FC64-D48B-44A4-AEBC-36C1B00D1740}" type="slidenum">
              <a:rPr lang="es-ES_tradnl" sz="1400">
                <a:solidFill>
                  <a:schemeClr val="tx2"/>
                </a:solidFill>
                <a:latin typeface="Times New Roman" panose="02020603050405020304" pitchFamily="18" charset="0"/>
              </a:rPr>
              <a:pPr>
                <a:spcBef>
                  <a:spcPct val="0"/>
                </a:spcBef>
                <a:buClrTx/>
                <a:buSzTx/>
                <a:buFontTx/>
                <a:buNone/>
              </a:pPr>
              <a:t>28</a:t>
            </a:fld>
            <a:endParaRPr lang="es-ES_tradnl" sz="1400">
              <a:solidFill>
                <a:schemeClr val="tx2"/>
              </a:solidFill>
              <a:latin typeface="Times New Roman" panose="02020603050405020304" pitchFamily="18" charset="0"/>
            </a:endParaRPr>
          </a:p>
        </p:txBody>
      </p:sp>
      <p:sp>
        <p:nvSpPr>
          <p:cNvPr id="34822" name="Text Box 12"/>
          <p:cNvSpPr txBox="1">
            <a:spLocks noChangeArrowheads="1"/>
          </p:cNvSpPr>
          <p:nvPr/>
        </p:nvSpPr>
        <p:spPr bwMode="auto">
          <a:xfrm>
            <a:off x="731157" y="5013563"/>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a:spcBef>
                <a:spcPct val="50000"/>
              </a:spcBef>
              <a:buClrTx/>
              <a:buSzTx/>
              <a:buFontTx/>
              <a:buNone/>
            </a:pPr>
            <a:r>
              <a:rPr lang="es-ES_tradnl" sz="2400" dirty="0">
                <a:latin typeface="Times New Roman" panose="02020603050405020304" pitchFamily="18" charset="0"/>
              </a:rPr>
              <a:t>“Un </a:t>
            </a:r>
            <a:r>
              <a:rPr lang="es-ES_tradnl" sz="2400" dirty="0" err="1">
                <a:latin typeface="Arial" panose="020B0604020202020204" pitchFamily="34" charset="0"/>
              </a:rPr>
              <a:t>OficialPolicía</a:t>
            </a:r>
            <a:r>
              <a:rPr lang="es-ES_tradnl" sz="2400" dirty="0">
                <a:latin typeface="Times New Roman" panose="02020603050405020304" pitchFamily="18" charset="0"/>
              </a:rPr>
              <a:t> tiene exactamente un </a:t>
            </a:r>
            <a:r>
              <a:rPr lang="es-ES_tradnl" sz="2400" dirty="0" err="1">
                <a:latin typeface="Arial" panose="020B0604020202020204" pitchFamily="34" charset="0"/>
              </a:rPr>
              <a:t>NúmeroIdentificacion</a:t>
            </a:r>
            <a:r>
              <a:rPr lang="es-ES_tradnl" sz="2400" dirty="0">
                <a:latin typeface="Times New Roman" panose="02020603050405020304" pitchFamily="18" charset="0"/>
              </a:rPr>
              <a:t>, y  un </a:t>
            </a:r>
            <a:r>
              <a:rPr lang="es-ES_tradnl" sz="2400" dirty="0" err="1">
                <a:latin typeface="Arial" panose="020B0604020202020204" pitchFamily="34" charset="0"/>
              </a:rPr>
              <a:t>NúmeroIdentificacion</a:t>
            </a:r>
            <a:r>
              <a:rPr lang="es-ES_tradnl" sz="2400" dirty="0">
                <a:latin typeface="Arial" panose="020B0604020202020204" pitchFamily="34" charset="0"/>
              </a:rPr>
              <a:t> </a:t>
            </a:r>
            <a:r>
              <a:rPr lang="es-ES_tradnl" sz="2400" dirty="0">
                <a:latin typeface="Times New Roman" panose="02020603050405020304" pitchFamily="18" charset="0"/>
              </a:rPr>
              <a:t>pertenece únicamente a un </a:t>
            </a:r>
            <a:r>
              <a:rPr lang="es-ES_tradnl" sz="2400" dirty="0" err="1">
                <a:latin typeface="Arial" panose="020B0604020202020204" pitchFamily="34" charset="0"/>
              </a:rPr>
              <a:t>OficialPolicía</a:t>
            </a:r>
            <a:r>
              <a:rPr lang="es-ES_tradnl" sz="2400" dirty="0">
                <a:latin typeface="Times New Roman" panose="02020603050405020304" pitchFamily="18" charset="0"/>
              </a:rPr>
              <a:t>”</a:t>
            </a:r>
          </a:p>
        </p:txBody>
      </p:sp>
      <p:grpSp>
        <p:nvGrpSpPr>
          <p:cNvPr id="34823" name="Group 18"/>
          <p:cNvGrpSpPr>
            <a:grpSpLocks/>
          </p:cNvGrpSpPr>
          <p:nvPr/>
        </p:nvGrpSpPr>
        <p:grpSpPr bwMode="auto">
          <a:xfrm>
            <a:off x="647846" y="3429000"/>
            <a:ext cx="8164512" cy="914400"/>
            <a:chOff x="563" y="2400"/>
            <a:chExt cx="5143" cy="576"/>
          </a:xfrm>
        </p:grpSpPr>
        <p:grpSp>
          <p:nvGrpSpPr>
            <p:cNvPr id="34824" name="Group 17"/>
            <p:cNvGrpSpPr>
              <a:grpSpLocks/>
            </p:cNvGrpSpPr>
            <p:nvPr/>
          </p:nvGrpSpPr>
          <p:grpSpPr bwMode="auto">
            <a:xfrm>
              <a:off x="563" y="2400"/>
              <a:ext cx="1309" cy="576"/>
              <a:chOff x="563" y="2400"/>
              <a:chExt cx="1309" cy="576"/>
            </a:xfrm>
          </p:grpSpPr>
          <p:sp>
            <p:nvSpPr>
              <p:cNvPr id="34832" name="Rectangle 5"/>
              <p:cNvSpPr>
                <a:spLocks noChangeArrowheads="1"/>
              </p:cNvSpPr>
              <p:nvPr/>
            </p:nvSpPr>
            <p:spPr bwMode="auto">
              <a:xfrm>
                <a:off x="563" y="2400"/>
                <a:ext cx="1309"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4833" name="Text Box 6"/>
              <p:cNvSpPr txBox="1">
                <a:spLocks noChangeArrowheads="1"/>
              </p:cNvSpPr>
              <p:nvPr/>
            </p:nvSpPr>
            <p:spPr bwMode="auto">
              <a:xfrm>
                <a:off x="645" y="2544"/>
                <a:ext cx="1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OficialPolicía</a:t>
                </a:r>
                <a:endParaRPr lang="es-ES_tradnl" sz="2400">
                  <a:latin typeface="Times New Roman" panose="02020603050405020304" pitchFamily="18" charset="0"/>
                </a:endParaRPr>
              </a:p>
            </p:txBody>
          </p:sp>
        </p:grpSp>
        <p:grpSp>
          <p:nvGrpSpPr>
            <p:cNvPr id="34825" name="Group 7"/>
            <p:cNvGrpSpPr>
              <a:grpSpLocks/>
            </p:cNvGrpSpPr>
            <p:nvPr/>
          </p:nvGrpSpPr>
          <p:grpSpPr bwMode="auto">
            <a:xfrm>
              <a:off x="3731" y="2400"/>
              <a:ext cx="1975" cy="576"/>
              <a:chOff x="768" y="1728"/>
              <a:chExt cx="1440" cy="576"/>
            </a:xfrm>
          </p:grpSpPr>
          <p:sp>
            <p:nvSpPr>
              <p:cNvPr id="34830" name="Rectangle 8"/>
              <p:cNvSpPr>
                <a:spLocks noChangeArrowheads="1"/>
              </p:cNvSpPr>
              <p:nvPr/>
            </p:nvSpPr>
            <p:spPr bwMode="auto">
              <a:xfrm>
                <a:off x="768" y="1728"/>
                <a:ext cx="1440"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4831" name="Text Box 9"/>
              <p:cNvSpPr txBox="1">
                <a:spLocks noChangeArrowheads="1"/>
              </p:cNvSpPr>
              <p:nvPr/>
            </p:nvSpPr>
            <p:spPr bwMode="auto">
              <a:xfrm>
                <a:off x="768" y="1872"/>
                <a:ext cx="14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NumeroIdentificacion</a:t>
                </a:r>
                <a:endParaRPr lang="es-ES_tradnl" sz="2400">
                  <a:latin typeface="Times New Roman" panose="02020603050405020304" pitchFamily="18" charset="0"/>
                </a:endParaRPr>
              </a:p>
            </p:txBody>
          </p:sp>
        </p:grpSp>
        <p:sp>
          <p:nvSpPr>
            <p:cNvPr id="34826" name="Line 10"/>
            <p:cNvSpPr>
              <a:spLocks noChangeShapeType="1"/>
            </p:cNvSpPr>
            <p:nvPr/>
          </p:nvSpPr>
          <p:spPr bwMode="auto">
            <a:xfrm>
              <a:off x="1824" y="2688"/>
              <a:ext cx="18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4827" name="Text Box 11"/>
            <p:cNvSpPr txBox="1">
              <a:spLocks noChangeArrowheads="1"/>
            </p:cNvSpPr>
            <p:nvPr/>
          </p:nvSpPr>
          <p:spPr bwMode="auto">
            <a:xfrm>
              <a:off x="2496" y="2400"/>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tiene</a:t>
              </a:r>
            </a:p>
          </p:txBody>
        </p:sp>
        <p:sp>
          <p:nvSpPr>
            <p:cNvPr id="34828" name="Text Box 14"/>
            <p:cNvSpPr txBox="1">
              <a:spLocks noChangeArrowheads="1"/>
            </p:cNvSpPr>
            <p:nvPr/>
          </p:nvSpPr>
          <p:spPr bwMode="auto">
            <a:xfrm>
              <a:off x="1920"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1</a:t>
              </a:r>
            </a:p>
          </p:txBody>
        </p:sp>
        <p:sp>
          <p:nvSpPr>
            <p:cNvPr id="34829" name="Text Box 15"/>
            <p:cNvSpPr txBox="1">
              <a:spLocks noChangeArrowheads="1"/>
            </p:cNvSpPr>
            <p:nvPr/>
          </p:nvSpPr>
          <p:spPr bwMode="auto">
            <a:xfrm>
              <a:off x="3532"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1</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ES_tradnl"/>
              <a:t>Asociación Uno a Muchos</a:t>
            </a:r>
          </a:p>
        </p:txBody>
      </p:sp>
      <p:sp>
        <p:nvSpPr>
          <p:cNvPr id="35843" name="Rectangle 3"/>
          <p:cNvSpPr>
            <a:spLocks noGrp="1" noChangeArrowheads="1"/>
          </p:cNvSpPr>
          <p:nvPr>
            <p:ph idx="1"/>
          </p:nvPr>
        </p:nvSpPr>
        <p:spPr>
          <a:xfrm>
            <a:off x="611560" y="1556792"/>
            <a:ext cx="7783140" cy="4736058"/>
          </a:xfrm>
        </p:spPr>
        <p:txBody>
          <a:bodyPr/>
          <a:lstStyle/>
          <a:p>
            <a:pPr marL="0" indent="0">
              <a:buNone/>
            </a:pPr>
            <a:r>
              <a:rPr lang="es-ES_tradnl" sz="2400" dirty="0"/>
              <a:t>Para dos clases tiene multiplicidad de uno en un extremo y de muchos (</a:t>
            </a:r>
            <a:r>
              <a:rPr lang="es-ES_tradnl" sz="2400" i="1" dirty="0"/>
              <a:t>m</a:t>
            </a:r>
            <a:r>
              <a:rPr lang="es-ES_tradnl" sz="2400" dirty="0"/>
              <a:t>).</a:t>
            </a:r>
          </a:p>
          <a:p>
            <a:pPr>
              <a:buFont typeface="Wingdings" panose="05000000000000000000" pitchFamily="2" charset="2"/>
              <a:buNone/>
            </a:pPr>
            <a:r>
              <a:rPr lang="es-ES_tradnl" sz="2400" dirty="0"/>
              <a:t>Ejemplo</a:t>
            </a:r>
            <a:r>
              <a:rPr lang="es-ES_tradnl" dirty="0"/>
              <a:t>:</a:t>
            </a:r>
          </a:p>
        </p:txBody>
      </p:sp>
      <p:sp>
        <p:nvSpPr>
          <p:cNvPr id="35845"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661A58A8-0BB9-416B-8D83-D1652BA79F11}" type="slidenum">
              <a:rPr lang="es-ES_tradnl" sz="1400">
                <a:solidFill>
                  <a:schemeClr val="tx2"/>
                </a:solidFill>
                <a:latin typeface="Times New Roman" panose="02020603050405020304" pitchFamily="18" charset="0"/>
              </a:rPr>
              <a:pPr>
                <a:spcBef>
                  <a:spcPct val="0"/>
                </a:spcBef>
                <a:buClrTx/>
                <a:buSzTx/>
                <a:buFontTx/>
                <a:buNone/>
              </a:pPr>
              <a:t>29</a:t>
            </a:fld>
            <a:endParaRPr lang="es-ES_tradnl" sz="1400">
              <a:solidFill>
                <a:schemeClr val="tx2"/>
              </a:solidFill>
              <a:latin typeface="Times New Roman" panose="02020603050405020304" pitchFamily="18" charset="0"/>
            </a:endParaRPr>
          </a:p>
        </p:txBody>
      </p:sp>
      <p:grpSp>
        <p:nvGrpSpPr>
          <p:cNvPr id="35846" name="Group 17"/>
          <p:cNvGrpSpPr>
            <a:grpSpLocks/>
          </p:cNvGrpSpPr>
          <p:nvPr/>
        </p:nvGrpSpPr>
        <p:grpSpPr bwMode="auto">
          <a:xfrm>
            <a:off x="665163" y="3212976"/>
            <a:ext cx="8097837" cy="914400"/>
            <a:chOff x="563" y="2400"/>
            <a:chExt cx="5101" cy="576"/>
          </a:xfrm>
        </p:grpSpPr>
        <p:sp>
          <p:nvSpPr>
            <p:cNvPr id="35848" name="Rectangle 6"/>
            <p:cNvSpPr>
              <a:spLocks noChangeArrowheads="1"/>
            </p:cNvSpPr>
            <p:nvPr/>
          </p:nvSpPr>
          <p:spPr bwMode="auto">
            <a:xfrm>
              <a:off x="563" y="2400"/>
              <a:ext cx="1741"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5849" name="Text Box 7"/>
            <p:cNvSpPr txBox="1">
              <a:spLocks noChangeArrowheads="1"/>
            </p:cNvSpPr>
            <p:nvPr/>
          </p:nvSpPr>
          <p:spPr bwMode="auto">
            <a:xfrm>
              <a:off x="645" y="2544"/>
              <a:ext cx="16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UnidadBomberos</a:t>
              </a:r>
              <a:endParaRPr lang="es-ES_tradnl" sz="2400">
                <a:latin typeface="Times New Roman" panose="02020603050405020304" pitchFamily="18" charset="0"/>
              </a:endParaRPr>
            </a:p>
          </p:txBody>
        </p:sp>
        <p:grpSp>
          <p:nvGrpSpPr>
            <p:cNvPr id="35850" name="Group 15"/>
            <p:cNvGrpSpPr>
              <a:grpSpLocks/>
            </p:cNvGrpSpPr>
            <p:nvPr/>
          </p:nvGrpSpPr>
          <p:grpSpPr bwMode="auto">
            <a:xfrm>
              <a:off x="4009" y="2400"/>
              <a:ext cx="1655" cy="576"/>
              <a:chOff x="3731" y="2400"/>
              <a:chExt cx="1655" cy="576"/>
            </a:xfrm>
          </p:grpSpPr>
          <p:sp>
            <p:nvSpPr>
              <p:cNvPr id="35855" name="Rectangle 9"/>
              <p:cNvSpPr>
                <a:spLocks noChangeArrowheads="1"/>
              </p:cNvSpPr>
              <p:nvPr/>
            </p:nvSpPr>
            <p:spPr bwMode="auto">
              <a:xfrm>
                <a:off x="3731" y="2400"/>
                <a:ext cx="1645"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5856" name="Text Box 10"/>
              <p:cNvSpPr txBox="1">
                <a:spLocks noChangeArrowheads="1"/>
              </p:cNvSpPr>
              <p:nvPr/>
            </p:nvSpPr>
            <p:spPr bwMode="auto">
              <a:xfrm>
                <a:off x="3731" y="2544"/>
                <a:ext cx="16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CamiónBomberos</a:t>
                </a:r>
                <a:endParaRPr lang="es-ES_tradnl" sz="2400">
                  <a:latin typeface="Times New Roman" panose="02020603050405020304" pitchFamily="18" charset="0"/>
                </a:endParaRPr>
              </a:p>
            </p:txBody>
          </p:sp>
        </p:grpSp>
        <p:sp>
          <p:nvSpPr>
            <p:cNvPr id="35851" name="Line 11"/>
            <p:cNvSpPr>
              <a:spLocks noChangeShapeType="1"/>
            </p:cNvSpPr>
            <p:nvPr/>
          </p:nvSpPr>
          <p:spPr bwMode="auto">
            <a:xfrm>
              <a:off x="2304" y="2688"/>
              <a:ext cx="172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5852" name="Text Box 12"/>
            <p:cNvSpPr txBox="1">
              <a:spLocks noChangeArrowheads="1"/>
            </p:cNvSpPr>
            <p:nvPr/>
          </p:nvSpPr>
          <p:spPr bwMode="auto">
            <a:xfrm>
              <a:off x="2855" y="2400"/>
              <a:ext cx="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posee</a:t>
              </a:r>
            </a:p>
          </p:txBody>
        </p:sp>
        <p:sp>
          <p:nvSpPr>
            <p:cNvPr id="35853" name="Text Box 13"/>
            <p:cNvSpPr txBox="1">
              <a:spLocks noChangeArrowheads="1"/>
            </p:cNvSpPr>
            <p:nvPr/>
          </p:nvSpPr>
          <p:spPr bwMode="auto">
            <a:xfrm>
              <a:off x="2284"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1</a:t>
              </a:r>
            </a:p>
          </p:txBody>
        </p:sp>
        <p:sp>
          <p:nvSpPr>
            <p:cNvPr id="35854" name="Text Box 14"/>
            <p:cNvSpPr txBox="1">
              <a:spLocks noChangeArrowheads="1"/>
            </p:cNvSpPr>
            <p:nvPr/>
          </p:nvSpPr>
          <p:spPr bwMode="auto">
            <a:xfrm>
              <a:off x="3744" y="24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m</a:t>
              </a:r>
            </a:p>
          </p:txBody>
        </p:sp>
      </p:grpSp>
      <p:sp>
        <p:nvSpPr>
          <p:cNvPr id="35847" name="Text Box 16"/>
          <p:cNvSpPr txBox="1">
            <a:spLocks noChangeArrowheads="1"/>
          </p:cNvSpPr>
          <p:nvPr/>
        </p:nvSpPr>
        <p:spPr bwMode="auto">
          <a:xfrm>
            <a:off x="902072" y="471055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a:spcBef>
                <a:spcPct val="50000"/>
              </a:spcBef>
              <a:buClrTx/>
              <a:buSzTx/>
              <a:buFontTx/>
              <a:buNone/>
            </a:pPr>
            <a:r>
              <a:rPr lang="es-ES_tradnl" sz="2400" dirty="0">
                <a:latin typeface="Times New Roman" panose="02020603050405020304" pitchFamily="18" charset="0"/>
              </a:rPr>
              <a:t>“Una </a:t>
            </a:r>
            <a:r>
              <a:rPr lang="es-ES_tradnl" sz="2400" dirty="0" err="1">
                <a:latin typeface="Arial" panose="020B0604020202020204" pitchFamily="34" charset="0"/>
              </a:rPr>
              <a:t>UnidadBomberos</a:t>
            </a:r>
            <a:r>
              <a:rPr lang="es-ES_tradnl" sz="2400" dirty="0">
                <a:latin typeface="Times New Roman" panose="02020603050405020304" pitchFamily="18" charset="0"/>
              </a:rPr>
              <a:t> posee uno o más </a:t>
            </a:r>
            <a:r>
              <a:rPr lang="es-ES_tradnl" sz="2400" dirty="0" err="1">
                <a:latin typeface="Arial" panose="020B0604020202020204" pitchFamily="34" charset="0"/>
              </a:rPr>
              <a:t>CamiónBomberos</a:t>
            </a:r>
            <a:r>
              <a:rPr lang="es-ES_tradnl" sz="2400" dirty="0">
                <a:latin typeface="Times New Roman" panose="02020603050405020304" pitchFamily="18" charset="0"/>
              </a:rPr>
              <a:t>, y  un </a:t>
            </a:r>
            <a:r>
              <a:rPr lang="es-ES_tradnl" sz="2400" dirty="0" err="1">
                <a:latin typeface="Arial" panose="020B0604020202020204" pitchFamily="34" charset="0"/>
              </a:rPr>
              <a:t>CamiónBomberos</a:t>
            </a:r>
            <a:r>
              <a:rPr lang="es-ES_tradnl" sz="2400" dirty="0">
                <a:latin typeface="Arial" panose="020B0604020202020204" pitchFamily="34" charset="0"/>
              </a:rPr>
              <a:t> </a:t>
            </a:r>
            <a:r>
              <a:rPr lang="es-ES_tradnl" sz="2400" dirty="0">
                <a:latin typeface="Times New Roman" panose="02020603050405020304" pitchFamily="18" charset="0"/>
              </a:rPr>
              <a:t>pertenece únicamente a una </a:t>
            </a:r>
            <a:r>
              <a:rPr lang="es-ES_tradnl" sz="2400" dirty="0" err="1">
                <a:latin typeface="Arial" panose="020B0604020202020204" pitchFamily="34" charset="0"/>
              </a:rPr>
              <a:t>UnidadBomberos</a:t>
            </a:r>
            <a:r>
              <a:rPr lang="es-ES_tradnl" sz="2400" dirty="0">
                <a:latin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3569" y="116632"/>
            <a:ext cx="7406332" cy="1220043"/>
          </a:xfrm>
        </p:spPr>
        <p:txBody>
          <a:bodyPr/>
          <a:lstStyle/>
          <a:p>
            <a:r>
              <a:rPr lang="es-ES_tradnl"/>
              <a:t>¿Qué es un Objeto?</a:t>
            </a:r>
          </a:p>
        </p:txBody>
      </p:sp>
      <p:sp>
        <p:nvSpPr>
          <p:cNvPr id="2055" name="Rectangle 3"/>
          <p:cNvSpPr>
            <a:spLocks noGrp="1" noChangeArrowheads="1"/>
          </p:cNvSpPr>
          <p:nvPr>
            <p:ph idx="1"/>
          </p:nvPr>
        </p:nvSpPr>
        <p:spPr>
          <a:xfrm>
            <a:off x="611560" y="1412875"/>
            <a:ext cx="8075240" cy="4927771"/>
          </a:xfrm>
        </p:spPr>
        <p:txBody>
          <a:bodyPr rtlCol="0">
            <a:normAutofit fontScale="77500" lnSpcReduction="20000"/>
          </a:bodyPr>
          <a:lstStyle/>
          <a:p>
            <a:pPr marL="0" indent="0" fontAlgn="auto">
              <a:spcAft>
                <a:spcPts val="0"/>
              </a:spcAft>
              <a:buNone/>
              <a:defRPr/>
            </a:pPr>
            <a:r>
              <a:rPr lang="es-ES_tradnl" sz="2600" dirty="0"/>
              <a:t>Un objeto representa a una entidad, ya sea física, conceptual o software.</a:t>
            </a:r>
          </a:p>
          <a:p>
            <a:pPr fontAlgn="auto">
              <a:lnSpc>
                <a:spcPct val="60000"/>
              </a:lnSpc>
              <a:spcAft>
                <a:spcPts val="0"/>
              </a:spcAft>
              <a:buFont typeface="Wingdings" panose="05000000000000000000" pitchFamily="2" charset="2"/>
              <a:buNone/>
              <a:defRPr/>
            </a:pPr>
            <a:endParaRPr lang="es-ES_tradnl" sz="2600" dirty="0"/>
          </a:p>
          <a:p>
            <a:pPr marL="457200" lvl="1" indent="0" fontAlgn="auto">
              <a:lnSpc>
                <a:spcPct val="170000"/>
              </a:lnSpc>
              <a:spcAft>
                <a:spcPts val="0"/>
              </a:spcAft>
              <a:buNone/>
              <a:defRPr/>
            </a:pPr>
            <a:r>
              <a:rPr lang="es-ES_tradnl" sz="3200" dirty="0"/>
              <a:t>Entidad Física </a:t>
            </a:r>
            <a:r>
              <a:rPr lang="es-ES_tradnl" sz="2800" dirty="0"/>
              <a:t>		               			             </a:t>
            </a:r>
            <a:r>
              <a:rPr lang="es-ES_tradnl" sz="3200" dirty="0">
                <a:solidFill>
                  <a:schemeClr val="tx2"/>
                </a:solidFill>
              </a:rPr>
              <a:t>Carro</a:t>
            </a:r>
            <a:endParaRPr lang="es-ES_tradnl" sz="3200" dirty="0"/>
          </a:p>
          <a:p>
            <a:pPr lvl="1" fontAlgn="auto">
              <a:lnSpc>
                <a:spcPct val="170000"/>
              </a:lnSpc>
              <a:spcAft>
                <a:spcPts val="0"/>
              </a:spcAft>
              <a:buFont typeface="Wingdings 3" charset="2"/>
              <a:buChar char=""/>
              <a:defRPr/>
            </a:pPr>
            <a:endParaRPr lang="es-ES_tradnl" sz="2200" dirty="0"/>
          </a:p>
          <a:p>
            <a:pPr lvl="1" fontAlgn="auto">
              <a:lnSpc>
                <a:spcPct val="170000"/>
              </a:lnSpc>
              <a:spcAft>
                <a:spcPts val="0"/>
              </a:spcAft>
              <a:buFont typeface="Wingdings 3" charset="2"/>
              <a:buChar char=""/>
              <a:defRPr/>
            </a:pPr>
            <a:endParaRPr lang="es-ES_tradnl" sz="2200" dirty="0"/>
          </a:p>
          <a:p>
            <a:pPr marL="457200" lvl="1" indent="0" fontAlgn="auto">
              <a:lnSpc>
                <a:spcPct val="170000"/>
              </a:lnSpc>
              <a:spcAft>
                <a:spcPts val="0"/>
              </a:spcAft>
              <a:buNone/>
              <a:defRPr/>
            </a:pPr>
            <a:r>
              <a:rPr lang="es-ES_tradnl" sz="3200" dirty="0"/>
              <a:t>Entidad Conceptual </a:t>
            </a:r>
            <a:r>
              <a:rPr lang="es-ES_tradnl" sz="2600" dirty="0"/>
              <a:t>	</a:t>
            </a:r>
          </a:p>
          <a:p>
            <a:pPr lvl="1" fontAlgn="auto">
              <a:lnSpc>
                <a:spcPct val="170000"/>
              </a:lnSpc>
              <a:spcAft>
                <a:spcPts val="0"/>
              </a:spcAft>
              <a:buFont typeface="Wingdings" panose="05000000000000000000" pitchFamily="2" charset="2"/>
              <a:buNone/>
              <a:defRPr/>
            </a:pPr>
            <a:r>
              <a:rPr lang="es-ES_tradnl" sz="2200" dirty="0"/>
              <a:t>		</a:t>
            </a:r>
          </a:p>
          <a:p>
            <a:pPr marL="457200" lvl="1" indent="0" fontAlgn="auto">
              <a:lnSpc>
                <a:spcPct val="240000"/>
              </a:lnSpc>
              <a:spcAft>
                <a:spcPts val="0"/>
              </a:spcAft>
              <a:buNone/>
              <a:defRPr/>
            </a:pPr>
            <a:r>
              <a:rPr lang="es-ES_tradnl" sz="3100" dirty="0"/>
              <a:t>Entidad de Software</a:t>
            </a:r>
          </a:p>
        </p:txBody>
      </p:sp>
      <p:sp>
        <p:nvSpPr>
          <p:cNvPr id="819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D52B67A7-602D-4AE9-A334-897FAB055814}" type="slidenum">
              <a:rPr lang="es-ES_tradnl" sz="1400">
                <a:solidFill>
                  <a:schemeClr val="tx2"/>
                </a:solidFill>
                <a:latin typeface="Times New Roman" panose="02020603050405020304" pitchFamily="18" charset="0"/>
              </a:rPr>
              <a:pPr>
                <a:spcBef>
                  <a:spcPct val="0"/>
                </a:spcBef>
                <a:buClrTx/>
                <a:buSzTx/>
                <a:buFontTx/>
                <a:buNone/>
              </a:pPr>
              <a:t>3</a:t>
            </a:fld>
            <a:endParaRPr lang="es-ES_tradnl" sz="1400">
              <a:solidFill>
                <a:schemeClr val="tx2"/>
              </a:solidFill>
              <a:latin typeface="Times New Roman" panose="02020603050405020304" pitchFamily="18" charset="0"/>
            </a:endParaRPr>
          </a:p>
        </p:txBody>
      </p:sp>
      <p:sp>
        <p:nvSpPr>
          <p:cNvPr id="8197" name="Rectangle 26"/>
          <p:cNvSpPr>
            <a:spLocks noChangeArrowheads="1"/>
          </p:cNvSpPr>
          <p:nvPr/>
        </p:nvSpPr>
        <p:spPr bwMode="auto">
          <a:xfrm>
            <a:off x="3581400" y="6477000"/>
            <a:ext cx="28194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aphicFrame>
        <p:nvGraphicFramePr>
          <p:cNvPr id="8198" name="Object 4"/>
          <p:cNvGraphicFramePr>
            <a:graphicFrameLocks noChangeAspect="1"/>
          </p:cNvGraphicFramePr>
          <p:nvPr>
            <p:extLst>
              <p:ext uri="{D42A27DB-BD31-4B8C-83A1-F6EECF244321}">
                <p14:modId xmlns:p14="http://schemas.microsoft.com/office/powerpoint/2010/main" val="2277207261"/>
              </p:ext>
            </p:extLst>
          </p:nvPr>
        </p:nvGraphicFramePr>
        <p:xfrm>
          <a:off x="3879169" y="2437850"/>
          <a:ext cx="2369231" cy="617665"/>
        </p:xfrm>
        <a:graphic>
          <a:graphicData uri="http://schemas.openxmlformats.org/presentationml/2006/ole">
            <mc:AlternateContent xmlns:mc="http://schemas.openxmlformats.org/markup-compatibility/2006">
              <mc:Choice xmlns:v="urn:schemas-microsoft-com:vml" Requires="v">
                <p:oleObj spid="_x0000_s8251" name="Imagen" r:id="rId3" imgW="6545263" imgH="1706563" progId="MS_ClipArt_Gallery.2">
                  <p:embed/>
                </p:oleObj>
              </mc:Choice>
              <mc:Fallback>
                <p:oleObj name="Imagen" r:id="rId3" imgW="6545263" imgH="1706563"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169" y="2437850"/>
                        <a:ext cx="2369231" cy="617665"/>
                      </a:xfrm>
                      <a:prstGeom prst="rect">
                        <a:avLst/>
                      </a:prstGeom>
                      <a:noFill/>
                      <a:ln>
                        <a:noFill/>
                      </a:ln>
                      <a:effectLst/>
                    </p:spPr>
                  </p:pic>
                </p:oleObj>
              </mc:Fallback>
            </mc:AlternateContent>
          </a:graphicData>
        </a:graphic>
      </p:graphicFrame>
      <p:sp>
        <p:nvSpPr>
          <p:cNvPr id="8199" name="Rectangle 5"/>
          <p:cNvSpPr>
            <a:spLocks noChangeArrowheads="1"/>
          </p:cNvSpPr>
          <p:nvPr/>
        </p:nvSpPr>
        <p:spPr bwMode="auto">
          <a:xfrm>
            <a:off x="4495800" y="5769771"/>
            <a:ext cx="838200" cy="457200"/>
          </a:xfrm>
          <a:prstGeom prst="rect">
            <a:avLst/>
          </a:prstGeom>
          <a:solidFill>
            <a:schemeClr val="accent1"/>
          </a:solidFill>
          <a:ln w="2857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8200" name="Line 6"/>
          <p:cNvSpPr>
            <a:spLocks noChangeShapeType="1"/>
          </p:cNvSpPr>
          <p:nvPr/>
        </p:nvSpPr>
        <p:spPr bwMode="auto">
          <a:xfrm>
            <a:off x="4953000" y="5791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201" name="Line 7"/>
          <p:cNvSpPr>
            <a:spLocks noChangeShapeType="1"/>
          </p:cNvSpPr>
          <p:nvPr/>
        </p:nvSpPr>
        <p:spPr bwMode="auto">
          <a:xfrm>
            <a:off x="4267200" y="5791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202" name="Text Box 8"/>
          <p:cNvSpPr txBox="1">
            <a:spLocks noChangeArrowheads="1"/>
          </p:cNvSpPr>
          <p:nvPr/>
        </p:nvSpPr>
        <p:spPr bwMode="auto">
          <a:xfrm>
            <a:off x="5029200" y="5181600"/>
            <a:ext cx="2286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6600">
                <a:latin typeface="Times New Roman" panose="02020603050405020304" pitchFamily="18" charset="0"/>
              </a:rPr>
              <a:t>.</a:t>
            </a:r>
            <a:endParaRPr lang="es-ES_tradnl" sz="2400">
              <a:latin typeface="Times New Roman" panose="02020603050405020304" pitchFamily="18" charset="0"/>
            </a:endParaRPr>
          </a:p>
        </p:txBody>
      </p:sp>
      <p:sp>
        <p:nvSpPr>
          <p:cNvPr id="8203" name="Line 9"/>
          <p:cNvSpPr>
            <a:spLocks noChangeShapeType="1"/>
          </p:cNvSpPr>
          <p:nvPr/>
        </p:nvSpPr>
        <p:spPr bwMode="auto">
          <a:xfrm>
            <a:off x="5257800" y="6019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204" name="Rectangle 10"/>
          <p:cNvSpPr>
            <a:spLocks noChangeArrowheads="1"/>
          </p:cNvSpPr>
          <p:nvPr/>
        </p:nvSpPr>
        <p:spPr bwMode="auto">
          <a:xfrm>
            <a:off x="5715000" y="5791200"/>
            <a:ext cx="838200" cy="457200"/>
          </a:xfrm>
          <a:prstGeom prst="rect">
            <a:avLst/>
          </a:prstGeom>
          <a:solidFill>
            <a:schemeClr val="accent1"/>
          </a:solidFill>
          <a:ln w="2857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8205" name="Line 11"/>
          <p:cNvSpPr>
            <a:spLocks noChangeShapeType="1"/>
          </p:cNvSpPr>
          <p:nvPr/>
        </p:nvSpPr>
        <p:spPr bwMode="auto">
          <a:xfrm>
            <a:off x="6096000" y="5791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206" name="Line 12"/>
          <p:cNvSpPr>
            <a:spLocks noChangeShapeType="1"/>
          </p:cNvSpPr>
          <p:nvPr/>
        </p:nvSpPr>
        <p:spPr bwMode="auto">
          <a:xfrm>
            <a:off x="6400800" y="6019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207" name="Rectangle 13"/>
          <p:cNvSpPr>
            <a:spLocks noChangeArrowheads="1"/>
          </p:cNvSpPr>
          <p:nvPr/>
        </p:nvSpPr>
        <p:spPr bwMode="auto">
          <a:xfrm>
            <a:off x="6858000" y="5791200"/>
            <a:ext cx="838200" cy="457200"/>
          </a:xfrm>
          <a:prstGeom prst="rect">
            <a:avLst/>
          </a:prstGeom>
          <a:solidFill>
            <a:schemeClr val="accent1"/>
          </a:solidFill>
          <a:ln w="2857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8208" name="Line 14"/>
          <p:cNvSpPr>
            <a:spLocks noChangeShapeType="1"/>
          </p:cNvSpPr>
          <p:nvPr/>
        </p:nvSpPr>
        <p:spPr bwMode="auto">
          <a:xfrm>
            <a:off x="6858000" y="5791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209" name="Line 15"/>
          <p:cNvSpPr>
            <a:spLocks noChangeShapeType="1"/>
          </p:cNvSpPr>
          <p:nvPr/>
        </p:nvSpPr>
        <p:spPr bwMode="auto">
          <a:xfrm>
            <a:off x="7543800" y="6019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8210" name="Rectangle 16"/>
          <p:cNvSpPr>
            <a:spLocks noChangeArrowheads="1"/>
          </p:cNvSpPr>
          <p:nvPr/>
        </p:nvSpPr>
        <p:spPr bwMode="auto">
          <a:xfrm>
            <a:off x="8001000" y="5791200"/>
            <a:ext cx="838200" cy="457200"/>
          </a:xfrm>
          <a:prstGeom prst="rect">
            <a:avLst/>
          </a:prstGeom>
          <a:solidFill>
            <a:schemeClr val="accent1"/>
          </a:solidFill>
          <a:ln w="2857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8211" name="Line 17"/>
          <p:cNvSpPr>
            <a:spLocks noChangeShapeType="1"/>
          </p:cNvSpPr>
          <p:nvPr/>
        </p:nvSpPr>
        <p:spPr bwMode="auto">
          <a:xfrm>
            <a:off x="8382000" y="5791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8212" name="Text Box 18"/>
          <p:cNvSpPr txBox="1">
            <a:spLocks noChangeArrowheads="1"/>
          </p:cNvSpPr>
          <p:nvPr/>
        </p:nvSpPr>
        <p:spPr bwMode="auto">
          <a:xfrm>
            <a:off x="7391400" y="5181600"/>
            <a:ext cx="2286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6600">
                <a:latin typeface="Times New Roman" panose="02020603050405020304" pitchFamily="18" charset="0"/>
              </a:rPr>
              <a:t>.</a:t>
            </a:r>
            <a:endParaRPr lang="es-ES_tradnl" sz="2400">
              <a:latin typeface="Times New Roman" panose="02020603050405020304" pitchFamily="18" charset="0"/>
            </a:endParaRPr>
          </a:p>
        </p:txBody>
      </p:sp>
      <p:sp>
        <p:nvSpPr>
          <p:cNvPr id="8213" name="Text Box 19"/>
          <p:cNvSpPr txBox="1">
            <a:spLocks noChangeArrowheads="1"/>
          </p:cNvSpPr>
          <p:nvPr/>
        </p:nvSpPr>
        <p:spPr bwMode="auto">
          <a:xfrm>
            <a:off x="6248400" y="5181600"/>
            <a:ext cx="2286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6600">
                <a:latin typeface="Times New Roman" panose="02020603050405020304" pitchFamily="18" charset="0"/>
              </a:rPr>
              <a:t>.</a:t>
            </a:r>
            <a:endParaRPr lang="es-ES_tradnl" sz="2400">
              <a:latin typeface="Times New Roman" panose="02020603050405020304" pitchFamily="18" charset="0"/>
            </a:endParaRPr>
          </a:p>
        </p:txBody>
      </p:sp>
      <p:pic>
        <p:nvPicPr>
          <p:cNvPr id="8214"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770324"/>
            <a:ext cx="1181426" cy="118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5" name="Text Box 21"/>
          <p:cNvSpPr txBox="1">
            <a:spLocks noChangeArrowheads="1"/>
          </p:cNvSpPr>
          <p:nvPr/>
        </p:nvSpPr>
        <p:spPr bwMode="auto">
          <a:xfrm>
            <a:off x="6172187" y="3770324"/>
            <a:ext cx="19669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lvl="1">
              <a:lnSpc>
                <a:spcPct val="130000"/>
              </a:lnSpc>
              <a:spcBef>
                <a:spcPct val="0"/>
              </a:spcBef>
              <a:buClrTx/>
              <a:buSzTx/>
              <a:buFontTx/>
              <a:buNone/>
            </a:pPr>
            <a:r>
              <a:rPr lang="es-ES_tradnl" sz="2000" dirty="0">
                <a:solidFill>
                  <a:schemeClr val="tx2"/>
                </a:solidFill>
                <a:latin typeface="Arial" panose="020B0604020202020204" pitchFamily="34" charset="0"/>
              </a:rPr>
              <a:t>Proceso Químico</a:t>
            </a:r>
            <a:endParaRPr lang="es-ES_tradnl" sz="2000" dirty="0">
              <a:latin typeface="Arial" panose="020B0604020202020204" pitchFamily="34" charset="0"/>
            </a:endParaRPr>
          </a:p>
          <a:p>
            <a:pPr>
              <a:spcBef>
                <a:spcPct val="50000"/>
              </a:spcBef>
              <a:buClrTx/>
              <a:buSzTx/>
              <a:buFontTx/>
              <a:buNone/>
            </a:pPr>
            <a:endParaRPr lang="es-ES_tradnl" sz="2400" dirty="0">
              <a:latin typeface="Arial" panose="020B0604020202020204" pitchFamily="34" charset="0"/>
            </a:endParaRPr>
          </a:p>
        </p:txBody>
      </p:sp>
      <p:sp>
        <p:nvSpPr>
          <p:cNvPr id="8220" name="Text Box 22"/>
          <p:cNvSpPr txBox="1">
            <a:spLocks noChangeArrowheads="1"/>
          </p:cNvSpPr>
          <p:nvPr/>
        </p:nvSpPr>
        <p:spPr bwMode="auto">
          <a:xfrm>
            <a:off x="5867400" y="6248400"/>
            <a:ext cx="3505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tx2"/>
                </a:solidFill>
                <a:latin typeface="Arial" panose="020B0604020202020204" pitchFamily="34" charset="0"/>
              </a:rPr>
              <a:t>Lista Enlazada</a:t>
            </a:r>
            <a:endParaRPr lang="es-ES_tradnl" sz="1600" dirty="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8112" y="480333"/>
            <a:ext cx="7910512" cy="1371600"/>
          </a:xfrm>
        </p:spPr>
        <p:txBody>
          <a:bodyPr/>
          <a:lstStyle/>
          <a:p>
            <a:r>
              <a:rPr lang="es-ES_tradnl" sz="4000" dirty="0"/>
              <a:t>Asociación Muchos a Muchos</a:t>
            </a:r>
          </a:p>
        </p:txBody>
      </p:sp>
      <p:sp>
        <p:nvSpPr>
          <p:cNvPr id="36867" name="Rectangle 3"/>
          <p:cNvSpPr>
            <a:spLocks noGrp="1" noChangeArrowheads="1"/>
          </p:cNvSpPr>
          <p:nvPr>
            <p:ph idx="1"/>
          </p:nvPr>
        </p:nvSpPr>
        <p:spPr>
          <a:xfrm>
            <a:off x="395537" y="1556792"/>
            <a:ext cx="8553202" cy="4896544"/>
          </a:xfrm>
        </p:spPr>
        <p:txBody>
          <a:bodyPr/>
          <a:lstStyle/>
          <a:p>
            <a:pPr marL="0" indent="0">
              <a:buNone/>
            </a:pPr>
            <a:r>
              <a:rPr lang="es-ES_tradnl" sz="2400" dirty="0"/>
              <a:t>Para dos clases tiene multiplicidad de muchos (</a:t>
            </a:r>
            <a:r>
              <a:rPr lang="es-ES_tradnl" sz="2400" i="1" dirty="0"/>
              <a:t>m</a:t>
            </a:r>
            <a:r>
              <a:rPr lang="es-ES_tradnl" sz="2400" dirty="0"/>
              <a:t>) en cada extremo.</a:t>
            </a:r>
          </a:p>
          <a:p>
            <a:pPr>
              <a:buFont typeface="Wingdings" panose="05000000000000000000" pitchFamily="2" charset="2"/>
              <a:buNone/>
            </a:pPr>
            <a:r>
              <a:rPr lang="es-ES_tradnl" sz="2400" dirty="0"/>
              <a:t>Ejemplo:</a:t>
            </a:r>
          </a:p>
          <a:p>
            <a:endParaRPr lang="es-ES_tradnl" sz="2400" dirty="0"/>
          </a:p>
        </p:txBody>
      </p:sp>
      <p:sp>
        <p:nvSpPr>
          <p:cNvPr id="36869"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15BC20D-45F3-41F4-8BC4-972E53B69F0B}" type="slidenum">
              <a:rPr lang="es-ES_tradnl" sz="1400">
                <a:solidFill>
                  <a:schemeClr val="tx2"/>
                </a:solidFill>
                <a:latin typeface="Times New Roman" panose="02020603050405020304" pitchFamily="18" charset="0"/>
              </a:rPr>
              <a:pPr>
                <a:spcBef>
                  <a:spcPct val="0"/>
                </a:spcBef>
                <a:buClrTx/>
                <a:buSzTx/>
                <a:buFontTx/>
                <a:buNone/>
              </a:pPr>
              <a:t>30</a:t>
            </a:fld>
            <a:endParaRPr lang="es-ES_tradnl" sz="1400">
              <a:solidFill>
                <a:schemeClr val="tx2"/>
              </a:solidFill>
              <a:latin typeface="Times New Roman" panose="02020603050405020304" pitchFamily="18" charset="0"/>
            </a:endParaRPr>
          </a:p>
        </p:txBody>
      </p:sp>
      <p:grpSp>
        <p:nvGrpSpPr>
          <p:cNvPr id="36870" name="Group 17"/>
          <p:cNvGrpSpPr>
            <a:grpSpLocks/>
          </p:cNvGrpSpPr>
          <p:nvPr/>
        </p:nvGrpSpPr>
        <p:grpSpPr bwMode="auto">
          <a:xfrm>
            <a:off x="644650" y="3375038"/>
            <a:ext cx="8054975" cy="914400"/>
            <a:chOff x="563" y="2400"/>
            <a:chExt cx="5074" cy="576"/>
          </a:xfrm>
        </p:grpSpPr>
        <p:sp>
          <p:nvSpPr>
            <p:cNvPr id="36873" name="Rectangle 6"/>
            <p:cNvSpPr>
              <a:spLocks noChangeArrowheads="1"/>
            </p:cNvSpPr>
            <p:nvPr/>
          </p:nvSpPr>
          <p:spPr bwMode="auto">
            <a:xfrm>
              <a:off x="563" y="2400"/>
              <a:ext cx="1453"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6874" name="Text Box 7"/>
            <p:cNvSpPr txBox="1">
              <a:spLocks noChangeArrowheads="1"/>
            </p:cNvSpPr>
            <p:nvPr/>
          </p:nvSpPr>
          <p:spPr bwMode="auto">
            <a:xfrm>
              <a:off x="645" y="2544"/>
              <a:ext cx="1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OficialCampo</a:t>
              </a:r>
              <a:endParaRPr lang="es-ES_tradnl" sz="2400">
                <a:latin typeface="Times New Roman" panose="02020603050405020304" pitchFamily="18" charset="0"/>
              </a:endParaRPr>
            </a:p>
          </p:txBody>
        </p:sp>
        <p:grpSp>
          <p:nvGrpSpPr>
            <p:cNvPr id="36875" name="Group 8"/>
            <p:cNvGrpSpPr>
              <a:grpSpLocks/>
            </p:cNvGrpSpPr>
            <p:nvPr/>
          </p:nvGrpSpPr>
          <p:grpSpPr bwMode="auto">
            <a:xfrm>
              <a:off x="3792" y="2400"/>
              <a:ext cx="1845" cy="576"/>
              <a:chOff x="3731" y="2400"/>
              <a:chExt cx="1645" cy="576"/>
            </a:xfrm>
          </p:grpSpPr>
          <p:sp>
            <p:nvSpPr>
              <p:cNvPr id="36880" name="Rectangle 9"/>
              <p:cNvSpPr>
                <a:spLocks noChangeArrowheads="1"/>
              </p:cNvSpPr>
              <p:nvPr/>
            </p:nvSpPr>
            <p:spPr bwMode="auto">
              <a:xfrm>
                <a:off x="3731" y="2400"/>
                <a:ext cx="1645"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6881" name="Text Box 10"/>
              <p:cNvSpPr txBox="1">
                <a:spLocks noChangeArrowheads="1"/>
              </p:cNvSpPr>
              <p:nvPr/>
            </p:nvSpPr>
            <p:spPr bwMode="auto">
              <a:xfrm>
                <a:off x="3731" y="2544"/>
                <a:ext cx="16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ReporteDeIncidente</a:t>
                </a:r>
                <a:endParaRPr lang="es-ES_tradnl" sz="2400">
                  <a:latin typeface="Times New Roman" panose="02020603050405020304" pitchFamily="18" charset="0"/>
                </a:endParaRPr>
              </a:p>
            </p:txBody>
          </p:sp>
        </p:grpSp>
        <p:sp>
          <p:nvSpPr>
            <p:cNvPr id="36876" name="Line 11"/>
            <p:cNvSpPr>
              <a:spLocks noChangeShapeType="1"/>
            </p:cNvSpPr>
            <p:nvPr/>
          </p:nvSpPr>
          <p:spPr bwMode="auto">
            <a:xfrm>
              <a:off x="2016" y="2688"/>
              <a:ext cx="17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6877" name="Text Box 12"/>
            <p:cNvSpPr txBox="1">
              <a:spLocks noChangeArrowheads="1"/>
            </p:cNvSpPr>
            <p:nvPr/>
          </p:nvSpPr>
          <p:spPr bwMode="auto">
            <a:xfrm>
              <a:off x="2688" y="2400"/>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escribe</a:t>
              </a:r>
            </a:p>
          </p:txBody>
        </p:sp>
        <p:sp>
          <p:nvSpPr>
            <p:cNvPr id="36878" name="Text Box 13"/>
            <p:cNvSpPr txBox="1">
              <a:spLocks noChangeArrowheads="1"/>
            </p:cNvSpPr>
            <p:nvPr/>
          </p:nvSpPr>
          <p:spPr bwMode="auto">
            <a:xfrm>
              <a:off x="2016" y="24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m</a:t>
              </a:r>
            </a:p>
          </p:txBody>
        </p:sp>
        <p:sp>
          <p:nvSpPr>
            <p:cNvPr id="36879" name="Text Box 14"/>
            <p:cNvSpPr txBox="1">
              <a:spLocks noChangeArrowheads="1"/>
            </p:cNvSpPr>
            <p:nvPr/>
          </p:nvSpPr>
          <p:spPr bwMode="auto">
            <a:xfrm>
              <a:off x="3552" y="24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latin typeface="Times New Roman" panose="02020603050405020304" pitchFamily="18" charset="0"/>
                </a:rPr>
                <a:t>m</a:t>
              </a:r>
            </a:p>
          </p:txBody>
        </p:sp>
      </p:grpSp>
      <p:sp>
        <p:nvSpPr>
          <p:cNvPr id="36872" name="Text Box 16"/>
          <p:cNvSpPr txBox="1">
            <a:spLocks noChangeArrowheads="1"/>
          </p:cNvSpPr>
          <p:nvPr/>
        </p:nvSpPr>
        <p:spPr bwMode="auto">
          <a:xfrm>
            <a:off x="645730" y="4745877"/>
            <a:ext cx="78147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a:spcBef>
                <a:spcPct val="50000"/>
              </a:spcBef>
              <a:buClrTx/>
              <a:buSzTx/>
              <a:buFontTx/>
              <a:buNone/>
            </a:pPr>
            <a:r>
              <a:rPr lang="es-ES_tradnl" sz="2400" dirty="0">
                <a:latin typeface="Times New Roman" panose="02020603050405020304" pitchFamily="18" charset="0"/>
              </a:rPr>
              <a:t>“Un </a:t>
            </a:r>
            <a:r>
              <a:rPr lang="es-ES_tradnl" sz="2400" dirty="0" err="1">
                <a:latin typeface="Arial" panose="020B0604020202020204" pitchFamily="34" charset="0"/>
              </a:rPr>
              <a:t>OficialCampo</a:t>
            </a:r>
            <a:r>
              <a:rPr lang="es-ES_tradnl" sz="2400" dirty="0">
                <a:latin typeface="Times New Roman" panose="02020603050405020304" pitchFamily="18" charset="0"/>
              </a:rPr>
              <a:t> puede escribir muchos </a:t>
            </a:r>
            <a:r>
              <a:rPr lang="es-ES_tradnl" sz="2400" dirty="0" err="1">
                <a:latin typeface="Arial" panose="020B0604020202020204" pitchFamily="34" charset="0"/>
              </a:rPr>
              <a:t>ReporteDeIncidente</a:t>
            </a:r>
            <a:r>
              <a:rPr lang="es-ES_tradnl" sz="2400" dirty="0">
                <a:latin typeface="Times New Roman" panose="02020603050405020304" pitchFamily="18" charset="0"/>
              </a:rPr>
              <a:t> y  un </a:t>
            </a:r>
            <a:r>
              <a:rPr lang="es-ES_tradnl" sz="2400" dirty="0" err="1">
                <a:latin typeface="Arial" panose="020B0604020202020204" pitchFamily="34" charset="0"/>
              </a:rPr>
              <a:t>ReporteDeIncidente</a:t>
            </a:r>
            <a:r>
              <a:rPr lang="es-ES_tradnl" sz="2400" dirty="0">
                <a:latin typeface="Times New Roman" panose="02020603050405020304" pitchFamily="18" charset="0"/>
              </a:rPr>
              <a:t> puede ser escrito por muchos  </a:t>
            </a:r>
            <a:r>
              <a:rPr lang="es-ES_tradnl" sz="2400" dirty="0" err="1">
                <a:latin typeface="Arial" panose="020B0604020202020204" pitchFamily="34" charset="0"/>
              </a:rPr>
              <a:t>OficialCampo</a:t>
            </a:r>
            <a:r>
              <a:rPr lang="es-ES_tradnl" sz="2400" dirty="0">
                <a:latin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ES_tradnl"/>
              <a:t>Agregación</a:t>
            </a:r>
          </a:p>
        </p:txBody>
      </p:sp>
      <p:sp>
        <p:nvSpPr>
          <p:cNvPr id="41989" name="Rectangle 3"/>
          <p:cNvSpPr>
            <a:spLocks noGrp="1" noChangeArrowheads="1"/>
          </p:cNvSpPr>
          <p:nvPr>
            <p:ph idx="1"/>
          </p:nvPr>
        </p:nvSpPr>
        <p:spPr>
          <a:xfrm>
            <a:off x="484188" y="3832225"/>
            <a:ext cx="8192268" cy="2045047"/>
          </a:xfrm>
        </p:spPr>
        <p:txBody>
          <a:bodyPr rtlCol="0">
            <a:normAutofit fontScale="85000" lnSpcReduction="10000"/>
          </a:bodyPr>
          <a:lstStyle/>
          <a:p>
            <a:pPr algn="just" fontAlgn="auto">
              <a:spcBef>
                <a:spcPts val="500"/>
              </a:spcBef>
              <a:spcAft>
                <a:spcPts val="500"/>
              </a:spcAft>
              <a:buFont typeface="Wingdings 3" charset="2"/>
              <a:buChar char=""/>
              <a:defRPr/>
            </a:pPr>
            <a:r>
              <a:rPr lang="es-ES_tradnl" sz="2300" dirty="0"/>
              <a:t>Muestra que el objeto agregado está físicamente construido a partir de otro objeto, o que lógicamente lo contiene.</a:t>
            </a:r>
          </a:p>
          <a:p>
            <a:pPr algn="just" fontAlgn="auto">
              <a:spcBef>
                <a:spcPts val="500"/>
              </a:spcBef>
              <a:spcAft>
                <a:spcPts val="500"/>
              </a:spcAft>
              <a:buFont typeface="Wingdings 3" charset="2"/>
              <a:buChar char=""/>
              <a:defRPr/>
            </a:pPr>
            <a:r>
              <a:rPr lang="es-ES_tradnl" sz="2300" dirty="0"/>
              <a:t>Por ejemplo Módulo es parte de un </a:t>
            </a:r>
            <a:r>
              <a:rPr lang="es-ES_tradnl" sz="2300" dirty="0" err="1"/>
              <a:t>CursoDeDoctorado</a:t>
            </a:r>
            <a:r>
              <a:rPr lang="es-ES_tradnl" sz="2300" dirty="0"/>
              <a:t>. Esta notación, con el diamante relleno, denota agregación. La colocación del diamante va del todo a la parte.</a:t>
            </a:r>
          </a:p>
          <a:p>
            <a:pPr algn="just" fontAlgn="auto">
              <a:spcAft>
                <a:spcPts val="0"/>
              </a:spcAft>
              <a:buFont typeface="Wingdings 3" charset="2"/>
              <a:buChar char=""/>
              <a:defRPr/>
            </a:pPr>
            <a:endParaRPr lang="es-ES_tradnl" sz="2300" dirty="0"/>
          </a:p>
        </p:txBody>
      </p:sp>
      <p:sp>
        <p:nvSpPr>
          <p:cNvPr id="3789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F7A8B64-DD7D-4AA5-BF6D-D4891135F1DC}" type="slidenum">
              <a:rPr lang="es-ES_tradnl" sz="1400">
                <a:solidFill>
                  <a:schemeClr val="tx2"/>
                </a:solidFill>
                <a:latin typeface="Times New Roman" panose="02020603050405020304" pitchFamily="18" charset="0"/>
              </a:rPr>
              <a:pPr>
                <a:spcBef>
                  <a:spcPct val="0"/>
                </a:spcBef>
                <a:buClrTx/>
                <a:buSzTx/>
                <a:buFontTx/>
                <a:buNone/>
              </a:pPr>
              <a:t>31</a:t>
            </a:fld>
            <a:endParaRPr lang="es-ES_tradnl" sz="1400">
              <a:solidFill>
                <a:schemeClr val="tx2"/>
              </a:solidFill>
              <a:latin typeface="Times New Roman" panose="02020603050405020304" pitchFamily="18" charset="0"/>
            </a:endParaRPr>
          </a:p>
        </p:txBody>
      </p:sp>
      <p:grpSp>
        <p:nvGrpSpPr>
          <p:cNvPr id="37894" name="Group 20"/>
          <p:cNvGrpSpPr>
            <a:grpSpLocks/>
          </p:cNvGrpSpPr>
          <p:nvPr/>
        </p:nvGrpSpPr>
        <p:grpSpPr bwMode="auto">
          <a:xfrm>
            <a:off x="1042988" y="2205038"/>
            <a:ext cx="7443787" cy="914400"/>
            <a:chOff x="657" y="1389"/>
            <a:chExt cx="4689" cy="576"/>
          </a:xfrm>
        </p:grpSpPr>
        <p:sp>
          <p:nvSpPr>
            <p:cNvPr id="37895" name="Rectangle 8"/>
            <p:cNvSpPr>
              <a:spLocks noChangeArrowheads="1"/>
            </p:cNvSpPr>
            <p:nvPr/>
          </p:nvSpPr>
          <p:spPr bwMode="auto">
            <a:xfrm>
              <a:off x="657" y="1389"/>
              <a:ext cx="1876"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7896" name="Text Box 9"/>
            <p:cNvSpPr txBox="1">
              <a:spLocks noChangeArrowheads="1"/>
            </p:cNvSpPr>
            <p:nvPr/>
          </p:nvSpPr>
          <p:spPr bwMode="auto">
            <a:xfrm>
              <a:off x="739" y="1533"/>
              <a:ext cx="17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CursoDeDoctorado</a:t>
              </a:r>
              <a:endParaRPr lang="es-ES_tradnl" sz="2400">
                <a:latin typeface="Times New Roman" panose="02020603050405020304" pitchFamily="18" charset="0"/>
              </a:endParaRPr>
            </a:p>
          </p:txBody>
        </p:sp>
        <p:grpSp>
          <p:nvGrpSpPr>
            <p:cNvPr id="37897" name="Group 17"/>
            <p:cNvGrpSpPr>
              <a:grpSpLocks/>
            </p:cNvGrpSpPr>
            <p:nvPr/>
          </p:nvGrpSpPr>
          <p:grpSpPr bwMode="auto">
            <a:xfrm>
              <a:off x="4340" y="1389"/>
              <a:ext cx="1006" cy="576"/>
              <a:chOff x="3915" y="1752"/>
              <a:chExt cx="1006" cy="576"/>
            </a:xfrm>
          </p:grpSpPr>
          <p:sp>
            <p:nvSpPr>
              <p:cNvPr id="37900" name="Rectangle 11"/>
              <p:cNvSpPr>
                <a:spLocks noChangeArrowheads="1"/>
              </p:cNvSpPr>
              <p:nvPr/>
            </p:nvSpPr>
            <p:spPr bwMode="auto">
              <a:xfrm>
                <a:off x="3915" y="1752"/>
                <a:ext cx="1006" cy="576"/>
              </a:xfrm>
              <a:prstGeom prst="rect">
                <a:avLst/>
              </a:prstGeom>
              <a:solidFill>
                <a:srgbClr val="E6EFAF"/>
              </a:solidFill>
              <a:ln w="9525">
                <a:solidFill>
                  <a:srgbClr val="FF00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7901" name="Text Box 12"/>
              <p:cNvSpPr txBox="1">
                <a:spLocks noChangeArrowheads="1"/>
              </p:cNvSpPr>
              <p:nvPr/>
            </p:nvSpPr>
            <p:spPr bwMode="auto">
              <a:xfrm>
                <a:off x="4038" y="1896"/>
                <a:ext cx="7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400">
                    <a:solidFill>
                      <a:schemeClr val="bg2"/>
                    </a:solidFill>
                    <a:latin typeface="Arial" panose="020B0604020202020204" pitchFamily="34" charset="0"/>
                  </a:rPr>
                  <a:t>Módulo</a:t>
                </a:r>
                <a:endParaRPr lang="es-ES_tradnl" sz="2400">
                  <a:latin typeface="Times New Roman" panose="02020603050405020304" pitchFamily="18" charset="0"/>
                </a:endParaRPr>
              </a:p>
            </p:txBody>
          </p:sp>
        </p:grpSp>
        <p:sp>
          <p:nvSpPr>
            <p:cNvPr id="37898" name="Line 13"/>
            <p:cNvSpPr>
              <a:spLocks noChangeShapeType="1"/>
            </p:cNvSpPr>
            <p:nvPr/>
          </p:nvSpPr>
          <p:spPr bwMode="auto">
            <a:xfrm>
              <a:off x="2572" y="1677"/>
              <a:ext cx="17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7899" name="AutoShape 18"/>
            <p:cNvSpPr>
              <a:spLocks noChangeArrowheads="1"/>
            </p:cNvSpPr>
            <p:nvPr/>
          </p:nvSpPr>
          <p:spPr bwMode="auto">
            <a:xfrm>
              <a:off x="2533" y="1616"/>
              <a:ext cx="227" cy="136"/>
            </a:xfrm>
            <a:prstGeom prst="flowChartDecision">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ES_tradnl"/>
              <a:t>Ejemplo</a:t>
            </a:r>
          </a:p>
        </p:txBody>
      </p:sp>
      <p:sp>
        <p:nvSpPr>
          <p:cNvPr id="38915" name="4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1400">
                <a:solidFill>
                  <a:schemeClr val="tx2"/>
                </a:solidFill>
                <a:latin typeface="Times New Roman" panose="02020603050405020304" pitchFamily="18" charset="0"/>
              </a:rPr>
              <a:t>Modelo de Diseño: Diseño de Clases</a:t>
            </a:r>
          </a:p>
        </p:txBody>
      </p:sp>
      <p:sp>
        <p:nvSpPr>
          <p:cNvPr id="3891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486B2BD-CB64-4FE9-9229-A4E04BAB97EB}" type="slidenum">
              <a:rPr lang="es-ES_tradnl" sz="1400">
                <a:solidFill>
                  <a:schemeClr val="tx2"/>
                </a:solidFill>
                <a:latin typeface="Times New Roman" panose="02020603050405020304" pitchFamily="18" charset="0"/>
              </a:rPr>
              <a:pPr>
                <a:spcBef>
                  <a:spcPct val="0"/>
                </a:spcBef>
                <a:buClrTx/>
                <a:buSzTx/>
                <a:buFontTx/>
                <a:buNone/>
              </a:pPr>
              <a:t>32</a:t>
            </a:fld>
            <a:endParaRPr lang="es-ES_tradnl" sz="1400">
              <a:solidFill>
                <a:schemeClr val="tx2"/>
              </a:solidFill>
              <a:latin typeface="Times New Roman" panose="02020603050405020304" pitchFamily="18" charset="0"/>
            </a:endParaRPr>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76200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AutoShape 5"/>
          <p:cNvSpPr>
            <a:spLocks noChangeArrowheads="1"/>
          </p:cNvSpPr>
          <p:nvPr/>
        </p:nvSpPr>
        <p:spPr bwMode="auto">
          <a:xfrm>
            <a:off x="4140200" y="2349500"/>
            <a:ext cx="360363" cy="287338"/>
          </a:xfrm>
          <a:prstGeom prst="flowChartDecision">
            <a:avLst/>
          </a:prstGeom>
          <a:solidFill>
            <a:srgbClr val="000000"/>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8919" name="Rectangle 6"/>
          <p:cNvSpPr>
            <a:spLocks noChangeArrowheads="1"/>
          </p:cNvSpPr>
          <p:nvPr/>
        </p:nvSpPr>
        <p:spPr bwMode="auto">
          <a:xfrm>
            <a:off x="8229600" y="5410200"/>
            <a:ext cx="304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8920" name="Line 7"/>
          <p:cNvSpPr>
            <a:spLocks noChangeShapeType="1"/>
          </p:cNvSpPr>
          <p:nvPr/>
        </p:nvSpPr>
        <p:spPr bwMode="auto">
          <a:xfrm>
            <a:off x="8229600" y="5638800"/>
            <a:ext cx="304800" cy="0"/>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8921" name="Rectangle 8"/>
          <p:cNvSpPr>
            <a:spLocks noChangeArrowheads="1"/>
          </p:cNvSpPr>
          <p:nvPr/>
        </p:nvSpPr>
        <p:spPr bwMode="auto">
          <a:xfrm>
            <a:off x="1600200" y="3581400"/>
            <a:ext cx="1676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8922" name="Rectangle 9"/>
          <p:cNvSpPr>
            <a:spLocks noChangeArrowheads="1"/>
          </p:cNvSpPr>
          <p:nvPr/>
        </p:nvSpPr>
        <p:spPr bwMode="auto">
          <a:xfrm>
            <a:off x="3733800" y="3581400"/>
            <a:ext cx="3962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38923" name="Line 10"/>
          <p:cNvSpPr>
            <a:spLocks noChangeShapeType="1"/>
          </p:cNvSpPr>
          <p:nvPr/>
        </p:nvSpPr>
        <p:spPr bwMode="auto">
          <a:xfrm>
            <a:off x="1676400" y="4038600"/>
            <a:ext cx="5943600" cy="0"/>
          </a:xfrm>
          <a:prstGeom prst="line">
            <a:avLst/>
          </a:prstGeom>
          <a:noFill/>
          <a:ln w="12700">
            <a:solidFill>
              <a:srgbClr val="000000"/>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395536" y="945211"/>
            <a:ext cx="7056437" cy="1400175"/>
          </a:xfrm>
        </p:spPr>
        <p:txBody>
          <a:bodyPr/>
          <a:lstStyle/>
          <a:p>
            <a:pPr algn="ctr"/>
            <a:r>
              <a:rPr lang="es-ES_tradnl" dirty="0"/>
              <a:t>Modelo de Diseño</a:t>
            </a:r>
          </a:p>
        </p:txBody>
      </p:sp>
      <p:sp>
        <p:nvSpPr>
          <p:cNvPr id="40963" name="Rectangle 1027"/>
          <p:cNvSpPr>
            <a:spLocks noGrp="1" noChangeArrowheads="1"/>
          </p:cNvSpPr>
          <p:nvPr>
            <p:ph idx="1"/>
          </p:nvPr>
        </p:nvSpPr>
        <p:spPr>
          <a:xfrm>
            <a:off x="755576" y="2345386"/>
            <a:ext cx="7848872" cy="3979214"/>
          </a:xfrm>
        </p:spPr>
        <p:txBody>
          <a:bodyPr/>
          <a:lstStyle/>
          <a:p>
            <a:pPr marL="0" indent="0" algn="just">
              <a:spcBef>
                <a:spcPts val="500"/>
              </a:spcBef>
              <a:spcAft>
                <a:spcPts val="500"/>
              </a:spcAft>
              <a:buNone/>
            </a:pPr>
            <a:r>
              <a:rPr lang="es-ES_tradnl" sz="2800" dirty="0"/>
              <a:t>Es un refinamiento y formalización del modelo de análisis. </a:t>
            </a:r>
          </a:p>
          <a:p>
            <a:pPr marL="0" indent="0" algn="just">
              <a:spcBef>
                <a:spcPts val="500"/>
              </a:spcBef>
              <a:spcAft>
                <a:spcPts val="500"/>
              </a:spcAft>
              <a:buNone/>
            </a:pPr>
            <a:endParaRPr lang="es-ES_tradnl" sz="2800" dirty="0"/>
          </a:p>
          <a:p>
            <a:pPr marL="0" indent="0" algn="just">
              <a:spcBef>
                <a:spcPts val="500"/>
              </a:spcBef>
              <a:spcAft>
                <a:spcPts val="500"/>
              </a:spcAft>
              <a:buNone/>
            </a:pPr>
            <a:r>
              <a:rPr lang="es-ES_tradnl" sz="2800" dirty="0"/>
              <a:t>Su principal objetivo es adecuar el modelo de análisis al ambiente de implementación.</a:t>
            </a:r>
          </a:p>
          <a:p>
            <a:endParaRPr lang="es-ES_tradnl" sz="2800" dirty="0"/>
          </a:p>
        </p:txBody>
      </p:sp>
      <p:sp>
        <p:nvSpPr>
          <p:cNvPr id="40965"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784568B8-D967-4409-A181-5A7F3CE9E6EA}" type="slidenum">
              <a:rPr lang="es-ES_tradnl" sz="1400">
                <a:solidFill>
                  <a:schemeClr val="tx2"/>
                </a:solidFill>
                <a:latin typeface="Times New Roman" panose="02020603050405020304" pitchFamily="18" charset="0"/>
              </a:rPr>
              <a:pPr>
                <a:spcBef>
                  <a:spcPct val="0"/>
                </a:spcBef>
                <a:buClrTx/>
                <a:buSzTx/>
                <a:buFontTx/>
                <a:buNone/>
              </a:pPr>
              <a:t>33</a:t>
            </a:fld>
            <a:endParaRPr lang="es-ES_tradnl" sz="1400">
              <a:solidFill>
                <a:schemeClr val="tx2"/>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66C3FAF-D033-494F-A847-1A529B438629}" type="slidenum">
              <a:rPr lang="es-ES_tradnl" sz="1400">
                <a:solidFill>
                  <a:schemeClr val="tx2"/>
                </a:solidFill>
                <a:latin typeface="Times New Roman" panose="02020603050405020304" pitchFamily="18" charset="0"/>
              </a:rPr>
              <a:pPr>
                <a:spcBef>
                  <a:spcPct val="0"/>
                </a:spcBef>
                <a:buClrTx/>
                <a:buSzTx/>
                <a:buFontTx/>
                <a:buNone/>
              </a:pPr>
              <a:t>34</a:t>
            </a:fld>
            <a:endParaRPr lang="es-ES_tradnl" sz="1400">
              <a:solidFill>
                <a:schemeClr val="tx2"/>
              </a:solidFill>
              <a:latin typeface="Times New Roman" panose="02020603050405020304" pitchFamily="18" charset="0"/>
            </a:endParaRPr>
          </a:p>
        </p:txBody>
      </p:sp>
      <p:sp>
        <p:nvSpPr>
          <p:cNvPr id="41988" name="Rectangle 2"/>
          <p:cNvSpPr>
            <a:spLocks noChangeArrowheads="1"/>
          </p:cNvSpPr>
          <p:nvPr/>
        </p:nvSpPr>
        <p:spPr bwMode="auto">
          <a:xfrm>
            <a:off x="9906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s-ES_tradnl" sz="4400">
                <a:solidFill>
                  <a:schemeClr val="tx2"/>
                </a:solidFill>
                <a:latin typeface="Arial" panose="020B0604020202020204" pitchFamily="34" charset="0"/>
              </a:rPr>
              <a:t>El Modelo de Diseño</a:t>
            </a:r>
          </a:p>
        </p:txBody>
      </p:sp>
      <p:grpSp>
        <p:nvGrpSpPr>
          <p:cNvPr id="41989" name="Group 3"/>
          <p:cNvGrpSpPr>
            <a:grpSpLocks/>
          </p:cNvGrpSpPr>
          <p:nvPr/>
        </p:nvGrpSpPr>
        <p:grpSpPr bwMode="auto">
          <a:xfrm>
            <a:off x="3581400" y="1371600"/>
            <a:ext cx="1981200" cy="922338"/>
            <a:chOff x="2208" y="1008"/>
            <a:chExt cx="1536" cy="801"/>
          </a:xfrm>
        </p:grpSpPr>
        <p:sp>
          <p:nvSpPr>
            <p:cNvPr id="42048" name="Rectangle 4"/>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49" name="Text Box 5"/>
            <p:cNvSpPr txBox="1">
              <a:spLocks noChangeArrowheads="1"/>
            </p:cNvSpPr>
            <p:nvPr/>
          </p:nvSpPr>
          <p:spPr bwMode="auto">
            <a:xfrm>
              <a:off x="2208" y="1200"/>
              <a:ext cx="1536"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b="1">
                  <a:solidFill>
                    <a:schemeClr val="bg2"/>
                  </a:solidFill>
                  <a:latin typeface="Arial" panose="020B0604020202020204" pitchFamily="34" charset="0"/>
                </a:rPr>
                <a:t>Sistema de Diseño</a:t>
              </a:r>
              <a:endParaRPr lang="es-ES_tradnl" b="1">
                <a:latin typeface="Arial" panose="020B0604020202020204" pitchFamily="34" charset="0"/>
              </a:endParaRPr>
            </a:p>
          </p:txBody>
        </p:sp>
        <p:sp>
          <p:nvSpPr>
            <p:cNvPr id="42050" name="Rectangle 6"/>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sp>
        <p:nvSpPr>
          <p:cNvPr id="41990" name="Rectangle 7"/>
          <p:cNvSpPr>
            <a:spLocks noChangeArrowheads="1"/>
          </p:cNvSpPr>
          <p:nvPr/>
        </p:nvSpPr>
        <p:spPr bwMode="auto">
          <a:xfrm>
            <a:off x="838200" y="4267200"/>
            <a:ext cx="7620000" cy="2590800"/>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1991" name="Line 8"/>
          <p:cNvSpPr>
            <a:spLocks noChangeShapeType="1"/>
          </p:cNvSpPr>
          <p:nvPr/>
        </p:nvSpPr>
        <p:spPr bwMode="auto">
          <a:xfrm flipH="1">
            <a:off x="838200" y="2286000"/>
            <a:ext cx="33528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992" name="Line 9"/>
          <p:cNvSpPr>
            <a:spLocks noChangeShapeType="1"/>
          </p:cNvSpPr>
          <p:nvPr/>
        </p:nvSpPr>
        <p:spPr bwMode="auto">
          <a:xfrm>
            <a:off x="4495800" y="2286000"/>
            <a:ext cx="3962400" cy="198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993" name="Text Box 10"/>
          <p:cNvSpPr txBox="1">
            <a:spLocks noChangeArrowheads="1"/>
          </p:cNvSpPr>
          <p:nvPr/>
        </p:nvSpPr>
        <p:spPr bwMode="auto">
          <a:xfrm>
            <a:off x="2971800" y="2514600"/>
            <a:ext cx="3810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a:latin typeface="Arial" panose="020B0604020202020204" pitchFamily="34" charset="0"/>
              </a:rPr>
              <a:t>             Contiene:</a:t>
            </a:r>
          </a:p>
          <a:p>
            <a:pPr>
              <a:lnSpc>
                <a:spcPct val="60000"/>
              </a:lnSpc>
              <a:spcBef>
                <a:spcPct val="50000"/>
              </a:spcBef>
              <a:buClrTx/>
              <a:buSzTx/>
              <a:buFontTx/>
              <a:buNone/>
            </a:pPr>
            <a:r>
              <a:rPr lang="es-ES_tradnl">
                <a:latin typeface="Arial" panose="020B0604020202020204" pitchFamily="34" charset="0"/>
              </a:rPr>
              <a:t>. Realizaciones de CU</a:t>
            </a:r>
          </a:p>
          <a:p>
            <a:pPr>
              <a:lnSpc>
                <a:spcPct val="60000"/>
              </a:lnSpc>
              <a:spcBef>
                <a:spcPct val="50000"/>
              </a:spcBef>
              <a:buClrTx/>
              <a:buSzTx/>
              <a:buFontTx/>
              <a:buNone/>
            </a:pPr>
            <a:r>
              <a:rPr lang="es-ES_tradnl">
                <a:latin typeface="Arial" panose="020B0604020202020204" pitchFamily="34" charset="0"/>
              </a:rPr>
              <a:t>. Clases de diseño</a:t>
            </a:r>
          </a:p>
          <a:p>
            <a:pPr>
              <a:lnSpc>
                <a:spcPct val="60000"/>
              </a:lnSpc>
              <a:spcBef>
                <a:spcPct val="50000"/>
              </a:spcBef>
              <a:buClrTx/>
              <a:buSzTx/>
              <a:buFontTx/>
              <a:buNone/>
            </a:pPr>
            <a:r>
              <a:rPr lang="es-ES_tradnl">
                <a:latin typeface="Arial" panose="020B0604020202020204" pitchFamily="34" charset="0"/>
              </a:rPr>
              <a:t>. Interfaces</a:t>
            </a:r>
          </a:p>
          <a:p>
            <a:pPr>
              <a:lnSpc>
                <a:spcPct val="60000"/>
              </a:lnSpc>
              <a:spcBef>
                <a:spcPct val="50000"/>
              </a:spcBef>
              <a:buClrTx/>
              <a:buSzTx/>
              <a:buFontTx/>
              <a:buNone/>
            </a:pPr>
            <a:r>
              <a:rPr lang="es-ES_tradnl">
                <a:latin typeface="Arial" panose="020B0604020202020204" pitchFamily="34" charset="0"/>
              </a:rPr>
              <a:t>. Otros subsistemas de diseño</a:t>
            </a:r>
            <a:endParaRPr lang="es-ES_tradnl" sz="2400">
              <a:latin typeface="Times New Roman" panose="02020603050405020304" pitchFamily="18" charset="0"/>
            </a:endParaRPr>
          </a:p>
        </p:txBody>
      </p:sp>
      <p:sp>
        <p:nvSpPr>
          <p:cNvPr id="41994" name="Text Box 11"/>
          <p:cNvSpPr txBox="1">
            <a:spLocks noChangeArrowheads="1"/>
          </p:cNvSpPr>
          <p:nvPr/>
        </p:nvSpPr>
        <p:spPr bwMode="auto">
          <a:xfrm>
            <a:off x="-76200" y="6308725"/>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solidFill>
                  <a:schemeClr val="bg2"/>
                </a:solidFill>
                <a:latin typeface="Arial" panose="020B0604020202020204" pitchFamily="34" charset="0"/>
              </a:rPr>
              <a:t>             Realización- Diseño de CU</a:t>
            </a:r>
            <a:endParaRPr lang="es-ES_tradnl" sz="2400" b="1">
              <a:solidFill>
                <a:schemeClr val="bg2"/>
              </a:solidFill>
              <a:latin typeface="Times New Roman" panose="02020603050405020304" pitchFamily="18" charset="0"/>
            </a:endParaRPr>
          </a:p>
        </p:txBody>
      </p:sp>
      <p:sp>
        <p:nvSpPr>
          <p:cNvPr id="41995" name="Text Box 12"/>
          <p:cNvSpPr txBox="1">
            <a:spLocks noChangeArrowheads="1"/>
          </p:cNvSpPr>
          <p:nvPr/>
        </p:nvSpPr>
        <p:spPr bwMode="auto">
          <a:xfrm>
            <a:off x="4419600" y="632460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solidFill>
                  <a:schemeClr val="bg2"/>
                </a:solidFill>
                <a:latin typeface="Arial" panose="020B0604020202020204" pitchFamily="34" charset="0"/>
              </a:rPr>
              <a:t>             Clases de  Diseño</a:t>
            </a:r>
            <a:endParaRPr lang="es-ES_tradnl" sz="2400" b="1">
              <a:solidFill>
                <a:schemeClr val="bg2"/>
              </a:solidFill>
              <a:latin typeface="Times New Roman" panose="02020603050405020304" pitchFamily="18" charset="0"/>
            </a:endParaRPr>
          </a:p>
        </p:txBody>
      </p:sp>
      <p:grpSp>
        <p:nvGrpSpPr>
          <p:cNvPr id="41996" name="Group 13"/>
          <p:cNvGrpSpPr>
            <a:grpSpLocks/>
          </p:cNvGrpSpPr>
          <p:nvPr/>
        </p:nvGrpSpPr>
        <p:grpSpPr bwMode="auto">
          <a:xfrm>
            <a:off x="4114800" y="4419600"/>
            <a:ext cx="914400" cy="609600"/>
            <a:chOff x="2208" y="1008"/>
            <a:chExt cx="1536" cy="768"/>
          </a:xfrm>
        </p:grpSpPr>
        <p:sp>
          <p:nvSpPr>
            <p:cNvPr id="42045" name="Rectangle 14"/>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46" name="Text Box 15"/>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endParaRPr lang="es-ES_tradnl" b="1">
                <a:latin typeface="Arial" panose="020B0604020202020204" pitchFamily="34" charset="0"/>
              </a:endParaRPr>
            </a:p>
          </p:txBody>
        </p:sp>
        <p:sp>
          <p:nvSpPr>
            <p:cNvPr id="42047" name="Rectangle 16"/>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grpSp>
        <p:nvGrpSpPr>
          <p:cNvPr id="41997" name="Group 17"/>
          <p:cNvGrpSpPr>
            <a:grpSpLocks/>
          </p:cNvGrpSpPr>
          <p:nvPr/>
        </p:nvGrpSpPr>
        <p:grpSpPr bwMode="auto">
          <a:xfrm>
            <a:off x="6553200" y="4419600"/>
            <a:ext cx="914400" cy="609600"/>
            <a:chOff x="2208" y="1008"/>
            <a:chExt cx="1536" cy="768"/>
          </a:xfrm>
        </p:grpSpPr>
        <p:sp>
          <p:nvSpPr>
            <p:cNvPr id="42042" name="Rectangle 18"/>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43" name="Text Box 19"/>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endParaRPr lang="es-ES_tradnl" b="1">
                <a:latin typeface="Arial" panose="020B0604020202020204" pitchFamily="34" charset="0"/>
              </a:endParaRPr>
            </a:p>
          </p:txBody>
        </p:sp>
        <p:sp>
          <p:nvSpPr>
            <p:cNvPr id="42044" name="Rectangle 20"/>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grpSp>
        <p:nvGrpSpPr>
          <p:cNvPr id="41998" name="Group 21"/>
          <p:cNvGrpSpPr>
            <a:grpSpLocks/>
          </p:cNvGrpSpPr>
          <p:nvPr/>
        </p:nvGrpSpPr>
        <p:grpSpPr bwMode="auto">
          <a:xfrm>
            <a:off x="1600200" y="5029200"/>
            <a:ext cx="2209800" cy="1295400"/>
            <a:chOff x="4080" y="768"/>
            <a:chExt cx="1680" cy="1344"/>
          </a:xfrm>
        </p:grpSpPr>
        <p:sp>
          <p:nvSpPr>
            <p:cNvPr id="42021" name="Rectangle 22"/>
            <p:cNvSpPr>
              <a:spLocks noChangeArrowheads="1"/>
            </p:cNvSpPr>
            <p:nvPr/>
          </p:nvSpPr>
          <p:spPr bwMode="auto">
            <a:xfrm>
              <a:off x="4080" y="768"/>
              <a:ext cx="1680" cy="1344"/>
            </a:xfrm>
            <a:prstGeom prst="rect">
              <a:avLst/>
            </a:prstGeom>
            <a:solidFill>
              <a:srgbClr val="FFA82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nvGrpSpPr>
            <p:cNvPr id="42022" name="Group 23"/>
            <p:cNvGrpSpPr>
              <a:grpSpLocks/>
            </p:cNvGrpSpPr>
            <p:nvPr/>
          </p:nvGrpSpPr>
          <p:grpSpPr bwMode="auto">
            <a:xfrm>
              <a:off x="4228" y="864"/>
              <a:ext cx="99" cy="240"/>
              <a:chOff x="240" y="3024"/>
              <a:chExt cx="96" cy="336"/>
            </a:xfrm>
          </p:grpSpPr>
          <p:sp>
            <p:nvSpPr>
              <p:cNvPr id="42037" name="Oval 24"/>
              <p:cNvSpPr>
                <a:spLocks noChangeArrowheads="1"/>
              </p:cNvSpPr>
              <p:nvPr/>
            </p:nvSpPr>
            <p:spPr bwMode="auto">
              <a:xfrm>
                <a:off x="240" y="3024"/>
                <a:ext cx="96" cy="96"/>
              </a:xfrm>
              <a:prstGeom prst="ellipse">
                <a:avLst/>
              </a:prstGeom>
              <a:solidFill>
                <a:srgbClr val="FFA829"/>
              </a:solidFill>
              <a:ln w="12700" cap="sq">
                <a:solidFill>
                  <a:schemeClr val="bg1"/>
                </a:solidFill>
                <a:round/>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38" name="Line 25"/>
              <p:cNvSpPr>
                <a:spLocks noChangeShapeType="1"/>
              </p:cNvSpPr>
              <p:nvPr/>
            </p:nvSpPr>
            <p:spPr bwMode="auto">
              <a:xfrm>
                <a:off x="288" y="3120"/>
                <a:ext cx="0" cy="192"/>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9" name="Line 26"/>
              <p:cNvSpPr>
                <a:spLocks noChangeShapeType="1"/>
              </p:cNvSpPr>
              <p:nvPr/>
            </p:nvSpPr>
            <p:spPr bwMode="auto">
              <a:xfrm>
                <a:off x="240" y="3168"/>
                <a:ext cx="96"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40" name="Line 27"/>
              <p:cNvSpPr>
                <a:spLocks noChangeShapeType="1"/>
              </p:cNvSpPr>
              <p:nvPr/>
            </p:nvSpPr>
            <p:spPr bwMode="auto">
              <a:xfrm flipH="1">
                <a:off x="240" y="3312"/>
                <a:ext cx="48" cy="48"/>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41" name="Line 28"/>
              <p:cNvSpPr>
                <a:spLocks noChangeShapeType="1"/>
              </p:cNvSpPr>
              <p:nvPr/>
            </p:nvSpPr>
            <p:spPr bwMode="auto">
              <a:xfrm>
                <a:off x="288" y="3312"/>
                <a:ext cx="48" cy="48"/>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grpSp>
        <p:sp>
          <p:nvSpPr>
            <p:cNvPr id="42023" name="Rectangle 29"/>
            <p:cNvSpPr>
              <a:spLocks noChangeArrowheads="1"/>
            </p:cNvSpPr>
            <p:nvPr/>
          </p:nvSpPr>
          <p:spPr bwMode="auto">
            <a:xfrm>
              <a:off x="5464" y="1008"/>
              <a:ext cx="148" cy="96"/>
            </a:xfrm>
            <a:prstGeom prst="rect">
              <a:avLst/>
            </a:prstGeom>
            <a:solidFill>
              <a:srgbClr val="FFA829"/>
            </a:solidFill>
            <a:ln w="12700" cap="sq">
              <a:solidFill>
                <a:schemeClr val="bg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24" name="Rectangle 30"/>
            <p:cNvSpPr>
              <a:spLocks noChangeArrowheads="1"/>
            </p:cNvSpPr>
            <p:nvPr/>
          </p:nvSpPr>
          <p:spPr bwMode="auto">
            <a:xfrm>
              <a:off x="4871" y="1008"/>
              <a:ext cx="148" cy="96"/>
            </a:xfrm>
            <a:prstGeom prst="rect">
              <a:avLst/>
            </a:prstGeom>
            <a:solidFill>
              <a:srgbClr val="FFA829"/>
            </a:solidFill>
            <a:ln w="12700" cap="sq">
              <a:solidFill>
                <a:schemeClr val="bg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25" name="Rectangle 31"/>
            <p:cNvSpPr>
              <a:spLocks noChangeArrowheads="1"/>
            </p:cNvSpPr>
            <p:nvPr/>
          </p:nvSpPr>
          <p:spPr bwMode="auto">
            <a:xfrm>
              <a:off x="5167" y="1008"/>
              <a:ext cx="148" cy="96"/>
            </a:xfrm>
            <a:prstGeom prst="rect">
              <a:avLst/>
            </a:prstGeom>
            <a:solidFill>
              <a:srgbClr val="FFA829"/>
            </a:solidFill>
            <a:ln w="12700" cap="sq">
              <a:solidFill>
                <a:schemeClr val="bg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26" name="Rectangle 32"/>
            <p:cNvSpPr>
              <a:spLocks noChangeArrowheads="1"/>
            </p:cNvSpPr>
            <p:nvPr/>
          </p:nvSpPr>
          <p:spPr bwMode="auto">
            <a:xfrm>
              <a:off x="4574" y="1008"/>
              <a:ext cx="148" cy="96"/>
            </a:xfrm>
            <a:prstGeom prst="rect">
              <a:avLst/>
            </a:prstGeom>
            <a:solidFill>
              <a:srgbClr val="FFA829"/>
            </a:solidFill>
            <a:ln w="12700" cap="sq">
              <a:solidFill>
                <a:schemeClr val="bg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27" name="Line 33"/>
            <p:cNvSpPr>
              <a:spLocks noChangeShapeType="1"/>
            </p:cNvSpPr>
            <p:nvPr/>
          </p:nvSpPr>
          <p:spPr bwMode="auto">
            <a:xfrm>
              <a:off x="4278" y="1200"/>
              <a:ext cx="0" cy="768"/>
            </a:xfrm>
            <a:prstGeom prst="line">
              <a:avLst/>
            </a:prstGeom>
            <a:noFill/>
            <a:ln w="127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28" name="Line 34"/>
            <p:cNvSpPr>
              <a:spLocks noChangeShapeType="1"/>
            </p:cNvSpPr>
            <p:nvPr/>
          </p:nvSpPr>
          <p:spPr bwMode="auto">
            <a:xfrm flipH="1">
              <a:off x="4673" y="1200"/>
              <a:ext cx="0" cy="720"/>
            </a:xfrm>
            <a:prstGeom prst="line">
              <a:avLst/>
            </a:prstGeom>
            <a:noFill/>
            <a:ln w="127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29" name="Line 35"/>
            <p:cNvSpPr>
              <a:spLocks noChangeShapeType="1"/>
            </p:cNvSpPr>
            <p:nvPr/>
          </p:nvSpPr>
          <p:spPr bwMode="auto">
            <a:xfrm>
              <a:off x="4920" y="1200"/>
              <a:ext cx="0" cy="720"/>
            </a:xfrm>
            <a:prstGeom prst="line">
              <a:avLst/>
            </a:prstGeom>
            <a:noFill/>
            <a:ln w="127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0" name="Line 36"/>
            <p:cNvSpPr>
              <a:spLocks noChangeShapeType="1"/>
            </p:cNvSpPr>
            <p:nvPr/>
          </p:nvSpPr>
          <p:spPr bwMode="auto">
            <a:xfrm>
              <a:off x="5216" y="1200"/>
              <a:ext cx="0" cy="720"/>
            </a:xfrm>
            <a:prstGeom prst="line">
              <a:avLst/>
            </a:prstGeom>
            <a:noFill/>
            <a:ln w="127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1" name="Line 37"/>
            <p:cNvSpPr>
              <a:spLocks noChangeShapeType="1"/>
            </p:cNvSpPr>
            <p:nvPr/>
          </p:nvSpPr>
          <p:spPr bwMode="auto">
            <a:xfrm>
              <a:off x="5562" y="1200"/>
              <a:ext cx="0" cy="720"/>
            </a:xfrm>
            <a:prstGeom prst="line">
              <a:avLst/>
            </a:prstGeom>
            <a:noFill/>
            <a:ln w="127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2" name="Line 38"/>
            <p:cNvSpPr>
              <a:spLocks noChangeShapeType="1"/>
            </p:cNvSpPr>
            <p:nvPr/>
          </p:nvSpPr>
          <p:spPr bwMode="auto">
            <a:xfrm>
              <a:off x="4327" y="1296"/>
              <a:ext cx="346" cy="0"/>
            </a:xfrm>
            <a:prstGeom prst="line">
              <a:avLst/>
            </a:prstGeom>
            <a:noFill/>
            <a:ln w="12700" cap="sq">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3" name="Line 39"/>
            <p:cNvSpPr>
              <a:spLocks noChangeShapeType="1"/>
            </p:cNvSpPr>
            <p:nvPr/>
          </p:nvSpPr>
          <p:spPr bwMode="auto">
            <a:xfrm>
              <a:off x="4327" y="1440"/>
              <a:ext cx="346" cy="0"/>
            </a:xfrm>
            <a:prstGeom prst="line">
              <a:avLst/>
            </a:prstGeom>
            <a:noFill/>
            <a:ln w="12700" cap="sq">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4" name="Line 40"/>
            <p:cNvSpPr>
              <a:spLocks noChangeShapeType="1"/>
            </p:cNvSpPr>
            <p:nvPr/>
          </p:nvSpPr>
          <p:spPr bwMode="auto">
            <a:xfrm>
              <a:off x="4673" y="1536"/>
              <a:ext cx="247" cy="0"/>
            </a:xfrm>
            <a:prstGeom prst="line">
              <a:avLst/>
            </a:prstGeom>
            <a:noFill/>
            <a:ln w="12700" cap="sq">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5" name="Line 41"/>
            <p:cNvSpPr>
              <a:spLocks noChangeShapeType="1"/>
            </p:cNvSpPr>
            <p:nvPr/>
          </p:nvSpPr>
          <p:spPr bwMode="auto">
            <a:xfrm>
              <a:off x="4920" y="1632"/>
              <a:ext cx="296" cy="0"/>
            </a:xfrm>
            <a:prstGeom prst="line">
              <a:avLst/>
            </a:prstGeom>
            <a:noFill/>
            <a:ln w="12700" cap="sq">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36" name="Line 42"/>
            <p:cNvSpPr>
              <a:spLocks noChangeShapeType="1"/>
            </p:cNvSpPr>
            <p:nvPr/>
          </p:nvSpPr>
          <p:spPr bwMode="auto">
            <a:xfrm>
              <a:off x="4920" y="1728"/>
              <a:ext cx="642" cy="0"/>
            </a:xfrm>
            <a:prstGeom prst="line">
              <a:avLst/>
            </a:prstGeom>
            <a:noFill/>
            <a:ln w="12700" cap="sq">
              <a:solidFill>
                <a:schemeClr val="bg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41999" name="Group 43"/>
          <p:cNvGrpSpPr>
            <a:grpSpLocks/>
          </p:cNvGrpSpPr>
          <p:nvPr/>
        </p:nvGrpSpPr>
        <p:grpSpPr bwMode="auto">
          <a:xfrm>
            <a:off x="1752600" y="4419600"/>
            <a:ext cx="914400" cy="609600"/>
            <a:chOff x="2208" y="1008"/>
            <a:chExt cx="1536" cy="768"/>
          </a:xfrm>
        </p:grpSpPr>
        <p:sp>
          <p:nvSpPr>
            <p:cNvPr id="42018" name="Rectangle 44"/>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19" name="Text Box 45"/>
            <p:cNvSpPr txBox="1">
              <a:spLocks noChangeArrowheads="1"/>
            </p:cNvSpPr>
            <p:nvPr/>
          </p:nvSpPr>
          <p:spPr bwMode="auto">
            <a:xfrm>
              <a:off x="2208" y="1200"/>
              <a:ext cx="1536"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endParaRPr lang="es-ES_tradnl" b="1">
                <a:latin typeface="Arial" panose="020B0604020202020204" pitchFamily="34" charset="0"/>
              </a:endParaRPr>
            </a:p>
          </p:txBody>
        </p:sp>
        <p:sp>
          <p:nvSpPr>
            <p:cNvPr id="42020" name="Rectangle 46"/>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grpSp>
        <p:nvGrpSpPr>
          <p:cNvPr id="42000" name="Group 47"/>
          <p:cNvGrpSpPr>
            <a:grpSpLocks/>
          </p:cNvGrpSpPr>
          <p:nvPr/>
        </p:nvGrpSpPr>
        <p:grpSpPr bwMode="auto">
          <a:xfrm>
            <a:off x="5029200" y="5324475"/>
            <a:ext cx="1447800" cy="879475"/>
            <a:chOff x="2544" y="3354"/>
            <a:chExt cx="912" cy="554"/>
          </a:xfrm>
        </p:grpSpPr>
        <p:sp>
          <p:nvSpPr>
            <p:cNvPr id="42010" name="Line 48"/>
            <p:cNvSpPr>
              <a:spLocks noChangeShapeType="1"/>
            </p:cNvSpPr>
            <p:nvPr/>
          </p:nvSpPr>
          <p:spPr bwMode="auto">
            <a:xfrm>
              <a:off x="3206" y="3552"/>
              <a:ext cx="110"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2011" name="Line 49"/>
            <p:cNvSpPr>
              <a:spLocks noChangeShapeType="1"/>
            </p:cNvSpPr>
            <p:nvPr/>
          </p:nvSpPr>
          <p:spPr bwMode="auto">
            <a:xfrm>
              <a:off x="3206" y="3456"/>
              <a:ext cx="0" cy="24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2012" name="Rectangle 50"/>
            <p:cNvSpPr>
              <a:spLocks noChangeArrowheads="1"/>
            </p:cNvSpPr>
            <p:nvPr/>
          </p:nvSpPr>
          <p:spPr bwMode="auto">
            <a:xfrm>
              <a:off x="2544" y="3360"/>
              <a:ext cx="838" cy="52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13" name="Text Box 51"/>
            <p:cNvSpPr txBox="1">
              <a:spLocks noChangeArrowheads="1"/>
            </p:cNvSpPr>
            <p:nvPr/>
          </p:nvSpPr>
          <p:spPr bwMode="auto">
            <a:xfrm>
              <a:off x="2579" y="3354"/>
              <a:ext cx="8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a:solidFill>
                    <a:schemeClr val="bg1"/>
                  </a:solidFill>
                  <a:latin typeface="Times New Roman" panose="02020603050405020304" pitchFamily="18" charset="0"/>
                </a:rPr>
                <a:t>    Nombre</a:t>
              </a:r>
              <a:endParaRPr lang="es-ES_tradnl" sz="1600">
                <a:latin typeface="Times New Roman" panose="02020603050405020304" pitchFamily="18" charset="0"/>
              </a:endParaRPr>
            </a:p>
          </p:txBody>
        </p:sp>
        <p:sp>
          <p:nvSpPr>
            <p:cNvPr id="42014" name="Line 52"/>
            <p:cNvSpPr>
              <a:spLocks noChangeShapeType="1"/>
            </p:cNvSpPr>
            <p:nvPr/>
          </p:nvSpPr>
          <p:spPr bwMode="auto">
            <a:xfrm>
              <a:off x="2544" y="3552"/>
              <a:ext cx="8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15" name="Line 53"/>
            <p:cNvSpPr>
              <a:spLocks noChangeShapeType="1"/>
            </p:cNvSpPr>
            <p:nvPr/>
          </p:nvSpPr>
          <p:spPr bwMode="auto">
            <a:xfrm>
              <a:off x="2544" y="3744"/>
              <a:ext cx="8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16" name="Text Box 54"/>
            <p:cNvSpPr txBox="1">
              <a:spLocks noChangeArrowheads="1"/>
            </p:cNvSpPr>
            <p:nvPr/>
          </p:nvSpPr>
          <p:spPr bwMode="auto">
            <a:xfrm>
              <a:off x="2581" y="3532"/>
              <a:ext cx="87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bg1"/>
                  </a:solidFill>
                  <a:latin typeface="Times New Roman" panose="02020603050405020304" pitchFamily="18" charset="0"/>
                </a:rPr>
                <a:t>Atributo1</a:t>
              </a:r>
              <a:endParaRPr lang="es-ES_tradnl" sz="2400" dirty="0">
                <a:latin typeface="Times New Roman" panose="02020603050405020304" pitchFamily="18" charset="0"/>
              </a:endParaRPr>
            </a:p>
          </p:txBody>
        </p:sp>
        <p:sp>
          <p:nvSpPr>
            <p:cNvPr id="42017" name="Text Box 55"/>
            <p:cNvSpPr txBox="1">
              <a:spLocks noChangeArrowheads="1"/>
            </p:cNvSpPr>
            <p:nvPr/>
          </p:nvSpPr>
          <p:spPr bwMode="auto">
            <a:xfrm>
              <a:off x="2581" y="3696"/>
              <a:ext cx="8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bg1"/>
                  </a:solidFill>
                  <a:latin typeface="Times New Roman" panose="02020603050405020304" pitchFamily="18" charset="0"/>
                </a:rPr>
                <a:t>Métodos 1</a:t>
              </a:r>
            </a:p>
          </p:txBody>
        </p:sp>
      </p:grpSp>
      <p:grpSp>
        <p:nvGrpSpPr>
          <p:cNvPr id="42001" name="Group 56"/>
          <p:cNvGrpSpPr>
            <a:grpSpLocks/>
          </p:cNvGrpSpPr>
          <p:nvPr/>
        </p:nvGrpSpPr>
        <p:grpSpPr bwMode="auto">
          <a:xfrm>
            <a:off x="6477000" y="5334000"/>
            <a:ext cx="1447800" cy="879475"/>
            <a:chOff x="2544" y="3354"/>
            <a:chExt cx="912" cy="554"/>
          </a:xfrm>
        </p:grpSpPr>
        <p:sp>
          <p:nvSpPr>
            <p:cNvPr id="42002" name="Line 57"/>
            <p:cNvSpPr>
              <a:spLocks noChangeShapeType="1"/>
            </p:cNvSpPr>
            <p:nvPr/>
          </p:nvSpPr>
          <p:spPr bwMode="auto">
            <a:xfrm>
              <a:off x="3206" y="3552"/>
              <a:ext cx="110" cy="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2003" name="Line 58"/>
            <p:cNvSpPr>
              <a:spLocks noChangeShapeType="1"/>
            </p:cNvSpPr>
            <p:nvPr/>
          </p:nvSpPr>
          <p:spPr bwMode="auto">
            <a:xfrm>
              <a:off x="3206" y="3456"/>
              <a:ext cx="0" cy="240"/>
            </a:xfrm>
            <a:prstGeom prst="line">
              <a:avLst/>
            </a:prstGeom>
            <a:noFill/>
            <a:ln w="9525">
              <a:solidFill>
                <a:srgbClr val="000048"/>
              </a:solidFill>
              <a:miter lim="800000"/>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2004" name="Rectangle 59"/>
            <p:cNvSpPr>
              <a:spLocks noChangeArrowheads="1"/>
            </p:cNvSpPr>
            <p:nvPr/>
          </p:nvSpPr>
          <p:spPr bwMode="auto">
            <a:xfrm>
              <a:off x="2544" y="3360"/>
              <a:ext cx="838" cy="52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2005" name="Text Box 60"/>
            <p:cNvSpPr txBox="1">
              <a:spLocks noChangeArrowheads="1"/>
            </p:cNvSpPr>
            <p:nvPr/>
          </p:nvSpPr>
          <p:spPr bwMode="auto">
            <a:xfrm>
              <a:off x="2579" y="3354"/>
              <a:ext cx="8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a:solidFill>
                    <a:schemeClr val="bg1"/>
                  </a:solidFill>
                  <a:latin typeface="Times New Roman" panose="02020603050405020304" pitchFamily="18" charset="0"/>
                </a:rPr>
                <a:t>    Libro</a:t>
              </a:r>
              <a:endParaRPr lang="es-ES_tradnl" sz="1600">
                <a:latin typeface="Times New Roman" panose="02020603050405020304" pitchFamily="18" charset="0"/>
              </a:endParaRPr>
            </a:p>
          </p:txBody>
        </p:sp>
        <p:sp>
          <p:nvSpPr>
            <p:cNvPr id="42006" name="Line 61"/>
            <p:cNvSpPr>
              <a:spLocks noChangeShapeType="1"/>
            </p:cNvSpPr>
            <p:nvPr/>
          </p:nvSpPr>
          <p:spPr bwMode="auto">
            <a:xfrm>
              <a:off x="2544" y="3552"/>
              <a:ext cx="8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07" name="Line 62"/>
            <p:cNvSpPr>
              <a:spLocks noChangeShapeType="1"/>
            </p:cNvSpPr>
            <p:nvPr/>
          </p:nvSpPr>
          <p:spPr bwMode="auto">
            <a:xfrm>
              <a:off x="2544" y="3744"/>
              <a:ext cx="83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2008" name="Text Box 63"/>
            <p:cNvSpPr txBox="1">
              <a:spLocks noChangeArrowheads="1"/>
            </p:cNvSpPr>
            <p:nvPr/>
          </p:nvSpPr>
          <p:spPr bwMode="auto">
            <a:xfrm>
              <a:off x="2581" y="3532"/>
              <a:ext cx="8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bg1"/>
                  </a:solidFill>
                  <a:latin typeface="Times New Roman" panose="02020603050405020304" pitchFamily="18" charset="0"/>
                </a:rPr>
                <a:t>Atributo 1</a:t>
              </a:r>
              <a:endParaRPr lang="es-ES_tradnl" sz="2400" dirty="0">
                <a:latin typeface="Times New Roman" panose="02020603050405020304" pitchFamily="18" charset="0"/>
              </a:endParaRPr>
            </a:p>
          </p:txBody>
        </p:sp>
        <p:sp>
          <p:nvSpPr>
            <p:cNvPr id="42009" name="Text Box 64"/>
            <p:cNvSpPr txBox="1">
              <a:spLocks noChangeArrowheads="1"/>
            </p:cNvSpPr>
            <p:nvPr/>
          </p:nvSpPr>
          <p:spPr bwMode="auto">
            <a:xfrm>
              <a:off x="2581" y="3696"/>
              <a:ext cx="8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bg1"/>
                  </a:solidFill>
                  <a:latin typeface="Times New Roman" panose="02020603050405020304" pitchFamily="18" charset="0"/>
                </a:rPr>
                <a:t>Método 1</a:t>
              </a:r>
              <a:endParaRPr lang="es-ES_tradnl" sz="1600" dirty="0">
                <a:latin typeface="Times New Roman" panose="02020603050405020304"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14400" y="304800"/>
            <a:ext cx="7772400" cy="1143000"/>
          </a:xfrm>
        </p:spPr>
        <p:txBody>
          <a:bodyPr/>
          <a:lstStyle/>
          <a:p>
            <a:r>
              <a:rPr lang="es-ES_tradnl"/>
              <a:t>Clases de Diseño</a:t>
            </a:r>
          </a:p>
        </p:txBody>
      </p:sp>
      <p:sp>
        <p:nvSpPr>
          <p:cNvPr id="47109" name="Rectangle 3"/>
          <p:cNvSpPr>
            <a:spLocks noGrp="1" noChangeArrowheads="1"/>
          </p:cNvSpPr>
          <p:nvPr>
            <p:ph idx="1"/>
          </p:nvPr>
        </p:nvSpPr>
        <p:spPr>
          <a:xfrm>
            <a:off x="395536" y="1628800"/>
            <a:ext cx="8215064" cy="4467200"/>
          </a:xfrm>
        </p:spPr>
        <p:txBody>
          <a:bodyPr rtlCol="0">
            <a:normAutofit/>
          </a:bodyPr>
          <a:lstStyle/>
          <a:p>
            <a:pPr algn="just" fontAlgn="auto">
              <a:spcAft>
                <a:spcPts val="0"/>
              </a:spcAft>
              <a:buFont typeface="Wingdings 3" charset="2"/>
              <a:buChar char=""/>
              <a:defRPr/>
            </a:pPr>
            <a:r>
              <a:rPr lang="es-ES_tradnl" sz="3000" dirty="0"/>
              <a:t>Las clases de diseño representan las especificaciones de las clases e interfaces software en una aplicación. (por ejemplo, las interfaces de Java)</a:t>
            </a:r>
          </a:p>
          <a:p>
            <a:pPr algn="just" fontAlgn="auto">
              <a:spcAft>
                <a:spcPts val="0"/>
              </a:spcAft>
              <a:buFont typeface="Wingdings 3" charset="2"/>
              <a:buChar char=""/>
              <a:defRPr/>
            </a:pPr>
            <a:endParaRPr lang="es-ES_tradnl" sz="3000" dirty="0"/>
          </a:p>
          <a:p>
            <a:pPr algn="just" fontAlgn="auto">
              <a:spcAft>
                <a:spcPts val="0"/>
              </a:spcAft>
              <a:buFont typeface="Wingdings 3" charset="2"/>
              <a:buChar char=""/>
              <a:defRPr/>
            </a:pPr>
            <a:r>
              <a:rPr lang="es-ES_tradnl" sz="3000" dirty="0"/>
              <a:t>Las clases de diseño muestran las  definiciones de las clases software en lugar de los conceptos del mundo real.</a:t>
            </a:r>
            <a:endParaRPr lang="es-ES_tradnl" dirty="0"/>
          </a:p>
        </p:txBody>
      </p:sp>
      <p:sp>
        <p:nvSpPr>
          <p:cNvPr id="4301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F6706594-667F-4567-B457-392E8DA7B88A}" type="slidenum">
              <a:rPr lang="es-ES_tradnl" sz="1400">
                <a:solidFill>
                  <a:schemeClr val="tx2"/>
                </a:solidFill>
                <a:latin typeface="Times New Roman" panose="02020603050405020304" pitchFamily="18" charset="0"/>
              </a:rPr>
              <a:pPr>
                <a:spcBef>
                  <a:spcPct val="0"/>
                </a:spcBef>
                <a:buClrTx/>
                <a:buSzTx/>
                <a:buFontTx/>
                <a:buNone/>
              </a:pPr>
              <a:t>35</a:t>
            </a:fld>
            <a:endParaRPr lang="es-ES_tradnl" sz="1400">
              <a:solidFill>
                <a:schemeClr val="tx2"/>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84188" y="439440"/>
            <a:ext cx="7281862" cy="1248370"/>
          </a:xfrm>
        </p:spPr>
        <p:txBody>
          <a:bodyPr/>
          <a:lstStyle/>
          <a:p>
            <a:r>
              <a:rPr lang="es-ES_tradnl" sz="3600" b="1" dirty="0"/>
              <a:t>Diagrama de Clases de Diseño</a:t>
            </a:r>
            <a:endParaRPr lang="es-ES_tradnl" dirty="0"/>
          </a:p>
        </p:txBody>
      </p:sp>
      <p:sp>
        <p:nvSpPr>
          <p:cNvPr id="48133" name="Rectangle 3"/>
          <p:cNvSpPr>
            <a:spLocks noGrp="1" noChangeArrowheads="1"/>
          </p:cNvSpPr>
          <p:nvPr>
            <p:ph idx="1"/>
          </p:nvPr>
        </p:nvSpPr>
        <p:spPr>
          <a:xfrm>
            <a:off x="484188" y="1831974"/>
            <a:ext cx="8355012" cy="4111625"/>
          </a:xfrm>
        </p:spPr>
        <p:txBody>
          <a:bodyPr rtlCol="0">
            <a:normAutofit lnSpcReduction="10000"/>
          </a:bodyPr>
          <a:lstStyle/>
          <a:p>
            <a:pPr algn="just" fontAlgn="auto">
              <a:spcAft>
                <a:spcPts val="0"/>
              </a:spcAft>
              <a:buFont typeface="Wingdings 3" charset="2"/>
              <a:buChar char=""/>
              <a:defRPr/>
            </a:pPr>
            <a:r>
              <a:rPr lang="es-ES_tradnl" sz="2500" dirty="0"/>
              <a:t>Un DCD describe gráficamente  las especificaciones de las clases software y de las interfaces en una aplicación.</a:t>
            </a:r>
          </a:p>
          <a:p>
            <a:pPr algn="just" fontAlgn="auto">
              <a:spcAft>
                <a:spcPts val="0"/>
              </a:spcAft>
              <a:buFont typeface="Wingdings 3" charset="2"/>
              <a:buChar char=""/>
              <a:defRPr/>
            </a:pPr>
            <a:r>
              <a:rPr lang="es-ES_tradnl" sz="2500" dirty="0"/>
              <a:t>Normalmente contiene la siguiente información:</a:t>
            </a:r>
          </a:p>
          <a:p>
            <a:pPr lvl="1" algn="just" fontAlgn="auto">
              <a:spcAft>
                <a:spcPts val="0"/>
              </a:spcAft>
              <a:buFont typeface="Wingdings" panose="05000000000000000000" pitchFamily="2" charset="2"/>
              <a:buChar char="v"/>
              <a:defRPr/>
            </a:pPr>
            <a:r>
              <a:rPr lang="es-ES_tradnl" sz="2300" dirty="0"/>
              <a:t>clases, asociaciones, atributos</a:t>
            </a:r>
          </a:p>
          <a:p>
            <a:pPr lvl="1" algn="just" fontAlgn="auto">
              <a:spcAft>
                <a:spcPts val="0"/>
              </a:spcAft>
              <a:buFont typeface="Wingdings" panose="05000000000000000000" pitchFamily="2" charset="2"/>
              <a:buChar char="v"/>
              <a:defRPr/>
            </a:pPr>
            <a:r>
              <a:rPr lang="es-ES_tradnl" sz="2300" dirty="0"/>
              <a:t>información sobre los tipos de atributos</a:t>
            </a:r>
          </a:p>
          <a:p>
            <a:pPr lvl="1" algn="just" fontAlgn="auto">
              <a:spcAft>
                <a:spcPts val="0"/>
              </a:spcAft>
              <a:buFont typeface="Wingdings" panose="05000000000000000000" pitchFamily="2" charset="2"/>
              <a:buChar char="v"/>
              <a:defRPr/>
            </a:pPr>
            <a:r>
              <a:rPr lang="es-ES_tradnl" sz="2300" dirty="0"/>
              <a:t>métodos</a:t>
            </a:r>
          </a:p>
          <a:p>
            <a:pPr lvl="1" algn="just" fontAlgn="auto">
              <a:spcAft>
                <a:spcPts val="0"/>
              </a:spcAft>
              <a:buFont typeface="Wingdings" panose="05000000000000000000" pitchFamily="2" charset="2"/>
              <a:buChar char="v"/>
              <a:defRPr/>
            </a:pPr>
            <a:r>
              <a:rPr lang="es-ES_tradnl" sz="2300" dirty="0"/>
              <a:t>navegabilidad</a:t>
            </a:r>
          </a:p>
          <a:p>
            <a:pPr lvl="1" algn="just" fontAlgn="auto">
              <a:spcAft>
                <a:spcPts val="0"/>
              </a:spcAft>
              <a:buFont typeface="Wingdings" panose="05000000000000000000" pitchFamily="2" charset="2"/>
              <a:buChar char="v"/>
              <a:defRPr/>
            </a:pPr>
            <a:r>
              <a:rPr lang="es-ES_tradnl" sz="2300" dirty="0"/>
              <a:t>dependencias</a:t>
            </a:r>
            <a:endParaRPr lang="es-ES_tradnl" dirty="0"/>
          </a:p>
        </p:txBody>
      </p:sp>
      <p:sp>
        <p:nvSpPr>
          <p:cNvPr id="4403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E3667D5-C0C3-4510-966B-7B3C2F98B81A}" type="slidenum">
              <a:rPr lang="es-ES_tradnl" sz="1400">
                <a:solidFill>
                  <a:schemeClr val="tx2"/>
                </a:solidFill>
                <a:latin typeface="Times New Roman" panose="02020603050405020304" pitchFamily="18" charset="0"/>
              </a:rPr>
              <a:pPr>
                <a:spcBef>
                  <a:spcPct val="0"/>
                </a:spcBef>
                <a:buClrTx/>
                <a:buSzTx/>
                <a:buFontTx/>
                <a:buNone/>
              </a:pPr>
              <a:t>36</a:t>
            </a:fld>
            <a:endParaRPr lang="es-ES_tradnl" sz="1400">
              <a:solidFill>
                <a:schemeClr val="tx2"/>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a:t>¿Cómo elaborar un DCD?</a:t>
            </a:r>
          </a:p>
        </p:txBody>
      </p:sp>
      <p:sp>
        <p:nvSpPr>
          <p:cNvPr id="49157" name="Rectangle 3"/>
          <p:cNvSpPr>
            <a:spLocks noGrp="1" noChangeArrowheads="1"/>
          </p:cNvSpPr>
          <p:nvPr>
            <p:ph idx="1"/>
          </p:nvPr>
        </p:nvSpPr>
        <p:spPr>
          <a:xfrm>
            <a:off x="323528" y="1700808"/>
            <a:ext cx="8496944" cy="4680520"/>
          </a:xfrm>
        </p:spPr>
        <p:txBody>
          <a:bodyPr rtlCol="0">
            <a:normAutofit fontScale="92500"/>
          </a:bodyPr>
          <a:lstStyle/>
          <a:p>
            <a:pPr algn="just" fontAlgn="auto">
              <a:spcAft>
                <a:spcPts val="0"/>
              </a:spcAft>
              <a:buFont typeface="Wingdings" panose="05000000000000000000" pitchFamily="2" charset="2"/>
              <a:buChar char="v"/>
              <a:defRPr/>
            </a:pPr>
            <a:r>
              <a:rPr lang="es-ES_tradnl" sz="2100" dirty="0"/>
              <a:t>Identifique todas las clases que participan en la solución del software. Para ello analice los diagramas de interacción</a:t>
            </a:r>
          </a:p>
          <a:p>
            <a:pPr algn="just" fontAlgn="auto">
              <a:spcAft>
                <a:spcPts val="0"/>
              </a:spcAft>
              <a:buFont typeface="Wingdings" panose="05000000000000000000" pitchFamily="2" charset="2"/>
              <a:buChar char="v"/>
              <a:defRPr/>
            </a:pPr>
            <a:r>
              <a:rPr lang="es-ES_tradnl" sz="2100" dirty="0"/>
              <a:t>Dibújelas en diagramas de clases </a:t>
            </a:r>
          </a:p>
          <a:p>
            <a:pPr algn="just" fontAlgn="auto">
              <a:spcAft>
                <a:spcPts val="0"/>
              </a:spcAft>
              <a:buFont typeface="Wingdings" panose="05000000000000000000" pitchFamily="2" charset="2"/>
              <a:buChar char="v"/>
              <a:defRPr/>
            </a:pPr>
            <a:r>
              <a:rPr lang="es-ES_tradnl" sz="2100" dirty="0"/>
              <a:t>Duplique los atributos provenientes de los conceptos asociados del modelo conceptual </a:t>
            </a:r>
          </a:p>
          <a:p>
            <a:pPr algn="just" fontAlgn="auto">
              <a:spcAft>
                <a:spcPts val="0"/>
              </a:spcAft>
              <a:buFont typeface="Wingdings" panose="05000000000000000000" pitchFamily="2" charset="2"/>
              <a:buChar char="v"/>
              <a:defRPr/>
            </a:pPr>
            <a:r>
              <a:rPr lang="es-ES_tradnl" sz="2100" dirty="0"/>
              <a:t>Agregue los nombres a los métodos analizando los diagramas de interacción</a:t>
            </a:r>
          </a:p>
          <a:p>
            <a:pPr algn="just" fontAlgn="auto">
              <a:spcAft>
                <a:spcPts val="0"/>
              </a:spcAft>
              <a:buFont typeface="Wingdings" panose="05000000000000000000" pitchFamily="2" charset="2"/>
              <a:buChar char="v"/>
              <a:defRPr/>
            </a:pPr>
            <a:r>
              <a:rPr lang="es-ES_tradnl" sz="2100" dirty="0"/>
              <a:t>Incorpore la información sobre los tipos de atributos y los métodos</a:t>
            </a:r>
          </a:p>
          <a:p>
            <a:pPr algn="just" fontAlgn="auto">
              <a:spcAft>
                <a:spcPts val="0"/>
              </a:spcAft>
              <a:buFont typeface="Wingdings" panose="05000000000000000000" pitchFamily="2" charset="2"/>
              <a:buChar char="v"/>
              <a:defRPr/>
            </a:pPr>
            <a:r>
              <a:rPr lang="es-ES_tradnl" sz="2100" dirty="0"/>
              <a:t>Agregue las asociaciones necesarias para dar soporte a la visibilidad requerida de los atributos </a:t>
            </a:r>
          </a:p>
          <a:p>
            <a:pPr algn="just" fontAlgn="auto">
              <a:spcAft>
                <a:spcPts val="0"/>
              </a:spcAft>
              <a:buFont typeface="Wingdings" panose="05000000000000000000" pitchFamily="2" charset="2"/>
              <a:buChar char="v"/>
              <a:defRPr/>
            </a:pPr>
            <a:r>
              <a:rPr lang="es-ES_tradnl" sz="2100" dirty="0"/>
              <a:t>Agregue flechas de navegabilidad a las asociaciones para indicar la dirección de la visibilidad no relacionada con los atributos.</a:t>
            </a:r>
          </a:p>
          <a:p>
            <a:pPr fontAlgn="auto">
              <a:spcAft>
                <a:spcPts val="0"/>
              </a:spcAft>
              <a:buFont typeface="Wingdings 3" charset="2"/>
              <a:buChar char=""/>
              <a:defRPr/>
            </a:pPr>
            <a:endParaRPr lang="es-ES_tradnl" dirty="0"/>
          </a:p>
        </p:txBody>
      </p:sp>
      <p:sp>
        <p:nvSpPr>
          <p:cNvPr id="4506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7DED834-000D-435D-A87C-4150869E6CDD}" type="slidenum">
              <a:rPr lang="es-ES_tradnl" sz="1400">
                <a:solidFill>
                  <a:schemeClr val="tx2"/>
                </a:solidFill>
                <a:latin typeface="Times New Roman" panose="02020603050405020304" pitchFamily="18" charset="0"/>
              </a:rPr>
              <a:pPr>
                <a:spcBef>
                  <a:spcPct val="0"/>
                </a:spcBef>
                <a:buClrTx/>
                <a:buSzTx/>
                <a:buFontTx/>
                <a:buNone/>
              </a:pPr>
              <a:t>37</a:t>
            </a:fld>
            <a:endParaRPr lang="es-ES_tradnl" sz="1400">
              <a:solidFill>
                <a:schemeClr val="tx2"/>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1400">
                <a:solidFill>
                  <a:schemeClr val="tx2"/>
                </a:solidFill>
                <a:latin typeface="Times New Roman" panose="02020603050405020304" pitchFamily="18" charset="0"/>
              </a:rPr>
              <a:t>Modelo de Diseño: Diseño de Clases</a:t>
            </a:r>
          </a:p>
        </p:txBody>
      </p:sp>
      <p:sp>
        <p:nvSpPr>
          <p:cNvPr id="46083"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AD6AF23-9B2E-4D5E-9EB3-331C233380EC}" type="slidenum">
              <a:rPr lang="es-ES_tradnl" sz="1400">
                <a:solidFill>
                  <a:schemeClr val="tx2"/>
                </a:solidFill>
                <a:latin typeface="Times New Roman" panose="02020603050405020304" pitchFamily="18" charset="0"/>
              </a:rPr>
              <a:pPr>
                <a:spcBef>
                  <a:spcPct val="0"/>
                </a:spcBef>
                <a:buClrTx/>
                <a:buSzTx/>
                <a:buFontTx/>
                <a:buNone/>
              </a:pPr>
              <a:t>38</a:t>
            </a:fld>
            <a:endParaRPr lang="es-ES_tradnl" sz="1400">
              <a:solidFill>
                <a:schemeClr val="tx2"/>
              </a:solidFill>
              <a:latin typeface="Times New Roman" panose="02020603050405020304" pitchFamily="18" charset="0"/>
            </a:endParaRPr>
          </a:p>
        </p:txBody>
      </p:sp>
      <p:sp>
        <p:nvSpPr>
          <p:cNvPr id="46084" name="Rectangle 31"/>
          <p:cNvSpPr>
            <a:spLocks noChangeArrowheads="1"/>
          </p:cNvSpPr>
          <p:nvPr/>
        </p:nvSpPr>
        <p:spPr bwMode="auto">
          <a:xfrm>
            <a:off x="0" y="0"/>
            <a:ext cx="91440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085" name="Rectangle 30"/>
          <p:cNvSpPr>
            <a:spLocks noChangeArrowheads="1"/>
          </p:cNvSpPr>
          <p:nvPr/>
        </p:nvSpPr>
        <p:spPr bwMode="auto">
          <a:xfrm>
            <a:off x="3581400" y="6477000"/>
            <a:ext cx="28194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086" name="Rectangle 2"/>
          <p:cNvSpPr>
            <a:spLocks noChangeArrowheads="1"/>
          </p:cNvSpPr>
          <p:nvPr/>
        </p:nvSpPr>
        <p:spPr bwMode="auto">
          <a:xfrm>
            <a:off x="533400" y="-76200"/>
            <a:ext cx="83058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3000" b="1">
                <a:latin typeface="Arial" panose="020B0604020202020204" pitchFamily="34" charset="0"/>
              </a:rPr>
              <a:t>Ejemplo de un Diagrama de Clase de Diseño (DCD)</a:t>
            </a:r>
            <a:endParaRPr lang="es-ES_tradnl" sz="2400">
              <a:latin typeface="Arial" panose="020B0604020202020204" pitchFamily="34" charset="0"/>
            </a:endParaRPr>
          </a:p>
        </p:txBody>
      </p:sp>
      <p:sp>
        <p:nvSpPr>
          <p:cNvPr id="46087" name="Rectangle 3"/>
          <p:cNvSpPr>
            <a:spLocks noChangeArrowheads="1"/>
          </p:cNvSpPr>
          <p:nvPr/>
        </p:nvSpPr>
        <p:spPr bwMode="auto">
          <a:xfrm>
            <a:off x="585788" y="3810000"/>
            <a:ext cx="2309812" cy="1447800"/>
          </a:xfrm>
          <a:prstGeom prst="rect">
            <a:avLst/>
          </a:prstGeom>
          <a:solidFill>
            <a:schemeClr val="accent1"/>
          </a:solidFill>
          <a:ln w="9525">
            <a:solidFill>
              <a:schemeClr val="tx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088" name="Text Box 4"/>
          <p:cNvSpPr txBox="1">
            <a:spLocks noChangeArrowheads="1"/>
          </p:cNvSpPr>
          <p:nvPr/>
        </p:nvSpPr>
        <p:spPr bwMode="auto">
          <a:xfrm>
            <a:off x="1295400" y="384016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Registro</a:t>
            </a:r>
            <a:endParaRPr lang="es-ES_tradnl">
              <a:solidFill>
                <a:schemeClr val="bg1"/>
              </a:solidFill>
              <a:latin typeface="Arial" panose="020B0604020202020204" pitchFamily="34" charset="0"/>
            </a:endParaRPr>
          </a:p>
        </p:txBody>
      </p:sp>
      <p:sp>
        <p:nvSpPr>
          <p:cNvPr id="46089" name="Line 5"/>
          <p:cNvSpPr>
            <a:spLocks noChangeShapeType="1"/>
          </p:cNvSpPr>
          <p:nvPr/>
        </p:nvSpPr>
        <p:spPr bwMode="auto">
          <a:xfrm>
            <a:off x="585788" y="4267200"/>
            <a:ext cx="2386012"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6090" name="Line 6"/>
          <p:cNvSpPr>
            <a:spLocks noChangeShapeType="1"/>
          </p:cNvSpPr>
          <p:nvPr/>
        </p:nvSpPr>
        <p:spPr bwMode="auto">
          <a:xfrm>
            <a:off x="585788" y="4724400"/>
            <a:ext cx="2309812"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6091" name="Rectangle 7"/>
          <p:cNvSpPr>
            <a:spLocks noChangeArrowheads="1"/>
          </p:cNvSpPr>
          <p:nvPr/>
        </p:nvSpPr>
        <p:spPr bwMode="auto">
          <a:xfrm>
            <a:off x="6048375" y="3581400"/>
            <a:ext cx="2546350" cy="2133600"/>
          </a:xfrm>
          <a:prstGeom prst="rect">
            <a:avLst/>
          </a:prstGeom>
          <a:solidFill>
            <a:schemeClr val="accent1"/>
          </a:solidFill>
          <a:ln w="9525">
            <a:solidFill>
              <a:schemeClr val="tx1"/>
            </a:solidFill>
            <a:miter lim="800000"/>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092" name="Text Box 8"/>
          <p:cNvSpPr txBox="1">
            <a:spLocks noChangeArrowheads="1"/>
          </p:cNvSpPr>
          <p:nvPr/>
        </p:nvSpPr>
        <p:spPr bwMode="auto">
          <a:xfrm>
            <a:off x="6962775" y="3581400"/>
            <a:ext cx="7810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Venta</a:t>
            </a:r>
          </a:p>
          <a:p>
            <a:pPr>
              <a:spcBef>
                <a:spcPct val="50000"/>
              </a:spcBef>
              <a:buClrTx/>
              <a:buSzTx/>
              <a:buFontTx/>
              <a:buNone/>
            </a:pPr>
            <a:endParaRPr lang="es-ES_tradnl" sz="1800">
              <a:solidFill>
                <a:schemeClr val="bg1"/>
              </a:solidFill>
              <a:latin typeface="Arial" panose="020B0604020202020204" pitchFamily="34" charset="0"/>
            </a:endParaRPr>
          </a:p>
        </p:txBody>
      </p:sp>
      <p:sp>
        <p:nvSpPr>
          <p:cNvPr id="46093" name="Line 9"/>
          <p:cNvSpPr>
            <a:spLocks noChangeShapeType="1"/>
          </p:cNvSpPr>
          <p:nvPr/>
        </p:nvSpPr>
        <p:spPr bwMode="auto">
          <a:xfrm>
            <a:off x="6048375" y="4038600"/>
            <a:ext cx="254635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6094" name="Text Box 10"/>
          <p:cNvSpPr txBox="1">
            <a:spLocks noChangeArrowheads="1"/>
          </p:cNvSpPr>
          <p:nvPr/>
        </p:nvSpPr>
        <p:spPr bwMode="auto">
          <a:xfrm>
            <a:off x="6080125" y="4067175"/>
            <a:ext cx="32924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fecha</a:t>
            </a:r>
          </a:p>
          <a:p>
            <a:pPr>
              <a:lnSpc>
                <a:spcPct val="40000"/>
              </a:lnSpc>
              <a:spcBef>
                <a:spcPct val="50000"/>
              </a:spcBef>
              <a:buClrTx/>
              <a:buSzTx/>
              <a:buFontTx/>
              <a:buNone/>
            </a:pPr>
            <a:r>
              <a:rPr lang="es-ES_tradnl" sz="1800">
                <a:solidFill>
                  <a:schemeClr val="bg1"/>
                </a:solidFill>
                <a:latin typeface="Arial" panose="020B0604020202020204" pitchFamily="34" charset="0"/>
              </a:rPr>
              <a:t>esCompleta: Bollean</a:t>
            </a:r>
          </a:p>
          <a:p>
            <a:pPr>
              <a:lnSpc>
                <a:spcPct val="40000"/>
              </a:lnSpc>
              <a:spcBef>
                <a:spcPct val="50000"/>
              </a:spcBef>
              <a:buClrTx/>
              <a:buSzTx/>
              <a:buFontTx/>
              <a:buNone/>
            </a:pPr>
            <a:r>
              <a:rPr lang="es-ES_tradnl" sz="1800">
                <a:solidFill>
                  <a:schemeClr val="bg1"/>
                </a:solidFill>
                <a:latin typeface="Arial" panose="020B0604020202020204" pitchFamily="34" charset="0"/>
              </a:rPr>
              <a:t>hora</a:t>
            </a:r>
          </a:p>
        </p:txBody>
      </p:sp>
      <p:sp>
        <p:nvSpPr>
          <p:cNvPr id="46095" name="Line 11"/>
          <p:cNvSpPr>
            <a:spLocks noChangeShapeType="1"/>
          </p:cNvSpPr>
          <p:nvPr/>
        </p:nvSpPr>
        <p:spPr bwMode="auto">
          <a:xfrm flipV="1">
            <a:off x="6048375" y="5029200"/>
            <a:ext cx="254635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ES"/>
          </a:p>
        </p:txBody>
      </p:sp>
      <p:sp>
        <p:nvSpPr>
          <p:cNvPr id="46096" name="Text Box 12"/>
          <p:cNvSpPr txBox="1">
            <a:spLocks noChangeArrowheads="1"/>
          </p:cNvSpPr>
          <p:nvPr/>
        </p:nvSpPr>
        <p:spPr bwMode="auto">
          <a:xfrm>
            <a:off x="3732213" y="4327525"/>
            <a:ext cx="1144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latin typeface="Arial" panose="020B0604020202020204" pitchFamily="34" charset="0"/>
              </a:rPr>
              <a:t>Captura</a:t>
            </a:r>
            <a:endParaRPr lang="es-ES_tradnl" sz="2400">
              <a:latin typeface="Times New Roman" panose="02020603050405020304" pitchFamily="18" charset="0"/>
            </a:endParaRPr>
          </a:p>
        </p:txBody>
      </p:sp>
      <p:sp>
        <p:nvSpPr>
          <p:cNvPr id="46097" name="Text Box 13"/>
          <p:cNvSpPr txBox="1">
            <a:spLocks noChangeArrowheads="1"/>
          </p:cNvSpPr>
          <p:nvPr/>
        </p:nvSpPr>
        <p:spPr bwMode="auto">
          <a:xfrm>
            <a:off x="654050" y="48006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IntroducirArticulo(...)</a:t>
            </a:r>
          </a:p>
        </p:txBody>
      </p:sp>
      <p:sp>
        <p:nvSpPr>
          <p:cNvPr id="46098" name="Text Box 14"/>
          <p:cNvSpPr txBox="1">
            <a:spLocks noChangeArrowheads="1"/>
          </p:cNvSpPr>
          <p:nvPr/>
        </p:nvSpPr>
        <p:spPr bwMode="auto">
          <a:xfrm>
            <a:off x="6080125" y="5181600"/>
            <a:ext cx="249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crearLineaDeVenta(...)</a:t>
            </a:r>
          </a:p>
        </p:txBody>
      </p:sp>
      <p:sp>
        <p:nvSpPr>
          <p:cNvPr id="46099" name="Line 15"/>
          <p:cNvSpPr>
            <a:spLocks noChangeShapeType="1"/>
          </p:cNvSpPr>
          <p:nvPr/>
        </p:nvSpPr>
        <p:spPr bwMode="auto">
          <a:xfrm>
            <a:off x="3048000" y="4724400"/>
            <a:ext cx="2971800" cy="0"/>
          </a:xfrm>
          <a:prstGeom prst="line">
            <a:avLst/>
          </a:prstGeom>
          <a:noFill/>
          <a:ln w="28575">
            <a:solidFill>
              <a:schemeClr val="tx1"/>
            </a:solidFill>
            <a:round/>
            <a:headEnd type="none" w="sm" len="sm"/>
            <a:tailEnd type="arrow" w="sm" len="sm"/>
          </a:ln>
          <a:extLst>
            <a:ext uri="{909E8E84-426E-40DD-AFC4-6F175D3DCCD1}">
              <a14:hiddenFill xmlns:a14="http://schemas.microsoft.com/office/drawing/2010/main">
                <a:noFill/>
              </a14:hiddenFill>
            </a:ext>
          </a:extLst>
        </p:spPr>
        <p:txBody>
          <a:bodyPr wrap="none" anchor="ctr"/>
          <a:lstStyle/>
          <a:p>
            <a:endParaRPr lang="es-ES"/>
          </a:p>
        </p:txBody>
      </p:sp>
      <p:sp>
        <p:nvSpPr>
          <p:cNvPr id="46100" name="Text Box 16"/>
          <p:cNvSpPr txBox="1">
            <a:spLocks noChangeArrowheads="1"/>
          </p:cNvSpPr>
          <p:nvPr/>
        </p:nvSpPr>
        <p:spPr bwMode="auto">
          <a:xfrm>
            <a:off x="5754688" y="4860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b="1">
                <a:latin typeface="Arial" panose="020B0604020202020204" pitchFamily="34" charset="0"/>
              </a:rPr>
              <a:t>1</a:t>
            </a:r>
            <a:endParaRPr lang="es-ES_tradnl" sz="1800">
              <a:latin typeface="Times New Roman" panose="02020603050405020304" pitchFamily="18" charset="0"/>
            </a:endParaRPr>
          </a:p>
        </p:txBody>
      </p:sp>
      <p:sp>
        <p:nvSpPr>
          <p:cNvPr id="46101" name="Text Box 17"/>
          <p:cNvSpPr txBox="1">
            <a:spLocks noChangeArrowheads="1"/>
          </p:cNvSpPr>
          <p:nvPr/>
        </p:nvSpPr>
        <p:spPr bwMode="auto">
          <a:xfrm>
            <a:off x="2971800" y="4860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latin typeface="Arial" panose="020B0604020202020204" pitchFamily="34" charset="0"/>
              </a:rPr>
              <a:t>1</a:t>
            </a:r>
            <a:endParaRPr lang="es-ES_tradnl" sz="2400">
              <a:latin typeface="Times New Roman" panose="02020603050405020304" pitchFamily="18" charset="0"/>
            </a:endParaRPr>
          </a:p>
        </p:txBody>
      </p:sp>
      <p:sp>
        <p:nvSpPr>
          <p:cNvPr id="46102" name="AutoShape 18"/>
          <p:cNvSpPr>
            <a:spLocks noChangeArrowheads="1"/>
          </p:cNvSpPr>
          <p:nvPr/>
        </p:nvSpPr>
        <p:spPr bwMode="auto">
          <a:xfrm>
            <a:off x="381000" y="1905000"/>
            <a:ext cx="2971800" cy="1066800"/>
          </a:xfrm>
          <a:prstGeom prst="foldedCorner">
            <a:avLst>
              <a:gd name="adj" fmla="val 11644"/>
            </a:avLst>
          </a:prstGeom>
          <a:solidFill>
            <a:schemeClr val="tx1"/>
          </a:solidFill>
          <a:ln w="9525">
            <a:solidFill>
              <a:schemeClr val="tx1"/>
            </a:solidFill>
            <a:round/>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103" name="Text Box 19"/>
          <p:cNvSpPr txBox="1">
            <a:spLocks noChangeArrowheads="1"/>
          </p:cNvSpPr>
          <p:nvPr/>
        </p:nvSpPr>
        <p:spPr bwMode="auto">
          <a:xfrm>
            <a:off x="381000" y="1981200"/>
            <a:ext cx="3048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Un rectángulo con 3 secciones para la definición de clase</a:t>
            </a:r>
            <a:endParaRPr lang="es-ES_tradnl" sz="2400">
              <a:solidFill>
                <a:schemeClr val="bg1"/>
              </a:solidFill>
              <a:latin typeface="Times New Roman" panose="02020603050405020304" pitchFamily="18" charset="0"/>
            </a:endParaRPr>
          </a:p>
        </p:txBody>
      </p:sp>
      <p:sp>
        <p:nvSpPr>
          <p:cNvPr id="46104" name="Line 20"/>
          <p:cNvSpPr>
            <a:spLocks noChangeShapeType="1"/>
          </p:cNvSpPr>
          <p:nvPr/>
        </p:nvSpPr>
        <p:spPr bwMode="auto">
          <a:xfrm>
            <a:off x="1371600" y="2971800"/>
            <a:ext cx="457200" cy="533400"/>
          </a:xfrm>
          <a:prstGeom prst="line">
            <a:avLst/>
          </a:prstGeom>
          <a:noFill/>
          <a:ln w="28575">
            <a:solidFill>
              <a:schemeClr val="tx1"/>
            </a:solidFill>
            <a:prstDash val="sysDot"/>
            <a:round/>
            <a:headEnd type="none" w="sm" len="sm"/>
            <a:tailEnd type="oval" w="lg" len="lg"/>
          </a:ln>
          <a:extLst>
            <a:ext uri="{909E8E84-426E-40DD-AFC4-6F175D3DCCD1}">
              <a14:hiddenFill xmlns:a14="http://schemas.microsoft.com/office/drawing/2010/main">
                <a:noFill/>
              </a14:hiddenFill>
            </a:ext>
          </a:extLst>
        </p:spPr>
        <p:txBody>
          <a:bodyPr wrap="none" anchor="ctr"/>
          <a:lstStyle/>
          <a:p>
            <a:endParaRPr lang="es-ES"/>
          </a:p>
        </p:txBody>
      </p:sp>
      <p:sp>
        <p:nvSpPr>
          <p:cNvPr id="46105" name="AutoShape 21"/>
          <p:cNvSpPr>
            <a:spLocks noChangeArrowheads="1"/>
          </p:cNvSpPr>
          <p:nvPr/>
        </p:nvSpPr>
        <p:spPr bwMode="auto">
          <a:xfrm>
            <a:off x="609600" y="5867400"/>
            <a:ext cx="5105400" cy="533400"/>
          </a:xfrm>
          <a:prstGeom prst="foldedCorner">
            <a:avLst>
              <a:gd name="adj" fmla="val 11644"/>
            </a:avLst>
          </a:prstGeom>
          <a:solidFill>
            <a:schemeClr val="tx1"/>
          </a:solidFill>
          <a:ln w="9525">
            <a:solidFill>
              <a:schemeClr val="tx1"/>
            </a:solidFill>
            <a:round/>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106" name="Text Box 22"/>
          <p:cNvSpPr txBox="1">
            <a:spLocks noChangeArrowheads="1"/>
          </p:cNvSpPr>
          <p:nvPr/>
        </p:nvSpPr>
        <p:spPr bwMode="auto">
          <a:xfrm>
            <a:off x="609600" y="5943600"/>
            <a:ext cx="541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Métodos; hay parámetros, pero no se especifican</a:t>
            </a:r>
            <a:endParaRPr lang="es-ES_tradnl" sz="2400">
              <a:solidFill>
                <a:schemeClr val="bg1"/>
              </a:solidFill>
              <a:latin typeface="Times New Roman" panose="02020603050405020304" pitchFamily="18" charset="0"/>
            </a:endParaRPr>
          </a:p>
        </p:txBody>
      </p:sp>
      <p:sp>
        <p:nvSpPr>
          <p:cNvPr id="46107" name="Line 23"/>
          <p:cNvSpPr>
            <a:spLocks noChangeShapeType="1"/>
          </p:cNvSpPr>
          <p:nvPr/>
        </p:nvSpPr>
        <p:spPr bwMode="auto">
          <a:xfrm flipH="1" flipV="1">
            <a:off x="1600200" y="5410200"/>
            <a:ext cx="457200" cy="381000"/>
          </a:xfrm>
          <a:prstGeom prst="line">
            <a:avLst/>
          </a:prstGeom>
          <a:noFill/>
          <a:ln w="28575">
            <a:solidFill>
              <a:schemeClr val="tx1"/>
            </a:solidFill>
            <a:prstDash val="sysDot"/>
            <a:round/>
            <a:headEnd type="none" w="sm" len="sm"/>
            <a:tailEnd type="oval" w="lg" len="lg"/>
          </a:ln>
          <a:extLst>
            <a:ext uri="{909E8E84-426E-40DD-AFC4-6F175D3DCCD1}">
              <a14:hiddenFill xmlns:a14="http://schemas.microsoft.com/office/drawing/2010/main">
                <a:noFill/>
              </a14:hiddenFill>
            </a:ext>
          </a:extLst>
        </p:spPr>
        <p:txBody>
          <a:bodyPr wrap="none" anchor="ctr"/>
          <a:lstStyle/>
          <a:p>
            <a:endParaRPr lang="es-ES"/>
          </a:p>
        </p:txBody>
      </p:sp>
      <p:sp>
        <p:nvSpPr>
          <p:cNvPr id="46108" name="AutoShape 24"/>
          <p:cNvSpPr>
            <a:spLocks noChangeArrowheads="1"/>
          </p:cNvSpPr>
          <p:nvPr/>
        </p:nvSpPr>
        <p:spPr bwMode="auto">
          <a:xfrm>
            <a:off x="4419600" y="1981200"/>
            <a:ext cx="1676400" cy="609600"/>
          </a:xfrm>
          <a:prstGeom prst="foldedCorner">
            <a:avLst>
              <a:gd name="adj" fmla="val 11644"/>
            </a:avLst>
          </a:prstGeom>
          <a:solidFill>
            <a:schemeClr val="tx1"/>
          </a:solidFill>
          <a:ln w="9525">
            <a:solidFill>
              <a:schemeClr val="tx1"/>
            </a:solidFill>
            <a:round/>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109" name="Text Box 25"/>
          <p:cNvSpPr txBox="1">
            <a:spLocks noChangeArrowheads="1"/>
          </p:cNvSpPr>
          <p:nvPr/>
        </p:nvSpPr>
        <p:spPr bwMode="auto">
          <a:xfrm>
            <a:off x="4419600" y="2057400"/>
            <a:ext cx="1752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Arial" panose="020B0604020202020204" pitchFamily="34" charset="0"/>
              </a:rPr>
              <a:t>Navegabilibad</a:t>
            </a:r>
            <a:endParaRPr lang="es-ES_tradnl" sz="2400">
              <a:solidFill>
                <a:schemeClr val="bg1"/>
              </a:solidFill>
              <a:latin typeface="Times New Roman" panose="02020603050405020304" pitchFamily="18" charset="0"/>
            </a:endParaRPr>
          </a:p>
        </p:txBody>
      </p:sp>
      <p:sp>
        <p:nvSpPr>
          <p:cNvPr id="46110" name="Line 26"/>
          <p:cNvSpPr>
            <a:spLocks noChangeShapeType="1"/>
          </p:cNvSpPr>
          <p:nvPr/>
        </p:nvSpPr>
        <p:spPr bwMode="auto">
          <a:xfrm>
            <a:off x="5029200" y="2667000"/>
            <a:ext cx="838200" cy="1828800"/>
          </a:xfrm>
          <a:prstGeom prst="line">
            <a:avLst/>
          </a:prstGeom>
          <a:noFill/>
          <a:ln w="28575">
            <a:solidFill>
              <a:schemeClr val="tx1"/>
            </a:solidFill>
            <a:prstDash val="sysDot"/>
            <a:round/>
            <a:headEnd type="none" w="sm" len="sm"/>
            <a:tailEnd type="oval" w="lg" len="lg"/>
          </a:ln>
          <a:extLst>
            <a:ext uri="{909E8E84-426E-40DD-AFC4-6F175D3DCCD1}">
              <a14:hiddenFill xmlns:a14="http://schemas.microsoft.com/office/drawing/2010/main">
                <a:noFill/>
              </a14:hiddenFill>
            </a:ext>
          </a:extLst>
        </p:spPr>
        <p:txBody>
          <a:bodyPr wrap="none" anchor="ctr"/>
          <a:lstStyle/>
          <a:p>
            <a:endParaRPr lang="es-ES"/>
          </a:p>
        </p:txBody>
      </p:sp>
      <p:sp>
        <p:nvSpPr>
          <p:cNvPr id="46111" name="AutoShape 27"/>
          <p:cNvSpPr>
            <a:spLocks noChangeArrowheads="1"/>
          </p:cNvSpPr>
          <p:nvPr/>
        </p:nvSpPr>
        <p:spPr bwMode="auto">
          <a:xfrm>
            <a:off x="6629400" y="6019800"/>
            <a:ext cx="2286000" cy="762000"/>
          </a:xfrm>
          <a:prstGeom prst="foldedCorner">
            <a:avLst>
              <a:gd name="adj" fmla="val 11644"/>
            </a:avLst>
          </a:prstGeom>
          <a:solidFill>
            <a:schemeClr val="tx1"/>
          </a:solidFill>
          <a:ln w="9525">
            <a:solidFill>
              <a:schemeClr val="tx1"/>
            </a:solidFill>
            <a:round/>
            <a:headEnd type="none" w="sm" len="sm"/>
            <a:tailEnd type="none" w="sm" len="sm"/>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6112" name="Text Box 28"/>
          <p:cNvSpPr txBox="1">
            <a:spLocks noChangeArrowheads="1"/>
          </p:cNvSpPr>
          <p:nvPr/>
        </p:nvSpPr>
        <p:spPr bwMode="auto">
          <a:xfrm>
            <a:off x="6629400" y="606425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1800">
                <a:solidFill>
                  <a:schemeClr val="bg1"/>
                </a:solidFill>
                <a:latin typeface="Arial" panose="020B0604020202020204" pitchFamily="34" charset="0"/>
              </a:rPr>
              <a:t>Atributos: Información del tipo</a:t>
            </a:r>
            <a:endParaRPr lang="es-ES_tradnl" sz="2400">
              <a:solidFill>
                <a:schemeClr val="bg1"/>
              </a:solidFill>
              <a:latin typeface="Times New Roman" panose="02020603050405020304" pitchFamily="18" charset="0"/>
            </a:endParaRPr>
          </a:p>
        </p:txBody>
      </p:sp>
      <p:sp>
        <p:nvSpPr>
          <p:cNvPr id="46113" name="Line 29"/>
          <p:cNvSpPr>
            <a:spLocks noChangeShapeType="1"/>
          </p:cNvSpPr>
          <p:nvPr/>
        </p:nvSpPr>
        <p:spPr bwMode="auto">
          <a:xfrm flipH="1" flipV="1">
            <a:off x="8001000" y="4724400"/>
            <a:ext cx="304800" cy="1219200"/>
          </a:xfrm>
          <a:prstGeom prst="line">
            <a:avLst/>
          </a:prstGeom>
          <a:noFill/>
          <a:ln w="28575">
            <a:solidFill>
              <a:schemeClr val="tx1"/>
            </a:solidFill>
            <a:prstDash val="sysDot"/>
            <a:round/>
            <a:headEnd type="none" w="sm" len="sm"/>
            <a:tailEnd type="oval" w="lg" len="lg"/>
          </a:ln>
          <a:extLst>
            <a:ext uri="{909E8E84-426E-40DD-AFC4-6F175D3DCCD1}">
              <a14:hiddenFill xmlns:a14="http://schemas.microsoft.com/office/drawing/2010/main">
                <a:noFill/>
              </a14:hiddenFill>
            </a:ext>
          </a:extLst>
        </p:spPr>
        <p:txBody>
          <a:bodyPr wrap="none" anchor="ctr"/>
          <a:lstStyle/>
          <a:p>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2 Marcador de pie de página"/>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s-ES_tradnl" sz="1400">
                <a:solidFill>
                  <a:schemeClr val="tx2"/>
                </a:solidFill>
                <a:latin typeface="Times New Roman" panose="02020603050405020304" pitchFamily="18" charset="0"/>
              </a:rPr>
              <a:t>Modelo de Diseño: Diseño de Clases</a:t>
            </a:r>
          </a:p>
        </p:txBody>
      </p:sp>
      <p:sp>
        <p:nvSpPr>
          <p:cNvPr id="47107"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CC49B119-F77E-4D07-ABEF-737CA67A8EA9}" type="slidenum">
              <a:rPr lang="es-ES_tradnl" sz="1400">
                <a:solidFill>
                  <a:schemeClr val="tx2"/>
                </a:solidFill>
                <a:latin typeface="Times New Roman" panose="02020603050405020304" pitchFamily="18" charset="0"/>
              </a:rPr>
              <a:pPr>
                <a:spcBef>
                  <a:spcPct val="0"/>
                </a:spcBef>
                <a:buClrTx/>
                <a:buSzTx/>
                <a:buFontTx/>
                <a:buNone/>
              </a:pPr>
              <a:t>39</a:t>
            </a:fld>
            <a:endParaRPr lang="es-ES_tradnl" sz="1400">
              <a:solidFill>
                <a:schemeClr val="tx2"/>
              </a:solidFill>
              <a:latin typeface="Times New Roman" panose="02020603050405020304" pitchFamily="18" charset="0"/>
            </a:endParaRPr>
          </a:p>
        </p:txBody>
      </p:sp>
      <p:pic>
        <p:nvPicPr>
          <p:cNvPr id="47108" name="Picture 4" descr="Diagrama de Clases (Usu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0"/>
            <a:ext cx="6656388"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WordArt 5" descr="Arena"/>
          <p:cNvSpPr>
            <a:spLocks noChangeArrowheads="1" noChangeShapeType="1" noTextEdit="1"/>
          </p:cNvSpPr>
          <p:nvPr/>
        </p:nvSpPr>
        <p:spPr bwMode="auto">
          <a:xfrm rot="5400000">
            <a:off x="-2216944" y="2761457"/>
            <a:ext cx="5903913" cy="1047750"/>
          </a:xfrm>
          <a:prstGeom prst="rect">
            <a:avLst/>
          </a:prstGeom>
        </p:spPr>
        <p:txBody>
          <a:bodyPr vert="wordArtVert" wrap="none" fromWordArt="1">
            <a:prstTxWarp prst="textPlain">
              <a:avLst>
                <a:gd name="adj" fmla="val 50000"/>
              </a:avLst>
            </a:prstTxWarp>
          </a:bodyPr>
          <a:lstStyle/>
          <a:p>
            <a:pPr algn="ctr" fontAlgn="auto"/>
            <a:r>
              <a:rPr lang="es-ES" sz="3600" kern="10">
                <a:ln w="12700">
                  <a:solidFill>
                    <a:srgbClr val="C4B596"/>
                  </a:solidFill>
                  <a:miter lim="800000"/>
                  <a:headEnd/>
                  <a:tailEnd/>
                </a:ln>
                <a:blipFill dpi="0" rotWithShape="0">
                  <a:blip r:embed="rId3"/>
                  <a:srcRect/>
                  <a:tile tx="0" ty="0" sx="100000" sy="100000" flip="none" algn="tl"/>
                </a:blipFill>
                <a:effectLst>
                  <a:outerShdw dist="53882" dir="2700000" algn="ctr" rotWithShape="0">
                    <a:srgbClr val="CBCBCB">
                      <a:alpha val="79999"/>
                    </a:srgbClr>
                  </a:outerShdw>
                </a:effectLst>
                <a:cs typeface="Times New Roman" panose="02020603050405020304" pitchFamily="18" charset="0"/>
              </a:rPr>
              <a:t>Ejemplo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2E1CF75A-3389-4A1B-944E-6EA535075668}" type="slidenum">
              <a:rPr lang="es-ES_tradnl" sz="1400">
                <a:solidFill>
                  <a:schemeClr val="tx2"/>
                </a:solidFill>
                <a:latin typeface="Times New Roman" panose="02020603050405020304" pitchFamily="18" charset="0"/>
              </a:rPr>
              <a:pPr>
                <a:spcBef>
                  <a:spcPct val="0"/>
                </a:spcBef>
                <a:buClrTx/>
                <a:buSzTx/>
                <a:buFontTx/>
                <a:buNone/>
              </a:pPr>
              <a:t>4</a:t>
            </a:fld>
            <a:endParaRPr lang="es-ES_tradnl" sz="1400">
              <a:solidFill>
                <a:schemeClr val="tx2"/>
              </a:solidFill>
              <a:latin typeface="Times New Roman" panose="02020603050405020304" pitchFamily="18" charset="0"/>
            </a:endParaRPr>
          </a:p>
        </p:txBody>
      </p:sp>
      <p:sp>
        <p:nvSpPr>
          <p:cNvPr id="9219" name="Rectangle 1026"/>
          <p:cNvSpPr>
            <a:spLocks noChangeArrowheads="1"/>
          </p:cNvSpPr>
          <p:nvPr/>
        </p:nvSpPr>
        <p:spPr bwMode="auto">
          <a:xfrm>
            <a:off x="578757" y="4921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s-ES_tradnl" sz="3800" dirty="0">
                <a:solidFill>
                  <a:schemeClr val="tx2"/>
                </a:solidFill>
                <a:latin typeface="Arial" panose="020B0604020202020204" pitchFamily="34" charset="0"/>
              </a:rPr>
              <a:t>Estructura y Función de un Objeto</a:t>
            </a:r>
            <a:endParaRPr lang="es-ES_tradnl" sz="4400" dirty="0">
              <a:solidFill>
                <a:schemeClr val="tx2"/>
              </a:solidFill>
              <a:latin typeface="Arial" panose="020B0604020202020204" pitchFamily="34" charset="0"/>
            </a:endParaRPr>
          </a:p>
        </p:txBody>
      </p:sp>
      <p:sp>
        <p:nvSpPr>
          <p:cNvPr id="9220" name="Rectangle 1027"/>
          <p:cNvSpPr>
            <a:spLocks noChangeArrowheads="1"/>
          </p:cNvSpPr>
          <p:nvPr/>
        </p:nvSpPr>
        <p:spPr bwMode="auto">
          <a:xfrm>
            <a:off x="1066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20000"/>
              </a:spcBef>
              <a:buClr>
                <a:srgbClr val="FFFF00"/>
              </a:buClr>
              <a:buFont typeface="Wingdings" panose="05000000000000000000" pitchFamily="2" charset="2"/>
              <a:buChar char="®"/>
            </a:pPr>
            <a:r>
              <a:rPr lang="es-ES_tradnl" sz="2400" dirty="0">
                <a:solidFill>
                  <a:srgbClr val="E6EFAF"/>
                </a:solidFill>
                <a:latin typeface="Arial" panose="020B0604020202020204" pitchFamily="34" charset="0"/>
              </a:rPr>
              <a:t>Identidad </a:t>
            </a:r>
            <a:endParaRPr lang="es-ES_tradnl" sz="2400" dirty="0">
              <a:latin typeface="Arial" panose="020B0604020202020204" pitchFamily="34" charset="0"/>
            </a:endParaRPr>
          </a:p>
          <a:p>
            <a:pPr lvl="1" algn="just" eaLnBrk="1" hangingPunct="1">
              <a:spcBef>
                <a:spcPct val="20000"/>
              </a:spcBef>
              <a:buClr>
                <a:srgbClr val="CC0000"/>
              </a:buClr>
              <a:buSzPct val="70000"/>
              <a:buFont typeface="Wingdings" panose="05000000000000000000" pitchFamily="2" charset="2"/>
              <a:buChar char="®"/>
            </a:pPr>
            <a:r>
              <a:rPr lang="es-ES_tradnl" dirty="0">
                <a:latin typeface="Arial" panose="020B0604020202020204" pitchFamily="34" charset="0"/>
              </a:rPr>
              <a:t>¿Quién soy? = Atributos</a:t>
            </a:r>
          </a:p>
          <a:p>
            <a:pPr algn="just" eaLnBrk="1" hangingPunct="1">
              <a:spcBef>
                <a:spcPct val="20000"/>
              </a:spcBef>
              <a:buClr>
                <a:srgbClr val="FFFF00"/>
              </a:buClr>
              <a:buFont typeface="Wingdings" panose="05000000000000000000" pitchFamily="2" charset="2"/>
              <a:buChar char="®"/>
            </a:pPr>
            <a:r>
              <a:rPr lang="es-ES_tradnl" sz="2400" dirty="0">
                <a:solidFill>
                  <a:srgbClr val="E6EFAF"/>
                </a:solidFill>
                <a:latin typeface="Arial" panose="020B0604020202020204" pitchFamily="34" charset="0"/>
              </a:rPr>
              <a:t>Propósito </a:t>
            </a:r>
          </a:p>
          <a:p>
            <a:pPr lvl="1" algn="just" eaLnBrk="1" hangingPunct="1">
              <a:spcBef>
                <a:spcPct val="20000"/>
              </a:spcBef>
              <a:buClr>
                <a:srgbClr val="CC0000"/>
              </a:buClr>
              <a:buSzPct val="70000"/>
              <a:buFont typeface="Wingdings" panose="05000000000000000000" pitchFamily="2" charset="2"/>
              <a:buChar char="®"/>
            </a:pPr>
            <a:r>
              <a:rPr lang="es-ES_tradnl" dirty="0">
                <a:latin typeface="Arial" panose="020B0604020202020204" pitchFamily="34" charset="0"/>
              </a:rPr>
              <a:t>¿Cuál es mi misión? = Justificación</a:t>
            </a:r>
          </a:p>
          <a:p>
            <a:pPr algn="just" eaLnBrk="1" hangingPunct="1">
              <a:spcBef>
                <a:spcPct val="20000"/>
              </a:spcBef>
              <a:buClr>
                <a:srgbClr val="FFFF00"/>
              </a:buClr>
              <a:buFont typeface="Wingdings" panose="05000000000000000000" pitchFamily="2" charset="2"/>
              <a:buChar char="®"/>
            </a:pPr>
            <a:r>
              <a:rPr lang="es-ES_tradnl" sz="2400" dirty="0">
                <a:solidFill>
                  <a:srgbClr val="E6EFAF"/>
                </a:solidFill>
                <a:latin typeface="Arial" panose="020B0604020202020204" pitchFamily="34" charset="0"/>
              </a:rPr>
              <a:t>Responsabilidades</a:t>
            </a:r>
          </a:p>
          <a:p>
            <a:pPr lvl="1" algn="just" eaLnBrk="1" hangingPunct="1">
              <a:spcBef>
                <a:spcPct val="20000"/>
              </a:spcBef>
              <a:buClr>
                <a:srgbClr val="CC0000"/>
              </a:buClr>
              <a:buSzPct val="70000"/>
              <a:buFont typeface="Wingdings" panose="05000000000000000000" pitchFamily="2" charset="2"/>
              <a:buChar char="®"/>
            </a:pPr>
            <a:r>
              <a:rPr lang="es-ES_tradnl" dirty="0">
                <a:latin typeface="Arial" panose="020B0604020202020204" pitchFamily="34" charset="0"/>
              </a:rPr>
              <a:t>¿Qué debo hacer? = Métodos</a:t>
            </a:r>
          </a:p>
          <a:p>
            <a:pPr algn="just" eaLnBrk="1" hangingPunct="1">
              <a:spcBef>
                <a:spcPct val="20000"/>
              </a:spcBef>
              <a:buClr>
                <a:srgbClr val="FFFF00"/>
              </a:buClr>
              <a:buFont typeface="Wingdings" panose="05000000000000000000" pitchFamily="2" charset="2"/>
              <a:buChar char="®"/>
            </a:pPr>
            <a:r>
              <a:rPr lang="es-ES_tradnl" sz="2400" dirty="0">
                <a:solidFill>
                  <a:srgbClr val="E6EFAF"/>
                </a:solidFill>
                <a:latin typeface="Arial" panose="020B0604020202020204" pitchFamily="34" charset="0"/>
              </a:rPr>
              <a:t>Procedencia</a:t>
            </a:r>
          </a:p>
          <a:p>
            <a:pPr lvl="1" algn="just" eaLnBrk="1" hangingPunct="1">
              <a:spcBef>
                <a:spcPct val="20000"/>
              </a:spcBef>
              <a:buClr>
                <a:srgbClr val="CC0000"/>
              </a:buClr>
              <a:buSzPct val="70000"/>
              <a:buFont typeface="Wingdings" panose="05000000000000000000" pitchFamily="2" charset="2"/>
              <a:buChar char="®"/>
            </a:pPr>
            <a:r>
              <a:rPr lang="es-ES_tradnl" dirty="0">
                <a:latin typeface="Arial" panose="020B0604020202020204" pitchFamily="34" charset="0"/>
              </a:rPr>
              <a:t> ¿De qué Clase provengo? = Origen</a:t>
            </a:r>
          </a:p>
          <a:p>
            <a:pPr algn="just" eaLnBrk="1" hangingPunct="1">
              <a:spcBef>
                <a:spcPct val="20000"/>
              </a:spcBef>
              <a:buClr>
                <a:srgbClr val="FFFF00"/>
              </a:buClr>
              <a:buFont typeface="Wingdings" panose="05000000000000000000" pitchFamily="2" charset="2"/>
              <a:buChar char="®"/>
            </a:pPr>
            <a:r>
              <a:rPr lang="es-ES_tradnl" sz="2400" dirty="0">
                <a:solidFill>
                  <a:srgbClr val="E6EFAF"/>
                </a:solidFill>
                <a:latin typeface="Arial" panose="020B0604020202020204" pitchFamily="34" charset="0"/>
              </a:rPr>
              <a:t>Relaciones</a:t>
            </a:r>
            <a:endParaRPr lang="es-ES_tradnl" sz="2400" dirty="0">
              <a:latin typeface="Arial" panose="020B0604020202020204" pitchFamily="34" charset="0"/>
            </a:endParaRPr>
          </a:p>
          <a:p>
            <a:pPr lvl="1" algn="just" eaLnBrk="1" hangingPunct="1">
              <a:spcBef>
                <a:spcPct val="20000"/>
              </a:spcBef>
              <a:buClr>
                <a:srgbClr val="CC0000"/>
              </a:buClr>
              <a:buSzPct val="70000"/>
              <a:buFont typeface="Wingdings" panose="05000000000000000000" pitchFamily="2" charset="2"/>
              <a:buChar char="®"/>
            </a:pPr>
            <a:r>
              <a:rPr lang="es-ES_tradnl" dirty="0">
                <a:latin typeface="Arial" panose="020B0604020202020204" pitchFamily="34" charset="0"/>
              </a:rPr>
              <a:t>¿Qué mensajes entiendo? = Comportamiento</a:t>
            </a:r>
          </a:p>
          <a:p>
            <a:pPr algn="just" eaLnBrk="1" hangingPunct="1">
              <a:spcBef>
                <a:spcPct val="20000"/>
              </a:spcBef>
              <a:buClr>
                <a:srgbClr val="FFFF00"/>
              </a:buClr>
              <a:buFont typeface="Wingdings" panose="05000000000000000000" pitchFamily="2" charset="2"/>
              <a:buChar char="®"/>
            </a:pPr>
            <a:endParaRPr lang="es-ES_tradnl" sz="2400" dirty="0">
              <a:latin typeface="Arial" panose="020B0604020202020204" pitchFamily="34" charset="0"/>
            </a:endParaRPr>
          </a:p>
          <a:p>
            <a:pPr eaLnBrk="1" hangingPunct="1">
              <a:spcBef>
                <a:spcPct val="20000"/>
              </a:spcBef>
              <a:buClr>
                <a:srgbClr val="FFFF00"/>
              </a:buClr>
              <a:buFont typeface="Wingdings" panose="05000000000000000000" pitchFamily="2" charset="2"/>
              <a:buChar char="®"/>
            </a:pPr>
            <a:endParaRPr lang="es-ES_tradnl" sz="24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a:t>Subsistemas</a:t>
            </a:r>
          </a:p>
        </p:txBody>
      </p:sp>
      <p:sp>
        <p:nvSpPr>
          <p:cNvPr id="52229" name="Rectangle 3"/>
          <p:cNvSpPr>
            <a:spLocks noGrp="1" noChangeArrowheads="1"/>
          </p:cNvSpPr>
          <p:nvPr>
            <p:ph idx="1"/>
          </p:nvPr>
        </p:nvSpPr>
        <p:spPr>
          <a:xfrm>
            <a:off x="251520" y="1417637"/>
            <a:ext cx="8641655" cy="2874963"/>
          </a:xfrm>
        </p:spPr>
        <p:txBody>
          <a:bodyPr rtlCol="0">
            <a:normAutofit/>
          </a:bodyPr>
          <a:lstStyle/>
          <a:p>
            <a:pPr algn="just" fontAlgn="auto">
              <a:spcAft>
                <a:spcPts val="0"/>
              </a:spcAft>
              <a:buFont typeface="Wingdings 3" charset="2"/>
              <a:buChar char=""/>
              <a:defRPr/>
            </a:pPr>
            <a:r>
              <a:rPr lang="es-ES_tradnl" sz="2200" dirty="0"/>
              <a:t>Un subsistema es un tipo de paquete que descompone un sistema en partes más simples para reducir su complejidad.  Esta compuesto de dos partes:</a:t>
            </a:r>
          </a:p>
          <a:p>
            <a:pPr lvl="1" algn="just" fontAlgn="auto">
              <a:spcAft>
                <a:spcPts val="0"/>
              </a:spcAft>
              <a:buFont typeface="Wingdings 3" charset="2"/>
              <a:buChar char=""/>
              <a:defRPr/>
            </a:pPr>
            <a:r>
              <a:rPr lang="es-ES_tradnl" sz="2000" dirty="0"/>
              <a:t>La parte de Especificación incluye:</a:t>
            </a:r>
          </a:p>
          <a:p>
            <a:pPr lvl="2" algn="just" fontAlgn="auto">
              <a:spcAft>
                <a:spcPts val="0"/>
              </a:spcAft>
              <a:buFont typeface="Wingdings 3" charset="2"/>
              <a:buChar char=""/>
              <a:defRPr/>
            </a:pPr>
            <a:r>
              <a:rPr lang="es-ES_tradnl" sz="1900" dirty="0"/>
              <a:t>Casos de Uso (sin revelar nada de la estructura del mismo)</a:t>
            </a:r>
          </a:p>
          <a:p>
            <a:pPr lvl="1" algn="just" fontAlgn="auto">
              <a:spcAft>
                <a:spcPts val="0"/>
              </a:spcAft>
              <a:buFont typeface="Wingdings 3" charset="2"/>
              <a:buChar char=""/>
              <a:defRPr/>
            </a:pPr>
            <a:r>
              <a:rPr lang="es-ES_tradnl" sz="2000" dirty="0"/>
              <a:t>La parte de Realización incluye:</a:t>
            </a:r>
          </a:p>
          <a:p>
            <a:pPr lvl="2" algn="just" fontAlgn="auto">
              <a:spcAft>
                <a:spcPts val="0"/>
              </a:spcAft>
              <a:buFont typeface="Wingdings 3" charset="2"/>
              <a:buChar char=""/>
              <a:defRPr/>
            </a:pPr>
            <a:r>
              <a:rPr lang="es-ES_tradnl" sz="1900" dirty="0"/>
              <a:t>Clases y otros subsistemas</a:t>
            </a:r>
          </a:p>
          <a:p>
            <a:pPr lvl="2" algn="just" fontAlgn="auto">
              <a:spcAft>
                <a:spcPts val="0"/>
              </a:spcAft>
              <a:buFont typeface="Wingdings" panose="05000000000000000000" pitchFamily="2" charset="2"/>
              <a:buNone/>
              <a:defRPr/>
            </a:pPr>
            <a:endParaRPr lang="es-ES_tradnl" sz="1900" dirty="0"/>
          </a:p>
        </p:txBody>
      </p:sp>
      <p:sp>
        <p:nvSpPr>
          <p:cNvPr id="4813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73515480-6FFA-4BD2-8AD6-8A24CD3D17DC}" type="slidenum">
              <a:rPr lang="es-ES_tradnl" sz="1400">
                <a:solidFill>
                  <a:schemeClr val="tx2"/>
                </a:solidFill>
                <a:latin typeface="Times New Roman" panose="02020603050405020304" pitchFamily="18" charset="0"/>
              </a:rPr>
              <a:pPr>
                <a:spcBef>
                  <a:spcPct val="0"/>
                </a:spcBef>
                <a:buClrTx/>
                <a:buSzTx/>
                <a:buFontTx/>
                <a:buNone/>
              </a:pPr>
              <a:t>40</a:t>
            </a:fld>
            <a:endParaRPr lang="es-ES_tradnl" sz="1400">
              <a:solidFill>
                <a:schemeClr val="tx2"/>
              </a:solidFill>
              <a:latin typeface="Times New Roman" panose="02020603050405020304" pitchFamily="18" charset="0"/>
            </a:endParaRPr>
          </a:p>
        </p:txBody>
      </p:sp>
      <p:grpSp>
        <p:nvGrpSpPr>
          <p:cNvPr id="48134" name="Group 78"/>
          <p:cNvGrpSpPr>
            <a:grpSpLocks/>
          </p:cNvGrpSpPr>
          <p:nvPr/>
        </p:nvGrpSpPr>
        <p:grpSpPr bwMode="auto">
          <a:xfrm>
            <a:off x="1475656" y="4437112"/>
            <a:ext cx="5776937" cy="2060848"/>
            <a:chOff x="1156" y="2750"/>
            <a:chExt cx="3856" cy="1570"/>
          </a:xfrm>
        </p:grpSpPr>
        <p:sp>
          <p:nvSpPr>
            <p:cNvPr id="48135" name="Rectangle 5"/>
            <p:cNvSpPr>
              <a:spLocks noChangeArrowheads="1"/>
            </p:cNvSpPr>
            <p:nvPr/>
          </p:nvSpPr>
          <p:spPr bwMode="auto">
            <a:xfrm>
              <a:off x="1156" y="3022"/>
              <a:ext cx="3856" cy="129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nvGrpSpPr>
            <p:cNvPr id="48136" name="Group 21"/>
            <p:cNvGrpSpPr>
              <a:grpSpLocks/>
            </p:cNvGrpSpPr>
            <p:nvPr/>
          </p:nvGrpSpPr>
          <p:grpSpPr bwMode="auto">
            <a:xfrm>
              <a:off x="1156" y="2750"/>
              <a:ext cx="1180" cy="272"/>
              <a:chOff x="1519" y="2750"/>
              <a:chExt cx="1316" cy="272"/>
            </a:xfrm>
          </p:grpSpPr>
          <p:sp>
            <p:nvSpPr>
              <p:cNvPr id="48179" name="Rectangle 7"/>
              <p:cNvSpPr>
                <a:spLocks noChangeArrowheads="1"/>
              </p:cNvSpPr>
              <p:nvPr/>
            </p:nvSpPr>
            <p:spPr bwMode="auto">
              <a:xfrm>
                <a:off x="1519" y="2750"/>
                <a:ext cx="1316" cy="272"/>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80" name="Text Box 9"/>
              <p:cNvSpPr txBox="1">
                <a:spLocks noChangeArrowheads="1"/>
              </p:cNvSpPr>
              <p:nvPr/>
            </p:nvSpPr>
            <p:spPr bwMode="auto">
              <a:xfrm>
                <a:off x="1519" y="2750"/>
                <a:ext cx="1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solidFill>
                      <a:srgbClr val="000000"/>
                    </a:solidFill>
                    <a:latin typeface="Times New Roman" panose="02020603050405020304" pitchFamily="18" charset="0"/>
                  </a:rPr>
                  <a:t>Mi Subsistema</a:t>
                </a:r>
                <a:endParaRPr lang="es-ES_tradnl" sz="2400">
                  <a:latin typeface="Times New Roman" panose="02020603050405020304" pitchFamily="18" charset="0"/>
                </a:endParaRPr>
              </a:p>
            </p:txBody>
          </p:sp>
        </p:grpSp>
        <p:sp>
          <p:nvSpPr>
            <p:cNvPr id="48137" name="Line 10"/>
            <p:cNvSpPr>
              <a:spLocks noChangeShapeType="1"/>
            </p:cNvSpPr>
            <p:nvPr/>
          </p:nvSpPr>
          <p:spPr bwMode="auto">
            <a:xfrm flipH="1">
              <a:off x="3016" y="3022"/>
              <a:ext cx="0" cy="1134"/>
            </a:xfrm>
            <a:prstGeom prst="line">
              <a:avLst/>
            </a:prstGeom>
            <a:noFill/>
            <a:ln w="28575">
              <a:solidFill>
                <a:schemeClr val="tx1"/>
              </a:solidFill>
              <a:prstDash val="lgDashDotDot"/>
              <a:miter lim="800000"/>
              <a:headEnd/>
              <a:tailEnd/>
            </a:ln>
            <a:extLst>
              <a:ext uri="{909E8E84-426E-40DD-AFC4-6F175D3DCCD1}">
                <a14:hiddenFill xmlns:a14="http://schemas.microsoft.com/office/drawing/2010/main">
                  <a:noFill/>
                </a14:hiddenFill>
              </a:ext>
            </a:extLst>
          </p:spPr>
          <p:txBody>
            <a:bodyPr wrap="none"/>
            <a:lstStyle/>
            <a:p>
              <a:endParaRPr lang="es-ES"/>
            </a:p>
          </p:txBody>
        </p:sp>
        <p:grpSp>
          <p:nvGrpSpPr>
            <p:cNvPr id="48138" name="Group 14"/>
            <p:cNvGrpSpPr>
              <a:grpSpLocks/>
            </p:cNvGrpSpPr>
            <p:nvPr/>
          </p:nvGrpSpPr>
          <p:grpSpPr bwMode="auto">
            <a:xfrm>
              <a:off x="1882" y="3111"/>
              <a:ext cx="816" cy="408"/>
              <a:chOff x="1746" y="3385"/>
              <a:chExt cx="869" cy="555"/>
            </a:xfrm>
          </p:grpSpPr>
          <p:sp>
            <p:nvSpPr>
              <p:cNvPr id="48177" name="Oval 11"/>
              <p:cNvSpPr>
                <a:spLocks noChangeArrowheads="1"/>
              </p:cNvSpPr>
              <p:nvPr/>
            </p:nvSpPr>
            <p:spPr bwMode="auto">
              <a:xfrm>
                <a:off x="1746" y="3385"/>
                <a:ext cx="832" cy="555"/>
              </a:xfrm>
              <a:prstGeom prst="ellipse">
                <a:avLst/>
              </a:prstGeom>
              <a:solidFill>
                <a:schemeClr val="accent1"/>
              </a:solidFill>
              <a:ln w="9525">
                <a:solidFill>
                  <a:schemeClr val="bg2"/>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78" name="Text Box 12"/>
              <p:cNvSpPr txBox="1">
                <a:spLocks noChangeArrowheads="1"/>
              </p:cNvSpPr>
              <p:nvPr/>
            </p:nvSpPr>
            <p:spPr bwMode="auto">
              <a:xfrm>
                <a:off x="1746" y="3430"/>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 sz="1400" dirty="0">
                    <a:solidFill>
                      <a:srgbClr val="000000"/>
                    </a:solidFill>
                    <a:latin typeface="Times New Roman" panose="02020603050405020304" pitchFamily="18" charset="0"/>
                  </a:rPr>
                  <a:t>Caso de Uso</a:t>
                </a:r>
              </a:p>
            </p:txBody>
          </p:sp>
        </p:grpSp>
        <p:grpSp>
          <p:nvGrpSpPr>
            <p:cNvPr id="48139" name="Group 15"/>
            <p:cNvGrpSpPr>
              <a:grpSpLocks/>
            </p:cNvGrpSpPr>
            <p:nvPr/>
          </p:nvGrpSpPr>
          <p:grpSpPr bwMode="auto">
            <a:xfrm>
              <a:off x="2064" y="3655"/>
              <a:ext cx="816" cy="408"/>
              <a:chOff x="1746" y="3385"/>
              <a:chExt cx="869" cy="555"/>
            </a:xfrm>
          </p:grpSpPr>
          <p:sp>
            <p:nvSpPr>
              <p:cNvPr id="48175" name="Oval 16"/>
              <p:cNvSpPr>
                <a:spLocks noChangeArrowheads="1"/>
              </p:cNvSpPr>
              <p:nvPr/>
            </p:nvSpPr>
            <p:spPr bwMode="auto">
              <a:xfrm>
                <a:off x="1746" y="3385"/>
                <a:ext cx="832" cy="555"/>
              </a:xfrm>
              <a:prstGeom prst="ellipse">
                <a:avLst/>
              </a:prstGeom>
              <a:solidFill>
                <a:schemeClr val="accent1"/>
              </a:solidFill>
              <a:ln w="9525">
                <a:solidFill>
                  <a:schemeClr val="bg2"/>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76" name="Text Box 17"/>
              <p:cNvSpPr txBox="1">
                <a:spLocks noChangeArrowheads="1"/>
              </p:cNvSpPr>
              <p:nvPr/>
            </p:nvSpPr>
            <p:spPr bwMode="auto">
              <a:xfrm>
                <a:off x="1746" y="3430"/>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 sz="1400" dirty="0">
                    <a:solidFill>
                      <a:srgbClr val="000000"/>
                    </a:solidFill>
                    <a:latin typeface="Times New Roman" panose="02020603050405020304" pitchFamily="18" charset="0"/>
                  </a:rPr>
                  <a:t>Caso de Uso</a:t>
                </a:r>
              </a:p>
            </p:txBody>
          </p:sp>
        </p:grpSp>
        <p:grpSp>
          <p:nvGrpSpPr>
            <p:cNvPr id="48140" name="Group 18"/>
            <p:cNvGrpSpPr>
              <a:grpSpLocks/>
            </p:cNvGrpSpPr>
            <p:nvPr/>
          </p:nvGrpSpPr>
          <p:grpSpPr bwMode="auto">
            <a:xfrm>
              <a:off x="1247" y="3564"/>
              <a:ext cx="816" cy="408"/>
              <a:chOff x="1746" y="3385"/>
              <a:chExt cx="869" cy="555"/>
            </a:xfrm>
          </p:grpSpPr>
          <p:sp>
            <p:nvSpPr>
              <p:cNvPr id="48173" name="Oval 19"/>
              <p:cNvSpPr>
                <a:spLocks noChangeArrowheads="1"/>
              </p:cNvSpPr>
              <p:nvPr/>
            </p:nvSpPr>
            <p:spPr bwMode="auto">
              <a:xfrm>
                <a:off x="1746" y="3385"/>
                <a:ext cx="832" cy="555"/>
              </a:xfrm>
              <a:prstGeom prst="ellipse">
                <a:avLst/>
              </a:prstGeom>
              <a:solidFill>
                <a:schemeClr val="accent1"/>
              </a:solidFill>
              <a:ln w="9525">
                <a:solidFill>
                  <a:schemeClr val="bg2"/>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74" name="Text Box 20"/>
              <p:cNvSpPr txBox="1">
                <a:spLocks noChangeArrowheads="1"/>
              </p:cNvSpPr>
              <p:nvPr/>
            </p:nvSpPr>
            <p:spPr bwMode="auto">
              <a:xfrm>
                <a:off x="1746" y="3430"/>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 sz="1400" dirty="0">
                    <a:solidFill>
                      <a:srgbClr val="000000"/>
                    </a:solidFill>
                    <a:latin typeface="Times New Roman" panose="02020603050405020304" pitchFamily="18" charset="0"/>
                  </a:rPr>
                  <a:t>Caso de Uso</a:t>
                </a:r>
              </a:p>
            </p:txBody>
          </p:sp>
        </p:grpSp>
        <p:grpSp>
          <p:nvGrpSpPr>
            <p:cNvPr id="48141" name="Group 22"/>
            <p:cNvGrpSpPr>
              <a:grpSpLocks/>
            </p:cNvGrpSpPr>
            <p:nvPr/>
          </p:nvGrpSpPr>
          <p:grpSpPr bwMode="auto">
            <a:xfrm>
              <a:off x="4513" y="3113"/>
              <a:ext cx="333" cy="321"/>
              <a:chOff x="2208" y="1008"/>
              <a:chExt cx="1536" cy="871"/>
            </a:xfrm>
          </p:grpSpPr>
          <p:sp>
            <p:nvSpPr>
              <p:cNvPr id="48170" name="Rectangle 23"/>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71" name="Text Box 24"/>
              <p:cNvSpPr txBox="1">
                <a:spLocks noChangeArrowheads="1"/>
              </p:cNvSpPr>
              <p:nvPr/>
            </p:nvSpPr>
            <p:spPr bwMode="auto">
              <a:xfrm>
                <a:off x="2208" y="1201"/>
                <a:ext cx="1536"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endParaRPr lang="es-ES_tradnl" b="1">
                  <a:latin typeface="Arial" panose="020B0604020202020204" pitchFamily="34" charset="0"/>
                </a:endParaRPr>
              </a:p>
            </p:txBody>
          </p:sp>
          <p:sp>
            <p:nvSpPr>
              <p:cNvPr id="48172" name="Rectangle 25"/>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grpSp>
          <p:nvGrpSpPr>
            <p:cNvPr id="48142" name="Group 26"/>
            <p:cNvGrpSpPr>
              <a:grpSpLocks/>
            </p:cNvGrpSpPr>
            <p:nvPr/>
          </p:nvGrpSpPr>
          <p:grpSpPr bwMode="auto">
            <a:xfrm>
              <a:off x="4468" y="3657"/>
              <a:ext cx="333" cy="321"/>
              <a:chOff x="2208" y="1008"/>
              <a:chExt cx="1536" cy="871"/>
            </a:xfrm>
          </p:grpSpPr>
          <p:sp>
            <p:nvSpPr>
              <p:cNvPr id="48167" name="Rectangle 27"/>
              <p:cNvSpPr>
                <a:spLocks noChangeArrowheads="1"/>
              </p:cNvSpPr>
              <p:nvPr/>
            </p:nvSpPr>
            <p:spPr bwMode="auto">
              <a:xfrm>
                <a:off x="2256" y="1152"/>
                <a:ext cx="139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68" name="Text Box 28"/>
              <p:cNvSpPr txBox="1">
                <a:spLocks noChangeArrowheads="1"/>
              </p:cNvSpPr>
              <p:nvPr/>
            </p:nvSpPr>
            <p:spPr bwMode="auto">
              <a:xfrm>
                <a:off x="2208" y="1201"/>
                <a:ext cx="1536"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endParaRPr lang="es-ES_tradnl" b="1">
                  <a:latin typeface="Arial" panose="020B0604020202020204" pitchFamily="34" charset="0"/>
                </a:endParaRPr>
              </a:p>
            </p:txBody>
          </p:sp>
          <p:sp>
            <p:nvSpPr>
              <p:cNvPr id="48169" name="Rectangle 29"/>
              <p:cNvSpPr>
                <a:spLocks noChangeArrowheads="1"/>
              </p:cNvSpPr>
              <p:nvPr/>
            </p:nvSpPr>
            <p:spPr bwMode="auto">
              <a:xfrm>
                <a:off x="2256" y="1008"/>
                <a:ext cx="384" cy="14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grpSp>
          <p:nvGrpSpPr>
            <p:cNvPr id="48143" name="Group 54"/>
            <p:cNvGrpSpPr>
              <a:grpSpLocks/>
            </p:cNvGrpSpPr>
            <p:nvPr/>
          </p:nvGrpSpPr>
          <p:grpSpPr bwMode="auto">
            <a:xfrm>
              <a:off x="3198" y="3385"/>
              <a:ext cx="1179" cy="545"/>
              <a:chOff x="3470" y="2296"/>
              <a:chExt cx="1769" cy="861"/>
            </a:xfrm>
          </p:grpSpPr>
          <p:grpSp>
            <p:nvGrpSpPr>
              <p:cNvPr id="48144" name="Group 55"/>
              <p:cNvGrpSpPr>
                <a:grpSpLocks/>
              </p:cNvGrpSpPr>
              <p:nvPr/>
            </p:nvGrpSpPr>
            <p:grpSpPr bwMode="auto">
              <a:xfrm>
                <a:off x="3470" y="2931"/>
                <a:ext cx="363" cy="226"/>
                <a:chOff x="3470" y="2931"/>
                <a:chExt cx="363" cy="226"/>
              </a:xfrm>
            </p:grpSpPr>
            <p:sp>
              <p:nvSpPr>
                <p:cNvPr id="48164" name="Oval 56"/>
                <p:cNvSpPr>
                  <a:spLocks noChangeArrowheads="1"/>
                </p:cNvSpPr>
                <p:nvPr/>
              </p:nvSpPr>
              <p:spPr bwMode="auto">
                <a:xfrm>
                  <a:off x="3606" y="2931"/>
                  <a:ext cx="227" cy="226"/>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65" name="Line 57"/>
                <p:cNvSpPr>
                  <a:spLocks noChangeShapeType="1"/>
                </p:cNvSpPr>
                <p:nvPr/>
              </p:nvSpPr>
              <p:spPr bwMode="auto">
                <a:xfrm>
                  <a:off x="3470" y="3067"/>
                  <a:ext cx="13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48166" name="Line 58"/>
                <p:cNvSpPr>
                  <a:spLocks noChangeShapeType="1"/>
                </p:cNvSpPr>
                <p:nvPr/>
              </p:nvSpPr>
              <p:spPr bwMode="auto">
                <a:xfrm flipH="1">
                  <a:off x="3470" y="2976"/>
                  <a:ext cx="0" cy="136"/>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48145" name="Group 59"/>
              <p:cNvGrpSpPr>
                <a:grpSpLocks/>
              </p:cNvGrpSpPr>
              <p:nvPr/>
            </p:nvGrpSpPr>
            <p:grpSpPr bwMode="auto">
              <a:xfrm>
                <a:off x="3470" y="2296"/>
                <a:ext cx="363" cy="226"/>
                <a:chOff x="3470" y="2296"/>
                <a:chExt cx="363" cy="226"/>
              </a:xfrm>
            </p:grpSpPr>
            <p:sp>
              <p:nvSpPr>
                <p:cNvPr id="48161" name="Oval 60"/>
                <p:cNvSpPr>
                  <a:spLocks noChangeArrowheads="1"/>
                </p:cNvSpPr>
                <p:nvPr/>
              </p:nvSpPr>
              <p:spPr bwMode="auto">
                <a:xfrm>
                  <a:off x="3606" y="2296"/>
                  <a:ext cx="227" cy="226"/>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62" name="Line 61"/>
                <p:cNvSpPr>
                  <a:spLocks noChangeShapeType="1"/>
                </p:cNvSpPr>
                <p:nvPr/>
              </p:nvSpPr>
              <p:spPr bwMode="auto">
                <a:xfrm>
                  <a:off x="3470" y="2432"/>
                  <a:ext cx="136"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48163" name="Line 62"/>
                <p:cNvSpPr>
                  <a:spLocks noChangeShapeType="1"/>
                </p:cNvSpPr>
                <p:nvPr/>
              </p:nvSpPr>
              <p:spPr bwMode="auto">
                <a:xfrm flipH="1">
                  <a:off x="3470" y="2341"/>
                  <a:ext cx="0" cy="136"/>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48146" name="Group 63"/>
              <p:cNvGrpSpPr>
                <a:grpSpLocks/>
              </p:cNvGrpSpPr>
              <p:nvPr/>
            </p:nvGrpSpPr>
            <p:grpSpPr bwMode="auto">
              <a:xfrm>
                <a:off x="4332" y="2341"/>
                <a:ext cx="227" cy="226"/>
                <a:chOff x="4286" y="2614"/>
                <a:chExt cx="227" cy="226"/>
              </a:xfrm>
            </p:grpSpPr>
            <p:sp>
              <p:nvSpPr>
                <p:cNvPr id="48158" name="Oval 64"/>
                <p:cNvSpPr>
                  <a:spLocks noChangeArrowheads="1"/>
                </p:cNvSpPr>
                <p:nvPr/>
              </p:nvSpPr>
              <p:spPr bwMode="auto">
                <a:xfrm>
                  <a:off x="4286" y="2614"/>
                  <a:ext cx="227" cy="226"/>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59" name="Line 65"/>
                <p:cNvSpPr>
                  <a:spLocks noChangeShapeType="1"/>
                </p:cNvSpPr>
                <p:nvPr/>
              </p:nvSpPr>
              <p:spPr bwMode="auto">
                <a:xfrm>
                  <a:off x="4286" y="2614"/>
                  <a:ext cx="46" cy="9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48160" name="Line 66"/>
                <p:cNvSpPr>
                  <a:spLocks noChangeShapeType="1"/>
                </p:cNvSpPr>
                <p:nvPr/>
              </p:nvSpPr>
              <p:spPr bwMode="auto">
                <a:xfrm>
                  <a:off x="4332" y="2704"/>
                  <a:ext cx="9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48147" name="Group 67"/>
              <p:cNvGrpSpPr>
                <a:grpSpLocks/>
              </p:cNvGrpSpPr>
              <p:nvPr/>
            </p:nvGrpSpPr>
            <p:grpSpPr bwMode="auto">
              <a:xfrm>
                <a:off x="5012" y="2478"/>
                <a:ext cx="227" cy="226"/>
                <a:chOff x="4921" y="2614"/>
                <a:chExt cx="227" cy="226"/>
              </a:xfrm>
            </p:grpSpPr>
            <p:sp>
              <p:nvSpPr>
                <p:cNvPr id="48156" name="Oval 68"/>
                <p:cNvSpPr>
                  <a:spLocks noChangeArrowheads="1"/>
                </p:cNvSpPr>
                <p:nvPr/>
              </p:nvSpPr>
              <p:spPr bwMode="auto">
                <a:xfrm>
                  <a:off x="4921" y="2614"/>
                  <a:ext cx="227" cy="226"/>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57" name="Line 69"/>
                <p:cNvSpPr>
                  <a:spLocks noChangeShapeType="1"/>
                </p:cNvSpPr>
                <p:nvPr/>
              </p:nvSpPr>
              <p:spPr bwMode="auto">
                <a:xfrm>
                  <a:off x="4966" y="2840"/>
                  <a:ext cx="182"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grpSp>
          <p:grpSp>
            <p:nvGrpSpPr>
              <p:cNvPr id="48148" name="Group 70"/>
              <p:cNvGrpSpPr>
                <a:grpSpLocks/>
              </p:cNvGrpSpPr>
              <p:nvPr/>
            </p:nvGrpSpPr>
            <p:grpSpPr bwMode="auto">
              <a:xfrm>
                <a:off x="4513" y="2795"/>
                <a:ext cx="227" cy="226"/>
                <a:chOff x="4286" y="2614"/>
                <a:chExt cx="227" cy="226"/>
              </a:xfrm>
            </p:grpSpPr>
            <p:sp>
              <p:nvSpPr>
                <p:cNvPr id="48153" name="Oval 71"/>
                <p:cNvSpPr>
                  <a:spLocks noChangeArrowheads="1"/>
                </p:cNvSpPr>
                <p:nvPr/>
              </p:nvSpPr>
              <p:spPr bwMode="auto">
                <a:xfrm>
                  <a:off x="4286" y="2614"/>
                  <a:ext cx="227" cy="226"/>
                </a:xfrm>
                <a:prstGeom prst="ellips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8154" name="Line 72"/>
                <p:cNvSpPr>
                  <a:spLocks noChangeShapeType="1"/>
                </p:cNvSpPr>
                <p:nvPr/>
              </p:nvSpPr>
              <p:spPr bwMode="auto">
                <a:xfrm>
                  <a:off x="4286" y="2614"/>
                  <a:ext cx="46" cy="9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sp>
              <p:nvSpPr>
                <p:cNvPr id="48155" name="Line 73"/>
                <p:cNvSpPr>
                  <a:spLocks noChangeShapeType="1"/>
                </p:cNvSpPr>
                <p:nvPr/>
              </p:nvSpPr>
              <p:spPr bwMode="auto">
                <a:xfrm>
                  <a:off x="4332" y="2704"/>
                  <a:ext cx="9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s-ES"/>
                </a:p>
              </p:txBody>
            </p:sp>
          </p:grpSp>
          <p:sp>
            <p:nvSpPr>
              <p:cNvPr id="48149" name="Line 74"/>
              <p:cNvSpPr>
                <a:spLocks noChangeShapeType="1"/>
              </p:cNvSpPr>
              <p:nvPr/>
            </p:nvSpPr>
            <p:spPr bwMode="auto">
              <a:xfrm>
                <a:off x="3833" y="2387"/>
                <a:ext cx="453" cy="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ES"/>
              </a:p>
            </p:txBody>
          </p:sp>
          <p:sp>
            <p:nvSpPr>
              <p:cNvPr id="48150" name="Line 75"/>
              <p:cNvSpPr>
                <a:spLocks noChangeShapeType="1"/>
              </p:cNvSpPr>
              <p:nvPr/>
            </p:nvSpPr>
            <p:spPr bwMode="auto">
              <a:xfrm flipV="1">
                <a:off x="3878" y="2931"/>
                <a:ext cx="544" cy="136"/>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ES"/>
              </a:p>
            </p:txBody>
          </p:sp>
          <p:sp>
            <p:nvSpPr>
              <p:cNvPr id="48151" name="Line 76"/>
              <p:cNvSpPr>
                <a:spLocks noChangeShapeType="1"/>
              </p:cNvSpPr>
              <p:nvPr/>
            </p:nvSpPr>
            <p:spPr bwMode="auto">
              <a:xfrm flipV="1">
                <a:off x="3833" y="2568"/>
                <a:ext cx="453" cy="454"/>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ES"/>
              </a:p>
            </p:txBody>
          </p:sp>
          <p:sp>
            <p:nvSpPr>
              <p:cNvPr id="48152" name="Line 77"/>
              <p:cNvSpPr>
                <a:spLocks noChangeShapeType="1"/>
              </p:cNvSpPr>
              <p:nvPr/>
            </p:nvSpPr>
            <p:spPr bwMode="auto">
              <a:xfrm>
                <a:off x="4558" y="2432"/>
                <a:ext cx="454" cy="136"/>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ES"/>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a:xfrm>
            <a:off x="228600" y="381000"/>
            <a:ext cx="7820024" cy="990600"/>
          </a:xfrm>
        </p:spPr>
        <p:txBody>
          <a:bodyPr rtlCol="0">
            <a:normAutofit fontScale="90000"/>
          </a:bodyPr>
          <a:lstStyle/>
          <a:p>
            <a:pPr fontAlgn="auto">
              <a:spcAft>
                <a:spcPts val="0"/>
              </a:spcAft>
              <a:defRPr/>
            </a:pPr>
            <a:r>
              <a:rPr lang="es-ES_tradnl" sz="3200" dirty="0"/>
              <a:t>Ejemplo de división en subsistemas para un </a:t>
            </a:r>
            <a:r>
              <a:rPr lang="es-ES_tradnl" sz="3000" b="1" dirty="0"/>
              <a:t>Sistema de Administración de Accidentes</a:t>
            </a:r>
            <a:endParaRPr lang="es-ES_tradnl" sz="3200" dirty="0"/>
          </a:p>
        </p:txBody>
      </p:sp>
      <p:sp>
        <p:nvSpPr>
          <p:cNvPr id="49156" name="4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9EB249C-1C87-4676-8709-0B5C74FA5727}" type="slidenum">
              <a:rPr lang="es-ES_tradnl" sz="1400">
                <a:solidFill>
                  <a:schemeClr val="tx2"/>
                </a:solidFill>
                <a:latin typeface="Times New Roman" panose="02020603050405020304" pitchFamily="18" charset="0"/>
              </a:rPr>
              <a:pPr>
                <a:spcBef>
                  <a:spcPct val="0"/>
                </a:spcBef>
                <a:buClrTx/>
                <a:buSzTx/>
                <a:buFontTx/>
                <a:buNone/>
              </a:pPr>
              <a:t>41</a:t>
            </a:fld>
            <a:endParaRPr lang="es-ES_tradnl" sz="1400">
              <a:solidFill>
                <a:schemeClr val="tx2"/>
              </a:solidFill>
              <a:latin typeface="Times New Roman" panose="02020603050405020304" pitchFamily="18" charset="0"/>
            </a:endParaRPr>
          </a:p>
        </p:txBody>
      </p:sp>
      <p:sp>
        <p:nvSpPr>
          <p:cNvPr id="49157" name="Rectangle 29"/>
          <p:cNvSpPr>
            <a:spLocks noChangeArrowheads="1"/>
          </p:cNvSpPr>
          <p:nvPr/>
        </p:nvSpPr>
        <p:spPr bwMode="auto">
          <a:xfrm>
            <a:off x="3429000" y="6324600"/>
            <a:ext cx="5334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nvGrpSpPr>
          <p:cNvPr id="49158" name="Group 24"/>
          <p:cNvGrpSpPr>
            <a:grpSpLocks/>
          </p:cNvGrpSpPr>
          <p:nvPr/>
        </p:nvGrpSpPr>
        <p:grpSpPr bwMode="auto">
          <a:xfrm>
            <a:off x="228600" y="1828800"/>
            <a:ext cx="3048000" cy="1600200"/>
            <a:chOff x="624" y="1152"/>
            <a:chExt cx="1920" cy="1008"/>
          </a:xfrm>
        </p:grpSpPr>
        <p:sp>
          <p:nvSpPr>
            <p:cNvPr id="49178" name="Rectangle 3"/>
            <p:cNvSpPr>
              <a:spLocks noChangeArrowheads="1"/>
            </p:cNvSpPr>
            <p:nvPr/>
          </p:nvSpPr>
          <p:spPr bwMode="auto">
            <a:xfrm>
              <a:off x="624" y="1440"/>
              <a:ext cx="1920" cy="720"/>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grpSp>
          <p:nvGrpSpPr>
            <p:cNvPr id="49179" name="Group 22"/>
            <p:cNvGrpSpPr>
              <a:grpSpLocks/>
            </p:cNvGrpSpPr>
            <p:nvPr/>
          </p:nvGrpSpPr>
          <p:grpSpPr bwMode="auto">
            <a:xfrm>
              <a:off x="624" y="1152"/>
              <a:ext cx="1824" cy="913"/>
              <a:chOff x="624" y="1152"/>
              <a:chExt cx="1824" cy="913"/>
            </a:xfrm>
          </p:grpSpPr>
          <p:sp>
            <p:nvSpPr>
              <p:cNvPr id="49180" name="Rectangle 7"/>
              <p:cNvSpPr>
                <a:spLocks noChangeArrowheads="1"/>
              </p:cNvSpPr>
              <p:nvPr/>
            </p:nvSpPr>
            <p:spPr bwMode="auto">
              <a:xfrm>
                <a:off x="624" y="1152"/>
                <a:ext cx="1680" cy="28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81" name="Text Box 11"/>
              <p:cNvSpPr txBox="1">
                <a:spLocks noChangeArrowheads="1"/>
              </p:cNvSpPr>
              <p:nvPr/>
            </p:nvSpPr>
            <p:spPr bwMode="auto">
              <a:xfrm>
                <a:off x="720" y="1488"/>
                <a:ext cx="172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Times New Roman" panose="02020603050405020304" pitchFamily="18" charset="0"/>
                  </a:rPr>
                  <a:t>Propósito: implementar  la interfazde usuario para el Despachador</a:t>
                </a:r>
              </a:p>
            </p:txBody>
          </p:sp>
          <p:sp>
            <p:nvSpPr>
              <p:cNvPr id="49182" name="Text Box 15"/>
              <p:cNvSpPr txBox="1">
                <a:spLocks noChangeArrowheads="1"/>
              </p:cNvSpPr>
              <p:nvPr/>
            </p:nvSpPr>
            <p:spPr bwMode="auto">
              <a:xfrm>
                <a:off x="624" y="1152"/>
                <a:ext cx="1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endParaRPr lang="es-ES_tradnl" sz="2400" dirty="0">
                  <a:latin typeface="Times New Roman" panose="02020603050405020304" pitchFamily="18" charset="0"/>
                </a:endParaRPr>
              </a:p>
            </p:txBody>
          </p:sp>
        </p:grpSp>
      </p:grpSp>
      <p:grpSp>
        <p:nvGrpSpPr>
          <p:cNvPr id="49159" name="Group 21"/>
          <p:cNvGrpSpPr>
            <a:grpSpLocks/>
          </p:cNvGrpSpPr>
          <p:nvPr/>
        </p:nvGrpSpPr>
        <p:grpSpPr bwMode="auto">
          <a:xfrm>
            <a:off x="4876800" y="1828800"/>
            <a:ext cx="3124200" cy="1676400"/>
            <a:chOff x="3168" y="1104"/>
            <a:chExt cx="1968" cy="1056"/>
          </a:xfrm>
        </p:grpSpPr>
        <p:sp>
          <p:nvSpPr>
            <p:cNvPr id="49174" name="Rectangle 4"/>
            <p:cNvSpPr>
              <a:spLocks noChangeArrowheads="1"/>
            </p:cNvSpPr>
            <p:nvPr/>
          </p:nvSpPr>
          <p:spPr bwMode="auto">
            <a:xfrm>
              <a:off x="3168" y="1440"/>
              <a:ext cx="1968" cy="720"/>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75" name="Rectangle 8"/>
            <p:cNvSpPr>
              <a:spLocks noChangeArrowheads="1"/>
            </p:cNvSpPr>
            <p:nvPr/>
          </p:nvSpPr>
          <p:spPr bwMode="auto">
            <a:xfrm>
              <a:off x="3168" y="1104"/>
              <a:ext cx="1632" cy="336"/>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76" name="Text Box 16"/>
            <p:cNvSpPr txBox="1">
              <a:spLocks noChangeArrowheads="1"/>
            </p:cNvSpPr>
            <p:nvPr/>
          </p:nvSpPr>
          <p:spPr bwMode="auto">
            <a:xfrm>
              <a:off x="3216" y="1152"/>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endParaRPr lang="es-ES_tradnl" b="1" dirty="0">
                <a:solidFill>
                  <a:srgbClr val="000000"/>
                </a:solidFill>
                <a:latin typeface="Times New Roman" panose="02020603050405020304" pitchFamily="18" charset="0"/>
              </a:endParaRPr>
            </a:p>
          </p:txBody>
        </p:sp>
        <p:sp>
          <p:nvSpPr>
            <p:cNvPr id="49177" name="Text Box 17"/>
            <p:cNvSpPr txBox="1">
              <a:spLocks noChangeArrowheads="1"/>
            </p:cNvSpPr>
            <p:nvPr/>
          </p:nvSpPr>
          <p:spPr bwMode="auto">
            <a:xfrm>
              <a:off x="3216" y="1488"/>
              <a:ext cx="177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Times New Roman" panose="02020603050405020304" pitchFamily="18" charset="0"/>
                </a:rPr>
                <a:t>Propósito: implementar  la interfazde usuario para el OficialCampo</a:t>
              </a:r>
              <a:endParaRPr lang="es-ES_tradnl" sz="1800">
                <a:latin typeface="Times New Roman" panose="02020603050405020304" pitchFamily="18" charset="0"/>
              </a:endParaRPr>
            </a:p>
          </p:txBody>
        </p:sp>
      </p:grpSp>
      <p:grpSp>
        <p:nvGrpSpPr>
          <p:cNvPr id="49160" name="Group 23"/>
          <p:cNvGrpSpPr>
            <a:grpSpLocks/>
          </p:cNvGrpSpPr>
          <p:nvPr/>
        </p:nvGrpSpPr>
        <p:grpSpPr bwMode="auto">
          <a:xfrm>
            <a:off x="5715000" y="4724400"/>
            <a:ext cx="3429000" cy="1524000"/>
            <a:chOff x="576" y="2976"/>
            <a:chExt cx="2160" cy="960"/>
          </a:xfrm>
        </p:grpSpPr>
        <p:sp>
          <p:nvSpPr>
            <p:cNvPr id="49170" name="Rectangle 5"/>
            <p:cNvSpPr>
              <a:spLocks noChangeArrowheads="1"/>
            </p:cNvSpPr>
            <p:nvPr/>
          </p:nvSpPr>
          <p:spPr bwMode="auto">
            <a:xfrm>
              <a:off x="624" y="3312"/>
              <a:ext cx="2112" cy="624"/>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71" name="Rectangle 10"/>
            <p:cNvSpPr>
              <a:spLocks noChangeArrowheads="1"/>
            </p:cNvSpPr>
            <p:nvPr/>
          </p:nvSpPr>
          <p:spPr bwMode="auto">
            <a:xfrm>
              <a:off x="624" y="2976"/>
              <a:ext cx="1632" cy="336"/>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72" name="Text Box 14"/>
            <p:cNvSpPr txBox="1">
              <a:spLocks noChangeArrowheads="1"/>
            </p:cNvSpPr>
            <p:nvPr/>
          </p:nvSpPr>
          <p:spPr bwMode="auto">
            <a:xfrm>
              <a:off x="576" y="2976"/>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solidFill>
                    <a:srgbClr val="000000"/>
                  </a:solidFill>
                  <a:latin typeface="Times New Roman" panose="02020603050405020304" pitchFamily="18" charset="0"/>
                </a:rPr>
                <a:t>AdministrarIncidente</a:t>
              </a:r>
              <a:endParaRPr lang="es-ES_tradnl">
                <a:latin typeface="Times New Roman" panose="02020603050405020304" pitchFamily="18" charset="0"/>
              </a:endParaRPr>
            </a:p>
          </p:txBody>
        </p:sp>
        <p:sp>
          <p:nvSpPr>
            <p:cNvPr id="49173" name="Text Box 18"/>
            <p:cNvSpPr txBox="1">
              <a:spLocks noChangeArrowheads="1"/>
            </p:cNvSpPr>
            <p:nvPr/>
          </p:nvSpPr>
          <p:spPr bwMode="auto">
            <a:xfrm>
              <a:off x="624" y="3398"/>
              <a:ext cx="20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800">
                  <a:solidFill>
                    <a:schemeClr val="bg1"/>
                  </a:solidFill>
                  <a:latin typeface="Times New Roman" panose="02020603050405020304" pitchFamily="18" charset="0"/>
                </a:rPr>
                <a:t>Propósito: creación, modificación y almacenamiento de Incidente</a:t>
              </a:r>
            </a:p>
          </p:txBody>
        </p:sp>
      </p:grpSp>
      <p:grpSp>
        <p:nvGrpSpPr>
          <p:cNvPr id="49161" name="Group 20"/>
          <p:cNvGrpSpPr>
            <a:grpSpLocks/>
          </p:cNvGrpSpPr>
          <p:nvPr/>
        </p:nvGrpSpPr>
        <p:grpSpPr bwMode="auto">
          <a:xfrm>
            <a:off x="1676400" y="4419600"/>
            <a:ext cx="3810000" cy="1828800"/>
            <a:chOff x="3168" y="3024"/>
            <a:chExt cx="2400" cy="1200"/>
          </a:xfrm>
        </p:grpSpPr>
        <p:sp>
          <p:nvSpPr>
            <p:cNvPr id="49166" name="Rectangle 6"/>
            <p:cNvSpPr>
              <a:spLocks noChangeArrowheads="1"/>
            </p:cNvSpPr>
            <p:nvPr/>
          </p:nvSpPr>
          <p:spPr bwMode="auto">
            <a:xfrm>
              <a:off x="3168" y="3312"/>
              <a:ext cx="2400" cy="912"/>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49167" name="Rectangle 9"/>
            <p:cNvSpPr>
              <a:spLocks noChangeArrowheads="1"/>
            </p:cNvSpPr>
            <p:nvPr/>
          </p:nvSpPr>
          <p:spPr bwMode="auto">
            <a:xfrm>
              <a:off x="3168" y="3024"/>
              <a:ext cx="1152" cy="288"/>
            </a:xfrm>
            <a:prstGeom prst="rect">
              <a:avLst/>
            </a:prstGeom>
            <a:solidFill>
              <a:schemeClr val="accent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0"/>
                </a:spcBef>
                <a:buClrTx/>
                <a:buSzTx/>
                <a:buFontTx/>
                <a:buNone/>
              </a:pPr>
              <a:endParaRPr lang="es-ES_tradnl" sz="2400" b="1">
                <a:latin typeface="Times New Roman" panose="02020603050405020304" pitchFamily="18" charset="0"/>
              </a:endParaRPr>
            </a:p>
          </p:txBody>
        </p:sp>
        <p:sp>
          <p:nvSpPr>
            <p:cNvPr id="49168" name="Text Box 13"/>
            <p:cNvSpPr txBox="1">
              <a:spLocks noChangeArrowheads="1"/>
            </p:cNvSpPr>
            <p:nvPr/>
          </p:nvSpPr>
          <p:spPr bwMode="auto">
            <a:xfrm>
              <a:off x="3216" y="3024"/>
              <a:ext cx="94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b="1">
                  <a:solidFill>
                    <a:srgbClr val="000000"/>
                  </a:solidFill>
                  <a:latin typeface="Times New Roman" panose="02020603050405020304" pitchFamily="18" charset="0"/>
                </a:rPr>
                <a:t>Notificación</a:t>
              </a:r>
            </a:p>
          </p:txBody>
        </p:sp>
        <p:sp>
          <p:nvSpPr>
            <p:cNvPr id="49169" name="Text Box 19"/>
            <p:cNvSpPr txBox="1">
              <a:spLocks noChangeArrowheads="1"/>
            </p:cNvSpPr>
            <p:nvPr/>
          </p:nvSpPr>
          <p:spPr bwMode="auto">
            <a:xfrm>
              <a:off x="3216" y="3360"/>
              <a:ext cx="2208"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a:spcBef>
                  <a:spcPct val="50000"/>
                </a:spcBef>
                <a:buClrTx/>
                <a:buSzTx/>
                <a:buFontTx/>
                <a:buNone/>
              </a:pPr>
              <a:r>
                <a:rPr lang="es-ES_tradnl" sz="1800">
                  <a:solidFill>
                    <a:schemeClr val="bg1"/>
                  </a:solidFill>
                  <a:latin typeface="Times New Roman" panose="02020603050405020304" pitchFamily="18" charset="0"/>
                </a:rPr>
                <a:t>Propósito: implementar la comunicación entre las terminales OficialCampo y las estaciones Despachador</a:t>
              </a:r>
            </a:p>
          </p:txBody>
        </p:sp>
      </p:grpSp>
      <p:sp>
        <p:nvSpPr>
          <p:cNvPr id="49162" name="Line 25"/>
          <p:cNvSpPr>
            <a:spLocks noChangeShapeType="1"/>
          </p:cNvSpPr>
          <p:nvPr/>
        </p:nvSpPr>
        <p:spPr bwMode="auto">
          <a:xfrm>
            <a:off x="609600" y="3505200"/>
            <a:ext cx="1066800" cy="1828800"/>
          </a:xfrm>
          <a:prstGeom prst="line">
            <a:avLst/>
          </a:prstGeom>
          <a:noFill/>
          <a:ln w="28575">
            <a:solidFill>
              <a:schemeClr val="tx1"/>
            </a:solidFill>
            <a:prstDash val="lgDash"/>
            <a:miter lim="800000"/>
            <a:headEnd/>
            <a:tailEnd type="arrow" w="lg" len="lg"/>
          </a:ln>
          <a:extLst>
            <a:ext uri="{909E8E84-426E-40DD-AFC4-6F175D3DCCD1}">
              <a14:hiddenFill xmlns:a14="http://schemas.microsoft.com/office/drawing/2010/main">
                <a:noFill/>
              </a14:hiddenFill>
            </a:ext>
          </a:extLst>
        </p:spPr>
        <p:txBody>
          <a:bodyPr wrap="none" anchor="ctr"/>
          <a:lstStyle/>
          <a:p>
            <a:endParaRPr lang="es-ES"/>
          </a:p>
        </p:txBody>
      </p:sp>
      <p:sp>
        <p:nvSpPr>
          <p:cNvPr id="49163" name="Line 26"/>
          <p:cNvSpPr>
            <a:spLocks noChangeShapeType="1"/>
          </p:cNvSpPr>
          <p:nvPr/>
        </p:nvSpPr>
        <p:spPr bwMode="auto">
          <a:xfrm flipH="1">
            <a:off x="3733800" y="3505200"/>
            <a:ext cx="2362200" cy="1295400"/>
          </a:xfrm>
          <a:prstGeom prst="line">
            <a:avLst/>
          </a:prstGeom>
          <a:noFill/>
          <a:ln w="28575">
            <a:solidFill>
              <a:schemeClr val="tx1"/>
            </a:solidFill>
            <a:prstDash val="lgDash"/>
            <a:miter lim="800000"/>
            <a:headEnd/>
            <a:tailEnd type="arrow" w="lg" len="lg"/>
          </a:ln>
          <a:extLst>
            <a:ext uri="{909E8E84-426E-40DD-AFC4-6F175D3DCCD1}">
              <a14:hiddenFill xmlns:a14="http://schemas.microsoft.com/office/drawing/2010/main">
                <a:noFill/>
              </a14:hiddenFill>
            </a:ext>
          </a:extLst>
        </p:spPr>
        <p:txBody>
          <a:bodyPr wrap="none" anchor="ctr"/>
          <a:lstStyle/>
          <a:p>
            <a:endParaRPr lang="es-ES"/>
          </a:p>
        </p:txBody>
      </p:sp>
      <p:sp>
        <p:nvSpPr>
          <p:cNvPr id="49164" name="Line 27"/>
          <p:cNvSpPr>
            <a:spLocks noChangeShapeType="1"/>
          </p:cNvSpPr>
          <p:nvPr/>
        </p:nvSpPr>
        <p:spPr bwMode="auto">
          <a:xfrm>
            <a:off x="7010400" y="3505200"/>
            <a:ext cx="609600" cy="1143000"/>
          </a:xfrm>
          <a:prstGeom prst="line">
            <a:avLst/>
          </a:prstGeom>
          <a:noFill/>
          <a:ln w="28575">
            <a:solidFill>
              <a:schemeClr val="tx1"/>
            </a:solidFill>
            <a:prstDash val="lgDash"/>
            <a:miter lim="800000"/>
            <a:headEnd/>
            <a:tailEnd type="arrow" w="lg" len="lg"/>
          </a:ln>
          <a:extLst>
            <a:ext uri="{909E8E84-426E-40DD-AFC4-6F175D3DCCD1}">
              <a14:hiddenFill xmlns:a14="http://schemas.microsoft.com/office/drawing/2010/main">
                <a:noFill/>
              </a14:hiddenFill>
            </a:ext>
          </a:extLst>
        </p:spPr>
        <p:txBody>
          <a:bodyPr wrap="none" anchor="ctr"/>
          <a:lstStyle/>
          <a:p>
            <a:endParaRPr lang="es-ES"/>
          </a:p>
        </p:txBody>
      </p:sp>
      <p:sp>
        <p:nvSpPr>
          <p:cNvPr id="49165" name="Text Box 28"/>
          <p:cNvSpPr txBox="1">
            <a:spLocks noChangeArrowheads="1"/>
          </p:cNvSpPr>
          <p:nvPr/>
        </p:nvSpPr>
        <p:spPr bwMode="auto">
          <a:xfrm>
            <a:off x="762000" y="6324600"/>
            <a:ext cx="770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400" b="1">
                <a:latin typeface="Arial" panose="020B0604020202020204" pitchFamily="34" charset="0"/>
              </a:rPr>
              <a:t>Las flechas indican dependencia entre subsistemas</a:t>
            </a:r>
            <a:endParaRPr lang="es-ES_tradnl" sz="2400">
              <a:latin typeface="Times New Roman" panose="02020603050405020304" pitchFamily="18" charset="0"/>
            </a:endParaRPr>
          </a:p>
        </p:txBody>
      </p:sp>
      <p:sp>
        <p:nvSpPr>
          <p:cNvPr id="2" name="Rectángulo 1"/>
          <p:cNvSpPr/>
          <p:nvPr/>
        </p:nvSpPr>
        <p:spPr>
          <a:xfrm>
            <a:off x="317979" y="1851491"/>
            <a:ext cx="2505814" cy="400110"/>
          </a:xfrm>
          <a:prstGeom prst="rect">
            <a:avLst/>
          </a:prstGeom>
        </p:spPr>
        <p:txBody>
          <a:bodyPr wrap="none">
            <a:spAutoFit/>
          </a:bodyPr>
          <a:lstStyle/>
          <a:p>
            <a:pPr>
              <a:spcBef>
                <a:spcPct val="50000"/>
              </a:spcBef>
              <a:buClrTx/>
              <a:buSzTx/>
              <a:buFontTx/>
              <a:buNone/>
            </a:pPr>
            <a:r>
              <a:rPr lang="es-ES_tradnl" sz="2000" b="1" dirty="0" err="1">
                <a:solidFill>
                  <a:srgbClr val="000000"/>
                </a:solidFill>
              </a:rPr>
              <a:t>InterfazDespachador</a:t>
            </a:r>
            <a:endParaRPr lang="es-ES_tradnl" sz="2000" b="1" dirty="0">
              <a:solidFill>
                <a:srgbClr val="000000"/>
              </a:solidFill>
            </a:endParaRPr>
          </a:p>
        </p:txBody>
      </p:sp>
      <p:sp>
        <p:nvSpPr>
          <p:cNvPr id="3" name="Rectángulo 2"/>
          <p:cNvSpPr/>
          <p:nvPr/>
        </p:nvSpPr>
        <p:spPr>
          <a:xfrm>
            <a:off x="4876800" y="1870849"/>
            <a:ext cx="3124200" cy="400110"/>
          </a:xfrm>
          <a:prstGeom prst="rect">
            <a:avLst/>
          </a:prstGeom>
        </p:spPr>
        <p:txBody>
          <a:bodyPr wrap="square">
            <a:spAutoFit/>
          </a:bodyPr>
          <a:lstStyle/>
          <a:p>
            <a:r>
              <a:rPr lang="es-ES_tradnl" sz="2000" b="1" dirty="0" err="1">
                <a:solidFill>
                  <a:srgbClr val="000000"/>
                </a:solidFill>
              </a:rPr>
              <a:t>InterfazOficialCampo</a:t>
            </a:r>
            <a:endParaRPr lang="es-E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r>
              <a:rPr lang="es-ES_tradnl"/>
              <a:t>Interfaces de Subsistemas</a:t>
            </a:r>
          </a:p>
        </p:txBody>
      </p:sp>
      <p:sp>
        <p:nvSpPr>
          <p:cNvPr id="50179" name="Rectangle 1027"/>
          <p:cNvSpPr>
            <a:spLocks noGrp="1" noChangeArrowheads="1"/>
          </p:cNvSpPr>
          <p:nvPr>
            <p:ph idx="1"/>
          </p:nvPr>
        </p:nvSpPr>
        <p:spPr>
          <a:xfrm>
            <a:off x="762000" y="1828800"/>
            <a:ext cx="7924800" cy="4114800"/>
          </a:xfrm>
        </p:spPr>
        <p:txBody>
          <a:bodyPr/>
          <a:lstStyle/>
          <a:p>
            <a:pPr algn="just"/>
            <a:r>
              <a:rPr lang="es-ES_tradnl" sz="2300"/>
              <a:t>La interfaz de subsistemas son el conjunto de operaciones de un subsistema que están disponibles para otros subsistemas e incluye el nombre de las operaciones, sus parámetros, sus tipos y sus valores de retorno.</a:t>
            </a:r>
          </a:p>
          <a:p>
            <a:pPr algn="just">
              <a:lnSpc>
                <a:spcPct val="10000"/>
              </a:lnSpc>
            </a:pPr>
            <a:endParaRPr lang="es-ES_tradnl" sz="2300"/>
          </a:p>
          <a:p>
            <a:pPr algn="just">
              <a:lnSpc>
                <a:spcPct val="20000"/>
              </a:lnSpc>
            </a:pPr>
            <a:endParaRPr lang="es-ES_tradnl" sz="2300"/>
          </a:p>
          <a:p>
            <a:pPr algn="just"/>
            <a:r>
              <a:rPr lang="es-ES_tradnl" sz="2300"/>
              <a:t>Una buena interfaz de subsistema debe proporcionar la menor cantidad de información acerca de su implementación. Esto nos permite minimizar el impacto de los cambios cuando revisamos la implementación de un subsistema.</a:t>
            </a:r>
          </a:p>
          <a:p>
            <a:pPr algn="just">
              <a:lnSpc>
                <a:spcPct val="40000"/>
              </a:lnSpc>
            </a:pPr>
            <a:endParaRPr lang="es-ES_tradnl" sz="2300"/>
          </a:p>
        </p:txBody>
      </p:sp>
      <p:sp>
        <p:nvSpPr>
          <p:cNvPr id="5018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BFDE85C7-161A-48D4-A29A-7433C571FED6}" type="slidenum">
              <a:rPr lang="es-ES_tradnl" sz="1400">
                <a:solidFill>
                  <a:schemeClr val="tx2"/>
                </a:solidFill>
                <a:latin typeface="Times New Roman" panose="02020603050405020304" pitchFamily="18" charset="0"/>
              </a:rPr>
              <a:pPr>
                <a:spcBef>
                  <a:spcPct val="0"/>
                </a:spcBef>
                <a:buClrTx/>
                <a:buSzTx/>
                <a:buFontTx/>
                <a:buNone/>
              </a:pPr>
              <a:t>42</a:t>
            </a:fld>
            <a:endParaRPr lang="es-ES_tradnl" sz="1400">
              <a:solidFill>
                <a:schemeClr val="tx2"/>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536" y="295275"/>
            <a:ext cx="7694365" cy="1030287"/>
          </a:xfrm>
        </p:spPr>
        <p:txBody>
          <a:bodyPr/>
          <a:lstStyle/>
          <a:p>
            <a:r>
              <a:rPr lang="es-ES_tradnl" sz="3600" b="1" dirty="0"/>
              <a:t>Un objeto tiene Estado</a:t>
            </a:r>
          </a:p>
        </p:txBody>
      </p:sp>
      <p:sp>
        <p:nvSpPr>
          <p:cNvPr id="11267" name="Rectangle 3"/>
          <p:cNvSpPr>
            <a:spLocks noGrp="1" noChangeArrowheads="1"/>
          </p:cNvSpPr>
          <p:nvPr>
            <p:ph idx="1"/>
          </p:nvPr>
        </p:nvSpPr>
        <p:spPr>
          <a:xfrm>
            <a:off x="395536" y="1477962"/>
            <a:ext cx="8443664" cy="4313238"/>
          </a:xfrm>
        </p:spPr>
        <p:txBody>
          <a:bodyPr/>
          <a:lstStyle/>
          <a:p>
            <a:pPr algn="just"/>
            <a:r>
              <a:rPr lang="es-ES_tradnl" sz="2200" dirty="0"/>
              <a:t>El estado de un objeto normalmente cambia con el tiempo y es usualmente implementado por un conjunto de propiedades llamadas atributos, más los enlaces que el objeto pueda tener con otros objetos.</a:t>
            </a:r>
          </a:p>
          <a:p>
            <a:pPr algn="just">
              <a:lnSpc>
                <a:spcPct val="60000"/>
              </a:lnSpc>
              <a:buFont typeface="Wingdings" panose="05000000000000000000" pitchFamily="2" charset="2"/>
              <a:buNone/>
            </a:pPr>
            <a:endParaRPr lang="es-ES_tradnl" sz="2200" dirty="0"/>
          </a:p>
          <a:p>
            <a:pPr algn="just"/>
            <a:r>
              <a:rPr lang="es-ES_tradnl" sz="2200" dirty="0"/>
              <a:t>El estado lo establecen los valores de los atributos y enlaces.</a:t>
            </a:r>
          </a:p>
        </p:txBody>
      </p:sp>
      <p:sp>
        <p:nvSpPr>
          <p:cNvPr id="1126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36CA4A40-5624-4CD3-8889-A2A3AF488ED7}" type="slidenum">
              <a:rPr lang="es-ES_tradnl" sz="1400">
                <a:solidFill>
                  <a:schemeClr val="tx2"/>
                </a:solidFill>
                <a:latin typeface="Times New Roman" panose="02020603050405020304" pitchFamily="18" charset="0"/>
              </a:rPr>
              <a:pPr>
                <a:spcBef>
                  <a:spcPct val="0"/>
                </a:spcBef>
                <a:buClrTx/>
                <a:buSzTx/>
                <a:buFontTx/>
                <a:buNone/>
              </a:pPr>
              <a:t>5</a:t>
            </a:fld>
            <a:endParaRPr lang="es-ES_tradnl" sz="1400">
              <a:solidFill>
                <a:schemeClr val="tx2"/>
              </a:solidFill>
              <a:latin typeface="Times New Roman" panose="02020603050405020304" pitchFamily="18" charset="0"/>
            </a:endParaRPr>
          </a:p>
        </p:txBody>
      </p:sp>
      <p:sp>
        <p:nvSpPr>
          <p:cNvPr id="32772" name="Rectangle 4"/>
          <p:cNvSpPr>
            <a:spLocks noChangeArrowheads="1"/>
          </p:cNvSpPr>
          <p:nvPr/>
        </p:nvSpPr>
        <p:spPr bwMode="auto">
          <a:xfrm>
            <a:off x="1218591" y="4305300"/>
            <a:ext cx="7543800" cy="2362200"/>
          </a:xfrm>
          <a:prstGeom prst="rect">
            <a:avLst/>
          </a:prstGeom>
          <a:gradFill rotWithShape="0">
            <a:gsLst>
              <a:gs pos="0">
                <a:schemeClr val="accent1">
                  <a:gamma/>
                  <a:shade val="70980"/>
                  <a:invGamma/>
                </a:schemeClr>
              </a:gs>
              <a:gs pos="100000">
                <a:schemeClr val="accent1"/>
              </a:gs>
            </a:gsLst>
            <a:lin ang="5400000" scaled="1"/>
          </a:gradFill>
          <a:ln w="9525">
            <a:solidFill>
              <a:schemeClr val="tx1"/>
            </a:solidFill>
            <a:miter lim="800000"/>
            <a:headEnd/>
            <a:tailEnd/>
          </a:ln>
          <a:effectLst/>
        </p:spPr>
        <p:txBody>
          <a:bodyPr wrap="none" anchor="ctr"/>
          <a:lstStyle/>
          <a:p>
            <a:pPr>
              <a:defRPr/>
            </a:pPr>
            <a:endParaRPr lang="en-US"/>
          </a:p>
        </p:txBody>
      </p:sp>
      <p:graphicFrame>
        <p:nvGraphicFramePr>
          <p:cNvPr id="11270" name="Object 0"/>
          <p:cNvGraphicFramePr>
            <a:graphicFrameLocks noChangeAspect="1"/>
          </p:cNvGraphicFramePr>
          <p:nvPr/>
        </p:nvGraphicFramePr>
        <p:xfrm>
          <a:off x="1600200" y="4572000"/>
          <a:ext cx="2286000" cy="1830388"/>
        </p:xfrm>
        <a:graphic>
          <a:graphicData uri="http://schemas.openxmlformats.org/presentationml/2006/ole">
            <mc:AlternateContent xmlns:mc="http://schemas.openxmlformats.org/markup-compatibility/2006">
              <mc:Choice xmlns:v="urn:schemas-microsoft-com:vml" Requires="v">
                <p:oleObj spid="_x0000_s11303" name="Imagen" r:id="rId3" imgW="4540250" imgH="3497263" progId="MS_ClipArt_Gallery.2">
                  <p:embed/>
                </p:oleObj>
              </mc:Choice>
              <mc:Fallback>
                <p:oleObj name="Imagen" r:id="rId3" imgW="4540250" imgH="3497263" progId="MS_ClipArt_Gallery.2">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72000"/>
                        <a:ext cx="2286000" cy="183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Rectangle 6"/>
          <p:cNvSpPr>
            <a:spLocks noChangeArrowheads="1"/>
          </p:cNvSpPr>
          <p:nvPr/>
        </p:nvSpPr>
        <p:spPr bwMode="auto">
          <a:xfrm>
            <a:off x="1524000" y="5486400"/>
            <a:ext cx="1447800" cy="1219200"/>
          </a:xfrm>
          <a:prstGeom prst="rect">
            <a:avLst/>
          </a:prstGeom>
          <a:gradFill rotWithShape="0">
            <a:gsLst>
              <a:gs pos="0">
                <a:schemeClr val="accent1">
                  <a:gamma/>
                  <a:shade val="88235"/>
                  <a:invGamma/>
                </a:schemeClr>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1272" name="Rectangle 7"/>
          <p:cNvSpPr>
            <a:spLocks noChangeArrowheads="1"/>
          </p:cNvSpPr>
          <p:nvPr/>
        </p:nvSpPr>
        <p:spPr bwMode="auto">
          <a:xfrm>
            <a:off x="2971800" y="5867400"/>
            <a:ext cx="762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1273" name="Rectangle 8"/>
          <p:cNvSpPr>
            <a:spLocks noChangeArrowheads="1"/>
          </p:cNvSpPr>
          <p:nvPr/>
        </p:nvSpPr>
        <p:spPr bwMode="auto">
          <a:xfrm>
            <a:off x="2362200" y="5181600"/>
            <a:ext cx="457200" cy="3048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1274" name="Text Box 9"/>
          <p:cNvSpPr txBox="1">
            <a:spLocks noChangeArrowheads="1"/>
          </p:cNvSpPr>
          <p:nvPr/>
        </p:nvSpPr>
        <p:spPr bwMode="auto">
          <a:xfrm>
            <a:off x="1219200" y="5638800"/>
            <a:ext cx="2209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100">
                <a:solidFill>
                  <a:schemeClr val="bg2"/>
                </a:solidFill>
                <a:latin typeface="Times New Roman" panose="02020603050405020304" pitchFamily="18" charset="0"/>
              </a:rPr>
              <a:t>Profesora Clark</a:t>
            </a:r>
          </a:p>
        </p:txBody>
      </p:sp>
      <p:sp>
        <p:nvSpPr>
          <p:cNvPr id="11275" name="Text Box 10"/>
          <p:cNvSpPr txBox="1">
            <a:spLocks noChangeArrowheads="1"/>
          </p:cNvSpPr>
          <p:nvPr/>
        </p:nvSpPr>
        <p:spPr bwMode="auto">
          <a:xfrm>
            <a:off x="4572000" y="4648200"/>
            <a:ext cx="4038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a:latin typeface="Courier New" panose="02070309020205020404" pitchFamily="49" charset="0"/>
              </a:rPr>
              <a:t>Nombre:       Joyce Clark</a:t>
            </a:r>
          </a:p>
          <a:p>
            <a:pPr>
              <a:lnSpc>
                <a:spcPct val="60000"/>
              </a:lnSpc>
              <a:spcBef>
                <a:spcPct val="50000"/>
              </a:spcBef>
              <a:buClrTx/>
              <a:buSzTx/>
              <a:buFontTx/>
              <a:buNone/>
            </a:pPr>
            <a:r>
              <a:rPr lang="es-ES_tradnl">
                <a:latin typeface="Courier New" panose="02070309020205020404" pitchFamily="49" charset="0"/>
              </a:rPr>
              <a:t>Id Empleado:  4322546</a:t>
            </a:r>
          </a:p>
          <a:p>
            <a:pPr>
              <a:lnSpc>
                <a:spcPct val="60000"/>
              </a:lnSpc>
              <a:spcBef>
                <a:spcPct val="50000"/>
              </a:spcBef>
              <a:buClrTx/>
              <a:buSzTx/>
              <a:buFontTx/>
              <a:buNone/>
            </a:pPr>
            <a:r>
              <a:rPr lang="es-ES_tradnl">
                <a:latin typeface="Courier New" panose="02070309020205020404" pitchFamily="49" charset="0"/>
              </a:rPr>
              <a:t>Contratación: 01/06/1995</a:t>
            </a:r>
          </a:p>
          <a:p>
            <a:pPr>
              <a:spcBef>
                <a:spcPct val="50000"/>
              </a:spcBef>
              <a:buClrTx/>
              <a:buSzTx/>
              <a:buFontTx/>
              <a:buNone/>
            </a:pPr>
            <a:r>
              <a:rPr lang="es-ES_tradnl">
                <a:latin typeface="Courier New" panose="02070309020205020404" pitchFamily="49" charset="0"/>
              </a:rPr>
              <a:t>Puesto: Profesora Titular</a:t>
            </a:r>
            <a:endParaRPr lang="es-ES_tradnl">
              <a:solidFill>
                <a:schemeClr val="tx2"/>
              </a:solidFill>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1520" y="620688"/>
            <a:ext cx="8602216" cy="1034394"/>
          </a:xfrm>
        </p:spPr>
        <p:txBody>
          <a:bodyPr/>
          <a:lstStyle/>
          <a:p>
            <a:r>
              <a:rPr lang="es-ES_tradnl" sz="3600" b="1" dirty="0"/>
              <a:t>Un objeto tiene Comportamiento</a:t>
            </a:r>
          </a:p>
        </p:txBody>
      </p:sp>
      <p:sp>
        <p:nvSpPr>
          <p:cNvPr id="12291" name="Rectangle 3"/>
          <p:cNvSpPr>
            <a:spLocks noGrp="1" noChangeArrowheads="1"/>
          </p:cNvSpPr>
          <p:nvPr>
            <p:ph idx="1"/>
          </p:nvPr>
        </p:nvSpPr>
        <p:spPr>
          <a:xfrm>
            <a:off x="395536" y="1772816"/>
            <a:ext cx="8367464" cy="4399384"/>
          </a:xfrm>
        </p:spPr>
        <p:txBody>
          <a:bodyPr/>
          <a:lstStyle/>
          <a:p>
            <a:pPr algn="just"/>
            <a:r>
              <a:rPr lang="es-ES_tradnl" sz="2500"/>
              <a:t>El comportamiento determina  cómo un objeto actúa y reacciona ante las peticiones de otros objetos.</a:t>
            </a:r>
          </a:p>
          <a:p>
            <a:pPr algn="just">
              <a:lnSpc>
                <a:spcPct val="50000"/>
              </a:lnSpc>
              <a:buFont typeface="Wingdings" panose="05000000000000000000" pitchFamily="2" charset="2"/>
              <a:buNone/>
            </a:pPr>
            <a:endParaRPr lang="es-ES_tradnl" sz="2500"/>
          </a:p>
          <a:p>
            <a:pPr algn="just"/>
            <a:r>
              <a:rPr lang="es-ES_tradnl" sz="2500"/>
              <a:t>El comportamiento visible de un objeto se modela con un conjunto de mensajes a los que él puede responder.</a:t>
            </a:r>
          </a:p>
          <a:p>
            <a:pPr algn="just">
              <a:lnSpc>
                <a:spcPct val="50000"/>
              </a:lnSpc>
              <a:buFont typeface="Wingdings" panose="05000000000000000000" pitchFamily="2" charset="2"/>
              <a:buNone/>
            </a:pPr>
            <a:endParaRPr lang="es-ES_tradnl" sz="2500"/>
          </a:p>
          <a:p>
            <a:pPr algn="just"/>
            <a:r>
              <a:rPr lang="es-ES_tradnl" sz="2500"/>
              <a:t>Los mensajes se implementan como las operaciones del objeto.</a:t>
            </a:r>
          </a:p>
        </p:txBody>
      </p:sp>
      <p:sp>
        <p:nvSpPr>
          <p:cNvPr id="1229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42BDEA33-FD26-4416-995B-7D256B223AD6}" type="slidenum">
              <a:rPr lang="es-ES_tradnl" sz="1400">
                <a:solidFill>
                  <a:schemeClr val="tx2"/>
                </a:solidFill>
                <a:latin typeface="Times New Roman" panose="02020603050405020304" pitchFamily="18" charset="0"/>
              </a:rPr>
              <a:pPr>
                <a:spcBef>
                  <a:spcPct val="0"/>
                </a:spcBef>
                <a:buClrTx/>
                <a:buSzTx/>
                <a:buFontTx/>
                <a:buNone/>
              </a:pPr>
              <a:t>6</a:t>
            </a:fld>
            <a:endParaRPr lang="es-ES_tradnl" sz="1400">
              <a:solidFill>
                <a:schemeClr val="tx2"/>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9485" y="439589"/>
            <a:ext cx="7694364" cy="1008211"/>
          </a:xfrm>
        </p:spPr>
        <p:txBody>
          <a:bodyPr/>
          <a:lstStyle/>
          <a:p>
            <a:r>
              <a:rPr lang="es-ES_tradnl" sz="3600" b="1" dirty="0"/>
              <a:t>Un Objeto tiene Identidad</a:t>
            </a:r>
          </a:p>
        </p:txBody>
      </p:sp>
      <p:sp>
        <p:nvSpPr>
          <p:cNvPr id="13315" name="Rectangle 3"/>
          <p:cNvSpPr>
            <a:spLocks noGrp="1" noChangeArrowheads="1"/>
          </p:cNvSpPr>
          <p:nvPr>
            <p:ph idx="1"/>
          </p:nvPr>
        </p:nvSpPr>
        <p:spPr>
          <a:xfrm>
            <a:off x="249485" y="1700808"/>
            <a:ext cx="8513515" cy="4318992"/>
          </a:xfrm>
        </p:spPr>
        <p:txBody>
          <a:bodyPr/>
          <a:lstStyle/>
          <a:p>
            <a:pPr algn="just"/>
            <a:r>
              <a:rPr lang="es-ES_tradnl" sz="2600"/>
              <a:t>Cada objeto tiene una identidad única, aún si su estado en un momento dado, es idéntico al de otros objetos.</a:t>
            </a:r>
          </a:p>
        </p:txBody>
      </p:sp>
      <p:sp>
        <p:nvSpPr>
          <p:cNvPr id="1331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E7E7931B-0C9A-4F10-8155-3EC88421A068}" type="slidenum">
              <a:rPr lang="es-ES_tradnl" sz="1400">
                <a:solidFill>
                  <a:schemeClr val="tx2"/>
                </a:solidFill>
                <a:latin typeface="Times New Roman" panose="02020603050405020304" pitchFamily="18" charset="0"/>
              </a:rPr>
              <a:pPr>
                <a:spcBef>
                  <a:spcPct val="0"/>
                </a:spcBef>
                <a:buClrTx/>
                <a:buSzTx/>
                <a:buFontTx/>
                <a:buNone/>
              </a:pPr>
              <a:t>7</a:t>
            </a:fld>
            <a:endParaRPr lang="es-ES_tradnl" sz="1400">
              <a:solidFill>
                <a:schemeClr val="tx2"/>
              </a:solidFill>
              <a:latin typeface="Times New Roman" panose="02020603050405020304" pitchFamily="18" charset="0"/>
            </a:endParaRPr>
          </a:p>
        </p:txBody>
      </p:sp>
      <p:sp>
        <p:nvSpPr>
          <p:cNvPr id="34820" name="Rectangle 4"/>
          <p:cNvSpPr>
            <a:spLocks noChangeArrowheads="1"/>
          </p:cNvSpPr>
          <p:nvPr/>
        </p:nvSpPr>
        <p:spPr bwMode="auto">
          <a:xfrm>
            <a:off x="925286" y="3429000"/>
            <a:ext cx="8077200" cy="2743200"/>
          </a:xfrm>
          <a:prstGeom prst="rect">
            <a:avLst/>
          </a:prstGeom>
          <a:gradFill rotWithShape="0">
            <a:gsLst>
              <a:gs pos="0">
                <a:schemeClr val="accent1"/>
              </a:gs>
              <a:gs pos="50000">
                <a:schemeClr val="accent1">
                  <a:gamma/>
                  <a:shade val="81569"/>
                  <a:invGamma/>
                </a:schemeClr>
              </a:gs>
              <a:gs pos="100000">
                <a:schemeClr val="accent1"/>
              </a:gs>
            </a:gsLst>
            <a:lin ang="5400000" scaled="1"/>
          </a:gradFill>
          <a:ln w="9525">
            <a:solidFill>
              <a:schemeClr val="tx1"/>
            </a:solidFill>
            <a:miter lim="800000"/>
            <a:headEnd/>
            <a:tailEnd/>
          </a:ln>
          <a:effectLst/>
        </p:spPr>
        <p:txBody>
          <a:bodyPr wrap="none" anchor="ctr"/>
          <a:lstStyle/>
          <a:p>
            <a:pPr>
              <a:defRPr/>
            </a:pPr>
            <a:endParaRPr lang="en-US"/>
          </a:p>
        </p:txBody>
      </p:sp>
      <p:graphicFrame>
        <p:nvGraphicFramePr>
          <p:cNvPr id="13319" name="Object 5"/>
          <p:cNvGraphicFramePr>
            <a:graphicFrameLocks noChangeAspect="1"/>
          </p:cNvGraphicFramePr>
          <p:nvPr/>
        </p:nvGraphicFramePr>
        <p:xfrm>
          <a:off x="1143000" y="4343400"/>
          <a:ext cx="2362200" cy="576263"/>
        </p:xfrm>
        <a:graphic>
          <a:graphicData uri="http://schemas.openxmlformats.org/presentationml/2006/ole">
            <mc:AlternateContent xmlns:mc="http://schemas.openxmlformats.org/markup-compatibility/2006">
              <mc:Choice xmlns:v="urn:schemas-microsoft-com:vml" Requires="v">
                <p:oleObj spid="_x0000_s13352" name="Imagen" r:id="rId3" imgW="6545263" imgH="1706563" progId="MS_ClipArt_Gallery.2">
                  <p:embed/>
                </p:oleObj>
              </mc:Choice>
              <mc:Fallback>
                <p:oleObj name="Imagen" r:id="rId3" imgW="6545263" imgH="1706563"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43400"/>
                        <a:ext cx="2362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890963"/>
            <a:ext cx="19050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962400"/>
            <a:ext cx="16764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 Box 8"/>
          <p:cNvSpPr txBox="1">
            <a:spLocks noChangeArrowheads="1"/>
          </p:cNvSpPr>
          <p:nvPr/>
        </p:nvSpPr>
        <p:spPr bwMode="auto">
          <a:xfrm>
            <a:off x="685800" y="5089525"/>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b="1">
                <a:solidFill>
                  <a:srgbClr val="000000"/>
                </a:solidFill>
                <a:latin typeface="Arial" panose="020B0604020202020204" pitchFamily="34" charset="0"/>
              </a:rPr>
              <a:t>Auto</a:t>
            </a:r>
          </a:p>
          <a:p>
            <a:pPr algn="ctr">
              <a:lnSpc>
                <a:spcPct val="30000"/>
              </a:lnSpc>
              <a:spcBef>
                <a:spcPct val="50000"/>
              </a:spcBef>
              <a:buClrTx/>
              <a:buSzTx/>
              <a:buFontTx/>
              <a:buNone/>
            </a:pPr>
            <a:r>
              <a:rPr lang="es-ES_tradnl" b="1">
                <a:solidFill>
                  <a:schemeClr val="bg2"/>
                </a:solidFill>
                <a:latin typeface="Arial" panose="020B0604020202020204" pitchFamily="34" charset="0"/>
              </a:rPr>
              <a:t>Transporta personas</a:t>
            </a:r>
          </a:p>
        </p:txBody>
      </p:sp>
      <p:sp>
        <p:nvSpPr>
          <p:cNvPr id="13323" name="Text Box 9"/>
          <p:cNvSpPr txBox="1">
            <a:spLocks noChangeArrowheads="1"/>
          </p:cNvSpPr>
          <p:nvPr/>
        </p:nvSpPr>
        <p:spPr bwMode="auto">
          <a:xfrm>
            <a:off x="3429000" y="5105400"/>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b="1">
                <a:solidFill>
                  <a:srgbClr val="000000"/>
                </a:solidFill>
                <a:latin typeface="Arial" panose="020B0604020202020204" pitchFamily="34" charset="0"/>
              </a:rPr>
              <a:t>Bicicleta</a:t>
            </a:r>
            <a:endParaRPr lang="es-ES_tradnl" b="1">
              <a:solidFill>
                <a:schemeClr val="bg2"/>
              </a:solidFill>
              <a:latin typeface="Arial" panose="020B0604020202020204" pitchFamily="34" charset="0"/>
            </a:endParaRPr>
          </a:p>
          <a:p>
            <a:pPr algn="ctr">
              <a:lnSpc>
                <a:spcPct val="30000"/>
              </a:lnSpc>
              <a:spcBef>
                <a:spcPct val="50000"/>
              </a:spcBef>
              <a:buClrTx/>
              <a:buSzTx/>
              <a:buFontTx/>
              <a:buNone/>
            </a:pPr>
            <a:r>
              <a:rPr lang="es-ES_tradnl" b="1">
                <a:solidFill>
                  <a:schemeClr val="bg2"/>
                </a:solidFill>
                <a:latin typeface="Arial" panose="020B0604020202020204" pitchFamily="34" charset="0"/>
              </a:rPr>
              <a:t>Transporta personas</a:t>
            </a:r>
            <a:endParaRPr lang="es-ES_tradnl">
              <a:solidFill>
                <a:schemeClr val="bg2"/>
              </a:solidFill>
              <a:latin typeface="Arial" panose="020B0604020202020204" pitchFamily="34" charset="0"/>
            </a:endParaRPr>
          </a:p>
        </p:txBody>
      </p:sp>
      <p:sp>
        <p:nvSpPr>
          <p:cNvPr id="13324" name="Text Box 10"/>
          <p:cNvSpPr txBox="1">
            <a:spLocks noChangeArrowheads="1"/>
          </p:cNvSpPr>
          <p:nvPr/>
        </p:nvSpPr>
        <p:spPr bwMode="auto">
          <a:xfrm>
            <a:off x="6096000" y="5105400"/>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b="1">
                <a:solidFill>
                  <a:srgbClr val="000000"/>
                </a:solidFill>
                <a:latin typeface="Arial" panose="020B0604020202020204" pitchFamily="34" charset="0"/>
              </a:rPr>
              <a:t>Bus</a:t>
            </a:r>
          </a:p>
          <a:p>
            <a:pPr algn="ctr">
              <a:lnSpc>
                <a:spcPct val="30000"/>
              </a:lnSpc>
              <a:spcBef>
                <a:spcPct val="50000"/>
              </a:spcBef>
              <a:buClrTx/>
              <a:buSzTx/>
              <a:buFontTx/>
              <a:buNone/>
            </a:pPr>
            <a:r>
              <a:rPr lang="es-ES_tradnl" b="1">
                <a:solidFill>
                  <a:schemeClr val="bg2"/>
                </a:solidFill>
                <a:latin typeface="Arial" panose="020B0604020202020204" pitchFamily="34" charset="0"/>
              </a:rPr>
              <a:t>Transporta personas</a:t>
            </a:r>
            <a:endParaRPr lang="es-ES_tradnl" b="1">
              <a:solidFill>
                <a:schemeClr val="bg2"/>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295275"/>
            <a:ext cx="8821738" cy="1041400"/>
          </a:xfrm>
        </p:spPr>
        <p:txBody>
          <a:bodyPr/>
          <a:lstStyle/>
          <a:p>
            <a:r>
              <a:rPr lang="es-ES_tradnl" sz="3600" b="1" dirty="0"/>
              <a:t>Representando Objetos con UML</a:t>
            </a:r>
          </a:p>
        </p:txBody>
      </p:sp>
      <p:sp>
        <p:nvSpPr>
          <p:cNvPr id="14339" name="Rectangle 3"/>
          <p:cNvSpPr>
            <a:spLocks noGrp="1" noChangeArrowheads="1"/>
          </p:cNvSpPr>
          <p:nvPr>
            <p:ph idx="1"/>
          </p:nvPr>
        </p:nvSpPr>
        <p:spPr>
          <a:xfrm>
            <a:off x="228600" y="1420812"/>
            <a:ext cx="8305800" cy="4446588"/>
          </a:xfrm>
        </p:spPr>
        <p:txBody>
          <a:bodyPr/>
          <a:lstStyle/>
          <a:p>
            <a:pPr algn="just"/>
            <a:r>
              <a:rPr lang="es-ES_tradnl" sz="2300" dirty="0"/>
              <a:t>Un objeto se representa con un rectángulo que contiene el nombre del objeto, subrayado.</a:t>
            </a:r>
          </a:p>
          <a:p>
            <a:pPr algn="just"/>
            <a:r>
              <a:rPr lang="es-ES_tradnl" sz="2300" dirty="0"/>
              <a:t>El nombre del objeto puede representarse en tres formatos distintos dependiendo de si se quiere hacer referencia a un objeto “específico” (al modelar un escenario de CU) o a un objeto “genérico”.</a:t>
            </a:r>
          </a:p>
        </p:txBody>
      </p:sp>
      <p:sp>
        <p:nvSpPr>
          <p:cNvPr id="1434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5851890B-6535-4873-B747-E0A6F6647084}" type="slidenum">
              <a:rPr lang="es-ES_tradnl" sz="1400">
                <a:solidFill>
                  <a:schemeClr val="tx2"/>
                </a:solidFill>
                <a:latin typeface="Times New Roman" panose="02020603050405020304" pitchFamily="18" charset="0"/>
              </a:rPr>
              <a:pPr>
                <a:spcBef>
                  <a:spcPct val="0"/>
                </a:spcBef>
                <a:buClrTx/>
                <a:buSzTx/>
                <a:buFontTx/>
                <a:buNone/>
              </a:pPr>
              <a:t>8</a:t>
            </a:fld>
            <a:endParaRPr lang="es-ES_tradnl" sz="1400">
              <a:solidFill>
                <a:schemeClr val="tx2"/>
              </a:solidFill>
              <a:latin typeface="Times New Roman" panose="02020603050405020304" pitchFamily="18" charset="0"/>
            </a:endParaRPr>
          </a:p>
        </p:txBody>
      </p:sp>
      <p:sp>
        <p:nvSpPr>
          <p:cNvPr id="35844" name="Rectangle 4"/>
          <p:cNvSpPr>
            <a:spLocks noChangeArrowheads="1"/>
          </p:cNvSpPr>
          <p:nvPr/>
        </p:nvSpPr>
        <p:spPr bwMode="auto">
          <a:xfrm>
            <a:off x="-38100" y="4267200"/>
            <a:ext cx="6705600" cy="2590800"/>
          </a:xfrm>
          <a:prstGeom prst="rect">
            <a:avLst/>
          </a:prstGeom>
          <a:gradFill rotWithShape="0">
            <a:gsLst>
              <a:gs pos="0">
                <a:schemeClr val="accent1">
                  <a:gamma/>
                  <a:shade val="77255"/>
                  <a:invGamma/>
                </a:schemeClr>
              </a:gs>
              <a:gs pos="100000">
                <a:schemeClr val="accent1"/>
              </a:gs>
            </a:gsLst>
            <a:lin ang="5400000" scaled="1"/>
          </a:gradFill>
          <a:ln w="9525">
            <a:solidFill>
              <a:schemeClr val="tx1"/>
            </a:solidFill>
            <a:miter lim="800000"/>
            <a:headEnd/>
            <a:tailEnd/>
          </a:ln>
          <a:effectLst/>
        </p:spPr>
        <p:txBody>
          <a:bodyPr wrap="none" anchor="ctr"/>
          <a:lstStyle/>
          <a:p>
            <a:pPr>
              <a:defRPr/>
            </a:pPr>
            <a:endParaRPr lang="en-US"/>
          </a:p>
        </p:txBody>
      </p:sp>
      <p:graphicFrame>
        <p:nvGraphicFramePr>
          <p:cNvPr id="14343" name="Object 5"/>
          <p:cNvGraphicFramePr>
            <a:graphicFrameLocks noChangeAspect="1"/>
          </p:cNvGraphicFramePr>
          <p:nvPr>
            <p:extLst>
              <p:ext uri="{D42A27DB-BD31-4B8C-83A1-F6EECF244321}">
                <p14:modId xmlns:p14="http://schemas.microsoft.com/office/powerpoint/2010/main" val="1836498065"/>
              </p:ext>
            </p:extLst>
          </p:nvPr>
        </p:nvGraphicFramePr>
        <p:xfrm>
          <a:off x="5334000" y="4915267"/>
          <a:ext cx="1447800" cy="1160096"/>
        </p:xfrm>
        <a:graphic>
          <a:graphicData uri="http://schemas.openxmlformats.org/presentationml/2006/ole">
            <mc:AlternateContent xmlns:mc="http://schemas.openxmlformats.org/markup-compatibility/2006">
              <mc:Choice xmlns:v="urn:schemas-microsoft-com:vml" Requires="v">
                <p:oleObj spid="_x0000_s14383" name="Imagen" r:id="rId3" imgW="4540250" imgH="3497263" progId="MS_ClipArt_Gallery.2">
                  <p:embed/>
                </p:oleObj>
              </mc:Choice>
              <mc:Fallback>
                <p:oleObj name="Imagen" r:id="rId3" imgW="4540250" imgH="3497263"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915267"/>
                        <a:ext cx="1447800" cy="1160096"/>
                      </a:xfrm>
                      <a:prstGeom prst="rect">
                        <a:avLst/>
                      </a:prstGeom>
                      <a:noFill/>
                      <a:ln>
                        <a:noFill/>
                      </a:ln>
                      <a:effectLst/>
                    </p:spPr>
                  </p:pic>
                </p:oleObj>
              </mc:Fallback>
            </mc:AlternateContent>
          </a:graphicData>
        </a:graphic>
      </p:graphicFrame>
      <p:sp>
        <p:nvSpPr>
          <p:cNvPr id="35846" name="Rectangle 6"/>
          <p:cNvSpPr>
            <a:spLocks noChangeArrowheads="1"/>
          </p:cNvSpPr>
          <p:nvPr/>
        </p:nvSpPr>
        <p:spPr bwMode="auto">
          <a:xfrm>
            <a:off x="4800600" y="5257800"/>
            <a:ext cx="1295400" cy="838200"/>
          </a:xfrm>
          <a:prstGeom prst="rect">
            <a:avLst/>
          </a:prstGeom>
          <a:gradFill rotWithShape="0">
            <a:gsLst>
              <a:gs pos="0">
                <a:schemeClr val="accent1">
                  <a:gamma/>
                  <a:shade val="77255"/>
                  <a:invGamma/>
                </a:schemeClr>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345" name="Rectangle 7"/>
          <p:cNvSpPr>
            <a:spLocks noChangeArrowheads="1"/>
          </p:cNvSpPr>
          <p:nvPr/>
        </p:nvSpPr>
        <p:spPr bwMode="auto">
          <a:xfrm>
            <a:off x="5943600" y="5783263"/>
            <a:ext cx="7620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4346" name="Rectangle 8"/>
          <p:cNvSpPr>
            <a:spLocks noChangeArrowheads="1"/>
          </p:cNvSpPr>
          <p:nvPr/>
        </p:nvSpPr>
        <p:spPr bwMode="auto">
          <a:xfrm>
            <a:off x="5486400" y="4953000"/>
            <a:ext cx="457200" cy="3048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4347" name="Text Box 9"/>
          <p:cNvSpPr txBox="1">
            <a:spLocks noChangeArrowheads="1"/>
          </p:cNvSpPr>
          <p:nvPr/>
        </p:nvSpPr>
        <p:spPr bwMode="auto">
          <a:xfrm>
            <a:off x="4686300" y="5539863"/>
            <a:ext cx="2209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1600" dirty="0">
                <a:solidFill>
                  <a:schemeClr val="bg2"/>
                </a:solidFill>
                <a:latin typeface="Times New Roman" panose="02020603050405020304" pitchFamily="18" charset="0"/>
              </a:rPr>
              <a:t>Profesora Clark</a:t>
            </a:r>
          </a:p>
        </p:txBody>
      </p:sp>
      <p:sp>
        <p:nvSpPr>
          <p:cNvPr id="14348" name="Text Box 10"/>
          <p:cNvSpPr txBox="1">
            <a:spLocks noChangeArrowheads="1"/>
          </p:cNvSpPr>
          <p:nvPr/>
        </p:nvSpPr>
        <p:spPr bwMode="auto">
          <a:xfrm>
            <a:off x="228600" y="4572000"/>
            <a:ext cx="47244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dirty="0">
                <a:solidFill>
                  <a:schemeClr val="tx2"/>
                </a:solidFill>
                <a:latin typeface="Times New Roman" panose="02020603050405020304" pitchFamily="18" charset="0"/>
              </a:rPr>
              <a:t>                     </a:t>
            </a:r>
            <a:r>
              <a:rPr lang="es-ES_tradnl" b="1" dirty="0">
                <a:latin typeface="Arial" panose="020B0604020202020204" pitchFamily="34" charset="0"/>
              </a:rPr>
              <a:t>Objeto Específico</a:t>
            </a:r>
          </a:p>
          <a:p>
            <a:pPr>
              <a:spcBef>
                <a:spcPct val="50000"/>
              </a:spcBef>
              <a:buClrTx/>
              <a:buSzTx/>
              <a:buFontTx/>
              <a:buNone/>
            </a:pPr>
            <a:r>
              <a:rPr lang="es-ES_tradnl" sz="1800" dirty="0">
                <a:solidFill>
                  <a:srgbClr val="000000"/>
                </a:solidFill>
                <a:latin typeface="Courier New" panose="02070309020205020404" pitchFamily="49" charset="0"/>
              </a:rPr>
              <a:t>Solo Nombre  Nombres de Clase del               </a:t>
            </a:r>
          </a:p>
          <a:p>
            <a:pPr>
              <a:lnSpc>
                <a:spcPct val="50000"/>
              </a:lnSpc>
              <a:spcBef>
                <a:spcPct val="50000"/>
              </a:spcBef>
              <a:buClrTx/>
              <a:buSzTx/>
              <a:buFontTx/>
              <a:buNone/>
            </a:pPr>
            <a:r>
              <a:rPr lang="es-ES_tradnl" sz="1800" dirty="0">
                <a:solidFill>
                  <a:srgbClr val="000000"/>
                </a:solidFill>
                <a:latin typeface="Courier New" panose="02070309020205020404" pitchFamily="49" charset="0"/>
              </a:rPr>
              <a:t>  Objeto         y Objeto</a:t>
            </a:r>
            <a:endParaRPr lang="es-ES_tradnl" dirty="0">
              <a:solidFill>
                <a:srgbClr val="000000"/>
              </a:solidFill>
              <a:latin typeface="Courier New" panose="02070309020205020404" pitchFamily="49" charset="0"/>
            </a:endParaRPr>
          </a:p>
          <a:p>
            <a:pPr>
              <a:spcBef>
                <a:spcPct val="50000"/>
              </a:spcBef>
              <a:buClrTx/>
              <a:buSzTx/>
              <a:buFontTx/>
              <a:buNone/>
            </a:pPr>
            <a:endParaRPr lang="es-ES_tradnl" sz="1800" dirty="0">
              <a:solidFill>
                <a:schemeClr val="bg2"/>
              </a:solidFill>
              <a:latin typeface="Courier New" panose="02070309020205020404" pitchFamily="49" charset="0"/>
            </a:endParaRPr>
          </a:p>
        </p:txBody>
      </p:sp>
      <p:sp>
        <p:nvSpPr>
          <p:cNvPr id="14349" name="Rectangle 11"/>
          <p:cNvSpPr>
            <a:spLocks noChangeArrowheads="1"/>
          </p:cNvSpPr>
          <p:nvPr/>
        </p:nvSpPr>
        <p:spPr bwMode="auto">
          <a:xfrm>
            <a:off x="76200" y="5715000"/>
            <a:ext cx="1600200" cy="609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4350" name="Text Box 12"/>
          <p:cNvSpPr txBox="1">
            <a:spLocks noChangeArrowheads="1"/>
          </p:cNvSpPr>
          <p:nvPr/>
        </p:nvSpPr>
        <p:spPr bwMode="auto">
          <a:xfrm>
            <a:off x="152400" y="5821363"/>
            <a:ext cx="1828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sz="2200" u="sng">
                <a:solidFill>
                  <a:schemeClr val="tx2"/>
                </a:solidFill>
                <a:latin typeface="Times New Roman" panose="02020603050405020304" pitchFamily="18" charset="0"/>
              </a:rPr>
              <a:t>Joyce Clark</a:t>
            </a:r>
            <a:endParaRPr lang="es-ES_tradnl" sz="2200" u="sng">
              <a:latin typeface="Times New Roman" panose="02020603050405020304" pitchFamily="18" charset="0"/>
            </a:endParaRPr>
          </a:p>
        </p:txBody>
      </p:sp>
      <p:sp>
        <p:nvSpPr>
          <p:cNvPr id="14351" name="Rectangle 13"/>
          <p:cNvSpPr>
            <a:spLocks noChangeArrowheads="1"/>
          </p:cNvSpPr>
          <p:nvPr/>
        </p:nvSpPr>
        <p:spPr bwMode="auto">
          <a:xfrm>
            <a:off x="1828800" y="5715000"/>
            <a:ext cx="2438400" cy="609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4352" name="Text Box 14"/>
          <p:cNvSpPr txBox="1">
            <a:spLocks noChangeArrowheads="1"/>
          </p:cNvSpPr>
          <p:nvPr/>
        </p:nvSpPr>
        <p:spPr bwMode="auto">
          <a:xfrm>
            <a:off x="1828800" y="585152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50000"/>
              </a:spcBef>
              <a:buClrTx/>
              <a:buSzTx/>
              <a:buFontTx/>
              <a:buNone/>
            </a:pPr>
            <a:r>
              <a:rPr lang="es-ES_tradnl" u="sng">
                <a:solidFill>
                  <a:schemeClr val="tx2"/>
                </a:solidFill>
                <a:latin typeface="Times New Roman" panose="02020603050405020304" pitchFamily="18" charset="0"/>
              </a:rPr>
              <a:t>Joyce Clark:Profesora</a:t>
            </a:r>
            <a:endParaRPr lang="es-ES_tradnl" u="sng">
              <a:latin typeface="Times New Roman" panose="02020603050405020304" pitchFamily="18" charset="0"/>
            </a:endParaRPr>
          </a:p>
        </p:txBody>
      </p:sp>
      <p:sp>
        <p:nvSpPr>
          <p:cNvPr id="14353" name="Text Box 15"/>
          <p:cNvSpPr txBox="1">
            <a:spLocks noChangeArrowheads="1"/>
          </p:cNvSpPr>
          <p:nvPr/>
        </p:nvSpPr>
        <p:spPr bwMode="auto">
          <a:xfrm>
            <a:off x="6477000" y="4572000"/>
            <a:ext cx="3048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1800" b="1">
                <a:solidFill>
                  <a:schemeClr val="tx2"/>
                </a:solidFill>
                <a:latin typeface="Arial" panose="020B0604020202020204" pitchFamily="34" charset="0"/>
              </a:rPr>
              <a:t>Objeto Genérico</a:t>
            </a:r>
            <a:r>
              <a:rPr lang="es-ES_tradnl" sz="1800" b="1">
                <a:latin typeface="Arial" panose="020B0604020202020204" pitchFamily="34" charset="0"/>
              </a:rPr>
              <a:t> </a:t>
            </a:r>
          </a:p>
          <a:p>
            <a:pPr algn="ctr">
              <a:lnSpc>
                <a:spcPct val="90000"/>
              </a:lnSpc>
              <a:spcBef>
                <a:spcPct val="50000"/>
              </a:spcBef>
              <a:buClrTx/>
              <a:buSzTx/>
              <a:buFontTx/>
              <a:buNone/>
            </a:pPr>
            <a:r>
              <a:rPr lang="es-ES_tradnl" sz="1800">
                <a:solidFill>
                  <a:schemeClr val="tx2"/>
                </a:solidFill>
                <a:latin typeface="Arial" panose="020B0604020202020204" pitchFamily="34" charset="0"/>
              </a:rPr>
              <a:t>Solo Nombre de Clase</a:t>
            </a:r>
            <a:endParaRPr lang="es-ES_tradnl" sz="1700">
              <a:solidFill>
                <a:schemeClr val="tx2"/>
              </a:solidFill>
              <a:latin typeface="Arial" panose="020B0604020202020204" pitchFamily="34" charset="0"/>
            </a:endParaRPr>
          </a:p>
        </p:txBody>
      </p:sp>
      <p:sp>
        <p:nvSpPr>
          <p:cNvPr id="14354" name="Rectangle 16"/>
          <p:cNvSpPr>
            <a:spLocks noChangeArrowheads="1"/>
          </p:cNvSpPr>
          <p:nvPr/>
        </p:nvSpPr>
        <p:spPr bwMode="auto">
          <a:xfrm>
            <a:off x="7239000" y="5715000"/>
            <a:ext cx="1600200" cy="609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endParaRPr lang="es-ES" sz="2400">
              <a:latin typeface="Times New Roman" panose="02020603050405020304" pitchFamily="18" charset="0"/>
            </a:endParaRPr>
          </a:p>
        </p:txBody>
      </p:sp>
      <p:sp>
        <p:nvSpPr>
          <p:cNvPr id="14355" name="Text Box 17"/>
          <p:cNvSpPr txBox="1">
            <a:spLocks noChangeArrowheads="1"/>
          </p:cNvSpPr>
          <p:nvPr/>
        </p:nvSpPr>
        <p:spPr bwMode="auto">
          <a:xfrm>
            <a:off x="7162800" y="5791200"/>
            <a:ext cx="182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a:spcBef>
                <a:spcPct val="50000"/>
              </a:spcBef>
              <a:buClrTx/>
              <a:buSzTx/>
              <a:buFontTx/>
              <a:buNone/>
            </a:pPr>
            <a:r>
              <a:rPr lang="es-ES_tradnl" sz="2200" u="sng">
                <a:solidFill>
                  <a:schemeClr val="tx2"/>
                </a:solidFill>
                <a:latin typeface="Times New Roman" panose="02020603050405020304" pitchFamily="18" charset="0"/>
              </a:rPr>
              <a:t>:Profesora</a:t>
            </a:r>
            <a:endParaRPr lang="es-ES_tradnl" sz="2200" u="sng">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3" y="404664"/>
            <a:ext cx="7550348" cy="932011"/>
          </a:xfrm>
        </p:spPr>
        <p:txBody>
          <a:bodyPr/>
          <a:lstStyle/>
          <a:p>
            <a:r>
              <a:rPr lang="es-ES_tradnl" sz="3600" b="1" dirty="0"/>
              <a:t>¿Qué son Clases?</a:t>
            </a:r>
          </a:p>
        </p:txBody>
      </p:sp>
      <p:sp>
        <p:nvSpPr>
          <p:cNvPr id="21509" name="Rectangle 3"/>
          <p:cNvSpPr>
            <a:spLocks noGrp="1" noChangeArrowheads="1"/>
          </p:cNvSpPr>
          <p:nvPr>
            <p:ph idx="1"/>
          </p:nvPr>
        </p:nvSpPr>
        <p:spPr>
          <a:xfrm>
            <a:off x="539553" y="1618344"/>
            <a:ext cx="8136903" cy="4402944"/>
          </a:xfrm>
        </p:spPr>
        <p:txBody>
          <a:bodyPr rtlCol="0">
            <a:normAutofit fontScale="85000" lnSpcReduction="20000"/>
          </a:bodyPr>
          <a:lstStyle/>
          <a:p>
            <a:pPr algn="just" fontAlgn="auto">
              <a:lnSpc>
                <a:spcPct val="120000"/>
              </a:lnSpc>
              <a:spcBef>
                <a:spcPts val="500"/>
              </a:spcBef>
              <a:spcAft>
                <a:spcPts val="500"/>
              </a:spcAft>
              <a:buFont typeface="Wingdings 3" charset="2"/>
              <a:buChar char=""/>
              <a:defRPr/>
            </a:pPr>
            <a:r>
              <a:rPr lang="es-ES_tradnl" sz="2500" dirty="0"/>
              <a:t>Una clase es una abstracción de ítems del mundo real. Capturan la estructura y comportamiento común de un conjunto de objetos que tienen:</a:t>
            </a:r>
          </a:p>
          <a:p>
            <a:pPr algn="just" fontAlgn="auto">
              <a:lnSpc>
                <a:spcPct val="20000"/>
              </a:lnSpc>
              <a:spcAft>
                <a:spcPts val="0"/>
              </a:spcAft>
              <a:buFont typeface="Wingdings" panose="05000000000000000000" pitchFamily="2" charset="2"/>
              <a:buNone/>
              <a:defRPr/>
            </a:pPr>
            <a:endParaRPr lang="es-ES_tradnl" sz="2500" dirty="0"/>
          </a:p>
          <a:p>
            <a:pPr lvl="1" algn="just" fontAlgn="auto">
              <a:spcAft>
                <a:spcPts val="0"/>
              </a:spcAft>
              <a:buFont typeface="Wingdings" panose="05000000000000000000" pitchFamily="2" charset="2"/>
              <a:buChar char="v"/>
              <a:defRPr/>
            </a:pPr>
            <a:r>
              <a:rPr lang="es-ES_tradnl" sz="2200" dirty="0"/>
              <a:t>Propiedades en común (atributos)</a:t>
            </a:r>
          </a:p>
          <a:p>
            <a:pPr lvl="1" algn="just" fontAlgn="auto">
              <a:spcAft>
                <a:spcPts val="0"/>
              </a:spcAft>
              <a:buFont typeface="Wingdings" panose="05000000000000000000" pitchFamily="2" charset="2"/>
              <a:buChar char="v"/>
              <a:defRPr/>
            </a:pPr>
            <a:r>
              <a:rPr lang="es-ES_tradnl" sz="2200" dirty="0"/>
              <a:t>Comportamiento en común (operaciones)</a:t>
            </a:r>
          </a:p>
          <a:p>
            <a:pPr lvl="1" algn="just" fontAlgn="auto">
              <a:spcAft>
                <a:spcPts val="0"/>
              </a:spcAft>
              <a:buFont typeface="Wingdings" panose="05000000000000000000" pitchFamily="2" charset="2"/>
              <a:buChar char="v"/>
              <a:defRPr/>
            </a:pPr>
            <a:r>
              <a:rPr lang="es-ES_tradnl" sz="2200" dirty="0"/>
              <a:t>Relaciones comunes con otros objetos (asociaciones)</a:t>
            </a:r>
          </a:p>
          <a:p>
            <a:pPr lvl="1" algn="just" fontAlgn="auto">
              <a:spcAft>
                <a:spcPts val="0"/>
              </a:spcAft>
              <a:buFont typeface="Wingdings" panose="05000000000000000000" pitchFamily="2" charset="2"/>
              <a:buChar char="v"/>
              <a:defRPr/>
            </a:pPr>
            <a:r>
              <a:rPr lang="es-ES_tradnl" sz="2200" dirty="0"/>
              <a:t>Semántica en común (descripción breve)</a:t>
            </a:r>
          </a:p>
          <a:p>
            <a:pPr lvl="1" algn="just" fontAlgn="auto">
              <a:spcAft>
                <a:spcPts val="0"/>
              </a:spcAft>
              <a:buFont typeface="Wingdings 3" charset="2"/>
              <a:buChar char=""/>
              <a:defRPr/>
            </a:pPr>
            <a:endParaRPr lang="es-ES_tradnl" sz="2200" dirty="0"/>
          </a:p>
          <a:p>
            <a:pPr algn="just" fontAlgn="auto">
              <a:spcAft>
                <a:spcPts val="0"/>
              </a:spcAft>
              <a:buFont typeface="Wingdings 3" charset="2"/>
              <a:buChar char=""/>
              <a:defRPr/>
            </a:pPr>
            <a:r>
              <a:rPr lang="es-ES_tradnl" sz="2500" dirty="0"/>
              <a:t>Una clase es una abstracción porque:</a:t>
            </a:r>
          </a:p>
          <a:p>
            <a:pPr lvl="1" algn="just" fontAlgn="auto">
              <a:spcAft>
                <a:spcPts val="0"/>
              </a:spcAft>
              <a:buFont typeface="Wingdings" panose="05000000000000000000" pitchFamily="2" charset="2"/>
              <a:buChar char="v"/>
              <a:defRPr/>
            </a:pPr>
            <a:r>
              <a:rPr lang="es-ES_tradnl" sz="2200" dirty="0"/>
              <a:t>Enfatiza características relevantes al sistema</a:t>
            </a:r>
          </a:p>
          <a:p>
            <a:pPr lvl="1" algn="just" fontAlgn="auto">
              <a:spcAft>
                <a:spcPts val="0"/>
              </a:spcAft>
              <a:buFont typeface="Wingdings" panose="05000000000000000000" pitchFamily="2" charset="2"/>
              <a:buChar char="v"/>
              <a:defRPr/>
            </a:pPr>
            <a:r>
              <a:rPr lang="es-ES_tradnl" sz="2200" dirty="0"/>
              <a:t>Suprime otras características.</a:t>
            </a:r>
          </a:p>
        </p:txBody>
      </p:sp>
      <p:sp>
        <p:nvSpPr>
          <p:cNvPr id="15365"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fld id="{97B68437-2A83-4BF9-94AA-1A3EBA03C56C}" type="slidenum">
              <a:rPr lang="es-ES_tradnl" sz="1400">
                <a:solidFill>
                  <a:schemeClr val="tx2"/>
                </a:solidFill>
                <a:latin typeface="Times New Roman" panose="02020603050405020304" pitchFamily="18" charset="0"/>
              </a:rPr>
              <a:pPr>
                <a:spcBef>
                  <a:spcPct val="0"/>
                </a:spcBef>
                <a:buClrTx/>
                <a:buSzTx/>
                <a:buFontTx/>
                <a:buNone/>
              </a:pPr>
              <a:t>9</a:t>
            </a:fld>
            <a:endParaRPr lang="es-ES_tradnl" sz="1400">
              <a:solidFill>
                <a:schemeClr val="tx2"/>
              </a:solidFill>
              <a:latin typeface="Times New Roman" panose="02020603050405020304" pitchFamily="18" charset="0"/>
            </a:endParaRPr>
          </a:p>
        </p:txBody>
      </p:sp>
      <p:pic>
        <p:nvPicPr>
          <p:cNvPr id="153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205" y="122995"/>
            <a:ext cx="1907845" cy="111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2168</TotalTime>
  <Words>1764</Words>
  <Application>Microsoft Office PowerPoint</Application>
  <PresentationFormat>Presentación en pantalla (4:3)</PresentationFormat>
  <Paragraphs>380</Paragraphs>
  <Slides>42</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42</vt:i4>
      </vt:variant>
    </vt:vector>
  </HeadingPairs>
  <TitlesOfParts>
    <vt:vector size="50" baseType="lpstr">
      <vt:lpstr>Arial</vt:lpstr>
      <vt:lpstr>Century Gothic</vt:lpstr>
      <vt:lpstr>Courier New</vt:lpstr>
      <vt:lpstr>Times New Roman</vt:lpstr>
      <vt:lpstr>Wingdings</vt:lpstr>
      <vt:lpstr>Wingdings 3</vt:lpstr>
      <vt:lpstr>Ion</vt:lpstr>
      <vt:lpstr>Imagen</vt:lpstr>
      <vt:lpstr>Elaboración del Modelo de Diseño</vt:lpstr>
      <vt:lpstr>Conceptos del Diseño Orientado a Objetos</vt:lpstr>
      <vt:lpstr>¿Qué es un Objeto?</vt:lpstr>
      <vt:lpstr>Presentación de PowerPoint</vt:lpstr>
      <vt:lpstr>Un objeto tiene Estado</vt:lpstr>
      <vt:lpstr>Un objeto tiene Comportamiento</vt:lpstr>
      <vt:lpstr>Un Objeto tiene Identidad</vt:lpstr>
      <vt:lpstr>Representando Objetos con UML</vt:lpstr>
      <vt:lpstr>¿Qué son Clases?</vt:lpstr>
      <vt:lpstr>Ejemplo de una Clase</vt:lpstr>
      <vt:lpstr>Clases y Objetos</vt:lpstr>
      <vt:lpstr>Guía para encontrar Clases</vt:lpstr>
      <vt:lpstr>Guía para nombrar Clases</vt:lpstr>
      <vt:lpstr>Ejemplo - Registro Estudiantil</vt:lpstr>
      <vt:lpstr>Representando Clases con UML</vt:lpstr>
      <vt:lpstr>Atributos</vt:lpstr>
      <vt:lpstr>Atributos</vt:lpstr>
      <vt:lpstr>Atributos dependen del dominio</vt:lpstr>
      <vt:lpstr>Métodos</vt:lpstr>
      <vt:lpstr>Presentación de PowerPoint</vt:lpstr>
      <vt:lpstr>Ejemplo:</vt:lpstr>
      <vt:lpstr>Presentación de PowerPoint</vt:lpstr>
      <vt:lpstr>Relación entre Clases</vt:lpstr>
      <vt:lpstr>Generalización</vt:lpstr>
      <vt:lpstr>Generalización: Incidente</vt:lpstr>
      <vt:lpstr>Asociación</vt:lpstr>
      <vt:lpstr>Tipos de Asociaciones</vt:lpstr>
      <vt:lpstr>Asociación Uno a Uno</vt:lpstr>
      <vt:lpstr>Asociación Uno a Muchos</vt:lpstr>
      <vt:lpstr>Asociación Muchos a Muchos</vt:lpstr>
      <vt:lpstr>Agregación</vt:lpstr>
      <vt:lpstr>Ejemplo</vt:lpstr>
      <vt:lpstr>Modelo de Diseño</vt:lpstr>
      <vt:lpstr>Presentación de PowerPoint</vt:lpstr>
      <vt:lpstr>Clases de Diseño</vt:lpstr>
      <vt:lpstr>Diagrama de Clases de Diseño</vt:lpstr>
      <vt:lpstr>¿Cómo elaborar un DCD?</vt:lpstr>
      <vt:lpstr>Presentación de PowerPoint</vt:lpstr>
      <vt:lpstr>Presentación de PowerPoint</vt:lpstr>
      <vt:lpstr>Subsistemas</vt:lpstr>
      <vt:lpstr>Ejemplo de división en subsistemas para un Sistema de Administración de Accidentes</vt:lpstr>
      <vt:lpstr>Interfaces de Subsistemas</vt:lpstr>
    </vt:vector>
  </TitlesOfParts>
  <Company>UTP - FISC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Diseño</dc:title>
  <dc:creator>Asist. Dep. Ing. Soft.</dc:creator>
  <cp:lastModifiedBy>960-2015</cp:lastModifiedBy>
  <cp:revision>74</cp:revision>
  <dcterms:created xsi:type="dcterms:W3CDTF">2005-08-03T15:55:18Z</dcterms:created>
  <dcterms:modified xsi:type="dcterms:W3CDTF">2023-05-17T14:29:20Z</dcterms:modified>
</cp:coreProperties>
</file>