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18288000" cy="10287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15061-F3EA-44B0-A308-D04F4EA94DCF}" v="8" dt="2023-05-29T16:12:29.2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F2A6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F2A6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F2A6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F2A6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1600" y="927088"/>
            <a:ext cx="15308580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2F2A6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1600" y="2165337"/>
            <a:ext cx="15455265" cy="497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2F2A6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ured.cu/Estilos_arquitect%C3%B3nicos#Arquitectura_Orientada_a_Objetos" TargetMode="External"/><Relationship Id="rId2" Type="http://schemas.openxmlformats.org/officeDocument/2006/relationships/hyperlink" Target="http://www.tutorialride.com/software-architecture-and-design/object-oriented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7246620"/>
          </a:xfrm>
          <a:custGeom>
            <a:avLst/>
            <a:gdLst/>
            <a:ahLst/>
            <a:cxnLst/>
            <a:rect l="l" t="t" r="r" b="b"/>
            <a:pathLst>
              <a:path w="18288000" h="7246620">
                <a:moveTo>
                  <a:pt x="0" y="7246400"/>
                </a:moveTo>
                <a:lnTo>
                  <a:pt x="18287998" y="7246400"/>
                </a:lnTo>
                <a:lnTo>
                  <a:pt x="18287998" y="0"/>
                </a:lnTo>
                <a:lnTo>
                  <a:pt x="0" y="0"/>
                </a:lnTo>
                <a:lnTo>
                  <a:pt x="0" y="7246400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84875"/>
            <a:ext cx="18288000" cy="2540"/>
          </a:xfrm>
          <a:custGeom>
            <a:avLst/>
            <a:gdLst/>
            <a:ahLst/>
            <a:cxnLst/>
            <a:rect l="l" t="t" r="r" b="b"/>
            <a:pathLst>
              <a:path w="18288000" h="2540">
                <a:moveTo>
                  <a:pt x="0" y="2124"/>
                </a:moveTo>
                <a:lnTo>
                  <a:pt x="18287998" y="2124"/>
                </a:lnTo>
                <a:lnTo>
                  <a:pt x="18287998" y="0"/>
                </a:lnTo>
                <a:lnTo>
                  <a:pt x="0" y="0"/>
                </a:lnTo>
                <a:lnTo>
                  <a:pt x="0" y="212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246400"/>
            <a:ext cx="18288000" cy="3038475"/>
          </a:xfrm>
          <a:custGeom>
            <a:avLst/>
            <a:gdLst/>
            <a:ahLst/>
            <a:cxnLst/>
            <a:rect l="l" t="t" r="r" b="b"/>
            <a:pathLst>
              <a:path w="18288000" h="3038475">
                <a:moveTo>
                  <a:pt x="18287998" y="3038474"/>
                </a:moveTo>
                <a:lnTo>
                  <a:pt x="0" y="30384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038474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6903" y="1028700"/>
            <a:ext cx="187650" cy="187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2822" y="1028700"/>
            <a:ext cx="187650" cy="187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68742" y="1028700"/>
            <a:ext cx="187650" cy="18765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4969081" y="2934679"/>
            <a:ext cx="2291080" cy="4303395"/>
            <a:chOff x="14969081" y="2934679"/>
            <a:chExt cx="2291080" cy="4303395"/>
          </a:xfrm>
        </p:grpSpPr>
        <p:sp>
          <p:nvSpPr>
            <p:cNvPr id="9" name="object 9"/>
            <p:cNvSpPr/>
            <p:nvPr/>
          </p:nvSpPr>
          <p:spPr>
            <a:xfrm>
              <a:off x="14969081" y="2934679"/>
              <a:ext cx="2291080" cy="3924300"/>
            </a:xfrm>
            <a:custGeom>
              <a:avLst/>
              <a:gdLst/>
              <a:ahLst/>
              <a:cxnLst/>
              <a:rect l="l" t="t" r="r" b="b"/>
              <a:pathLst>
                <a:path w="2291080" h="3924300">
                  <a:moveTo>
                    <a:pt x="1233136" y="2032000"/>
                  </a:moveTo>
                  <a:lnTo>
                    <a:pt x="1070309" y="2032000"/>
                  </a:lnTo>
                  <a:lnTo>
                    <a:pt x="1063181" y="1981200"/>
                  </a:lnTo>
                  <a:lnTo>
                    <a:pt x="1049865" y="1892300"/>
                  </a:lnTo>
                  <a:lnTo>
                    <a:pt x="1042737" y="1841500"/>
                  </a:lnTo>
                  <a:lnTo>
                    <a:pt x="1034354" y="1790700"/>
                  </a:lnTo>
                  <a:lnTo>
                    <a:pt x="1025755" y="1739900"/>
                  </a:lnTo>
                  <a:lnTo>
                    <a:pt x="1016949" y="1689100"/>
                  </a:lnTo>
                  <a:lnTo>
                    <a:pt x="1007945" y="1651000"/>
                  </a:lnTo>
                  <a:lnTo>
                    <a:pt x="998754" y="1600200"/>
                  </a:lnTo>
                  <a:lnTo>
                    <a:pt x="989384" y="1549400"/>
                  </a:lnTo>
                  <a:lnTo>
                    <a:pt x="979845" y="1498600"/>
                  </a:lnTo>
                  <a:lnTo>
                    <a:pt x="970146" y="1447800"/>
                  </a:lnTo>
                  <a:lnTo>
                    <a:pt x="960297" y="1397000"/>
                  </a:lnTo>
                  <a:lnTo>
                    <a:pt x="950307" y="1346200"/>
                  </a:lnTo>
                  <a:lnTo>
                    <a:pt x="940185" y="1295400"/>
                  </a:lnTo>
                  <a:lnTo>
                    <a:pt x="929941" y="1257300"/>
                  </a:lnTo>
                  <a:lnTo>
                    <a:pt x="919584" y="1206500"/>
                  </a:lnTo>
                  <a:lnTo>
                    <a:pt x="909123" y="1155700"/>
                  </a:lnTo>
                  <a:lnTo>
                    <a:pt x="898569" y="1104900"/>
                  </a:lnTo>
                  <a:lnTo>
                    <a:pt x="887930" y="1054100"/>
                  </a:lnTo>
                  <a:lnTo>
                    <a:pt x="877216" y="1003300"/>
                  </a:lnTo>
                  <a:lnTo>
                    <a:pt x="866436" y="952500"/>
                  </a:lnTo>
                  <a:lnTo>
                    <a:pt x="855600" y="901700"/>
                  </a:lnTo>
                  <a:lnTo>
                    <a:pt x="844717" y="863600"/>
                  </a:lnTo>
                  <a:lnTo>
                    <a:pt x="822138" y="762000"/>
                  </a:lnTo>
                  <a:lnTo>
                    <a:pt x="810810" y="711200"/>
                  </a:lnTo>
                  <a:lnTo>
                    <a:pt x="799438" y="660400"/>
                  </a:lnTo>
                  <a:lnTo>
                    <a:pt x="788006" y="609600"/>
                  </a:lnTo>
                  <a:lnTo>
                    <a:pt x="776498" y="558800"/>
                  </a:lnTo>
                  <a:lnTo>
                    <a:pt x="764900" y="508000"/>
                  </a:lnTo>
                  <a:lnTo>
                    <a:pt x="753197" y="457200"/>
                  </a:lnTo>
                  <a:lnTo>
                    <a:pt x="741373" y="406400"/>
                  </a:lnTo>
                  <a:lnTo>
                    <a:pt x="729414" y="355600"/>
                  </a:lnTo>
                  <a:lnTo>
                    <a:pt x="714676" y="304800"/>
                  </a:lnTo>
                  <a:lnTo>
                    <a:pt x="700538" y="254000"/>
                  </a:lnTo>
                  <a:lnTo>
                    <a:pt x="687003" y="203200"/>
                  </a:lnTo>
                  <a:lnTo>
                    <a:pt x="674069" y="139700"/>
                  </a:lnTo>
                  <a:lnTo>
                    <a:pt x="661737" y="88900"/>
                  </a:lnTo>
                  <a:lnTo>
                    <a:pt x="656880" y="76200"/>
                  </a:lnTo>
                  <a:lnTo>
                    <a:pt x="649047" y="25400"/>
                  </a:lnTo>
                  <a:lnTo>
                    <a:pt x="644190" y="0"/>
                  </a:lnTo>
                  <a:lnTo>
                    <a:pt x="660155" y="38100"/>
                  </a:lnTo>
                  <a:lnTo>
                    <a:pt x="691982" y="139700"/>
                  </a:lnTo>
                  <a:lnTo>
                    <a:pt x="723642" y="241300"/>
                  </a:lnTo>
                  <a:lnTo>
                    <a:pt x="739399" y="279400"/>
                  </a:lnTo>
                  <a:lnTo>
                    <a:pt x="755100" y="330200"/>
                  </a:lnTo>
                  <a:lnTo>
                    <a:pt x="770743" y="381000"/>
                  </a:lnTo>
                  <a:lnTo>
                    <a:pt x="786321" y="431800"/>
                  </a:lnTo>
                  <a:lnTo>
                    <a:pt x="801831" y="482600"/>
                  </a:lnTo>
                  <a:lnTo>
                    <a:pt x="817268" y="520700"/>
                  </a:lnTo>
                  <a:lnTo>
                    <a:pt x="832628" y="571500"/>
                  </a:lnTo>
                  <a:lnTo>
                    <a:pt x="847906" y="622300"/>
                  </a:lnTo>
                  <a:lnTo>
                    <a:pt x="863097" y="673100"/>
                  </a:lnTo>
                  <a:lnTo>
                    <a:pt x="878198" y="723900"/>
                  </a:lnTo>
                  <a:lnTo>
                    <a:pt x="893204" y="762000"/>
                  </a:lnTo>
                  <a:lnTo>
                    <a:pt x="908110" y="812800"/>
                  </a:lnTo>
                  <a:lnTo>
                    <a:pt x="922912" y="863600"/>
                  </a:lnTo>
                  <a:lnTo>
                    <a:pt x="937606" y="914400"/>
                  </a:lnTo>
                  <a:lnTo>
                    <a:pt x="952186" y="965200"/>
                  </a:lnTo>
                  <a:lnTo>
                    <a:pt x="966649" y="1016000"/>
                  </a:lnTo>
                  <a:lnTo>
                    <a:pt x="980990" y="1054100"/>
                  </a:lnTo>
                  <a:lnTo>
                    <a:pt x="995205" y="1104900"/>
                  </a:lnTo>
                  <a:lnTo>
                    <a:pt x="1009289" y="1155700"/>
                  </a:lnTo>
                  <a:lnTo>
                    <a:pt x="1023237" y="1206500"/>
                  </a:lnTo>
                  <a:lnTo>
                    <a:pt x="1037046" y="1257300"/>
                  </a:lnTo>
                  <a:lnTo>
                    <a:pt x="1050710" y="1308100"/>
                  </a:lnTo>
                  <a:lnTo>
                    <a:pt x="1064226" y="1358900"/>
                  </a:lnTo>
                  <a:lnTo>
                    <a:pt x="1077588" y="1397000"/>
                  </a:lnTo>
                  <a:lnTo>
                    <a:pt x="1090792" y="1447800"/>
                  </a:lnTo>
                  <a:lnTo>
                    <a:pt x="1103835" y="1498600"/>
                  </a:lnTo>
                  <a:lnTo>
                    <a:pt x="1116711" y="1549400"/>
                  </a:lnTo>
                  <a:lnTo>
                    <a:pt x="1129416" y="1600200"/>
                  </a:lnTo>
                  <a:lnTo>
                    <a:pt x="1141945" y="1651000"/>
                  </a:lnTo>
                  <a:lnTo>
                    <a:pt x="1154294" y="1701800"/>
                  </a:lnTo>
                  <a:lnTo>
                    <a:pt x="1166459" y="1752600"/>
                  </a:lnTo>
                  <a:lnTo>
                    <a:pt x="1178435" y="1790700"/>
                  </a:lnTo>
                  <a:lnTo>
                    <a:pt x="1190217" y="1841500"/>
                  </a:lnTo>
                  <a:lnTo>
                    <a:pt x="1201802" y="1892300"/>
                  </a:lnTo>
                  <a:lnTo>
                    <a:pt x="1213184" y="1943100"/>
                  </a:lnTo>
                  <a:lnTo>
                    <a:pt x="1224895" y="1993900"/>
                  </a:lnTo>
                  <a:lnTo>
                    <a:pt x="1233136" y="2032000"/>
                  </a:lnTo>
                  <a:close/>
                </a:path>
                <a:path w="2291080" h="3924300">
                  <a:moveTo>
                    <a:pt x="1443940" y="2324100"/>
                  </a:moveTo>
                  <a:lnTo>
                    <a:pt x="932447" y="2324100"/>
                  </a:lnTo>
                  <a:lnTo>
                    <a:pt x="917396" y="2260600"/>
                  </a:lnTo>
                  <a:lnTo>
                    <a:pt x="902275" y="2209800"/>
                  </a:lnTo>
                  <a:lnTo>
                    <a:pt x="887015" y="2171700"/>
                  </a:lnTo>
                  <a:lnTo>
                    <a:pt x="871546" y="2120900"/>
                  </a:lnTo>
                  <a:lnTo>
                    <a:pt x="855799" y="2070100"/>
                  </a:lnTo>
                  <a:lnTo>
                    <a:pt x="839704" y="2019300"/>
                  </a:lnTo>
                  <a:lnTo>
                    <a:pt x="823826" y="1968500"/>
                  </a:lnTo>
                  <a:lnTo>
                    <a:pt x="807679" y="1917700"/>
                  </a:lnTo>
                  <a:lnTo>
                    <a:pt x="791256" y="1879600"/>
                  </a:lnTo>
                  <a:lnTo>
                    <a:pt x="774552" y="1828800"/>
                  </a:lnTo>
                  <a:lnTo>
                    <a:pt x="757562" y="1778000"/>
                  </a:lnTo>
                  <a:lnTo>
                    <a:pt x="740280" y="1739900"/>
                  </a:lnTo>
                  <a:lnTo>
                    <a:pt x="722701" y="1689100"/>
                  </a:lnTo>
                  <a:lnTo>
                    <a:pt x="704818" y="1638300"/>
                  </a:lnTo>
                  <a:lnTo>
                    <a:pt x="686627" y="1587500"/>
                  </a:lnTo>
                  <a:lnTo>
                    <a:pt x="668123" y="1549400"/>
                  </a:lnTo>
                  <a:lnTo>
                    <a:pt x="649299" y="1498600"/>
                  </a:lnTo>
                  <a:lnTo>
                    <a:pt x="630150" y="1447800"/>
                  </a:lnTo>
                  <a:lnTo>
                    <a:pt x="610670" y="1409700"/>
                  </a:lnTo>
                  <a:lnTo>
                    <a:pt x="590855" y="1358900"/>
                  </a:lnTo>
                  <a:lnTo>
                    <a:pt x="570698" y="1308100"/>
                  </a:lnTo>
                  <a:lnTo>
                    <a:pt x="550194" y="1270000"/>
                  </a:lnTo>
                  <a:lnTo>
                    <a:pt x="529337" y="1219200"/>
                  </a:lnTo>
                  <a:lnTo>
                    <a:pt x="508123" y="1168400"/>
                  </a:lnTo>
                  <a:lnTo>
                    <a:pt x="486545" y="1130300"/>
                  </a:lnTo>
                  <a:lnTo>
                    <a:pt x="464598" y="1079500"/>
                  </a:lnTo>
                  <a:lnTo>
                    <a:pt x="442276" y="1028700"/>
                  </a:lnTo>
                  <a:lnTo>
                    <a:pt x="419575" y="990600"/>
                  </a:lnTo>
                  <a:lnTo>
                    <a:pt x="396488" y="939800"/>
                  </a:lnTo>
                  <a:lnTo>
                    <a:pt x="373010" y="901700"/>
                  </a:lnTo>
                  <a:lnTo>
                    <a:pt x="349135" y="850900"/>
                  </a:lnTo>
                  <a:lnTo>
                    <a:pt x="324858" y="812800"/>
                  </a:lnTo>
                  <a:lnTo>
                    <a:pt x="300174" y="762000"/>
                  </a:lnTo>
                  <a:lnTo>
                    <a:pt x="275077" y="723900"/>
                  </a:lnTo>
                  <a:lnTo>
                    <a:pt x="249561" y="673100"/>
                  </a:lnTo>
                  <a:lnTo>
                    <a:pt x="223621" y="635000"/>
                  </a:lnTo>
                  <a:lnTo>
                    <a:pt x="197252" y="584200"/>
                  </a:lnTo>
                  <a:lnTo>
                    <a:pt x="170447" y="546100"/>
                  </a:lnTo>
                  <a:lnTo>
                    <a:pt x="198225" y="584200"/>
                  </a:lnTo>
                  <a:lnTo>
                    <a:pt x="226245" y="635000"/>
                  </a:lnTo>
                  <a:lnTo>
                    <a:pt x="254479" y="673100"/>
                  </a:lnTo>
                  <a:lnTo>
                    <a:pt x="282895" y="723900"/>
                  </a:lnTo>
                  <a:lnTo>
                    <a:pt x="340153" y="800100"/>
                  </a:lnTo>
                  <a:lnTo>
                    <a:pt x="368935" y="850900"/>
                  </a:lnTo>
                  <a:lnTo>
                    <a:pt x="455530" y="977900"/>
                  </a:lnTo>
                  <a:lnTo>
                    <a:pt x="513165" y="1054100"/>
                  </a:lnTo>
                  <a:lnTo>
                    <a:pt x="541864" y="1104900"/>
                  </a:lnTo>
                  <a:lnTo>
                    <a:pt x="598871" y="1181100"/>
                  </a:lnTo>
                  <a:lnTo>
                    <a:pt x="627119" y="1231900"/>
                  </a:lnTo>
                  <a:lnTo>
                    <a:pt x="655157" y="1270000"/>
                  </a:lnTo>
                  <a:lnTo>
                    <a:pt x="682954" y="1320800"/>
                  </a:lnTo>
                  <a:lnTo>
                    <a:pt x="710480" y="1358900"/>
                  </a:lnTo>
                  <a:lnTo>
                    <a:pt x="737705" y="1397000"/>
                  </a:lnTo>
                  <a:lnTo>
                    <a:pt x="764599" y="1447800"/>
                  </a:lnTo>
                  <a:lnTo>
                    <a:pt x="791131" y="1485900"/>
                  </a:lnTo>
                  <a:lnTo>
                    <a:pt x="817272" y="1536700"/>
                  </a:lnTo>
                  <a:lnTo>
                    <a:pt x="842990" y="1574800"/>
                  </a:lnTo>
                  <a:lnTo>
                    <a:pt x="868256" y="1625600"/>
                  </a:lnTo>
                  <a:lnTo>
                    <a:pt x="893039" y="1663700"/>
                  </a:lnTo>
                  <a:lnTo>
                    <a:pt x="917310" y="1714500"/>
                  </a:lnTo>
                  <a:lnTo>
                    <a:pt x="941038" y="1752600"/>
                  </a:lnTo>
                  <a:lnTo>
                    <a:pt x="964192" y="1803400"/>
                  </a:lnTo>
                  <a:lnTo>
                    <a:pt x="986743" y="1841500"/>
                  </a:lnTo>
                  <a:lnTo>
                    <a:pt x="1008661" y="1892300"/>
                  </a:lnTo>
                  <a:lnTo>
                    <a:pt x="1029914" y="1943100"/>
                  </a:lnTo>
                  <a:lnTo>
                    <a:pt x="1050474" y="1981200"/>
                  </a:lnTo>
                  <a:lnTo>
                    <a:pt x="1070309" y="2032000"/>
                  </a:lnTo>
                  <a:lnTo>
                    <a:pt x="1233136" y="2032000"/>
                  </a:lnTo>
                  <a:lnTo>
                    <a:pt x="1235884" y="2044700"/>
                  </a:lnTo>
                  <a:lnTo>
                    <a:pt x="1246030" y="2095500"/>
                  </a:lnTo>
                  <a:lnTo>
                    <a:pt x="1255214" y="2146300"/>
                  </a:lnTo>
                  <a:lnTo>
                    <a:pt x="1263316" y="2197100"/>
                  </a:lnTo>
                  <a:lnTo>
                    <a:pt x="1482595" y="2197100"/>
                  </a:lnTo>
                  <a:lnTo>
                    <a:pt x="1471176" y="2235200"/>
                  </a:lnTo>
                  <a:lnTo>
                    <a:pt x="1455672" y="2286000"/>
                  </a:lnTo>
                  <a:lnTo>
                    <a:pt x="1443940" y="2324100"/>
                  </a:lnTo>
                  <a:close/>
                </a:path>
                <a:path w="2291080" h="3924300">
                  <a:moveTo>
                    <a:pt x="1482595" y="2197100"/>
                  </a:moveTo>
                  <a:lnTo>
                    <a:pt x="1263316" y="2197100"/>
                  </a:lnTo>
                  <a:lnTo>
                    <a:pt x="1278355" y="2146300"/>
                  </a:lnTo>
                  <a:lnTo>
                    <a:pt x="1290816" y="2095500"/>
                  </a:lnTo>
                  <a:lnTo>
                    <a:pt x="1304115" y="2044700"/>
                  </a:lnTo>
                  <a:lnTo>
                    <a:pt x="1318220" y="2006600"/>
                  </a:lnTo>
                  <a:lnTo>
                    <a:pt x="1333100" y="1955800"/>
                  </a:lnTo>
                  <a:lnTo>
                    <a:pt x="1348725" y="1905000"/>
                  </a:lnTo>
                  <a:lnTo>
                    <a:pt x="1365063" y="1866900"/>
                  </a:lnTo>
                  <a:lnTo>
                    <a:pt x="1382082" y="1816100"/>
                  </a:lnTo>
                  <a:lnTo>
                    <a:pt x="1399752" y="1765300"/>
                  </a:lnTo>
                  <a:lnTo>
                    <a:pt x="1418042" y="1727200"/>
                  </a:lnTo>
                  <a:lnTo>
                    <a:pt x="1436919" y="1676400"/>
                  </a:lnTo>
                  <a:lnTo>
                    <a:pt x="1456354" y="1638300"/>
                  </a:lnTo>
                  <a:lnTo>
                    <a:pt x="1476315" y="1587500"/>
                  </a:lnTo>
                  <a:lnTo>
                    <a:pt x="1496770" y="1536700"/>
                  </a:lnTo>
                  <a:lnTo>
                    <a:pt x="1517688" y="1498600"/>
                  </a:lnTo>
                  <a:lnTo>
                    <a:pt x="1539039" y="1447800"/>
                  </a:lnTo>
                  <a:lnTo>
                    <a:pt x="1562066" y="1409700"/>
                  </a:lnTo>
                  <a:lnTo>
                    <a:pt x="1586058" y="1358900"/>
                  </a:lnTo>
                  <a:lnTo>
                    <a:pt x="1611058" y="1320800"/>
                  </a:lnTo>
                  <a:lnTo>
                    <a:pt x="1637110" y="1270000"/>
                  </a:lnTo>
                  <a:lnTo>
                    <a:pt x="1664259" y="1231900"/>
                  </a:lnTo>
                  <a:lnTo>
                    <a:pt x="1692547" y="1193800"/>
                  </a:lnTo>
                  <a:lnTo>
                    <a:pt x="1722020" y="1155700"/>
                  </a:lnTo>
                  <a:lnTo>
                    <a:pt x="1754084" y="1117600"/>
                  </a:lnTo>
                  <a:lnTo>
                    <a:pt x="1795051" y="1079500"/>
                  </a:lnTo>
                  <a:lnTo>
                    <a:pt x="1838786" y="1028700"/>
                  </a:lnTo>
                  <a:lnTo>
                    <a:pt x="1879152" y="990600"/>
                  </a:lnTo>
                  <a:lnTo>
                    <a:pt x="1910013" y="952500"/>
                  </a:lnTo>
                  <a:lnTo>
                    <a:pt x="1885452" y="1003300"/>
                  </a:lnTo>
                  <a:lnTo>
                    <a:pt x="1862053" y="1041400"/>
                  </a:lnTo>
                  <a:lnTo>
                    <a:pt x="1839752" y="1092200"/>
                  </a:lnTo>
                  <a:lnTo>
                    <a:pt x="1818487" y="1130300"/>
                  </a:lnTo>
                  <a:lnTo>
                    <a:pt x="1798196" y="1181100"/>
                  </a:lnTo>
                  <a:lnTo>
                    <a:pt x="1778816" y="1219200"/>
                  </a:lnTo>
                  <a:lnTo>
                    <a:pt x="1760286" y="1270000"/>
                  </a:lnTo>
                  <a:lnTo>
                    <a:pt x="1742541" y="1320800"/>
                  </a:lnTo>
                  <a:lnTo>
                    <a:pt x="1725521" y="1371600"/>
                  </a:lnTo>
                  <a:lnTo>
                    <a:pt x="1709162" y="1409700"/>
                  </a:lnTo>
                  <a:lnTo>
                    <a:pt x="1693402" y="1460500"/>
                  </a:lnTo>
                  <a:lnTo>
                    <a:pt x="1678178" y="1511300"/>
                  </a:lnTo>
                  <a:lnTo>
                    <a:pt x="1663428" y="1562100"/>
                  </a:lnTo>
                  <a:lnTo>
                    <a:pt x="1649090" y="1612900"/>
                  </a:lnTo>
                  <a:lnTo>
                    <a:pt x="1635102" y="1663700"/>
                  </a:lnTo>
                  <a:lnTo>
                    <a:pt x="1621399" y="1714500"/>
                  </a:lnTo>
                  <a:lnTo>
                    <a:pt x="1607921" y="1752600"/>
                  </a:lnTo>
                  <a:lnTo>
                    <a:pt x="1594605" y="1803400"/>
                  </a:lnTo>
                  <a:lnTo>
                    <a:pt x="1555002" y="1955800"/>
                  </a:lnTo>
                  <a:lnTo>
                    <a:pt x="1541708" y="2006600"/>
                  </a:lnTo>
                  <a:lnTo>
                    <a:pt x="1528263" y="2044700"/>
                  </a:lnTo>
                  <a:lnTo>
                    <a:pt x="1514606" y="2095500"/>
                  </a:lnTo>
                  <a:lnTo>
                    <a:pt x="1500672" y="2146300"/>
                  </a:lnTo>
                  <a:lnTo>
                    <a:pt x="1486401" y="2184400"/>
                  </a:lnTo>
                  <a:lnTo>
                    <a:pt x="1482595" y="2197100"/>
                  </a:lnTo>
                  <a:close/>
                </a:path>
                <a:path w="2291080" h="3924300">
                  <a:moveTo>
                    <a:pt x="1079131" y="3773063"/>
                  </a:moveTo>
                  <a:lnTo>
                    <a:pt x="1085529" y="3733800"/>
                  </a:lnTo>
                  <a:lnTo>
                    <a:pt x="1094192" y="3683000"/>
                  </a:lnTo>
                  <a:lnTo>
                    <a:pt x="1101531" y="3632200"/>
                  </a:lnTo>
                  <a:lnTo>
                    <a:pt x="1107908" y="3581400"/>
                  </a:lnTo>
                  <a:lnTo>
                    <a:pt x="1109788" y="3556000"/>
                  </a:lnTo>
                  <a:lnTo>
                    <a:pt x="1113547" y="3492500"/>
                  </a:lnTo>
                  <a:lnTo>
                    <a:pt x="1115427" y="3467100"/>
                  </a:lnTo>
                  <a:lnTo>
                    <a:pt x="1114566" y="3403600"/>
                  </a:lnTo>
                  <a:lnTo>
                    <a:pt x="1112294" y="3352800"/>
                  </a:lnTo>
                  <a:lnTo>
                    <a:pt x="1109083" y="3302000"/>
                  </a:lnTo>
                  <a:lnTo>
                    <a:pt x="1105401" y="3238500"/>
                  </a:lnTo>
                  <a:lnTo>
                    <a:pt x="1090009" y="3187700"/>
                  </a:lnTo>
                  <a:lnTo>
                    <a:pt x="1074382" y="3136900"/>
                  </a:lnTo>
                  <a:lnTo>
                    <a:pt x="1059225" y="3086100"/>
                  </a:lnTo>
                  <a:lnTo>
                    <a:pt x="1045243" y="3048000"/>
                  </a:lnTo>
                  <a:lnTo>
                    <a:pt x="1029672" y="2997200"/>
                  </a:lnTo>
                  <a:lnTo>
                    <a:pt x="1013047" y="2959100"/>
                  </a:lnTo>
                  <a:lnTo>
                    <a:pt x="995381" y="2908300"/>
                  </a:lnTo>
                  <a:lnTo>
                    <a:pt x="976688" y="2857500"/>
                  </a:lnTo>
                  <a:lnTo>
                    <a:pt x="956982" y="2819400"/>
                  </a:lnTo>
                  <a:lnTo>
                    <a:pt x="936277" y="2768600"/>
                  </a:lnTo>
                  <a:lnTo>
                    <a:pt x="914586" y="2730500"/>
                  </a:lnTo>
                  <a:lnTo>
                    <a:pt x="891923" y="2679700"/>
                  </a:lnTo>
                  <a:lnTo>
                    <a:pt x="868302" y="2641600"/>
                  </a:lnTo>
                  <a:lnTo>
                    <a:pt x="843735" y="2590800"/>
                  </a:lnTo>
                  <a:lnTo>
                    <a:pt x="818238" y="2552700"/>
                  </a:lnTo>
                  <a:lnTo>
                    <a:pt x="791824" y="2514600"/>
                  </a:lnTo>
                  <a:lnTo>
                    <a:pt x="764506" y="2463800"/>
                  </a:lnTo>
                  <a:lnTo>
                    <a:pt x="737093" y="2425700"/>
                  </a:lnTo>
                  <a:lnTo>
                    <a:pt x="708758" y="2387600"/>
                  </a:lnTo>
                  <a:lnTo>
                    <a:pt x="679517" y="2349500"/>
                  </a:lnTo>
                  <a:lnTo>
                    <a:pt x="649389" y="2311400"/>
                  </a:lnTo>
                  <a:lnTo>
                    <a:pt x="618391" y="2273300"/>
                  </a:lnTo>
                  <a:lnTo>
                    <a:pt x="586539" y="2235200"/>
                  </a:lnTo>
                  <a:lnTo>
                    <a:pt x="553852" y="2197100"/>
                  </a:lnTo>
                  <a:lnTo>
                    <a:pt x="520347" y="2159000"/>
                  </a:lnTo>
                  <a:lnTo>
                    <a:pt x="486041" y="2120900"/>
                  </a:lnTo>
                  <a:lnTo>
                    <a:pt x="450952" y="2082800"/>
                  </a:lnTo>
                  <a:lnTo>
                    <a:pt x="415097" y="2057400"/>
                  </a:lnTo>
                  <a:lnTo>
                    <a:pt x="378493" y="2019300"/>
                  </a:lnTo>
                  <a:lnTo>
                    <a:pt x="338005" y="1981200"/>
                  </a:lnTo>
                  <a:lnTo>
                    <a:pt x="255357" y="1905000"/>
                  </a:lnTo>
                  <a:lnTo>
                    <a:pt x="213616" y="1879600"/>
                  </a:lnTo>
                  <a:lnTo>
                    <a:pt x="130342" y="1803400"/>
                  </a:lnTo>
                  <a:lnTo>
                    <a:pt x="103983" y="1778000"/>
                  </a:lnTo>
                  <a:lnTo>
                    <a:pt x="71750" y="1752600"/>
                  </a:lnTo>
                  <a:lnTo>
                    <a:pt x="36227" y="1714500"/>
                  </a:lnTo>
                  <a:lnTo>
                    <a:pt x="0" y="1689100"/>
                  </a:lnTo>
                  <a:lnTo>
                    <a:pt x="44171" y="1701800"/>
                  </a:lnTo>
                  <a:lnTo>
                    <a:pt x="220672" y="1803400"/>
                  </a:lnTo>
                  <a:lnTo>
                    <a:pt x="264491" y="1816100"/>
                  </a:lnTo>
                  <a:lnTo>
                    <a:pt x="436987" y="1917700"/>
                  </a:lnTo>
                  <a:lnTo>
                    <a:pt x="520840" y="1968500"/>
                  </a:lnTo>
                  <a:lnTo>
                    <a:pt x="561985" y="2006600"/>
                  </a:lnTo>
                  <a:lnTo>
                    <a:pt x="602541" y="2032000"/>
                  </a:lnTo>
                  <a:lnTo>
                    <a:pt x="642456" y="2057400"/>
                  </a:lnTo>
                  <a:lnTo>
                    <a:pt x="681677" y="2082800"/>
                  </a:lnTo>
                  <a:lnTo>
                    <a:pt x="720153" y="2120900"/>
                  </a:lnTo>
                  <a:lnTo>
                    <a:pt x="757831" y="2146300"/>
                  </a:lnTo>
                  <a:lnTo>
                    <a:pt x="794660" y="2184400"/>
                  </a:lnTo>
                  <a:lnTo>
                    <a:pt x="830588" y="2209800"/>
                  </a:lnTo>
                  <a:lnTo>
                    <a:pt x="865563" y="2247900"/>
                  </a:lnTo>
                  <a:lnTo>
                    <a:pt x="899534" y="2286000"/>
                  </a:lnTo>
                  <a:lnTo>
                    <a:pt x="932447" y="2324100"/>
                  </a:lnTo>
                  <a:lnTo>
                    <a:pt x="1443940" y="2324100"/>
                  </a:lnTo>
                  <a:lnTo>
                    <a:pt x="1424387" y="2387600"/>
                  </a:lnTo>
                  <a:lnTo>
                    <a:pt x="1408883" y="2438400"/>
                  </a:lnTo>
                  <a:lnTo>
                    <a:pt x="1393658" y="2489200"/>
                  </a:lnTo>
                  <a:lnTo>
                    <a:pt x="1572657" y="2489200"/>
                  </a:lnTo>
                  <a:lnTo>
                    <a:pt x="1564319" y="2501900"/>
                  </a:lnTo>
                  <a:lnTo>
                    <a:pt x="1539961" y="2540000"/>
                  </a:lnTo>
                  <a:lnTo>
                    <a:pt x="1516241" y="2590800"/>
                  </a:lnTo>
                  <a:lnTo>
                    <a:pt x="1493146" y="2628900"/>
                  </a:lnTo>
                  <a:lnTo>
                    <a:pt x="1470662" y="2679700"/>
                  </a:lnTo>
                  <a:lnTo>
                    <a:pt x="1448773" y="2717800"/>
                  </a:lnTo>
                  <a:lnTo>
                    <a:pt x="1427466" y="2768600"/>
                  </a:lnTo>
                  <a:lnTo>
                    <a:pt x="1406727" y="2819400"/>
                  </a:lnTo>
                  <a:lnTo>
                    <a:pt x="1386540" y="2857500"/>
                  </a:lnTo>
                  <a:lnTo>
                    <a:pt x="1366892" y="2908300"/>
                  </a:lnTo>
                  <a:lnTo>
                    <a:pt x="1347767" y="2946400"/>
                  </a:lnTo>
                  <a:lnTo>
                    <a:pt x="1329152" y="2997200"/>
                  </a:lnTo>
                  <a:lnTo>
                    <a:pt x="1311033" y="3048000"/>
                  </a:lnTo>
                  <a:lnTo>
                    <a:pt x="1293395" y="3086100"/>
                  </a:lnTo>
                  <a:lnTo>
                    <a:pt x="1293395" y="3098800"/>
                  </a:lnTo>
                  <a:lnTo>
                    <a:pt x="1290888" y="3098800"/>
                  </a:lnTo>
                  <a:lnTo>
                    <a:pt x="1290888" y="3111500"/>
                  </a:lnTo>
                  <a:lnTo>
                    <a:pt x="1423420" y="3111500"/>
                  </a:lnTo>
                  <a:lnTo>
                    <a:pt x="1400030" y="3136900"/>
                  </a:lnTo>
                  <a:lnTo>
                    <a:pt x="1366217" y="3175000"/>
                  </a:lnTo>
                  <a:lnTo>
                    <a:pt x="1333500" y="3213100"/>
                  </a:lnTo>
                  <a:lnTo>
                    <a:pt x="1319048" y="3225800"/>
                  </a:lnTo>
                  <a:lnTo>
                    <a:pt x="1302481" y="3251200"/>
                  </a:lnTo>
                  <a:lnTo>
                    <a:pt x="1284504" y="3263900"/>
                  </a:lnTo>
                  <a:lnTo>
                    <a:pt x="1265822" y="3289300"/>
                  </a:lnTo>
                  <a:lnTo>
                    <a:pt x="1257322" y="3340100"/>
                  </a:lnTo>
                  <a:lnTo>
                    <a:pt x="1248015" y="3390900"/>
                  </a:lnTo>
                  <a:lnTo>
                    <a:pt x="1237893" y="3441700"/>
                  </a:lnTo>
                  <a:lnTo>
                    <a:pt x="1226949" y="3479800"/>
                  </a:lnTo>
                  <a:lnTo>
                    <a:pt x="1215177" y="3530600"/>
                  </a:lnTo>
                  <a:lnTo>
                    <a:pt x="1202570" y="3581400"/>
                  </a:lnTo>
                  <a:lnTo>
                    <a:pt x="1189121" y="3632200"/>
                  </a:lnTo>
                  <a:lnTo>
                    <a:pt x="1174823" y="3683000"/>
                  </a:lnTo>
                  <a:lnTo>
                    <a:pt x="1167246" y="3708400"/>
                  </a:lnTo>
                  <a:lnTo>
                    <a:pt x="1097881" y="3708400"/>
                  </a:lnTo>
                  <a:lnTo>
                    <a:pt x="1088521" y="3746500"/>
                  </a:lnTo>
                  <a:lnTo>
                    <a:pt x="1079395" y="3771900"/>
                  </a:lnTo>
                  <a:lnTo>
                    <a:pt x="1079131" y="3773063"/>
                  </a:lnTo>
                  <a:close/>
                </a:path>
                <a:path w="2291080" h="3924300">
                  <a:moveTo>
                    <a:pt x="1572657" y="2489200"/>
                  </a:moveTo>
                  <a:lnTo>
                    <a:pt x="1393658" y="2489200"/>
                  </a:lnTo>
                  <a:lnTo>
                    <a:pt x="1418019" y="2438400"/>
                  </a:lnTo>
                  <a:lnTo>
                    <a:pt x="1443482" y="2400300"/>
                  </a:lnTo>
                  <a:lnTo>
                    <a:pt x="1470050" y="2349500"/>
                  </a:lnTo>
                  <a:lnTo>
                    <a:pt x="1497727" y="2311400"/>
                  </a:lnTo>
                  <a:lnTo>
                    <a:pt x="1526519" y="2273300"/>
                  </a:lnTo>
                  <a:lnTo>
                    <a:pt x="1556429" y="2235200"/>
                  </a:lnTo>
                  <a:lnTo>
                    <a:pt x="1587461" y="2197100"/>
                  </a:lnTo>
                  <a:lnTo>
                    <a:pt x="1619621" y="2159000"/>
                  </a:lnTo>
                  <a:lnTo>
                    <a:pt x="1652912" y="2120900"/>
                  </a:lnTo>
                  <a:lnTo>
                    <a:pt x="1687339" y="2082800"/>
                  </a:lnTo>
                  <a:lnTo>
                    <a:pt x="1722907" y="2044700"/>
                  </a:lnTo>
                  <a:lnTo>
                    <a:pt x="1759618" y="2019300"/>
                  </a:lnTo>
                  <a:lnTo>
                    <a:pt x="1797479" y="1981200"/>
                  </a:lnTo>
                  <a:lnTo>
                    <a:pt x="1836493" y="1955800"/>
                  </a:lnTo>
                  <a:lnTo>
                    <a:pt x="1876664" y="1917700"/>
                  </a:lnTo>
                  <a:lnTo>
                    <a:pt x="1917997" y="1892300"/>
                  </a:lnTo>
                  <a:lnTo>
                    <a:pt x="1960496" y="1866900"/>
                  </a:lnTo>
                  <a:lnTo>
                    <a:pt x="2004166" y="1841500"/>
                  </a:lnTo>
                  <a:lnTo>
                    <a:pt x="2049011" y="1816100"/>
                  </a:lnTo>
                  <a:lnTo>
                    <a:pt x="2095036" y="1790700"/>
                  </a:lnTo>
                  <a:lnTo>
                    <a:pt x="2142244" y="1765300"/>
                  </a:lnTo>
                  <a:lnTo>
                    <a:pt x="2190640" y="1752600"/>
                  </a:lnTo>
                  <a:lnTo>
                    <a:pt x="2240228" y="1727200"/>
                  </a:lnTo>
                  <a:lnTo>
                    <a:pt x="2291013" y="1714500"/>
                  </a:lnTo>
                  <a:lnTo>
                    <a:pt x="2248955" y="1739900"/>
                  </a:lnTo>
                  <a:lnTo>
                    <a:pt x="2207853" y="1765300"/>
                  </a:lnTo>
                  <a:lnTo>
                    <a:pt x="2167692" y="1803400"/>
                  </a:lnTo>
                  <a:lnTo>
                    <a:pt x="2128458" y="1828800"/>
                  </a:lnTo>
                  <a:lnTo>
                    <a:pt x="2090136" y="1854200"/>
                  </a:lnTo>
                  <a:lnTo>
                    <a:pt x="2052712" y="1892300"/>
                  </a:lnTo>
                  <a:lnTo>
                    <a:pt x="2016172" y="1917700"/>
                  </a:lnTo>
                  <a:lnTo>
                    <a:pt x="1980501" y="1955800"/>
                  </a:lnTo>
                  <a:lnTo>
                    <a:pt x="1945684" y="1993900"/>
                  </a:lnTo>
                  <a:lnTo>
                    <a:pt x="1911708" y="2032000"/>
                  </a:lnTo>
                  <a:lnTo>
                    <a:pt x="1878559" y="2057400"/>
                  </a:lnTo>
                  <a:lnTo>
                    <a:pt x="1846221" y="2095500"/>
                  </a:lnTo>
                  <a:lnTo>
                    <a:pt x="1814680" y="2133600"/>
                  </a:lnTo>
                  <a:lnTo>
                    <a:pt x="1783922" y="2171700"/>
                  </a:lnTo>
                  <a:lnTo>
                    <a:pt x="1753933" y="2209800"/>
                  </a:lnTo>
                  <a:lnTo>
                    <a:pt x="1724698" y="2247900"/>
                  </a:lnTo>
                  <a:lnTo>
                    <a:pt x="1696202" y="2298700"/>
                  </a:lnTo>
                  <a:lnTo>
                    <a:pt x="1668432" y="2336800"/>
                  </a:lnTo>
                  <a:lnTo>
                    <a:pt x="1641374" y="2374900"/>
                  </a:lnTo>
                  <a:lnTo>
                    <a:pt x="1615011" y="2413000"/>
                  </a:lnTo>
                  <a:lnTo>
                    <a:pt x="1589331" y="2463800"/>
                  </a:lnTo>
                  <a:lnTo>
                    <a:pt x="1572657" y="2489200"/>
                  </a:lnTo>
                  <a:close/>
                </a:path>
                <a:path w="2291080" h="3924300">
                  <a:moveTo>
                    <a:pt x="1423420" y="3111500"/>
                  </a:moveTo>
                  <a:lnTo>
                    <a:pt x="1290888" y="3111500"/>
                  </a:lnTo>
                  <a:lnTo>
                    <a:pt x="1317488" y="3060700"/>
                  </a:lnTo>
                  <a:lnTo>
                    <a:pt x="1345930" y="3022600"/>
                  </a:lnTo>
                  <a:lnTo>
                    <a:pt x="1376521" y="2984500"/>
                  </a:lnTo>
                  <a:lnTo>
                    <a:pt x="1409567" y="2946400"/>
                  </a:lnTo>
                  <a:lnTo>
                    <a:pt x="1445375" y="2908300"/>
                  </a:lnTo>
                  <a:lnTo>
                    <a:pt x="1484253" y="2882900"/>
                  </a:lnTo>
                  <a:lnTo>
                    <a:pt x="1526506" y="2844800"/>
                  </a:lnTo>
                  <a:lnTo>
                    <a:pt x="1569937" y="2819400"/>
                  </a:lnTo>
                  <a:lnTo>
                    <a:pt x="1613939" y="2806700"/>
                  </a:lnTo>
                  <a:lnTo>
                    <a:pt x="1658413" y="2781300"/>
                  </a:lnTo>
                  <a:lnTo>
                    <a:pt x="1703261" y="2768600"/>
                  </a:lnTo>
                  <a:lnTo>
                    <a:pt x="1748385" y="2768600"/>
                  </a:lnTo>
                  <a:lnTo>
                    <a:pt x="1793688" y="2755900"/>
                  </a:lnTo>
                  <a:lnTo>
                    <a:pt x="1884435" y="2755900"/>
                  </a:lnTo>
                  <a:lnTo>
                    <a:pt x="2107562" y="2819400"/>
                  </a:lnTo>
                  <a:lnTo>
                    <a:pt x="2129162" y="2832100"/>
                  </a:lnTo>
                  <a:lnTo>
                    <a:pt x="1908992" y="2832100"/>
                  </a:lnTo>
                  <a:lnTo>
                    <a:pt x="1806351" y="2857500"/>
                  </a:lnTo>
                  <a:lnTo>
                    <a:pt x="1757064" y="2870200"/>
                  </a:lnTo>
                  <a:lnTo>
                    <a:pt x="1710172" y="2895600"/>
                  </a:lnTo>
                  <a:lnTo>
                    <a:pt x="1666457" y="2908300"/>
                  </a:lnTo>
                  <a:lnTo>
                    <a:pt x="1626699" y="2933700"/>
                  </a:lnTo>
                  <a:lnTo>
                    <a:pt x="1591677" y="2959100"/>
                  </a:lnTo>
                  <a:lnTo>
                    <a:pt x="1549753" y="2984500"/>
                  </a:lnTo>
                  <a:lnTo>
                    <a:pt x="1509801" y="3022600"/>
                  </a:lnTo>
                  <a:lnTo>
                    <a:pt x="1471647" y="3060700"/>
                  </a:lnTo>
                  <a:lnTo>
                    <a:pt x="1435115" y="3098800"/>
                  </a:lnTo>
                  <a:lnTo>
                    <a:pt x="1423420" y="3111500"/>
                  </a:lnTo>
                  <a:close/>
                </a:path>
                <a:path w="2291080" h="3924300">
                  <a:moveTo>
                    <a:pt x="2148722" y="2843601"/>
                  </a:moveTo>
                  <a:lnTo>
                    <a:pt x="2108688" y="2832100"/>
                  </a:lnTo>
                  <a:lnTo>
                    <a:pt x="2129162" y="2832100"/>
                  </a:lnTo>
                  <a:lnTo>
                    <a:pt x="2148722" y="2843601"/>
                  </a:lnTo>
                  <a:close/>
                </a:path>
                <a:path w="2291080" h="3924300">
                  <a:moveTo>
                    <a:pt x="2193256" y="2870200"/>
                  </a:moveTo>
                  <a:lnTo>
                    <a:pt x="2148722" y="2843601"/>
                  </a:lnTo>
                  <a:lnTo>
                    <a:pt x="2152896" y="2844800"/>
                  </a:lnTo>
                  <a:lnTo>
                    <a:pt x="2193256" y="2870200"/>
                  </a:lnTo>
                  <a:close/>
                </a:path>
                <a:path w="2291080" h="3924300">
                  <a:moveTo>
                    <a:pt x="1090362" y="3924300"/>
                  </a:moveTo>
                  <a:lnTo>
                    <a:pt x="1096471" y="3873500"/>
                  </a:lnTo>
                  <a:lnTo>
                    <a:pt x="1097881" y="3822700"/>
                  </a:lnTo>
                  <a:lnTo>
                    <a:pt x="1097411" y="3759200"/>
                  </a:lnTo>
                  <a:lnTo>
                    <a:pt x="1097881" y="3721100"/>
                  </a:lnTo>
                  <a:lnTo>
                    <a:pt x="1097881" y="3708400"/>
                  </a:lnTo>
                  <a:lnTo>
                    <a:pt x="1167246" y="3708400"/>
                  </a:lnTo>
                  <a:lnTo>
                    <a:pt x="1159670" y="3733800"/>
                  </a:lnTo>
                  <a:lnTo>
                    <a:pt x="1143654" y="3771900"/>
                  </a:lnTo>
                  <a:lnTo>
                    <a:pt x="1126768" y="3822700"/>
                  </a:lnTo>
                  <a:lnTo>
                    <a:pt x="1109006" y="3873500"/>
                  </a:lnTo>
                  <a:lnTo>
                    <a:pt x="1090362" y="3924300"/>
                  </a:lnTo>
                  <a:close/>
                </a:path>
                <a:path w="2291080" h="3924300">
                  <a:moveTo>
                    <a:pt x="1062789" y="3848100"/>
                  </a:moveTo>
                  <a:lnTo>
                    <a:pt x="1070740" y="3810000"/>
                  </a:lnTo>
                  <a:lnTo>
                    <a:pt x="1079131" y="3773063"/>
                  </a:lnTo>
                  <a:lnTo>
                    <a:pt x="1075182" y="3797300"/>
                  </a:lnTo>
                  <a:lnTo>
                    <a:pt x="1062789" y="3848100"/>
                  </a:lnTo>
                  <a:close/>
                </a:path>
              </a:pathLst>
            </a:custGeom>
            <a:solidFill>
              <a:srgbClr val="2F2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75410" y="6232054"/>
              <a:ext cx="1379220" cy="1005840"/>
            </a:xfrm>
            <a:custGeom>
              <a:avLst/>
              <a:gdLst/>
              <a:ahLst/>
              <a:cxnLst/>
              <a:rect l="l" t="t" r="r" b="b"/>
              <a:pathLst>
                <a:path w="1379219" h="1005840">
                  <a:moveTo>
                    <a:pt x="689309" y="1005511"/>
                  </a:moveTo>
                  <a:lnTo>
                    <a:pt x="630773" y="1004199"/>
                  </a:lnTo>
                  <a:lnTo>
                    <a:pt x="575821" y="1000334"/>
                  </a:lnTo>
                  <a:lnTo>
                    <a:pt x="524048" y="993957"/>
                  </a:lnTo>
                  <a:lnTo>
                    <a:pt x="475456" y="985137"/>
                  </a:lnTo>
                  <a:lnTo>
                    <a:pt x="429945" y="973937"/>
                  </a:lnTo>
                  <a:lnTo>
                    <a:pt x="387414" y="960420"/>
                  </a:lnTo>
                  <a:lnTo>
                    <a:pt x="347764" y="944647"/>
                  </a:lnTo>
                  <a:lnTo>
                    <a:pt x="310894" y="926681"/>
                  </a:lnTo>
                  <a:lnTo>
                    <a:pt x="276704" y="906585"/>
                  </a:lnTo>
                  <a:lnTo>
                    <a:pt x="245095" y="884421"/>
                  </a:lnTo>
                  <a:lnTo>
                    <a:pt x="189217" y="834138"/>
                  </a:lnTo>
                  <a:lnTo>
                    <a:pt x="142460" y="776333"/>
                  </a:lnTo>
                  <a:lnTo>
                    <a:pt x="104023" y="711505"/>
                  </a:lnTo>
                  <a:lnTo>
                    <a:pt x="87674" y="676614"/>
                  </a:lnTo>
                  <a:lnTo>
                    <a:pt x="73105" y="640154"/>
                  </a:lnTo>
                  <a:lnTo>
                    <a:pt x="60216" y="602188"/>
                  </a:lnTo>
                  <a:lnTo>
                    <a:pt x="48907" y="562779"/>
                  </a:lnTo>
                  <a:lnTo>
                    <a:pt x="39078" y="521988"/>
                  </a:lnTo>
                  <a:lnTo>
                    <a:pt x="30628" y="479879"/>
                  </a:lnTo>
                  <a:lnTo>
                    <a:pt x="23458" y="436514"/>
                  </a:lnTo>
                  <a:lnTo>
                    <a:pt x="17467" y="391955"/>
                  </a:lnTo>
                  <a:lnTo>
                    <a:pt x="12556" y="346264"/>
                  </a:lnTo>
                  <a:lnTo>
                    <a:pt x="8624" y="299505"/>
                  </a:lnTo>
                  <a:lnTo>
                    <a:pt x="5572" y="251739"/>
                  </a:lnTo>
                  <a:lnTo>
                    <a:pt x="3276" y="202310"/>
                  </a:lnTo>
                  <a:lnTo>
                    <a:pt x="1694" y="152859"/>
                  </a:lnTo>
                  <a:lnTo>
                    <a:pt x="687" y="102615"/>
                  </a:lnTo>
                  <a:lnTo>
                    <a:pt x="155" y="51640"/>
                  </a:lnTo>
                  <a:lnTo>
                    <a:pt x="0" y="0"/>
                  </a:lnTo>
                  <a:lnTo>
                    <a:pt x="1378618" y="0"/>
                  </a:lnTo>
                  <a:lnTo>
                    <a:pt x="1378459" y="51861"/>
                  </a:lnTo>
                  <a:lnTo>
                    <a:pt x="1377918" y="103028"/>
                  </a:lnTo>
                  <a:lnTo>
                    <a:pt x="1376893" y="153438"/>
                  </a:lnTo>
                  <a:lnTo>
                    <a:pt x="1375285" y="203029"/>
                  </a:lnTo>
                  <a:lnTo>
                    <a:pt x="1373045" y="250902"/>
                  </a:lnTo>
                  <a:lnTo>
                    <a:pt x="1369993" y="298574"/>
                  </a:lnTo>
                  <a:lnTo>
                    <a:pt x="1366061" y="345260"/>
                  </a:lnTo>
                  <a:lnTo>
                    <a:pt x="1361150" y="390897"/>
                  </a:lnTo>
                  <a:lnTo>
                    <a:pt x="1355160" y="435421"/>
                  </a:lnTo>
                  <a:lnTo>
                    <a:pt x="1347990" y="478768"/>
                  </a:lnTo>
                  <a:lnTo>
                    <a:pt x="1339540" y="520875"/>
                  </a:lnTo>
                  <a:lnTo>
                    <a:pt x="1329710" y="561677"/>
                  </a:lnTo>
                  <a:lnTo>
                    <a:pt x="1318401" y="601111"/>
                  </a:lnTo>
                  <a:lnTo>
                    <a:pt x="1305512" y="639113"/>
                  </a:lnTo>
                  <a:lnTo>
                    <a:pt x="1290944" y="675619"/>
                  </a:lnTo>
                  <a:lnTo>
                    <a:pt x="1274595" y="710565"/>
                  </a:lnTo>
                  <a:lnTo>
                    <a:pt x="1236158" y="775523"/>
                  </a:lnTo>
                  <a:lnTo>
                    <a:pt x="1189401" y="833477"/>
                  </a:lnTo>
                  <a:lnTo>
                    <a:pt x="1133523" y="883916"/>
                  </a:lnTo>
                  <a:lnTo>
                    <a:pt x="1101913" y="906157"/>
                  </a:lnTo>
                  <a:lnTo>
                    <a:pt x="1067724" y="926328"/>
                  </a:lnTo>
                  <a:lnTo>
                    <a:pt x="1030854" y="944366"/>
                  </a:lnTo>
                  <a:lnTo>
                    <a:pt x="991203" y="960205"/>
                  </a:lnTo>
                  <a:lnTo>
                    <a:pt x="948672" y="973783"/>
                  </a:lnTo>
                  <a:lnTo>
                    <a:pt x="903161" y="985035"/>
                  </a:lnTo>
                  <a:lnTo>
                    <a:pt x="854569" y="993897"/>
                  </a:lnTo>
                  <a:lnTo>
                    <a:pt x="802796" y="1000307"/>
                  </a:lnTo>
                  <a:lnTo>
                    <a:pt x="747743" y="1004199"/>
                  </a:lnTo>
                  <a:lnTo>
                    <a:pt x="689309" y="1005511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2070903"/>
            <a:ext cx="12005310" cy="305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560"/>
              </a:lnSpc>
            </a:pPr>
            <a:r>
              <a:rPr lang="es-US" sz="7700" spc="930">
                <a:solidFill>
                  <a:srgbClr val="F0F1F5"/>
                </a:solidFill>
                <a:latin typeface="Microsoft Sans Serif"/>
                <a:cs typeface="Microsoft Sans Serif"/>
              </a:rPr>
              <a:t>A</a:t>
            </a:r>
            <a:r>
              <a:rPr lang="es-US" sz="7700" spc="930">
                <a:solidFill>
                  <a:srgbClr val="F0F1F5"/>
                </a:solidFill>
              </a:rPr>
              <a:t>r</a:t>
            </a:r>
            <a:r>
              <a:rPr lang="es-US" sz="7700" spc="930">
                <a:solidFill>
                  <a:srgbClr val="F0F1F5"/>
                </a:solidFill>
                <a:latin typeface="Microsoft Sans Serif"/>
                <a:cs typeface="Microsoft Sans Serif"/>
              </a:rPr>
              <a:t>q</a:t>
            </a:r>
            <a:r>
              <a:rPr lang="es-US" sz="7700" spc="930">
                <a:solidFill>
                  <a:srgbClr val="F0F1F5"/>
                </a:solidFill>
              </a:rPr>
              <a:t>u</a:t>
            </a:r>
            <a:r>
              <a:rPr lang="es-US" sz="7700" spc="930">
                <a:solidFill>
                  <a:srgbClr val="F0F1F5"/>
                </a:solidFill>
                <a:latin typeface="Microsoft Sans Serif"/>
                <a:cs typeface="Microsoft Sans Serif"/>
              </a:rPr>
              <a:t>i</a:t>
            </a:r>
            <a:r>
              <a:rPr lang="es-US" sz="7700" spc="930">
                <a:solidFill>
                  <a:srgbClr val="F0F1F5"/>
                </a:solidFill>
              </a:rPr>
              <a:t>t</a:t>
            </a:r>
            <a:r>
              <a:rPr lang="es-US" sz="7700" spc="930">
                <a:solidFill>
                  <a:srgbClr val="F0F1F5"/>
                </a:solidFill>
                <a:latin typeface="Microsoft Sans Serif"/>
                <a:cs typeface="Microsoft Sans Serif"/>
              </a:rPr>
              <a:t>ec</a:t>
            </a:r>
            <a:r>
              <a:rPr lang="es-US" sz="7700" spc="930">
                <a:solidFill>
                  <a:srgbClr val="F0F1F5"/>
                </a:solidFill>
              </a:rPr>
              <a:t>tur</a:t>
            </a:r>
            <a:r>
              <a:rPr lang="es-US" sz="7700" spc="930">
                <a:solidFill>
                  <a:srgbClr val="F0F1F5"/>
                </a:solidFill>
                <a:latin typeface="Microsoft Sans Serif"/>
                <a:cs typeface="Microsoft Sans Serif"/>
              </a:rPr>
              <a:t>a </a:t>
            </a:r>
            <a:r>
              <a:rPr sz="7700" spc="935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7700" spc="600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7700" spc="600">
                <a:solidFill>
                  <a:srgbClr val="F0F1F5"/>
                </a:solidFill>
              </a:rPr>
              <a:t>r</a:t>
            </a:r>
            <a:r>
              <a:rPr sz="7700" spc="600">
                <a:solidFill>
                  <a:srgbClr val="F0F1F5"/>
                </a:solidFill>
                <a:latin typeface="Microsoft Sans Serif"/>
                <a:cs typeface="Microsoft Sans Serif"/>
              </a:rPr>
              <a:t>ien</a:t>
            </a:r>
            <a:r>
              <a:rPr sz="7700" spc="600">
                <a:solidFill>
                  <a:srgbClr val="F0F1F5"/>
                </a:solidFill>
              </a:rPr>
              <a:t>t</a:t>
            </a:r>
            <a:r>
              <a:rPr sz="7700" spc="600">
                <a:solidFill>
                  <a:srgbClr val="F0F1F5"/>
                </a:solidFill>
                <a:latin typeface="Microsoft Sans Serif"/>
                <a:cs typeface="Microsoft Sans Serif"/>
              </a:rPr>
              <a:t>ado</a:t>
            </a:r>
            <a:r>
              <a:rPr sz="7700" spc="-55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7700" spc="105">
                <a:solidFill>
                  <a:srgbClr val="F0F1F5"/>
                </a:solidFill>
                <a:latin typeface="Microsoft Sans Serif"/>
                <a:cs typeface="Microsoft Sans Serif"/>
              </a:rPr>
              <a:t>a</a:t>
            </a:r>
            <a:r>
              <a:rPr sz="7700" spc="-55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7700" spc="735">
                <a:solidFill>
                  <a:srgbClr val="F0F1F5"/>
                </a:solidFill>
                <a:latin typeface="Microsoft Sans Serif"/>
                <a:cs typeface="Microsoft Sans Serif"/>
              </a:rPr>
              <a:t>obje</a:t>
            </a:r>
            <a:r>
              <a:rPr sz="7700" spc="735">
                <a:solidFill>
                  <a:srgbClr val="F0F1F5"/>
                </a:solidFill>
              </a:rPr>
              <a:t>t</a:t>
            </a:r>
            <a:r>
              <a:rPr sz="7700" spc="735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7700" spc="735">
                <a:solidFill>
                  <a:srgbClr val="F0F1F5"/>
                </a:solidFill>
              </a:rPr>
              <a:t>s</a:t>
            </a:r>
            <a:endParaRPr sz="77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7570768"/>
            <a:ext cx="10220960" cy="2042160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sz="4200" spc="155">
                <a:solidFill>
                  <a:srgbClr val="F0F1F5"/>
                </a:solidFill>
                <a:latin typeface="Tahoma"/>
                <a:cs typeface="Tahoma"/>
              </a:rPr>
              <a:t>U</a:t>
            </a:r>
            <a:r>
              <a:rPr sz="4200" spc="60">
                <a:solidFill>
                  <a:srgbClr val="F0F1F5"/>
                </a:solidFill>
                <a:latin typeface="Tahoma"/>
                <a:cs typeface="Tahoma"/>
              </a:rPr>
              <a:t>N</a:t>
            </a:r>
            <a:r>
              <a:rPr sz="4200" spc="110">
                <a:solidFill>
                  <a:srgbClr val="F0F1F5"/>
                </a:solidFill>
                <a:latin typeface="Tahoma"/>
                <a:cs typeface="Tahoma"/>
              </a:rPr>
              <a:t>I</a:t>
            </a:r>
            <a:r>
              <a:rPr sz="4200" spc="15">
                <a:solidFill>
                  <a:srgbClr val="F0F1F5"/>
                </a:solidFill>
                <a:latin typeface="Tahoma"/>
                <a:cs typeface="Tahoma"/>
              </a:rPr>
              <a:t>V</a:t>
            </a:r>
            <a:r>
              <a:rPr sz="4200" spc="-5">
                <a:solidFill>
                  <a:srgbClr val="F0F1F5"/>
                </a:solidFill>
                <a:latin typeface="Tahoma"/>
                <a:cs typeface="Tahoma"/>
              </a:rPr>
              <a:t>E</a:t>
            </a:r>
            <a:r>
              <a:rPr sz="4200" spc="-30">
                <a:solidFill>
                  <a:srgbClr val="F0F1F5"/>
                </a:solidFill>
                <a:latin typeface="Tahoma"/>
                <a:cs typeface="Tahoma"/>
              </a:rPr>
              <a:t>R</a:t>
            </a:r>
            <a:r>
              <a:rPr sz="4200" spc="170">
                <a:solidFill>
                  <a:srgbClr val="F0F1F5"/>
                </a:solidFill>
                <a:latin typeface="Tahoma"/>
                <a:cs typeface="Tahoma"/>
              </a:rPr>
              <a:t>S</a:t>
            </a:r>
            <a:r>
              <a:rPr sz="4200" spc="110">
                <a:solidFill>
                  <a:srgbClr val="F0F1F5"/>
                </a:solidFill>
                <a:latin typeface="Tahoma"/>
                <a:cs typeface="Tahoma"/>
              </a:rPr>
              <a:t>I</a:t>
            </a:r>
            <a:r>
              <a:rPr sz="4200" spc="-185">
                <a:solidFill>
                  <a:srgbClr val="F0F1F5"/>
                </a:solidFill>
                <a:latin typeface="Tahoma"/>
                <a:cs typeface="Tahoma"/>
              </a:rPr>
              <a:t>D</a:t>
            </a:r>
            <a:r>
              <a:rPr sz="4200" spc="165">
                <a:solidFill>
                  <a:srgbClr val="F0F1F5"/>
                </a:solidFill>
                <a:latin typeface="Tahoma"/>
                <a:cs typeface="Tahoma"/>
              </a:rPr>
              <a:t>A</a:t>
            </a:r>
            <a:r>
              <a:rPr sz="4200" spc="-180">
                <a:solidFill>
                  <a:srgbClr val="F0F1F5"/>
                </a:solidFill>
                <a:latin typeface="Tahoma"/>
                <a:cs typeface="Tahoma"/>
              </a:rPr>
              <a:t>D</a:t>
            </a:r>
            <a:r>
              <a:rPr sz="4200" spc="-24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4200" spc="-10">
                <a:solidFill>
                  <a:srgbClr val="F0F1F5"/>
                </a:solidFill>
                <a:latin typeface="Tahoma"/>
                <a:cs typeface="Tahoma"/>
              </a:rPr>
              <a:t>T</a:t>
            </a:r>
            <a:r>
              <a:rPr sz="4200" spc="-5">
                <a:solidFill>
                  <a:srgbClr val="F0F1F5"/>
                </a:solidFill>
                <a:latin typeface="Tahoma"/>
                <a:cs typeface="Tahoma"/>
              </a:rPr>
              <a:t>E</a:t>
            </a:r>
            <a:r>
              <a:rPr sz="4200" spc="190">
                <a:solidFill>
                  <a:srgbClr val="F0F1F5"/>
                </a:solidFill>
                <a:latin typeface="Tahoma"/>
                <a:cs typeface="Tahoma"/>
              </a:rPr>
              <a:t>C</a:t>
            </a:r>
            <a:r>
              <a:rPr sz="4200" spc="60">
                <a:solidFill>
                  <a:srgbClr val="F0F1F5"/>
                </a:solidFill>
                <a:latin typeface="Tahoma"/>
                <a:cs typeface="Tahoma"/>
              </a:rPr>
              <a:t>N</a:t>
            </a:r>
            <a:r>
              <a:rPr sz="4200" spc="-180">
                <a:solidFill>
                  <a:srgbClr val="F0F1F5"/>
                </a:solidFill>
                <a:latin typeface="Tahoma"/>
                <a:cs typeface="Tahoma"/>
              </a:rPr>
              <a:t>O</a:t>
            </a:r>
            <a:r>
              <a:rPr sz="4200" spc="30">
                <a:solidFill>
                  <a:srgbClr val="F0F1F5"/>
                </a:solidFill>
                <a:latin typeface="Tahoma"/>
                <a:cs typeface="Tahoma"/>
              </a:rPr>
              <a:t>L</a:t>
            </a:r>
            <a:r>
              <a:rPr sz="4200" spc="-180">
                <a:solidFill>
                  <a:srgbClr val="F0F1F5"/>
                </a:solidFill>
                <a:latin typeface="Tahoma"/>
                <a:cs typeface="Tahoma"/>
              </a:rPr>
              <a:t>Ó</a:t>
            </a:r>
            <a:r>
              <a:rPr sz="4200" spc="65">
                <a:solidFill>
                  <a:srgbClr val="F0F1F5"/>
                </a:solidFill>
                <a:latin typeface="Tahoma"/>
                <a:cs typeface="Tahoma"/>
              </a:rPr>
              <a:t>G</a:t>
            </a:r>
            <a:r>
              <a:rPr sz="4200" spc="110">
                <a:solidFill>
                  <a:srgbClr val="F0F1F5"/>
                </a:solidFill>
                <a:latin typeface="Tahoma"/>
                <a:cs typeface="Tahoma"/>
              </a:rPr>
              <a:t>I</a:t>
            </a:r>
            <a:r>
              <a:rPr sz="4200" spc="190">
                <a:solidFill>
                  <a:srgbClr val="F0F1F5"/>
                </a:solidFill>
                <a:latin typeface="Tahoma"/>
                <a:cs typeface="Tahoma"/>
              </a:rPr>
              <a:t>C</a:t>
            </a:r>
            <a:r>
              <a:rPr sz="4200" spc="170">
                <a:solidFill>
                  <a:srgbClr val="F0F1F5"/>
                </a:solidFill>
                <a:latin typeface="Tahoma"/>
                <a:cs typeface="Tahoma"/>
              </a:rPr>
              <a:t>A</a:t>
            </a:r>
            <a:r>
              <a:rPr sz="4200" spc="-24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4200" spc="-185">
                <a:solidFill>
                  <a:srgbClr val="F0F1F5"/>
                </a:solidFill>
                <a:latin typeface="Tahoma"/>
                <a:cs typeface="Tahoma"/>
              </a:rPr>
              <a:t>D</a:t>
            </a:r>
            <a:r>
              <a:rPr sz="4200">
                <a:solidFill>
                  <a:srgbClr val="F0F1F5"/>
                </a:solidFill>
                <a:latin typeface="Tahoma"/>
                <a:cs typeface="Tahoma"/>
              </a:rPr>
              <a:t>E</a:t>
            </a:r>
            <a:r>
              <a:rPr sz="4200" spc="-24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4200" spc="160">
                <a:solidFill>
                  <a:srgbClr val="F0F1F5"/>
                </a:solidFill>
                <a:latin typeface="Tahoma"/>
                <a:cs typeface="Tahoma"/>
              </a:rPr>
              <a:t>P</a:t>
            </a:r>
            <a:r>
              <a:rPr sz="4200" spc="165">
                <a:solidFill>
                  <a:srgbClr val="F0F1F5"/>
                </a:solidFill>
                <a:latin typeface="Tahoma"/>
                <a:cs typeface="Tahoma"/>
              </a:rPr>
              <a:t>A</a:t>
            </a:r>
            <a:r>
              <a:rPr sz="4200" spc="60">
                <a:solidFill>
                  <a:srgbClr val="F0F1F5"/>
                </a:solidFill>
                <a:latin typeface="Tahoma"/>
                <a:cs typeface="Tahoma"/>
              </a:rPr>
              <a:t>N</a:t>
            </a:r>
            <a:r>
              <a:rPr sz="4200" spc="165">
                <a:solidFill>
                  <a:srgbClr val="F0F1F5"/>
                </a:solidFill>
                <a:latin typeface="Tahoma"/>
                <a:cs typeface="Tahoma"/>
              </a:rPr>
              <a:t>A</a:t>
            </a:r>
            <a:r>
              <a:rPr sz="4200" spc="100">
                <a:solidFill>
                  <a:srgbClr val="F0F1F5"/>
                </a:solidFill>
                <a:latin typeface="Tahoma"/>
                <a:cs typeface="Tahoma"/>
              </a:rPr>
              <a:t>M</a:t>
            </a:r>
            <a:r>
              <a:rPr sz="4200" spc="170">
                <a:solidFill>
                  <a:srgbClr val="F0F1F5"/>
                </a:solidFill>
                <a:latin typeface="Tahoma"/>
                <a:cs typeface="Tahoma"/>
              </a:rPr>
              <a:t>Á</a:t>
            </a:r>
            <a:endParaRPr sz="4200">
              <a:latin typeface="Tahoma"/>
              <a:cs typeface="Tahoma"/>
            </a:endParaRPr>
          </a:p>
          <a:p>
            <a:pPr marL="12700" marR="7616825">
              <a:lnSpc>
                <a:spcPct val="116500"/>
              </a:lnSpc>
              <a:spcBef>
                <a:spcPts val="1130"/>
              </a:spcBef>
            </a:pPr>
            <a:r>
              <a:rPr sz="2500" spc="-30">
                <a:solidFill>
                  <a:srgbClr val="F0F1F5"/>
                </a:solidFill>
                <a:latin typeface="Trebuchet MS"/>
                <a:cs typeface="Trebuchet MS"/>
              </a:rPr>
              <a:t>Ordoñez, </a:t>
            </a:r>
            <a:r>
              <a:rPr sz="2500" spc="35">
                <a:solidFill>
                  <a:srgbClr val="F0F1F5"/>
                </a:solidFill>
                <a:latin typeface="Trebuchet MS"/>
                <a:cs typeface="Trebuchet MS"/>
              </a:rPr>
              <a:t>Génesis </a:t>
            </a:r>
            <a:r>
              <a:rPr sz="2500" spc="-740">
                <a:solidFill>
                  <a:srgbClr val="F0F1F5"/>
                </a:solidFill>
                <a:latin typeface="Trebuchet MS"/>
                <a:cs typeface="Trebuchet MS"/>
              </a:rPr>
              <a:t> </a:t>
            </a:r>
            <a:r>
              <a:rPr lang="es-US" sz="2500" spc="-125">
                <a:solidFill>
                  <a:srgbClr val="F0F1F5"/>
                </a:solidFill>
                <a:latin typeface="Trebuchet MS"/>
                <a:cs typeface="Trebuchet MS"/>
              </a:rPr>
              <a:t>Martínez, </a:t>
            </a:r>
            <a:r>
              <a:rPr lang="es-US" sz="2500" spc="-125" err="1">
                <a:solidFill>
                  <a:srgbClr val="F0F1F5"/>
                </a:solidFill>
                <a:latin typeface="Trebuchet MS"/>
                <a:cs typeface="Trebuchet MS"/>
              </a:rPr>
              <a:t>Georlenys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7753350"/>
            <a:chOff x="0" y="0"/>
            <a:chExt cx="18288000" cy="775335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7753350"/>
            </a:xfrm>
            <a:custGeom>
              <a:avLst/>
              <a:gdLst/>
              <a:ahLst/>
              <a:cxnLst/>
              <a:rect l="l" t="t" r="r" b="b"/>
              <a:pathLst>
                <a:path w="18288000" h="7753350">
                  <a:moveTo>
                    <a:pt x="18287998" y="7753349"/>
                  </a:moveTo>
                  <a:lnTo>
                    <a:pt x="0" y="77533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7753349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1231900"/>
              <a:ext cx="161925" cy="1619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7992303"/>
            <a:ext cx="3942715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50" spc="270">
                <a:solidFill>
                  <a:srgbClr val="F0F1F5"/>
                </a:solidFill>
                <a:latin typeface="Microsoft Sans Serif"/>
                <a:cs typeface="Microsoft Sans Serif"/>
              </a:rPr>
              <a:t>V</a:t>
            </a:r>
            <a:r>
              <a:rPr sz="7450" spc="15">
                <a:solidFill>
                  <a:srgbClr val="F0F1F5"/>
                </a:solidFill>
                <a:latin typeface="Microsoft Sans Serif"/>
                <a:cs typeface="Microsoft Sans Serif"/>
              </a:rPr>
              <a:t>e</a:t>
            </a:r>
            <a:r>
              <a:rPr sz="7450" spc="385">
                <a:solidFill>
                  <a:srgbClr val="F0F1F5"/>
                </a:solidFill>
                <a:latin typeface="Microsoft Sans Serif"/>
                <a:cs typeface="Microsoft Sans Serif"/>
              </a:rPr>
              <a:t>n</a:t>
            </a:r>
            <a:r>
              <a:rPr sz="7200" spc="245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7450" spc="-5">
                <a:solidFill>
                  <a:srgbClr val="F0F1F5"/>
                </a:solidFill>
                <a:latin typeface="Microsoft Sans Serif"/>
                <a:cs typeface="Microsoft Sans Serif"/>
              </a:rPr>
              <a:t>a</a:t>
            </a:r>
            <a:r>
              <a:rPr sz="7450" spc="405">
                <a:solidFill>
                  <a:srgbClr val="F0F1F5"/>
                </a:solidFill>
                <a:latin typeface="Microsoft Sans Serif"/>
                <a:cs typeface="Microsoft Sans Serif"/>
              </a:rPr>
              <a:t>j</a:t>
            </a:r>
            <a:r>
              <a:rPr sz="7450" spc="-5">
                <a:solidFill>
                  <a:srgbClr val="F0F1F5"/>
                </a:solidFill>
                <a:latin typeface="Microsoft Sans Serif"/>
                <a:cs typeface="Microsoft Sans Serif"/>
              </a:rPr>
              <a:t>a</a:t>
            </a:r>
            <a:r>
              <a:rPr sz="7200" spc="-12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endParaRPr sz="7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pc="15"/>
              <a:t>La</a:t>
            </a:r>
            <a:r>
              <a:rPr spc="-110"/>
              <a:t> </a:t>
            </a:r>
            <a:r>
              <a:rPr spc="-15"/>
              <a:t>arquitectura</a:t>
            </a:r>
            <a:r>
              <a:rPr spc="-105"/>
              <a:t> </a:t>
            </a:r>
            <a:r>
              <a:rPr spc="-5"/>
              <a:t>orientada</a:t>
            </a:r>
            <a:r>
              <a:rPr spc="-105"/>
              <a:t> </a:t>
            </a:r>
            <a:r>
              <a:rPr spc="40"/>
              <a:t>a</a:t>
            </a:r>
            <a:r>
              <a:rPr spc="-105"/>
              <a:t> </a:t>
            </a:r>
            <a:r>
              <a:rPr spc="-10"/>
              <a:t>objetos</a:t>
            </a:r>
            <a:r>
              <a:rPr spc="-105"/>
              <a:t> </a:t>
            </a:r>
            <a:r>
              <a:rPr spc="85"/>
              <a:t>asigna</a:t>
            </a:r>
            <a:r>
              <a:rPr spc="-110"/>
              <a:t> </a:t>
            </a:r>
            <a:r>
              <a:rPr spc="-50"/>
              <a:t>la</a:t>
            </a:r>
            <a:r>
              <a:rPr spc="-105"/>
              <a:t> </a:t>
            </a:r>
            <a:r>
              <a:rPr spc="-10"/>
              <a:t>aplicación</a:t>
            </a:r>
            <a:r>
              <a:rPr spc="-105"/>
              <a:t> </a:t>
            </a:r>
            <a:r>
              <a:rPr spc="40"/>
              <a:t>a</a:t>
            </a:r>
            <a:r>
              <a:rPr spc="-105"/>
              <a:t> </a:t>
            </a:r>
            <a:r>
              <a:rPr spc="-10"/>
              <a:t>objetos</a:t>
            </a:r>
            <a:r>
              <a:rPr spc="-105"/>
              <a:t> </a:t>
            </a:r>
            <a:r>
              <a:rPr spc="-50"/>
              <a:t>del</a:t>
            </a:r>
            <a:r>
              <a:rPr spc="-110"/>
              <a:t> </a:t>
            </a:r>
            <a:r>
              <a:rPr spc="60"/>
              <a:t>mundo </a:t>
            </a:r>
            <a:r>
              <a:rPr spc="-1040"/>
              <a:t> </a:t>
            </a:r>
            <a:r>
              <a:rPr spc="-35"/>
              <a:t>real</a:t>
            </a:r>
            <a:r>
              <a:rPr spc="-114"/>
              <a:t> </a:t>
            </a:r>
            <a:r>
              <a:rPr spc="35"/>
              <a:t>para</a:t>
            </a:r>
            <a:r>
              <a:rPr spc="-110"/>
              <a:t> </a:t>
            </a:r>
            <a:r>
              <a:rPr spc="20"/>
              <a:t>que</a:t>
            </a:r>
            <a:r>
              <a:rPr spc="-110"/>
              <a:t> </a:t>
            </a:r>
            <a:r>
              <a:rPr spc="80"/>
              <a:t>sea</a:t>
            </a:r>
            <a:r>
              <a:rPr spc="-110"/>
              <a:t> </a:t>
            </a:r>
            <a:r>
              <a:rPr spc="105"/>
              <a:t>más</a:t>
            </a:r>
            <a:r>
              <a:rPr spc="-110"/>
              <a:t> </a:t>
            </a:r>
            <a:r>
              <a:rPr spc="-15"/>
              <a:t>comprensible.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00174" y="2470150"/>
            <a:ext cx="161925" cy="4495800"/>
            <a:chOff x="1400174" y="2470150"/>
            <a:chExt cx="161925" cy="44958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2470150"/>
              <a:ext cx="161925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3708400"/>
              <a:ext cx="161925" cy="161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4946650"/>
              <a:ext cx="161925" cy="161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5565775"/>
              <a:ext cx="161925" cy="161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6184900"/>
              <a:ext cx="161925" cy="161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6804025"/>
              <a:ext cx="161925" cy="1619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315">
              <a:lnSpc>
                <a:spcPct val="116100"/>
              </a:lnSpc>
              <a:spcBef>
                <a:spcPts val="95"/>
              </a:spcBef>
            </a:pPr>
            <a:r>
              <a:rPr spc="180"/>
              <a:t>Es</a:t>
            </a:r>
            <a:r>
              <a:rPr spc="-110"/>
              <a:t> </a:t>
            </a:r>
            <a:r>
              <a:rPr spc="-85"/>
              <a:t>fácil</a:t>
            </a:r>
            <a:r>
              <a:rPr spc="-105"/>
              <a:t> </a:t>
            </a:r>
            <a:r>
              <a:rPr spc="-10"/>
              <a:t>de</a:t>
            </a:r>
            <a:r>
              <a:rPr spc="-105"/>
              <a:t> </a:t>
            </a:r>
            <a:r>
              <a:rPr spc="-10"/>
              <a:t>mantener</a:t>
            </a:r>
            <a:r>
              <a:rPr spc="-105"/>
              <a:t> </a:t>
            </a:r>
            <a:r>
              <a:rPr spc="50"/>
              <a:t>y</a:t>
            </a:r>
            <a:r>
              <a:rPr spc="-105"/>
              <a:t> </a:t>
            </a:r>
            <a:r>
              <a:rPr spc="-45"/>
              <a:t>mejora</a:t>
            </a:r>
            <a:r>
              <a:rPr spc="-110"/>
              <a:t> </a:t>
            </a:r>
            <a:r>
              <a:rPr spc="-50"/>
              <a:t>la</a:t>
            </a:r>
            <a:r>
              <a:rPr spc="-105"/>
              <a:t> </a:t>
            </a:r>
            <a:r>
              <a:rPr spc="-10"/>
              <a:t>calidad</a:t>
            </a:r>
            <a:r>
              <a:rPr spc="-105"/>
              <a:t> </a:t>
            </a:r>
            <a:r>
              <a:rPr spc="-50"/>
              <a:t>del</a:t>
            </a:r>
            <a:r>
              <a:rPr spc="-105"/>
              <a:t> </a:t>
            </a:r>
            <a:r>
              <a:rPr spc="35"/>
              <a:t>sistema</a:t>
            </a:r>
            <a:r>
              <a:rPr spc="-105"/>
              <a:t> </a:t>
            </a:r>
            <a:r>
              <a:rPr spc="5"/>
              <a:t>debido</a:t>
            </a:r>
            <a:r>
              <a:rPr spc="-105"/>
              <a:t> </a:t>
            </a:r>
            <a:r>
              <a:rPr spc="40"/>
              <a:t>a</a:t>
            </a:r>
            <a:r>
              <a:rPr spc="-110"/>
              <a:t> </a:t>
            </a:r>
            <a:r>
              <a:rPr spc="-50"/>
              <a:t>la</a:t>
            </a:r>
            <a:r>
              <a:rPr spc="-105"/>
              <a:t> </a:t>
            </a:r>
            <a:r>
              <a:rPr spc="-40"/>
              <a:t>reutilización </a:t>
            </a:r>
            <a:r>
              <a:rPr spc="-1040"/>
              <a:t> </a:t>
            </a:r>
            <a:r>
              <a:rPr spc="-50"/>
              <a:t>del</a:t>
            </a:r>
            <a:r>
              <a:rPr spc="-114"/>
              <a:t> </a:t>
            </a:r>
            <a:r>
              <a:rPr spc="20"/>
              <a:t>programa.</a:t>
            </a:r>
          </a:p>
          <a:p>
            <a:pPr marL="12700" marR="861060">
              <a:lnSpc>
                <a:spcPts val="4880"/>
              </a:lnSpc>
              <a:spcBef>
                <a:spcPts val="275"/>
              </a:spcBef>
            </a:pPr>
            <a:r>
              <a:rPr spc="60"/>
              <a:t>Esta</a:t>
            </a:r>
            <a:r>
              <a:rPr spc="-100"/>
              <a:t> </a:t>
            </a:r>
            <a:r>
              <a:rPr spc="-15"/>
              <a:t>arquitectura</a:t>
            </a:r>
            <a:r>
              <a:rPr spc="-100"/>
              <a:t> </a:t>
            </a:r>
            <a:r>
              <a:rPr spc="35"/>
              <a:t>proporciona</a:t>
            </a:r>
            <a:r>
              <a:rPr spc="-100"/>
              <a:t> </a:t>
            </a:r>
            <a:r>
              <a:rPr spc="-40"/>
              <a:t>reutilización</a:t>
            </a:r>
            <a:r>
              <a:rPr spc="-100"/>
              <a:t> </a:t>
            </a:r>
            <a:r>
              <a:rPr spc="40"/>
              <a:t>a</a:t>
            </a:r>
            <a:r>
              <a:rPr spc="-100"/>
              <a:t> </a:t>
            </a:r>
            <a:r>
              <a:rPr spc="20"/>
              <a:t>través</a:t>
            </a:r>
            <a:r>
              <a:rPr spc="-100"/>
              <a:t> </a:t>
            </a:r>
            <a:r>
              <a:rPr spc="-50"/>
              <a:t>del</a:t>
            </a:r>
            <a:r>
              <a:rPr spc="-100"/>
              <a:t> </a:t>
            </a:r>
            <a:r>
              <a:t>polimorfismo</a:t>
            </a:r>
            <a:r>
              <a:rPr spc="-100"/>
              <a:t> </a:t>
            </a:r>
            <a:r>
              <a:rPr spc="50"/>
              <a:t>y</a:t>
            </a:r>
            <a:r>
              <a:rPr spc="-100"/>
              <a:t> </a:t>
            </a:r>
            <a:r>
              <a:rPr spc="-50"/>
              <a:t>la </a:t>
            </a:r>
            <a:r>
              <a:rPr spc="-1040"/>
              <a:t> </a:t>
            </a:r>
            <a:r>
              <a:t>abstracción.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pc="-40"/>
              <a:t>Tiene</a:t>
            </a:r>
            <a:r>
              <a:rPr spc="-110"/>
              <a:t> </a:t>
            </a:r>
            <a:r>
              <a:rPr spc="20"/>
              <a:t>capacidad</a:t>
            </a:r>
            <a:r>
              <a:rPr spc="-105"/>
              <a:t> </a:t>
            </a:r>
            <a:r>
              <a:rPr spc="35"/>
              <a:t>para</a:t>
            </a:r>
            <a:r>
              <a:rPr spc="-110"/>
              <a:t> </a:t>
            </a:r>
            <a:r>
              <a:rPr spc="40"/>
              <a:t>gestionar</a:t>
            </a:r>
            <a:r>
              <a:rPr spc="-105"/>
              <a:t> </a:t>
            </a:r>
            <a:r>
              <a:rPr spc="75"/>
              <a:t>los</a:t>
            </a:r>
            <a:r>
              <a:rPr spc="-105"/>
              <a:t> </a:t>
            </a:r>
            <a:r>
              <a:rPr spc="40"/>
              <a:t>errores</a:t>
            </a:r>
            <a:r>
              <a:rPr spc="-110"/>
              <a:t> </a:t>
            </a:r>
            <a:r>
              <a:rPr spc="5"/>
              <a:t>durante</a:t>
            </a:r>
            <a:r>
              <a:rPr spc="-105"/>
              <a:t> </a:t>
            </a:r>
            <a:r>
              <a:rPr spc="-50"/>
              <a:t>la</a:t>
            </a:r>
            <a:r>
              <a:rPr spc="-105"/>
              <a:t> </a:t>
            </a:r>
            <a:r>
              <a:rPr spc="-70"/>
              <a:t>ejecución.</a:t>
            </a:r>
            <a:r>
              <a:rPr spc="-110"/>
              <a:t> </a:t>
            </a:r>
            <a:r>
              <a:rPr spc="40"/>
              <a:t>(Robustez)</a:t>
            </a:r>
          </a:p>
          <a:p>
            <a:pPr marL="12700" marR="1318895">
              <a:lnSpc>
                <a:spcPts val="4880"/>
              </a:lnSpc>
              <a:spcBef>
                <a:spcPts val="275"/>
              </a:spcBef>
            </a:pPr>
            <a:r>
              <a:rPr spc="-40"/>
              <a:t>Tiene</a:t>
            </a:r>
            <a:r>
              <a:rPr spc="-110"/>
              <a:t> </a:t>
            </a:r>
            <a:r>
              <a:rPr spc="-50"/>
              <a:t>la</a:t>
            </a:r>
            <a:r>
              <a:rPr spc="-110"/>
              <a:t> </a:t>
            </a:r>
            <a:r>
              <a:rPr spc="20"/>
              <a:t>capacidad</a:t>
            </a:r>
            <a:r>
              <a:rPr spc="-105"/>
              <a:t> </a:t>
            </a:r>
            <a:r>
              <a:rPr spc="-10"/>
              <a:t>de</a:t>
            </a:r>
            <a:r>
              <a:rPr spc="-110"/>
              <a:t> </a:t>
            </a:r>
            <a:r>
              <a:rPr spc="-15"/>
              <a:t>ampliar</a:t>
            </a:r>
            <a:r>
              <a:rPr spc="-105"/>
              <a:t> </a:t>
            </a:r>
            <a:r>
              <a:rPr spc="65"/>
              <a:t>nuevas</a:t>
            </a:r>
            <a:r>
              <a:rPr spc="-110"/>
              <a:t> </a:t>
            </a:r>
            <a:r>
              <a:rPr spc="20"/>
              <a:t>funciones</a:t>
            </a:r>
            <a:r>
              <a:rPr spc="-110"/>
              <a:t> </a:t>
            </a:r>
            <a:r>
              <a:rPr spc="50"/>
              <a:t>y</a:t>
            </a:r>
            <a:r>
              <a:rPr spc="-105"/>
              <a:t> </a:t>
            </a:r>
            <a:r>
              <a:rPr spc="80"/>
              <a:t>no</a:t>
            </a:r>
            <a:r>
              <a:rPr spc="-110"/>
              <a:t> </a:t>
            </a:r>
            <a:r>
              <a:rPr spc="-60"/>
              <a:t>afecta</a:t>
            </a:r>
            <a:r>
              <a:rPr spc="-105"/>
              <a:t> </a:t>
            </a:r>
            <a:r>
              <a:rPr spc="-50"/>
              <a:t>al</a:t>
            </a:r>
            <a:r>
              <a:rPr spc="-110"/>
              <a:t> </a:t>
            </a:r>
            <a:r>
              <a:rPr spc="-15"/>
              <a:t>sistema. </a:t>
            </a:r>
            <a:r>
              <a:rPr spc="-1040"/>
              <a:t> </a:t>
            </a:r>
            <a:r>
              <a:rPr spc="-10"/>
              <a:t>Mejora</a:t>
            </a:r>
            <a:r>
              <a:rPr spc="-114"/>
              <a:t> </a:t>
            </a:r>
            <a:r>
              <a:rPr spc="-50"/>
              <a:t>la</a:t>
            </a:r>
            <a:r>
              <a:rPr spc="-110"/>
              <a:t> </a:t>
            </a:r>
            <a:r>
              <a:rPr spc="20"/>
              <a:t>capacidad</a:t>
            </a:r>
            <a:r>
              <a:rPr spc="-110"/>
              <a:t> </a:t>
            </a:r>
            <a:r>
              <a:rPr spc="-10"/>
              <a:t>de</a:t>
            </a:r>
            <a:r>
              <a:rPr spc="-110"/>
              <a:t> </a:t>
            </a:r>
            <a:r>
              <a:rPr spc="25"/>
              <a:t>prueba</a:t>
            </a:r>
            <a:r>
              <a:rPr spc="-110"/>
              <a:t> </a:t>
            </a:r>
            <a:r>
              <a:rPr spc="40"/>
              <a:t>a</a:t>
            </a:r>
            <a:r>
              <a:rPr spc="-110"/>
              <a:t> </a:t>
            </a:r>
            <a:r>
              <a:rPr spc="20"/>
              <a:t>través</a:t>
            </a:r>
            <a:r>
              <a:rPr spc="-114"/>
              <a:t> </a:t>
            </a:r>
            <a:r>
              <a:rPr spc="-10"/>
              <a:t>de</a:t>
            </a:r>
            <a:r>
              <a:rPr spc="-110"/>
              <a:t> </a:t>
            </a:r>
            <a:r>
              <a:rPr spc="-50"/>
              <a:t>la</a:t>
            </a:r>
            <a:r>
              <a:rPr spc="-110"/>
              <a:t> </a:t>
            </a:r>
            <a:r>
              <a:rPr spc="5"/>
              <a:t>encapsulación.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pc="15"/>
              <a:t>La</a:t>
            </a:r>
            <a:r>
              <a:rPr spc="-110"/>
              <a:t> </a:t>
            </a:r>
            <a:r>
              <a:rPr spc="-15"/>
              <a:t>arquitectura</a:t>
            </a:r>
            <a:r>
              <a:rPr spc="-110"/>
              <a:t> </a:t>
            </a:r>
            <a:r>
              <a:rPr spc="-5"/>
              <a:t>orientada</a:t>
            </a:r>
            <a:r>
              <a:rPr spc="-105"/>
              <a:t> </a:t>
            </a:r>
            <a:r>
              <a:rPr spc="40"/>
              <a:t>a</a:t>
            </a:r>
            <a:r>
              <a:rPr spc="-110"/>
              <a:t> </a:t>
            </a:r>
            <a:r>
              <a:rPr spc="-10"/>
              <a:t>objetos</a:t>
            </a:r>
            <a:r>
              <a:rPr spc="-110"/>
              <a:t> </a:t>
            </a:r>
            <a:r>
              <a:rPr spc="5"/>
              <a:t>reduce</a:t>
            </a:r>
            <a:r>
              <a:rPr spc="-105"/>
              <a:t> </a:t>
            </a:r>
            <a:r>
              <a:rPr spc="-100"/>
              <a:t>el</a:t>
            </a:r>
            <a:r>
              <a:rPr spc="-110"/>
              <a:t> </a:t>
            </a:r>
            <a:r>
              <a:rPr spc="-30"/>
              <a:t>tiempo</a:t>
            </a:r>
            <a:r>
              <a:rPr spc="-110"/>
              <a:t> </a:t>
            </a:r>
            <a:r>
              <a:rPr spc="50"/>
              <a:t>y</a:t>
            </a:r>
            <a:r>
              <a:rPr spc="-105"/>
              <a:t> </a:t>
            </a:r>
            <a:r>
              <a:rPr spc="-100"/>
              <a:t>el</a:t>
            </a:r>
            <a:r>
              <a:rPr spc="-110"/>
              <a:t> </a:t>
            </a:r>
            <a:r>
              <a:rPr spc="65"/>
              <a:t>costo</a:t>
            </a:r>
            <a:r>
              <a:rPr spc="-105"/>
              <a:t> </a:t>
            </a:r>
            <a:r>
              <a:rPr spc="-10"/>
              <a:t>de</a:t>
            </a:r>
            <a:r>
              <a:rPr spc="-110"/>
              <a:t> </a:t>
            </a:r>
            <a:r>
              <a:rPr spc="-10"/>
              <a:t>desarrollo.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000" cy="7753350"/>
            <a:chOff x="0" y="1"/>
            <a:chExt cx="18288000" cy="7753350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18288000" cy="7753350"/>
            </a:xfrm>
            <a:custGeom>
              <a:avLst/>
              <a:gdLst/>
              <a:ahLst/>
              <a:cxnLst/>
              <a:rect l="l" t="t" r="r" b="b"/>
              <a:pathLst>
                <a:path w="18288000" h="7753350">
                  <a:moveTo>
                    <a:pt x="18287998" y="7753349"/>
                  </a:moveTo>
                  <a:lnTo>
                    <a:pt x="0" y="77533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7753349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1231900"/>
              <a:ext cx="161925" cy="1619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7992304"/>
            <a:ext cx="5450840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50" spc="100">
                <a:solidFill>
                  <a:srgbClr val="F0F1F5"/>
                </a:solidFill>
                <a:latin typeface="Microsoft Sans Serif"/>
                <a:cs typeface="Microsoft Sans Serif"/>
              </a:rPr>
              <a:t>De</a:t>
            </a:r>
            <a:r>
              <a:rPr sz="7200" spc="100">
                <a:solidFill>
                  <a:srgbClr val="F0F1F5"/>
                </a:solidFill>
                <a:latin typeface="Lucida Sans Unicode"/>
                <a:cs typeface="Lucida Sans Unicode"/>
              </a:rPr>
              <a:t>sv</a:t>
            </a:r>
            <a:r>
              <a:rPr sz="7450" spc="100">
                <a:solidFill>
                  <a:srgbClr val="F0F1F5"/>
                </a:solidFill>
                <a:latin typeface="Microsoft Sans Serif"/>
                <a:cs typeface="Microsoft Sans Serif"/>
              </a:rPr>
              <a:t>en</a:t>
            </a:r>
            <a:r>
              <a:rPr sz="7200" spc="100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7450" spc="100">
                <a:solidFill>
                  <a:srgbClr val="F0F1F5"/>
                </a:solidFill>
                <a:latin typeface="Microsoft Sans Serif"/>
                <a:cs typeface="Microsoft Sans Serif"/>
              </a:rPr>
              <a:t>aja</a:t>
            </a:r>
            <a:r>
              <a:rPr sz="7200" spc="10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endParaRPr sz="7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pc="15"/>
              <a:t>La</a:t>
            </a:r>
            <a:r>
              <a:rPr spc="-105"/>
              <a:t> </a:t>
            </a:r>
            <a:r>
              <a:rPr spc="-15"/>
              <a:t>arquitectura</a:t>
            </a:r>
            <a:r>
              <a:rPr spc="-105"/>
              <a:t> </a:t>
            </a:r>
            <a:r>
              <a:rPr spc="-5"/>
              <a:t>orientada</a:t>
            </a:r>
            <a:r>
              <a:rPr spc="-105"/>
              <a:t> </a:t>
            </a:r>
            <a:r>
              <a:rPr spc="40"/>
              <a:t>a</a:t>
            </a:r>
            <a:r>
              <a:rPr spc="-105"/>
              <a:t> </a:t>
            </a:r>
            <a:r>
              <a:rPr spc="-10"/>
              <a:t>objetos</a:t>
            </a:r>
            <a:r>
              <a:rPr spc="-105"/>
              <a:t> </a:t>
            </a:r>
            <a:r>
              <a:rPr spc="-70"/>
              <a:t>tiene</a:t>
            </a:r>
            <a:r>
              <a:rPr spc="-105"/>
              <a:t> </a:t>
            </a:r>
            <a:r>
              <a:rPr spc="-30"/>
              <a:t>dificultades</a:t>
            </a:r>
            <a:r>
              <a:rPr spc="-105"/>
              <a:t> </a:t>
            </a:r>
            <a:r>
              <a:rPr spc="35"/>
              <a:t>para</a:t>
            </a:r>
            <a:r>
              <a:rPr spc="-105"/>
              <a:t> </a:t>
            </a:r>
            <a:r>
              <a:rPr spc="-20"/>
              <a:t>determinar</a:t>
            </a:r>
            <a:r>
              <a:rPr spc="-105"/>
              <a:t> </a:t>
            </a:r>
            <a:r>
              <a:rPr spc="60"/>
              <a:t>todas </a:t>
            </a:r>
            <a:r>
              <a:rPr spc="-1040"/>
              <a:t> </a:t>
            </a:r>
            <a:r>
              <a:rPr spc="55"/>
              <a:t>las</a:t>
            </a:r>
            <a:r>
              <a:rPr spc="-110"/>
              <a:t> </a:t>
            </a:r>
            <a:r>
              <a:rPr spc="65"/>
              <a:t>clases</a:t>
            </a:r>
            <a:r>
              <a:rPr spc="-110"/>
              <a:t> </a:t>
            </a:r>
            <a:r>
              <a:rPr spc="50"/>
              <a:t>y</a:t>
            </a:r>
            <a:r>
              <a:rPr spc="-110"/>
              <a:t> </a:t>
            </a:r>
            <a:r>
              <a:rPr spc="-10"/>
              <a:t>objetos</a:t>
            </a:r>
            <a:r>
              <a:rPr spc="-110"/>
              <a:t> </a:t>
            </a:r>
            <a:r>
              <a:rPr spc="50"/>
              <a:t>necesarios</a:t>
            </a:r>
            <a:r>
              <a:rPr spc="-110"/>
              <a:t> </a:t>
            </a:r>
            <a:r>
              <a:rPr spc="35"/>
              <a:t>para</a:t>
            </a:r>
            <a:r>
              <a:rPr spc="-110"/>
              <a:t> </a:t>
            </a:r>
            <a:r>
              <a:rPr spc="70"/>
              <a:t>un</a:t>
            </a:r>
            <a:r>
              <a:rPr spc="-110"/>
              <a:t> </a:t>
            </a:r>
            <a:r>
              <a:rPr spc="-15"/>
              <a:t>sistema.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00174" y="2470150"/>
            <a:ext cx="161925" cy="2019300"/>
            <a:chOff x="1400174" y="2470150"/>
            <a:chExt cx="161925" cy="20193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2470150"/>
              <a:ext cx="161925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4" y="4327525"/>
              <a:ext cx="161925" cy="1619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7995">
              <a:lnSpc>
                <a:spcPct val="116100"/>
              </a:lnSpc>
              <a:spcBef>
                <a:spcPts val="95"/>
              </a:spcBef>
            </a:pPr>
            <a:r>
              <a:rPr spc="180"/>
              <a:t>Es </a:t>
            </a:r>
            <a:r>
              <a:rPr spc="-95"/>
              <a:t>difícil </a:t>
            </a:r>
            <a:r>
              <a:rPr spc="-15"/>
              <a:t>completar </a:t>
            </a:r>
            <a:r>
              <a:rPr spc="60"/>
              <a:t>una </a:t>
            </a:r>
            <a:r>
              <a:rPr spc="45"/>
              <a:t>solución </a:t>
            </a:r>
            <a:r>
              <a:t>dentro </a:t>
            </a:r>
            <a:r>
              <a:rPr spc="-50"/>
              <a:t>del </a:t>
            </a:r>
            <a:r>
              <a:rPr spc="-30"/>
              <a:t>tiempo </a:t>
            </a:r>
            <a:r>
              <a:rPr spc="50"/>
              <a:t>y </a:t>
            </a:r>
            <a:r>
              <a:rPr spc="-100"/>
              <a:t>el </a:t>
            </a:r>
            <a:r>
              <a:rPr spc="55"/>
              <a:t>presupuesto </a:t>
            </a:r>
            <a:r>
              <a:rPr spc="60"/>
              <a:t> </a:t>
            </a:r>
            <a:r>
              <a:rPr spc="40"/>
              <a:t>estimados</a:t>
            </a:r>
            <a:r>
              <a:rPr spc="-110"/>
              <a:t> </a:t>
            </a:r>
            <a:r>
              <a:rPr spc="35"/>
              <a:t>porque</a:t>
            </a:r>
            <a:r>
              <a:rPr spc="-105"/>
              <a:t> </a:t>
            </a:r>
            <a:r>
              <a:rPr spc="-50"/>
              <a:t>la</a:t>
            </a:r>
            <a:r>
              <a:rPr spc="-105"/>
              <a:t> </a:t>
            </a:r>
            <a:r>
              <a:rPr spc="-15"/>
              <a:t>arquitectura</a:t>
            </a:r>
            <a:r>
              <a:rPr spc="-110"/>
              <a:t> </a:t>
            </a:r>
            <a:r>
              <a:rPr spc="-5"/>
              <a:t>orientada</a:t>
            </a:r>
            <a:r>
              <a:rPr spc="-105"/>
              <a:t> </a:t>
            </a:r>
            <a:r>
              <a:rPr spc="40"/>
              <a:t>a</a:t>
            </a:r>
            <a:r>
              <a:rPr spc="-105"/>
              <a:t> </a:t>
            </a:r>
            <a:r>
              <a:rPr spc="-10"/>
              <a:t>objetos</a:t>
            </a:r>
            <a:r>
              <a:rPr spc="-110"/>
              <a:t> </a:t>
            </a:r>
            <a:r>
              <a:rPr spc="-35"/>
              <a:t>ofrece</a:t>
            </a:r>
            <a:r>
              <a:rPr spc="-105"/>
              <a:t> </a:t>
            </a:r>
            <a:r>
              <a:rPr spc="70"/>
              <a:t>un</a:t>
            </a:r>
            <a:r>
              <a:rPr spc="-105"/>
              <a:t> </a:t>
            </a:r>
            <a:r>
              <a:rPr spc="35"/>
              <a:t>nuevo</a:t>
            </a:r>
            <a:r>
              <a:rPr spc="-110"/>
              <a:t> </a:t>
            </a:r>
            <a:r>
              <a:rPr spc="-35"/>
              <a:t>tipo </a:t>
            </a:r>
            <a:r>
              <a:rPr spc="-1035"/>
              <a:t> </a:t>
            </a:r>
            <a:r>
              <a:rPr spc="-10"/>
              <a:t>de</a:t>
            </a:r>
            <a:r>
              <a:rPr spc="-114"/>
              <a:t> </a:t>
            </a:r>
            <a:r>
              <a:rPr spc="45"/>
              <a:t>gestión</a:t>
            </a:r>
            <a:r>
              <a:rPr spc="-110"/>
              <a:t> </a:t>
            </a:r>
            <a:r>
              <a:rPr spc="-10"/>
              <a:t>de</a:t>
            </a:r>
            <a:r>
              <a:rPr spc="-110"/>
              <a:t> </a:t>
            </a:r>
            <a:r>
              <a:rPr spc="5"/>
              <a:t>proyectos.</a:t>
            </a:r>
          </a:p>
          <a:p>
            <a:pPr marL="12700" marR="5080">
              <a:lnSpc>
                <a:spcPts val="4880"/>
              </a:lnSpc>
              <a:spcBef>
                <a:spcPts val="90"/>
              </a:spcBef>
            </a:pPr>
            <a:r>
              <a:rPr spc="60"/>
              <a:t>Esta</a:t>
            </a:r>
            <a:r>
              <a:rPr spc="-105"/>
              <a:t> </a:t>
            </a:r>
            <a:r>
              <a:rPr spc="10"/>
              <a:t>metodología</a:t>
            </a:r>
            <a:r>
              <a:rPr spc="-105"/>
              <a:t> </a:t>
            </a:r>
            <a:r>
              <a:rPr spc="80"/>
              <a:t>no</a:t>
            </a:r>
            <a:r>
              <a:rPr spc="-100"/>
              <a:t> </a:t>
            </a:r>
            <a:r>
              <a:rPr spc="35"/>
              <a:t>conduce</a:t>
            </a:r>
            <a:r>
              <a:rPr spc="-105"/>
              <a:t> </a:t>
            </a:r>
            <a:r>
              <a:rPr spc="40"/>
              <a:t>a</a:t>
            </a:r>
            <a:r>
              <a:rPr spc="-100"/>
              <a:t> </a:t>
            </a:r>
            <a:r>
              <a:rPr spc="60"/>
              <a:t>una</a:t>
            </a:r>
            <a:r>
              <a:rPr spc="-105"/>
              <a:t> </a:t>
            </a:r>
            <a:r>
              <a:rPr spc="-40"/>
              <a:t>reutilización</a:t>
            </a:r>
            <a:r>
              <a:rPr spc="-100"/>
              <a:t> </a:t>
            </a:r>
            <a:r>
              <a:rPr spc="5"/>
              <a:t>exitosa</a:t>
            </a:r>
            <a:r>
              <a:rPr spc="-105"/>
              <a:t> </a:t>
            </a:r>
            <a:r>
              <a:rPr spc="40"/>
              <a:t>a</a:t>
            </a:r>
            <a:r>
              <a:rPr spc="-100"/>
              <a:t> </a:t>
            </a:r>
            <a:r>
              <a:rPr spc="90"/>
              <a:t>gran</a:t>
            </a:r>
            <a:r>
              <a:rPr spc="-105"/>
              <a:t> </a:t>
            </a:r>
            <a:r>
              <a:rPr spc="25"/>
              <a:t>escala</a:t>
            </a:r>
            <a:r>
              <a:rPr spc="-100"/>
              <a:t> </a:t>
            </a:r>
            <a:r>
              <a:rPr spc="70"/>
              <a:t>sin</a:t>
            </a:r>
            <a:r>
              <a:rPr spc="-105"/>
              <a:t> </a:t>
            </a:r>
            <a:r>
              <a:rPr spc="70"/>
              <a:t>un </a:t>
            </a:r>
            <a:r>
              <a:rPr spc="-1040"/>
              <a:t> </a:t>
            </a:r>
            <a:r>
              <a:rPr spc="-10"/>
              <a:t>procedimiento</a:t>
            </a:r>
            <a:r>
              <a:rPr spc="-110"/>
              <a:t> </a:t>
            </a:r>
            <a:r>
              <a:rPr spc="-10"/>
              <a:t>de</a:t>
            </a:r>
            <a:r>
              <a:rPr spc="-110"/>
              <a:t> </a:t>
            </a:r>
            <a:r>
              <a:rPr spc="-40"/>
              <a:t>reutilización</a:t>
            </a:r>
            <a:r>
              <a:rPr spc="-110"/>
              <a:t> </a:t>
            </a:r>
            <a:r>
              <a:rPr spc="-85"/>
              <a:t>explícito.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4619625"/>
          </a:xfrm>
          <a:custGeom>
            <a:avLst/>
            <a:gdLst/>
            <a:ahLst/>
            <a:cxnLst/>
            <a:rect l="l" t="t" r="r" b="b"/>
            <a:pathLst>
              <a:path w="18288000" h="4619625">
                <a:moveTo>
                  <a:pt x="18287998" y="4619624"/>
                </a:moveTo>
                <a:lnTo>
                  <a:pt x="0" y="46196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4619624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310932"/>
            <a:ext cx="6826884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5600" spc="150">
                <a:solidFill>
                  <a:srgbClr val="F0F1F5"/>
                </a:solidFill>
                <a:latin typeface="Microsoft Sans Serif"/>
                <a:cs typeface="Microsoft Sans Serif"/>
              </a:rPr>
              <a:t>Análi</a:t>
            </a:r>
            <a:r>
              <a:rPr sz="5400" spc="15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5600" spc="150">
                <a:solidFill>
                  <a:srgbClr val="F0F1F5"/>
                </a:solidFill>
                <a:latin typeface="Microsoft Sans Serif"/>
                <a:cs typeface="Microsoft Sans Serif"/>
              </a:rPr>
              <a:t>i</a:t>
            </a:r>
            <a:r>
              <a:rPr sz="5400" spc="15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5400" spc="-285">
                <a:solidFill>
                  <a:srgbClr val="F0F1F5"/>
                </a:solidFill>
                <a:latin typeface="Lucida Sans Unicode"/>
                <a:cs typeface="Lucida Sans Unicode"/>
              </a:rPr>
              <a:t> </a:t>
            </a:r>
            <a:r>
              <a:rPr sz="5600" spc="165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5400" spc="165">
                <a:solidFill>
                  <a:srgbClr val="F0F1F5"/>
                </a:solidFill>
                <a:latin typeface="Lucida Sans Unicode"/>
                <a:cs typeface="Lucida Sans Unicode"/>
              </a:rPr>
              <a:t>r</a:t>
            </a:r>
            <a:r>
              <a:rPr sz="5600" spc="165">
                <a:solidFill>
                  <a:srgbClr val="F0F1F5"/>
                </a:solidFill>
                <a:latin typeface="Microsoft Sans Serif"/>
                <a:cs typeface="Microsoft Sans Serif"/>
              </a:rPr>
              <a:t>ien</a:t>
            </a:r>
            <a:r>
              <a:rPr sz="5400" spc="165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5600" spc="165">
                <a:solidFill>
                  <a:srgbClr val="F0F1F5"/>
                </a:solidFill>
                <a:latin typeface="Microsoft Sans Serif"/>
                <a:cs typeface="Microsoft Sans Serif"/>
              </a:rPr>
              <a:t>ado</a:t>
            </a:r>
            <a:r>
              <a:rPr sz="5600" spc="-65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5600" spc="-10">
                <a:solidFill>
                  <a:srgbClr val="F0F1F5"/>
                </a:solidFill>
                <a:latin typeface="Microsoft Sans Serif"/>
                <a:cs typeface="Microsoft Sans Serif"/>
              </a:rPr>
              <a:t>a </a:t>
            </a:r>
            <a:r>
              <a:rPr sz="5600" spc="-1470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5600" spc="145">
                <a:solidFill>
                  <a:srgbClr val="F0F1F5"/>
                </a:solidFill>
                <a:latin typeface="Microsoft Sans Serif"/>
                <a:cs typeface="Microsoft Sans Serif"/>
              </a:rPr>
              <a:t>Obje</a:t>
            </a:r>
            <a:r>
              <a:rPr sz="5400" spc="145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5600" spc="145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5400" spc="145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endParaRPr sz="54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1" y="4618910"/>
            <a:ext cx="18287365" cy="5667375"/>
            <a:chOff x="1541" y="4618910"/>
            <a:chExt cx="18287365" cy="5667375"/>
          </a:xfrm>
        </p:grpSpPr>
        <p:sp>
          <p:nvSpPr>
            <p:cNvPr id="5" name="object 5"/>
            <p:cNvSpPr/>
            <p:nvPr/>
          </p:nvSpPr>
          <p:spPr>
            <a:xfrm>
              <a:off x="12192513" y="4618910"/>
              <a:ext cx="6096000" cy="5667375"/>
            </a:xfrm>
            <a:custGeom>
              <a:avLst/>
              <a:gdLst/>
              <a:ahLst/>
              <a:cxnLst/>
              <a:rect l="l" t="t" r="r" b="b"/>
              <a:pathLst>
                <a:path w="6096000" h="5667375">
                  <a:moveTo>
                    <a:pt x="6095999" y="5667374"/>
                  </a:moveTo>
                  <a:lnTo>
                    <a:pt x="0" y="5667374"/>
                  </a:lnTo>
                  <a:lnTo>
                    <a:pt x="0" y="0"/>
                  </a:lnTo>
                  <a:lnTo>
                    <a:pt x="6095999" y="0"/>
                  </a:lnTo>
                  <a:lnTo>
                    <a:pt x="6095999" y="5667374"/>
                  </a:lnTo>
                  <a:close/>
                </a:path>
              </a:pathLst>
            </a:custGeom>
            <a:solidFill>
              <a:srgbClr val="787CD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1" y="4618910"/>
              <a:ext cx="6096000" cy="5667375"/>
            </a:xfrm>
            <a:custGeom>
              <a:avLst/>
              <a:gdLst/>
              <a:ahLst/>
              <a:cxnLst/>
              <a:rect l="l" t="t" r="r" b="b"/>
              <a:pathLst>
                <a:path w="6096000" h="5667375">
                  <a:moveTo>
                    <a:pt x="6095999" y="5667374"/>
                  </a:moveTo>
                  <a:lnTo>
                    <a:pt x="0" y="5667374"/>
                  </a:lnTo>
                  <a:lnTo>
                    <a:pt x="0" y="0"/>
                  </a:lnTo>
                  <a:lnTo>
                    <a:pt x="6095999" y="0"/>
                  </a:lnTo>
                  <a:lnTo>
                    <a:pt x="6095999" y="5667374"/>
                  </a:lnTo>
                  <a:close/>
                </a:path>
              </a:pathLst>
            </a:custGeom>
            <a:solidFill>
              <a:srgbClr val="787CD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7027" y="4618910"/>
              <a:ext cx="6096000" cy="5667375"/>
            </a:xfrm>
            <a:custGeom>
              <a:avLst/>
              <a:gdLst/>
              <a:ahLst/>
              <a:cxnLst/>
              <a:rect l="l" t="t" r="r" b="b"/>
              <a:pathLst>
                <a:path w="6096000" h="5667375">
                  <a:moveTo>
                    <a:pt x="6095999" y="5667374"/>
                  </a:moveTo>
                  <a:lnTo>
                    <a:pt x="0" y="5667374"/>
                  </a:lnTo>
                  <a:lnTo>
                    <a:pt x="0" y="0"/>
                  </a:lnTo>
                  <a:lnTo>
                    <a:pt x="6095999" y="0"/>
                  </a:lnTo>
                  <a:lnTo>
                    <a:pt x="6095999" y="5667374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000" y="5568183"/>
            <a:ext cx="36252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2800" spc="45">
                <a:solidFill>
                  <a:srgbClr val="2F2A6F"/>
                </a:solidFill>
                <a:latin typeface="Microsoft Sans Serif"/>
                <a:cs typeface="Microsoft Sans Serif"/>
              </a:rPr>
              <a:t>En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 la </a:t>
            </a:r>
            <a:r>
              <a:rPr sz="2800" spc="45">
                <a:solidFill>
                  <a:srgbClr val="2F2A6F"/>
                </a:solidFill>
                <a:latin typeface="Microsoft Sans Serif"/>
                <a:cs typeface="Microsoft Sans Serif"/>
              </a:rPr>
              <a:t>fa</a:t>
            </a:r>
            <a:r>
              <a:rPr sz="2700" spc="4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45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80">
                <a:solidFill>
                  <a:srgbClr val="2F2A6F"/>
                </a:solidFill>
                <a:latin typeface="Microsoft Sans Serif"/>
                <a:cs typeface="Microsoft Sans Serif"/>
              </a:rPr>
              <a:t>de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Análi</a:t>
            </a:r>
            <a:r>
              <a:rPr sz="2700" spc="7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75">
                <a:solidFill>
                  <a:srgbClr val="2F2A6F"/>
                </a:solidFill>
                <a:latin typeface="Lucida Sans Unicode"/>
                <a:cs typeface="Lucida Sans Unicode"/>
              </a:rPr>
              <a:t>s </a:t>
            </a:r>
            <a:r>
              <a:rPr sz="2700" spc="-840">
                <a:solidFill>
                  <a:srgbClr val="2F2A6F"/>
                </a:solidFill>
                <a:latin typeface="Lucida Sans Unicode"/>
                <a:cs typeface="Lucida Sans Unicode"/>
              </a:rPr>
              <a:t> </a:t>
            </a:r>
            <a:r>
              <a:rPr sz="2800" spc="150">
                <a:solidFill>
                  <a:srgbClr val="2F2A6F"/>
                </a:solidFill>
                <a:latin typeface="Microsoft Sans Serif"/>
                <a:cs typeface="Microsoft Sans Serif"/>
              </a:rPr>
              <a:t>OO</a:t>
            </a:r>
            <a:r>
              <a:rPr sz="1850" spc="150">
                <a:solidFill>
                  <a:srgbClr val="2F2A6F"/>
                </a:solidFill>
                <a:latin typeface="Lucida Sans Unicode"/>
                <a:cs typeface="Lucida Sans Unicode"/>
              </a:rPr>
              <a:t>,</a:t>
            </a:r>
            <a:r>
              <a:rPr sz="1850" spc="260">
                <a:solidFill>
                  <a:srgbClr val="2F2A6F"/>
                </a:solidFill>
                <a:latin typeface="Lucida Sans Unicode"/>
                <a:cs typeface="Lucida Sans Unicode"/>
              </a:rPr>
              <a:t> </a:t>
            </a:r>
            <a:r>
              <a:rPr sz="2700" spc="-20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-20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800" spc="10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de</a:t>
            </a:r>
            <a:r>
              <a:rPr sz="2700" spc="95">
                <a:solidFill>
                  <a:srgbClr val="2F2A6F"/>
                </a:solidFill>
                <a:latin typeface="Lucida Sans Unicode"/>
                <a:cs typeface="Lucida Sans Unicode"/>
              </a:rPr>
              <a:t>t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700" spc="95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mina</a:t>
            </a:r>
            <a:r>
              <a:rPr sz="2700" spc="95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482583"/>
            <a:ext cx="36245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  <a:tabLst>
                <a:tab pos="956310" algn="l"/>
                <a:tab pos="3085465" algn="l"/>
                <a:tab pos="3242945" algn="l"/>
              </a:tabLst>
            </a:pPr>
            <a:r>
              <a:rPr sz="2800" spc="145">
                <a:solidFill>
                  <a:srgbClr val="2F2A6F"/>
                </a:solidFill>
                <a:latin typeface="Microsoft Sans Serif"/>
                <a:cs typeface="Microsoft Sans Serif"/>
              </a:rPr>
              <a:t>lo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	</a:t>
            </a:r>
            <a:r>
              <a:rPr sz="2700" spc="85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80">
                <a:solidFill>
                  <a:srgbClr val="2F2A6F"/>
                </a:solidFill>
                <a:latin typeface="Microsoft Sans Serif"/>
                <a:cs typeface="Microsoft Sans Serif"/>
              </a:rPr>
              <a:t>eq</a:t>
            </a:r>
            <a:r>
              <a:rPr sz="2700" spc="30">
                <a:solidFill>
                  <a:srgbClr val="2F2A6F"/>
                </a:solidFill>
                <a:latin typeface="Lucida Sans Unicode"/>
                <a:cs typeface="Lucida Sans Unicode"/>
              </a:rPr>
              <a:t>u</a:t>
            </a:r>
            <a:r>
              <a:rPr sz="2800" spc="140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140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t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o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	</a:t>
            </a:r>
            <a:r>
              <a:rPr sz="2800" spc="100">
                <a:solidFill>
                  <a:srgbClr val="2F2A6F"/>
                </a:solidFill>
                <a:latin typeface="Microsoft Sans Serif"/>
                <a:cs typeface="Microsoft Sans Serif"/>
              </a:rPr>
              <a:t>del  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140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20">
                <a:solidFill>
                  <a:srgbClr val="2F2A6F"/>
                </a:solidFill>
                <a:latin typeface="Lucida Sans Unicode"/>
                <a:cs typeface="Lucida Sans Unicode"/>
              </a:rPr>
              <a:t>st</a:t>
            </a:r>
            <a:r>
              <a:rPr sz="2800" spc="70">
                <a:solidFill>
                  <a:srgbClr val="2F2A6F"/>
                </a:solidFill>
                <a:latin typeface="Microsoft Sans Serif"/>
                <a:cs typeface="Microsoft Sans Serif"/>
              </a:rPr>
              <a:t>ema</a:t>
            </a:r>
            <a:r>
              <a:rPr sz="1850" spc="340">
                <a:solidFill>
                  <a:srgbClr val="2F2A6F"/>
                </a:solidFill>
                <a:latin typeface="Lucida Sans Unicode"/>
                <a:cs typeface="Lucida Sans Unicode"/>
              </a:rPr>
              <a:t>,		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5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138170" algn="l"/>
              </a:tabLst>
            </a:pPr>
            <a:r>
              <a:rPr sz="2700" spc="85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econocie</a:t>
            </a:r>
            <a:r>
              <a:rPr sz="2700" spc="85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114">
                <a:solidFill>
                  <a:srgbClr val="2F2A6F"/>
                </a:solidFill>
                <a:latin typeface="Microsoft Sans Serif"/>
                <a:cs typeface="Microsoft Sans Serif"/>
              </a:rPr>
              <a:t>on	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la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7885214"/>
            <a:ext cx="36277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7620" algn="l"/>
                <a:tab pos="1706880" algn="l"/>
                <a:tab pos="2248535" algn="l"/>
              </a:tabLst>
            </a:pPr>
            <a:r>
              <a:rPr sz="2800" spc="85">
                <a:solidFill>
                  <a:srgbClr val="2F2A6F"/>
                </a:solidFill>
                <a:latin typeface="Microsoft Sans Serif"/>
                <a:cs typeface="Microsoft Sans Serif"/>
              </a:rPr>
              <a:t>cla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5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700" spc="-45">
                <a:solidFill>
                  <a:srgbClr val="2F2A6F"/>
                </a:solidFill>
                <a:latin typeface="Lucida Sans Unicode"/>
                <a:cs typeface="Lucida Sans Unicode"/>
              </a:rPr>
              <a:t>s	</a:t>
            </a:r>
            <a:r>
              <a:rPr sz="2700" spc="100">
                <a:solidFill>
                  <a:srgbClr val="2F2A6F"/>
                </a:solidFill>
                <a:latin typeface="Lucida Sans Unicode"/>
                <a:cs typeface="Lucida Sans Unicode"/>
              </a:rPr>
              <a:t>y	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la	</a:t>
            </a:r>
            <a:r>
              <a:rPr sz="2700" spc="85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90">
                <a:solidFill>
                  <a:srgbClr val="2F2A6F"/>
                </a:solidFill>
                <a:latin typeface="Microsoft Sans Serif"/>
                <a:cs typeface="Microsoft Sans Serif"/>
              </a:rPr>
              <a:t>elación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8342414"/>
            <a:ext cx="2169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>
                <a:solidFill>
                  <a:srgbClr val="2F2A6F"/>
                </a:solidFill>
                <a:latin typeface="Microsoft Sans Serif"/>
                <a:cs typeface="Microsoft Sans Serif"/>
              </a:rPr>
              <a:t>en</a:t>
            </a:r>
            <a:r>
              <a:rPr sz="2700" spc="65">
                <a:solidFill>
                  <a:srgbClr val="2F2A6F"/>
                </a:solidFill>
                <a:latin typeface="Lucida Sans Unicode"/>
                <a:cs typeface="Lucida Sans Unicode"/>
              </a:rPr>
              <a:t>tr</a:t>
            </a:r>
            <a:r>
              <a:rPr sz="2800" spc="65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800" spc="-8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cla</a:t>
            </a:r>
            <a:r>
              <a:rPr sz="2700" spc="7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700" spc="7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1850" spc="75">
                <a:solidFill>
                  <a:srgbClr val="2F2A6F"/>
                </a:solidFill>
                <a:latin typeface="Lucida Sans Unicode"/>
                <a:cs typeface="Lucida Sans Unicode"/>
              </a:rPr>
              <a:t>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1710" y="5339583"/>
            <a:ext cx="3623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  <a:tabLst>
                <a:tab pos="904240" algn="l"/>
                <a:tab pos="1519555" algn="l"/>
                <a:tab pos="3082925" algn="l"/>
                <a:tab pos="3413125" algn="l"/>
              </a:tabLst>
            </a:pPr>
            <a:r>
              <a:rPr sz="2800" spc="75">
                <a:solidFill>
                  <a:srgbClr val="F0F1F5"/>
                </a:solidFill>
                <a:latin typeface="Microsoft Sans Serif"/>
                <a:cs typeface="Microsoft Sans Serif"/>
              </a:rPr>
              <a:t>El	</a:t>
            </a:r>
            <a:r>
              <a:rPr sz="2800" spc="155">
                <a:solidFill>
                  <a:srgbClr val="F0F1F5"/>
                </a:solidFill>
                <a:latin typeface="Microsoft Sans Serif"/>
                <a:cs typeface="Microsoft Sans Serif"/>
              </a:rPr>
              <a:t>p</a:t>
            </a:r>
            <a:r>
              <a:rPr sz="2700" spc="85">
                <a:solidFill>
                  <a:srgbClr val="F0F1F5"/>
                </a:solidFill>
                <a:latin typeface="Lucida Sans Unicode"/>
                <a:cs typeface="Lucida Sans Unicode"/>
              </a:rPr>
              <a:t>r</a:t>
            </a:r>
            <a:r>
              <a:rPr sz="2800" spc="114">
                <a:solidFill>
                  <a:srgbClr val="F0F1F5"/>
                </a:solidFill>
                <a:latin typeface="Microsoft Sans Serif"/>
                <a:cs typeface="Microsoft Sans Serif"/>
              </a:rPr>
              <a:t>opó</a:t>
            </a:r>
            <a:r>
              <a:rPr sz="2700" spc="-45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2800" spc="140">
                <a:solidFill>
                  <a:srgbClr val="F0F1F5"/>
                </a:solidFill>
                <a:latin typeface="Microsoft Sans Serif"/>
                <a:cs typeface="Microsoft Sans Serif"/>
              </a:rPr>
              <a:t>i</a:t>
            </a:r>
            <a:r>
              <a:rPr sz="2700" spc="90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2800" spc="95">
                <a:solidFill>
                  <a:srgbClr val="F0F1F5"/>
                </a:solidFill>
                <a:latin typeface="Microsoft Sans Serif"/>
                <a:cs typeface="Microsoft Sans Serif"/>
              </a:rPr>
              <a:t>o	</a:t>
            </a:r>
            <a:r>
              <a:rPr sz="2800" spc="100">
                <a:solidFill>
                  <a:srgbClr val="F0F1F5"/>
                </a:solidFill>
                <a:latin typeface="Microsoft Sans Serif"/>
                <a:cs typeface="Microsoft Sans Serif"/>
              </a:rPr>
              <a:t>del  </a:t>
            </a:r>
            <a:r>
              <a:rPr sz="2800" spc="95">
                <a:solidFill>
                  <a:srgbClr val="F0F1F5"/>
                </a:solidFill>
                <a:latin typeface="Microsoft Sans Serif"/>
                <a:cs typeface="Microsoft Sans Serif"/>
              </a:rPr>
              <a:t>análi</a:t>
            </a:r>
            <a:r>
              <a:rPr sz="2700" spc="-45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2800" spc="140">
                <a:solidFill>
                  <a:srgbClr val="F0F1F5"/>
                </a:solidFill>
                <a:latin typeface="Microsoft Sans Serif"/>
                <a:cs typeface="Microsoft Sans Serif"/>
              </a:rPr>
              <a:t>i</a:t>
            </a:r>
            <a:r>
              <a:rPr sz="2700" spc="-45">
                <a:solidFill>
                  <a:srgbClr val="F0F1F5"/>
                </a:solidFill>
                <a:latin typeface="Lucida Sans Unicode"/>
                <a:cs typeface="Lucida Sans Unicode"/>
              </a:rPr>
              <a:t>s	</a:t>
            </a:r>
            <a:r>
              <a:rPr sz="2800" spc="95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2700" spc="85">
                <a:solidFill>
                  <a:srgbClr val="F0F1F5"/>
                </a:solidFill>
                <a:latin typeface="Lucida Sans Unicode"/>
                <a:cs typeface="Lucida Sans Unicode"/>
              </a:rPr>
              <a:t>r</a:t>
            </a:r>
            <a:r>
              <a:rPr sz="2800" spc="95">
                <a:solidFill>
                  <a:srgbClr val="F0F1F5"/>
                </a:solidFill>
                <a:latin typeface="Microsoft Sans Serif"/>
                <a:cs typeface="Microsoft Sans Serif"/>
              </a:rPr>
              <a:t>ien</a:t>
            </a:r>
            <a:r>
              <a:rPr sz="2700" spc="90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2800" spc="80">
                <a:solidFill>
                  <a:srgbClr val="F0F1F5"/>
                </a:solidFill>
                <a:latin typeface="Microsoft Sans Serif"/>
                <a:cs typeface="Microsoft Sans Serif"/>
              </a:rPr>
              <a:t>ado	</a:t>
            </a:r>
            <a:r>
              <a:rPr sz="2800" spc="-5">
                <a:solidFill>
                  <a:srgbClr val="F0F1F5"/>
                </a:solidFill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1710" y="6285014"/>
            <a:ext cx="3618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>
                <a:solidFill>
                  <a:srgbClr val="F0F1F5"/>
                </a:solidFill>
                <a:latin typeface="Microsoft Sans Serif"/>
                <a:cs typeface="Microsoft Sans Serif"/>
              </a:rPr>
              <a:t>obje</a:t>
            </a:r>
            <a:r>
              <a:rPr sz="2700" spc="80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2800" spc="80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2700" spc="8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2700" spc="170">
                <a:solidFill>
                  <a:srgbClr val="F0F1F5"/>
                </a:solidFill>
                <a:latin typeface="Lucida Sans Unicode"/>
                <a:cs typeface="Lucida Sans Unicode"/>
              </a:rPr>
              <a:t> </a:t>
            </a:r>
            <a:r>
              <a:rPr sz="2800" spc="-20">
                <a:solidFill>
                  <a:srgbClr val="F0F1F5"/>
                </a:solidFill>
                <a:latin typeface="Microsoft Sans Serif"/>
                <a:cs typeface="Microsoft Sans Serif"/>
              </a:rPr>
              <a:t>e</a:t>
            </a:r>
            <a:r>
              <a:rPr sz="2700" spc="-2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2700" spc="170">
                <a:solidFill>
                  <a:srgbClr val="F0F1F5"/>
                </a:solidFill>
                <a:latin typeface="Lucida Sans Unicode"/>
                <a:cs typeface="Lucida Sans Unicode"/>
              </a:rPr>
              <a:t> </a:t>
            </a:r>
            <a:r>
              <a:rPr sz="2700" spc="70">
                <a:solidFill>
                  <a:srgbClr val="F0F1F5"/>
                </a:solidFill>
                <a:latin typeface="Lucida Sans Unicode"/>
                <a:cs typeface="Lucida Sans Unicode"/>
              </a:rPr>
              <a:t>r</a:t>
            </a:r>
            <a:r>
              <a:rPr sz="2800" spc="70">
                <a:solidFill>
                  <a:srgbClr val="F0F1F5"/>
                </a:solidFill>
                <a:latin typeface="Microsoft Sans Serif"/>
                <a:cs typeface="Microsoft Sans Serif"/>
              </a:rPr>
              <a:t>econoce</a:t>
            </a:r>
            <a:r>
              <a:rPr sz="2700" spc="70">
                <a:solidFill>
                  <a:srgbClr val="F0F1F5"/>
                </a:solidFill>
                <a:latin typeface="Lucida Sans Unicode"/>
                <a:cs typeface="Lucida Sans Unicode"/>
              </a:rPr>
              <a:t>r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9373" y="6711183"/>
            <a:ext cx="13042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7100"/>
              </a:lnSpc>
              <a:spcBef>
                <a:spcPts val="100"/>
              </a:spcBef>
              <a:tabLst>
                <a:tab pos="805180" algn="l"/>
                <a:tab pos="981075" algn="l"/>
              </a:tabLst>
            </a:pPr>
            <a:r>
              <a:rPr sz="2800" spc="80">
                <a:solidFill>
                  <a:srgbClr val="F0F1F5"/>
                </a:solidFill>
                <a:latin typeface="Microsoft Sans Serif"/>
                <a:cs typeface="Microsoft Sans Serif"/>
              </a:rPr>
              <a:t>de		la  </a:t>
            </a:r>
            <a:r>
              <a:rPr sz="2700" spc="100">
                <a:solidFill>
                  <a:srgbClr val="F0F1F5"/>
                </a:solidFill>
                <a:latin typeface="Lucida Sans Unicode"/>
                <a:cs typeface="Lucida Sans Unicode"/>
              </a:rPr>
              <a:t>y	</a:t>
            </a:r>
            <a:r>
              <a:rPr sz="2800" spc="145">
                <a:solidFill>
                  <a:srgbClr val="F0F1F5"/>
                </a:solidFill>
                <a:latin typeface="Microsoft Sans Serif"/>
                <a:cs typeface="Microsoft Sans Serif"/>
              </a:rPr>
              <a:t>lo</a:t>
            </a:r>
            <a:r>
              <a:rPr sz="2700" spc="-45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06611" y="8113814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>
                <a:solidFill>
                  <a:srgbClr val="F0F1F5"/>
                </a:solidFill>
                <a:latin typeface="Microsoft Sans Serif"/>
                <a:cs typeface="Microsoft Sans Serif"/>
              </a:rPr>
              <a:t>del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1710" y="6711183"/>
            <a:ext cx="21031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  <a:tabLst>
                <a:tab pos="713740" algn="l"/>
              </a:tabLst>
            </a:pPr>
            <a:r>
              <a:rPr sz="2800" spc="100">
                <a:solidFill>
                  <a:srgbClr val="F0F1F5"/>
                </a:solidFill>
                <a:latin typeface="Microsoft Sans Serif"/>
                <a:cs typeface="Microsoft Sans Serif"/>
              </a:rPr>
              <a:t>el	</a:t>
            </a:r>
            <a:r>
              <a:rPr sz="2800" spc="125">
                <a:solidFill>
                  <a:srgbClr val="F0F1F5"/>
                </a:solidFill>
                <a:latin typeface="Microsoft Sans Serif"/>
                <a:cs typeface="Microsoft Sans Serif"/>
              </a:rPr>
              <a:t>dominio  </a:t>
            </a:r>
            <a:r>
              <a:rPr sz="2800" spc="100">
                <a:solidFill>
                  <a:srgbClr val="F0F1F5"/>
                </a:solidFill>
                <a:latin typeface="Microsoft Sans Serif"/>
                <a:cs typeface="Microsoft Sans Serif"/>
              </a:rPr>
              <a:t>aplicación </a:t>
            </a:r>
            <a:r>
              <a:rPr sz="2800" spc="105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2700" spc="65">
                <a:solidFill>
                  <a:srgbClr val="F0F1F5"/>
                </a:solidFill>
                <a:latin typeface="Lucida Sans Unicode"/>
                <a:cs typeface="Lucida Sans Unicode"/>
              </a:rPr>
              <a:t>r</a:t>
            </a:r>
            <a:r>
              <a:rPr sz="2800" spc="65">
                <a:solidFill>
                  <a:srgbClr val="F0F1F5"/>
                </a:solidFill>
                <a:latin typeface="Microsoft Sans Serif"/>
                <a:cs typeface="Microsoft Sans Serif"/>
              </a:rPr>
              <a:t>eq</a:t>
            </a:r>
            <a:r>
              <a:rPr sz="2700" spc="65">
                <a:solidFill>
                  <a:srgbClr val="F0F1F5"/>
                </a:solidFill>
                <a:latin typeface="Lucida Sans Unicode"/>
                <a:cs typeface="Lucida Sans Unicode"/>
              </a:rPr>
              <a:t>u</a:t>
            </a:r>
            <a:r>
              <a:rPr sz="2800" spc="65">
                <a:solidFill>
                  <a:srgbClr val="F0F1F5"/>
                </a:solidFill>
                <a:latin typeface="Microsoft Sans Serif"/>
                <a:cs typeface="Microsoft Sans Serif"/>
              </a:rPr>
              <a:t>i</a:t>
            </a:r>
            <a:r>
              <a:rPr sz="2700" spc="65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2800" spc="65">
                <a:solidFill>
                  <a:srgbClr val="F0F1F5"/>
                </a:solidFill>
                <a:latin typeface="Microsoft Sans Serif"/>
                <a:cs typeface="Microsoft Sans Serif"/>
              </a:rPr>
              <a:t>i</a:t>
            </a:r>
            <a:r>
              <a:rPr sz="2700" spc="65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2800" spc="65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2700" spc="65">
                <a:solidFill>
                  <a:srgbClr val="F0F1F5"/>
                </a:solidFill>
                <a:latin typeface="Lucida Sans Unicode"/>
                <a:cs typeface="Lucida Sans Unicode"/>
              </a:rPr>
              <a:t>s </a:t>
            </a:r>
            <a:r>
              <a:rPr sz="2700" spc="70">
                <a:solidFill>
                  <a:srgbClr val="F0F1F5"/>
                </a:solidFill>
                <a:latin typeface="Lucida Sans Unicode"/>
                <a:cs typeface="Lucida Sans Unicode"/>
              </a:rPr>
              <a:t> </a:t>
            </a:r>
            <a:r>
              <a:rPr sz="2800" spc="70">
                <a:solidFill>
                  <a:srgbClr val="F0F1F5"/>
                </a:solidFill>
                <a:latin typeface="Microsoft Sans Serif"/>
                <a:cs typeface="Microsoft Sans Serif"/>
              </a:rPr>
              <a:t>e</a:t>
            </a:r>
            <a:r>
              <a:rPr sz="2700" spc="7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2800" spc="70">
                <a:solidFill>
                  <a:srgbClr val="F0F1F5"/>
                </a:solidFill>
                <a:latin typeface="Microsoft Sans Serif"/>
                <a:cs typeface="Microsoft Sans Serif"/>
              </a:rPr>
              <a:t>pecífico</a:t>
            </a:r>
            <a:r>
              <a:rPr sz="2700" spc="70">
                <a:solidFill>
                  <a:srgbClr val="F0F1F5"/>
                </a:solidFill>
                <a:latin typeface="Lucida Sans Unicode"/>
                <a:cs typeface="Lucida Sans Unicode"/>
              </a:rPr>
              <a:t>s </a:t>
            </a:r>
            <a:r>
              <a:rPr sz="2700" spc="75">
                <a:solidFill>
                  <a:srgbClr val="F0F1F5"/>
                </a:solidFill>
                <a:latin typeface="Lucida Sans Unicode"/>
                <a:cs typeface="Lucida Sans Unicode"/>
              </a:rPr>
              <a:t> </a:t>
            </a:r>
            <a:r>
              <a:rPr sz="2700" spc="90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r>
              <a:rPr sz="2800" spc="90">
                <a:solidFill>
                  <a:srgbClr val="F0F1F5"/>
                </a:solidFill>
                <a:latin typeface="Microsoft Sans Serif"/>
                <a:cs typeface="Microsoft Sans Serif"/>
              </a:rPr>
              <a:t>i</a:t>
            </a:r>
            <a:r>
              <a:rPr sz="2700" spc="90">
                <a:solidFill>
                  <a:srgbClr val="F0F1F5"/>
                </a:solidFill>
                <a:latin typeface="Lucida Sans Unicode"/>
                <a:cs typeface="Lucida Sans Unicode"/>
              </a:rPr>
              <a:t>st</a:t>
            </a:r>
            <a:r>
              <a:rPr sz="2800" spc="90">
                <a:solidFill>
                  <a:srgbClr val="F0F1F5"/>
                </a:solidFill>
                <a:latin typeface="Microsoft Sans Serif"/>
                <a:cs typeface="Microsoft Sans Serif"/>
              </a:rPr>
              <a:t>ema</a:t>
            </a:r>
            <a:r>
              <a:rPr sz="1850" spc="90">
                <a:solidFill>
                  <a:srgbClr val="F0F1F5"/>
                </a:solidFill>
                <a:latin typeface="Lucida Sans Unicode"/>
                <a:cs typeface="Lucida Sans Unicode"/>
              </a:rPr>
              <a:t>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26045" y="5568183"/>
            <a:ext cx="36175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El</a:t>
            </a:r>
            <a:r>
              <a:rPr sz="2800" spc="8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700" spc="70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70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700" spc="70">
                <a:solidFill>
                  <a:srgbClr val="2F2A6F"/>
                </a:solidFill>
                <a:latin typeface="Lucida Sans Unicode"/>
                <a:cs typeface="Lucida Sans Unicode"/>
              </a:rPr>
              <a:t>su</a:t>
            </a:r>
            <a:r>
              <a:rPr sz="2800" spc="70">
                <a:solidFill>
                  <a:srgbClr val="2F2A6F"/>
                </a:solidFill>
                <a:latin typeface="Microsoft Sans Serif"/>
                <a:cs typeface="Microsoft Sans Serif"/>
              </a:rPr>
              <a:t>l</a:t>
            </a:r>
            <a:r>
              <a:rPr sz="2700" spc="70">
                <a:solidFill>
                  <a:srgbClr val="2F2A6F"/>
                </a:solidFill>
                <a:latin typeface="Lucida Sans Unicode"/>
                <a:cs typeface="Lucida Sans Unicode"/>
              </a:rPr>
              <a:t>t</a:t>
            </a:r>
            <a:r>
              <a:rPr sz="2800" spc="70">
                <a:solidFill>
                  <a:srgbClr val="2F2A6F"/>
                </a:solidFill>
                <a:latin typeface="Microsoft Sans Serif"/>
                <a:cs typeface="Microsoft Sans Serif"/>
              </a:rPr>
              <a:t>ado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120">
                <a:solidFill>
                  <a:srgbClr val="2F2A6F"/>
                </a:solidFill>
                <a:latin typeface="Microsoft Sans Serif"/>
                <a:cs typeface="Microsoft Sans Serif"/>
              </a:rPr>
              <a:t>del </a:t>
            </a:r>
            <a:r>
              <a:rPr sz="2800" spc="-73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65">
                <a:solidFill>
                  <a:srgbClr val="2F2A6F"/>
                </a:solidFill>
                <a:latin typeface="Microsoft Sans Serif"/>
                <a:cs typeface="Microsoft Sans Serif"/>
              </a:rPr>
              <a:t>análi</a:t>
            </a:r>
            <a:r>
              <a:rPr sz="2700" spc="6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65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6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700" spc="70">
                <a:solidFill>
                  <a:srgbClr val="2F2A6F"/>
                </a:solidFill>
                <a:latin typeface="Lucida Sans Unicode"/>
                <a:cs typeface="Lucida Sans Unicode"/>
              </a:rPr>
              <a:t> </a:t>
            </a:r>
            <a:r>
              <a:rPr sz="2800" spc="60">
                <a:solidFill>
                  <a:srgbClr val="2F2A6F"/>
                </a:solidFill>
                <a:latin typeface="Microsoft Sans Serif"/>
                <a:cs typeface="Microsoft Sans Serif"/>
              </a:rPr>
              <a:t>OO</a:t>
            </a:r>
            <a:r>
              <a:rPr sz="2800" spc="6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-20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700" spc="-20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700" spc="-15">
                <a:solidFill>
                  <a:srgbClr val="2F2A6F"/>
                </a:solidFill>
                <a:latin typeface="Lucida Sans Unicode"/>
                <a:cs typeface="Lucida Sans Unicode"/>
              </a:rPr>
              <a:t> 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la </a:t>
            </a:r>
            <a:r>
              <a:rPr sz="2800" spc="10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110">
                <a:solidFill>
                  <a:srgbClr val="2F2A6F"/>
                </a:solidFill>
                <a:latin typeface="Microsoft Sans Serif"/>
                <a:cs typeface="Microsoft Sans Serif"/>
              </a:rPr>
              <a:t>iden</a:t>
            </a:r>
            <a:r>
              <a:rPr sz="2700" spc="110">
                <a:solidFill>
                  <a:srgbClr val="2F2A6F"/>
                </a:solidFill>
                <a:latin typeface="Lucida Sans Unicode"/>
                <a:cs typeface="Lucida Sans Unicode"/>
              </a:rPr>
              <a:t>t</a:t>
            </a:r>
            <a:r>
              <a:rPr sz="2800" spc="110">
                <a:solidFill>
                  <a:srgbClr val="2F2A6F"/>
                </a:solidFill>
                <a:latin typeface="Microsoft Sans Serif"/>
                <a:cs typeface="Microsoft Sans Serif"/>
              </a:rPr>
              <a:t>ificación</a:t>
            </a:r>
            <a:r>
              <a:rPr sz="2800" spc="16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80">
                <a:solidFill>
                  <a:srgbClr val="2F2A6F"/>
                </a:solidFill>
                <a:latin typeface="Microsoft Sans Serif"/>
                <a:cs typeface="Microsoft Sans Serif"/>
              </a:rPr>
              <a:t>de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26045" y="6970814"/>
            <a:ext cx="3613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90">
                <a:solidFill>
                  <a:srgbClr val="2F2A6F"/>
                </a:solidFill>
                <a:latin typeface="Microsoft Sans Serif"/>
                <a:cs typeface="Microsoft Sans Serif"/>
              </a:rPr>
              <a:t>eq</a:t>
            </a: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u</a:t>
            </a:r>
            <a:r>
              <a:rPr sz="2800" spc="90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90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t</a:t>
            </a:r>
            <a:r>
              <a:rPr sz="2800" spc="90">
                <a:solidFill>
                  <a:srgbClr val="2F2A6F"/>
                </a:solidFill>
                <a:latin typeface="Microsoft Sans Serif"/>
                <a:cs typeface="Microsoft Sans Serif"/>
              </a:rPr>
              <a:t>o</a:t>
            </a: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1850" spc="90">
                <a:solidFill>
                  <a:srgbClr val="2F2A6F"/>
                </a:solidFill>
                <a:latin typeface="Lucida Sans Unicode"/>
                <a:cs typeface="Lucida Sans Unicode"/>
              </a:rPr>
              <a:t>,</a:t>
            </a:r>
            <a:r>
              <a:rPr sz="1850" spc="325">
                <a:solidFill>
                  <a:srgbClr val="2F2A6F"/>
                </a:solidFill>
                <a:latin typeface="Lucida Sans Unicode"/>
                <a:cs typeface="Lucida Sans Unicode"/>
              </a:rPr>
              <a:t> </a:t>
            </a:r>
            <a:r>
              <a:rPr sz="2800" spc="100">
                <a:solidFill>
                  <a:srgbClr val="2F2A6F"/>
                </a:solidFill>
                <a:latin typeface="Microsoft Sans Serif"/>
                <a:cs typeface="Microsoft Sans Serif"/>
              </a:rPr>
              <a:t>el</a:t>
            </a:r>
            <a:r>
              <a:rPr sz="2800" spc="17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65">
                <a:solidFill>
                  <a:srgbClr val="2F2A6F"/>
                </a:solidFill>
                <a:latin typeface="Microsoft Sans Serif"/>
                <a:cs typeface="Microsoft Sans Serif"/>
              </a:rPr>
              <a:t>análi</a:t>
            </a:r>
            <a:r>
              <a:rPr sz="2700" spc="6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65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65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26045" y="7396983"/>
            <a:ext cx="36093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2800" spc="114">
                <a:solidFill>
                  <a:srgbClr val="2F2A6F"/>
                </a:solidFill>
                <a:latin typeface="Microsoft Sans Serif"/>
                <a:cs typeface="Microsoft Sans Serif"/>
              </a:rPr>
              <a:t>p</a:t>
            </a:r>
            <a:r>
              <a:rPr sz="2700" spc="114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114">
                <a:solidFill>
                  <a:srgbClr val="2F2A6F"/>
                </a:solidFill>
                <a:latin typeface="Microsoft Sans Serif"/>
                <a:cs typeface="Microsoft Sans Serif"/>
              </a:rPr>
              <a:t>ima</a:t>
            </a:r>
            <a:r>
              <a:rPr sz="2700" spc="114">
                <a:solidFill>
                  <a:srgbClr val="2F2A6F"/>
                </a:solidFill>
                <a:latin typeface="Lucida Sans Unicode"/>
                <a:cs typeface="Lucida Sans Unicode"/>
              </a:rPr>
              <a:t>r</a:t>
            </a:r>
            <a:r>
              <a:rPr sz="2800" spc="114">
                <a:solidFill>
                  <a:srgbClr val="2F2A6F"/>
                </a:solidFill>
                <a:latin typeface="Microsoft Sans Serif"/>
                <a:cs typeface="Microsoft Sans Serif"/>
              </a:rPr>
              <a:t>io</a:t>
            </a:r>
            <a:r>
              <a:rPr sz="2800" spc="12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80">
                <a:solidFill>
                  <a:srgbClr val="2F2A6F"/>
                </a:solidFill>
                <a:latin typeface="Microsoft Sans Serif"/>
                <a:cs typeface="Microsoft Sans Serif"/>
              </a:rPr>
              <a:t>de</a:t>
            </a:r>
            <a:r>
              <a:rPr sz="2800" spc="8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95">
                <a:solidFill>
                  <a:srgbClr val="2F2A6F"/>
                </a:solidFill>
                <a:latin typeface="Microsoft Sans Serif"/>
                <a:cs typeface="Microsoft Sans Serif"/>
              </a:rPr>
              <a:t>la </a:t>
            </a:r>
            <a:r>
              <a:rPr sz="2800" spc="10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45">
                <a:solidFill>
                  <a:srgbClr val="2F2A6F"/>
                </a:solidFill>
                <a:latin typeface="Microsoft Sans Serif"/>
                <a:cs typeface="Microsoft Sans Serif"/>
              </a:rPr>
              <a:t>e</a:t>
            </a:r>
            <a:r>
              <a:rPr sz="2700" spc="45">
                <a:solidFill>
                  <a:srgbClr val="2F2A6F"/>
                </a:solidFill>
                <a:latin typeface="Lucida Sans Unicode"/>
                <a:cs typeface="Lucida Sans Unicode"/>
              </a:rPr>
              <a:t>stru</a:t>
            </a:r>
            <a:r>
              <a:rPr sz="2800" spc="45">
                <a:solidFill>
                  <a:srgbClr val="2F2A6F"/>
                </a:solidFill>
                <a:latin typeface="Microsoft Sans Serif"/>
                <a:cs typeface="Microsoft Sans Serif"/>
              </a:rPr>
              <a:t>c</a:t>
            </a:r>
            <a:r>
              <a:rPr sz="2700" spc="45">
                <a:solidFill>
                  <a:srgbClr val="2F2A6F"/>
                </a:solidFill>
                <a:latin typeface="Lucida Sans Unicode"/>
                <a:cs typeface="Lucida Sans Unicode"/>
              </a:rPr>
              <a:t>tur</a:t>
            </a:r>
            <a:r>
              <a:rPr sz="2800" spc="45">
                <a:solidFill>
                  <a:srgbClr val="2F2A6F"/>
                </a:solidFill>
                <a:latin typeface="Microsoft Sans Serif"/>
                <a:cs typeface="Microsoft Sans Serif"/>
              </a:rPr>
              <a:t>a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80">
                <a:solidFill>
                  <a:srgbClr val="2F2A6F"/>
                </a:solidFill>
                <a:latin typeface="Microsoft Sans Serif"/>
                <a:cs typeface="Microsoft Sans Serif"/>
              </a:rPr>
              <a:t>lógica</a:t>
            </a:r>
            <a:r>
              <a:rPr sz="2800" spc="7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700" spc="100">
                <a:solidFill>
                  <a:srgbClr val="2F2A6F"/>
                </a:solidFill>
                <a:latin typeface="Lucida Sans Unicode"/>
                <a:cs typeface="Lucida Sans Unicode"/>
              </a:rPr>
              <a:t>y</a:t>
            </a:r>
            <a:r>
              <a:rPr sz="2700" spc="-35">
                <a:solidFill>
                  <a:srgbClr val="2F2A6F"/>
                </a:solidFill>
                <a:latin typeface="Lucida Sans Unicode"/>
                <a:cs typeface="Lucida Sans Unicode"/>
              </a:rPr>
              <a:t> </a:t>
            </a:r>
            <a:r>
              <a:rPr sz="2800" spc="100">
                <a:solidFill>
                  <a:srgbClr val="2F2A6F"/>
                </a:solidFill>
                <a:latin typeface="Microsoft Sans Serif"/>
                <a:cs typeface="Microsoft Sans Serif"/>
              </a:rPr>
              <a:t>el </a:t>
            </a:r>
            <a:r>
              <a:rPr sz="2800" spc="-73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700" spc="25">
                <a:solidFill>
                  <a:srgbClr val="2F2A6F"/>
                </a:solidFill>
                <a:latin typeface="Lucida Sans Unicode"/>
                <a:cs typeface="Lucida Sans Unicode"/>
              </a:rPr>
              <a:t>us</a:t>
            </a:r>
            <a:r>
              <a:rPr sz="2800" spc="25">
                <a:solidFill>
                  <a:srgbClr val="2F2A6F"/>
                </a:solidFill>
                <a:latin typeface="Microsoft Sans Serif"/>
                <a:cs typeface="Microsoft Sans Serif"/>
              </a:rPr>
              <a:t>o</a:t>
            </a:r>
            <a:r>
              <a:rPr sz="2800" spc="-3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800" spc="80">
                <a:solidFill>
                  <a:srgbClr val="2F2A6F"/>
                </a:solidFill>
                <a:latin typeface="Microsoft Sans Serif"/>
                <a:cs typeface="Microsoft Sans Serif"/>
              </a:rPr>
              <a:t>de</a:t>
            </a:r>
            <a:r>
              <a:rPr sz="2800" spc="-3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700" spc="85">
                <a:solidFill>
                  <a:srgbClr val="2F2A6F"/>
                </a:solidFill>
                <a:latin typeface="Lucida Sans Unicode"/>
                <a:cs typeface="Lucida Sans Unicode"/>
              </a:rPr>
              <a:t>u</a:t>
            </a:r>
            <a:r>
              <a:rPr sz="2800" spc="85">
                <a:solidFill>
                  <a:srgbClr val="2F2A6F"/>
                </a:solidFill>
                <a:latin typeface="Microsoft Sans Serif"/>
                <a:cs typeface="Microsoft Sans Serif"/>
              </a:rPr>
              <a:t>n</a:t>
            </a:r>
            <a:r>
              <a:rPr sz="2800" spc="-3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s</a:t>
            </a:r>
            <a:r>
              <a:rPr sz="2800" spc="90">
                <a:solidFill>
                  <a:srgbClr val="2F2A6F"/>
                </a:solidFill>
                <a:latin typeface="Microsoft Sans Serif"/>
                <a:cs typeface="Microsoft Sans Serif"/>
              </a:rPr>
              <a:t>i</a:t>
            </a:r>
            <a:r>
              <a:rPr sz="2700" spc="90">
                <a:solidFill>
                  <a:srgbClr val="2F2A6F"/>
                </a:solidFill>
                <a:latin typeface="Lucida Sans Unicode"/>
                <a:cs typeface="Lucida Sans Unicode"/>
              </a:rPr>
              <a:t>st</a:t>
            </a:r>
            <a:r>
              <a:rPr sz="2800" spc="90">
                <a:solidFill>
                  <a:srgbClr val="2F2A6F"/>
                </a:solidFill>
                <a:latin typeface="Microsoft Sans Serif"/>
                <a:cs typeface="Microsoft Sans Serif"/>
              </a:rPr>
              <a:t>ema</a:t>
            </a:r>
            <a:r>
              <a:rPr sz="1850" spc="90">
                <a:solidFill>
                  <a:srgbClr val="2F2A6F"/>
                </a:solidFill>
                <a:latin typeface="Lucida Sans Unicode"/>
                <a:cs typeface="Lucida Sans Unicode"/>
              </a:rPr>
              <a:t>.</a:t>
            </a:r>
            <a:endParaRPr sz="1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4737100"/>
          </a:xfrm>
          <a:custGeom>
            <a:avLst/>
            <a:gdLst/>
            <a:ahLst/>
            <a:cxnLst/>
            <a:rect l="l" t="t" r="r" b="b"/>
            <a:pathLst>
              <a:path w="18288000" h="4737100">
                <a:moveTo>
                  <a:pt x="0" y="4736868"/>
                </a:moveTo>
                <a:lnTo>
                  <a:pt x="18287998" y="4736868"/>
                </a:lnTo>
                <a:lnTo>
                  <a:pt x="18287998" y="0"/>
                </a:lnTo>
                <a:lnTo>
                  <a:pt x="0" y="0"/>
                </a:lnTo>
                <a:lnTo>
                  <a:pt x="0" y="4736868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08646"/>
            <a:ext cx="18288000" cy="2778760"/>
          </a:xfrm>
          <a:custGeom>
            <a:avLst/>
            <a:gdLst/>
            <a:ahLst/>
            <a:cxnLst/>
            <a:rect l="l" t="t" r="r" b="b"/>
            <a:pathLst>
              <a:path w="18288000" h="2778759">
                <a:moveTo>
                  <a:pt x="0" y="2778355"/>
                </a:moveTo>
                <a:lnTo>
                  <a:pt x="18287998" y="2778355"/>
                </a:lnTo>
                <a:lnTo>
                  <a:pt x="18287998" y="0"/>
                </a:lnTo>
                <a:lnTo>
                  <a:pt x="0" y="0"/>
                </a:lnTo>
                <a:lnTo>
                  <a:pt x="0" y="2778355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233960"/>
            <a:ext cx="18288000" cy="9050020"/>
            <a:chOff x="0" y="1233960"/>
            <a:chExt cx="18288000" cy="9050020"/>
          </a:xfrm>
        </p:grpSpPr>
        <p:sp>
          <p:nvSpPr>
            <p:cNvPr id="5" name="object 5"/>
            <p:cNvSpPr/>
            <p:nvPr/>
          </p:nvSpPr>
          <p:spPr>
            <a:xfrm>
              <a:off x="9144000" y="7511938"/>
              <a:ext cx="9144000" cy="2771775"/>
            </a:xfrm>
            <a:custGeom>
              <a:avLst/>
              <a:gdLst/>
              <a:ahLst/>
              <a:cxnLst/>
              <a:rect l="l" t="t" r="r" b="b"/>
              <a:pathLst>
                <a:path w="9144000" h="2771775">
                  <a:moveTo>
                    <a:pt x="9143999" y="2771774"/>
                  </a:moveTo>
                  <a:lnTo>
                    <a:pt x="0" y="27717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771774"/>
                  </a:lnTo>
                  <a:close/>
                </a:path>
              </a:pathLst>
            </a:custGeom>
            <a:solidFill>
              <a:srgbClr val="787CD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1" y="7511938"/>
              <a:ext cx="9144000" cy="2771775"/>
            </a:xfrm>
            <a:custGeom>
              <a:avLst/>
              <a:gdLst/>
              <a:ahLst/>
              <a:cxnLst/>
              <a:rect l="l" t="t" r="r" b="b"/>
              <a:pathLst>
                <a:path w="9144000" h="2771775">
                  <a:moveTo>
                    <a:pt x="9143999" y="2771774"/>
                  </a:moveTo>
                  <a:lnTo>
                    <a:pt x="0" y="27717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771774"/>
                  </a:lnTo>
                  <a:close/>
                </a:path>
              </a:pathLst>
            </a:custGeom>
            <a:solidFill>
              <a:srgbClr val="787CD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736871"/>
              <a:ext cx="18288000" cy="2771775"/>
            </a:xfrm>
            <a:custGeom>
              <a:avLst/>
              <a:gdLst/>
              <a:ahLst/>
              <a:cxnLst/>
              <a:rect l="l" t="t" r="r" b="b"/>
              <a:pathLst>
                <a:path w="18288000" h="2771775">
                  <a:moveTo>
                    <a:pt x="18287998" y="2771774"/>
                  </a:moveTo>
                  <a:lnTo>
                    <a:pt x="0" y="27717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2771774"/>
                  </a:lnTo>
                  <a:close/>
                </a:path>
              </a:pathLst>
            </a:custGeom>
            <a:solidFill>
              <a:srgbClr val="2F2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588" y="1233960"/>
              <a:ext cx="9763124" cy="46481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1602860"/>
            <a:ext cx="5870575" cy="162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sz="4900" spc="90">
                <a:latin typeface="Microsoft Sans Serif"/>
                <a:cs typeface="Microsoft Sans Serif"/>
              </a:rPr>
              <a:t>Técnica</a:t>
            </a:r>
            <a:r>
              <a:rPr sz="4750" spc="90">
                <a:latin typeface="Lucida Sans Unicode"/>
                <a:cs typeface="Lucida Sans Unicode"/>
              </a:rPr>
              <a:t>s</a:t>
            </a:r>
            <a:r>
              <a:rPr sz="4750" spc="-265">
                <a:latin typeface="Lucida Sans Unicode"/>
                <a:cs typeface="Lucida Sans Unicode"/>
              </a:rPr>
              <a:t> </a:t>
            </a:r>
            <a:r>
              <a:rPr sz="4900" spc="150">
                <a:latin typeface="Microsoft Sans Serif"/>
                <a:cs typeface="Microsoft Sans Serif"/>
              </a:rPr>
              <a:t>de</a:t>
            </a:r>
            <a:r>
              <a:rPr sz="4900" spc="-60">
                <a:latin typeface="Microsoft Sans Serif"/>
                <a:cs typeface="Microsoft Sans Serif"/>
              </a:rPr>
              <a:t> </a:t>
            </a:r>
            <a:r>
              <a:rPr sz="4900" spc="114">
                <a:latin typeface="Microsoft Sans Serif"/>
                <a:cs typeface="Microsoft Sans Serif"/>
              </a:rPr>
              <a:t>análi</a:t>
            </a:r>
            <a:r>
              <a:rPr sz="4750" spc="114">
                <a:latin typeface="Lucida Sans Unicode"/>
                <a:cs typeface="Lucida Sans Unicode"/>
              </a:rPr>
              <a:t>s</a:t>
            </a:r>
            <a:r>
              <a:rPr sz="4900" spc="114">
                <a:latin typeface="Microsoft Sans Serif"/>
                <a:cs typeface="Microsoft Sans Serif"/>
              </a:rPr>
              <a:t>i</a:t>
            </a:r>
            <a:r>
              <a:rPr sz="4750" spc="114">
                <a:latin typeface="Lucida Sans Unicode"/>
                <a:cs typeface="Lucida Sans Unicode"/>
              </a:rPr>
              <a:t>s </a:t>
            </a:r>
            <a:r>
              <a:rPr sz="4750" spc="-1485">
                <a:latin typeface="Lucida Sans Unicode"/>
                <a:cs typeface="Lucida Sans Unicode"/>
              </a:rPr>
              <a:t> </a:t>
            </a:r>
            <a:r>
              <a:rPr sz="4900" spc="160">
                <a:latin typeface="Microsoft Sans Serif"/>
                <a:cs typeface="Microsoft Sans Serif"/>
              </a:rPr>
              <a:t>o</a:t>
            </a:r>
            <a:r>
              <a:rPr sz="4750" spc="160">
                <a:latin typeface="Lucida Sans Unicode"/>
                <a:cs typeface="Lucida Sans Unicode"/>
              </a:rPr>
              <a:t>r</a:t>
            </a:r>
            <a:r>
              <a:rPr sz="4900" spc="160">
                <a:latin typeface="Microsoft Sans Serif"/>
                <a:cs typeface="Microsoft Sans Serif"/>
              </a:rPr>
              <a:t>ien</a:t>
            </a:r>
            <a:r>
              <a:rPr sz="4750" spc="160">
                <a:latin typeface="Lucida Sans Unicode"/>
                <a:cs typeface="Lucida Sans Unicode"/>
              </a:rPr>
              <a:t>t</a:t>
            </a:r>
            <a:r>
              <a:rPr sz="4900" spc="160">
                <a:latin typeface="Microsoft Sans Serif"/>
                <a:cs typeface="Microsoft Sans Serif"/>
              </a:rPr>
              <a:t>ado</a:t>
            </a:r>
            <a:r>
              <a:rPr sz="4900" spc="-55">
                <a:latin typeface="Microsoft Sans Serif"/>
                <a:cs typeface="Microsoft Sans Serif"/>
              </a:rPr>
              <a:t> </a:t>
            </a:r>
            <a:r>
              <a:rPr sz="4900" spc="5">
                <a:latin typeface="Microsoft Sans Serif"/>
                <a:cs typeface="Microsoft Sans Serif"/>
              </a:rPr>
              <a:t>a</a:t>
            </a:r>
            <a:r>
              <a:rPr sz="4900" spc="-50">
                <a:latin typeface="Microsoft Sans Serif"/>
                <a:cs typeface="Microsoft Sans Serif"/>
              </a:rPr>
              <a:t> </a:t>
            </a:r>
            <a:r>
              <a:rPr sz="4900" spc="140">
                <a:latin typeface="Microsoft Sans Serif"/>
                <a:cs typeface="Microsoft Sans Serif"/>
              </a:rPr>
              <a:t>obje</a:t>
            </a:r>
            <a:r>
              <a:rPr sz="4750" spc="140">
                <a:latin typeface="Lucida Sans Unicode"/>
                <a:cs typeface="Lucida Sans Unicode"/>
              </a:rPr>
              <a:t>t</a:t>
            </a:r>
            <a:r>
              <a:rPr sz="4900" spc="140">
                <a:latin typeface="Microsoft Sans Serif"/>
                <a:cs typeface="Microsoft Sans Serif"/>
              </a:rPr>
              <a:t>o</a:t>
            </a:r>
            <a:r>
              <a:rPr sz="4750" spc="140">
                <a:latin typeface="Lucida Sans Unicode"/>
                <a:cs typeface="Lucida Sans Unicode"/>
              </a:rPr>
              <a:t>s</a:t>
            </a:r>
            <a:endParaRPr sz="47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5576260"/>
            <a:ext cx="4151629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spc="150">
                <a:solidFill>
                  <a:srgbClr val="F0F1F5"/>
                </a:solidFill>
                <a:latin typeface="Microsoft Sans Serif"/>
                <a:cs typeface="Microsoft Sans Serif"/>
              </a:rPr>
              <a:t>Modelado</a:t>
            </a:r>
            <a:r>
              <a:rPr sz="3250" spc="-65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3250" spc="100">
                <a:solidFill>
                  <a:srgbClr val="F0F1F5"/>
                </a:solidFill>
                <a:latin typeface="Microsoft Sans Serif"/>
                <a:cs typeface="Microsoft Sans Serif"/>
              </a:rPr>
              <a:t>de</a:t>
            </a:r>
            <a:r>
              <a:rPr sz="3250" spc="-60">
                <a:solidFill>
                  <a:srgbClr val="F0F1F5"/>
                </a:solidFill>
                <a:latin typeface="Microsoft Sans Serif"/>
                <a:cs typeface="Microsoft Sans Serif"/>
              </a:rPr>
              <a:t> </a:t>
            </a:r>
            <a:r>
              <a:rPr sz="3250" spc="95">
                <a:solidFill>
                  <a:srgbClr val="F0F1F5"/>
                </a:solidFill>
                <a:latin typeface="Microsoft Sans Serif"/>
                <a:cs typeface="Microsoft Sans Serif"/>
              </a:rPr>
              <a:t>obje</a:t>
            </a:r>
            <a:r>
              <a:rPr sz="3150" spc="95">
                <a:solidFill>
                  <a:srgbClr val="F0F1F5"/>
                </a:solidFill>
                <a:latin typeface="Lucida Sans Unicode"/>
                <a:cs typeface="Lucida Sans Unicode"/>
              </a:rPr>
              <a:t>t</a:t>
            </a:r>
            <a:r>
              <a:rPr sz="3250" spc="95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r>
              <a:rPr sz="3150" spc="95">
                <a:solidFill>
                  <a:srgbClr val="F0F1F5"/>
                </a:solidFill>
                <a:latin typeface="Lucida Sans Unicode"/>
                <a:cs typeface="Lucida Sans Unicode"/>
              </a:rPr>
              <a:t>s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8351327"/>
            <a:ext cx="391287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spc="150">
                <a:solidFill>
                  <a:srgbClr val="2F2A6F"/>
                </a:solidFill>
                <a:latin typeface="Microsoft Sans Serif"/>
                <a:cs typeface="Microsoft Sans Serif"/>
              </a:rPr>
              <a:t>Modelado</a:t>
            </a:r>
            <a:r>
              <a:rPr sz="3250" spc="-70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3250" spc="140">
                <a:solidFill>
                  <a:srgbClr val="2F2A6F"/>
                </a:solidFill>
                <a:latin typeface="Microsoft Sans Serif"/>
                <a:cs typeface="Microsoft Sans Serif"/>
              </a:rPr>
              <a:t>dinámico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558" y="8351327"/>
            <a:ext cx="394398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spc="150">
                <a:solidFill>
                  <a:srgbClr val="2F2A6F"/>
                </a:solidFill>
                <a:latin typeface="Microsoft Sans Serif"/>
                <a:cs typeface="Microsoft Sans Serif"/>
              </a:rPr>
              <a:t>Modelado</a:t>
            </a:r>
            <a:r>
              <a:rPr sz="3250" spc="-75">
                <a:solidFill>
                  <a:srgbClr val="2F2A6F"/>
                </a:solidFill>
                <a:latin typeface="Microsoft Sans Serif"/>
                <a:cs typeface="Microsoft Sans Serif"/>
              </a:rPr>
              <a:t> </a:t>
            </a:r>
            <a:r>
              <a:rPr sz="3250" spc="135">
                <a:solidFill>
                  <a:srgbClr val="2F2A6F"/>
                </a:solidFill>
                <a:latin typeface="Microsoft Sans Serif"/>
                <a:cs typeface="Microsoft Sans Serif"/>
              </a:rPr>
              <a:t>f</a:t>
            </a:r>
            <a:r>
              <a:rPr sz="3150" spc="135">
                <a:solidFill>
                  <a:srgbClr val="2F2A6F"/>
                </a:solidFill>
                <a:latin typeface="Lucida Sans Unicode"/>
                <a:cs typeface="Lucida Sans Unicode"/>
              </a:rPr>
              <a:t>u</a:t>
            </a:r>
            <a:r>
              <a:rPr sz="3250" spc="135">
                <a:solidFill>
                  <a:srgbClr val="2F2A6F"/>
                </a:solidFill>
                <a:latin typeface="Microsoft Sans Serif"/>
                <a:cs typeface="Microsoft Sans Serif"/>
              </a:rPr>
              <a:t>ncional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52849"/>
            <a:ext cx="18288000" cy="6534150"/>
          </a:xfrm>
          <a:custGeom>
            <a:avLst/>
            <a:gdLst/>
            <a:ahLst/>
            <a:cxnLst/>
            <a:rect l="l" t="t" r="r" b="b"/>
            <a:pathLst>
              <a:path w="18288000" h="6534150">
                <a:moveTo>
                  <a:pt x="0" y="6534149"/>
                </a:moveTo>
                <a:lnTo>
                  <a:pt x="18287998" y="6534149"/>
                </a:lnTo>
                <a:lnTo>
                  <a:pt x="18287998" y="0"/>
                </a:lnTo>
                <a:lnTo>
                  <a:pt x="0" y="0"/>
                </a:lnTo>
                <a:lnTo>
                  <a:pt x="0" y="6534149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9112250"/>
            <a:chOff x="0" y="0"/>
            <a:chExt cx="18288000" cy="911225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3752850"/>
            </a:xfrm>
            <a:custGeom>
              <a:avLst/>
              <a:gdLst/>
              <a:ahLst/>
              <a:cxnLst/>
              <a:rect l="l" t="t" r="r" b="b"/>
              <a:pathLst>
                <a:path w="18288000" h="3752850">
                  <a:moveTo>
                    <a:pt x="18287998" y="3752849"/>
                  </a:moveTo>
                  <a:lnTo>
                    <a:pt x="0" y="37528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752849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35015"/>
              <a:ext cx="6553199" cy="8077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09949" y="998774"/>
            <a:ext cx="946150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484" err="1">
                <a:latin typeface="Tahoma"/>
                <a:cs typeface="Tahoma"/>
              </a:rPr>
              <a:t>Modelado</a:t>
            </a:r>
            <a:r>
              <a:rPr sz="7000" spc="-445">
                <a:latin typeface="Tahoma"/>
                <a:cs typeface="Tahoma"/>
              </a:rPr>
              <a:t> </a:t>
            </a:r>
            <a:r>
              <a:rPr sz="7000" spc="345">
                <a:latin typeface="Tahoma"/>
                <a:cs typeface="Tahoma"/>
              </a:rPr>
              <a:t>de</a:t>
            </a:r>
            <a:r>
              <a:rPr lang="es-PA" sz="7000" spc="-440">
                <a:latin typeface="Tahoma"/>
                <a:cs typeface="Tahoma"/>
              </a:rPr>
              <a:t> </a:t>
            </a:r>
            <a:r>
              <a:rPr lang="es-PA" sz="7000" spc="490">
                <a:latin typeface="Tahoma"/>
                <a:cs typeface="Tahoma"/>
              </a:rPr>
              <a:t>obje</a:t>
            </a:r>
            <a:r>
              <a:rPr lang="es-PA" sz="7000" spc="490"/>
              <a:t>t</a:t>
            </a:r>
            <a:r>
              <a:rPr lang="es-PA" sz="7000" spc="490">
                <a:latin typeface="Tahoma"/>
                <a:cs typeface="Tahoma"/>
              </a:rPr>
              <a:t>o</a:t>
            </a:r>
            <a:r>
              <a:rPr lang="es-PA" sz="7000" spc="490"/>
              <a:t>s</a:t>
            </a:r>
            <a:endParaRPr sz="7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04518" y="5059506"/>
            <a:ext cx="161925" cy="1990725"/>
            <a:chOff x="8804518" y="5059506"/>
            <a:chExt cx="161925" cy="19907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4518" y="5059506"/>
              <a:ext cx="161925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4518" y="6888306"/>
              <a:ext cx="161925" cy="1619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175199" y="4763018"/>
            <a:ext cx="80962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5900"/>
              </a:lnSpc>
              <a:spcBef>
                <a:spcPts val="100"/>
              </a:spcBef>
            </a:pP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modelado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de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objetos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75">
                <a:solidFill>
                  <a:srgbClr val="F0F1F5"/>
                </a:solidFill>
                <a:latin typeface="Tahoma"/>
                <a:cs typeface="Tahoma"/>
              </a:rPr>
              <a:t>desarrolla</a:t>
            </a:r>
            <a:r>
              <a:rPr sz="3450" spc="8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la </a:t>
            </a:r>
            <a:r>
              <a:rPr sz="3450" spc="-106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75">
                <a:solidFill>
                  <a:srgbClr val="F0F1F5"/>
                </a:solidFill>
                <a:latin typeface="Tahoma"/>
                <a:cs typeface="Tahoma"/>
              </a:rPr>
              <a:t>estructura</a:t>
            </a:r>
            <a:r>
              <a:rPr sz="3450" spc="8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estática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del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sistema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80">
                <a:solidFill>
                  <a:srgbClr val="F0F1F5"/>
                </a:solidFill>
                <a:latin typeface="Tahoma"/>
                <a:cs typeface="Tahoma"/>
              </a:rPr>
              <a:t>con </a:t>
            </a:r>
            <a:r>
              <a:rPr sz="3450" spc="8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75">
                <a:solidFill>
                  <a:srgbClr val="F0F1F5"/>
                </a:solidFill>
                <a:latin typeface="Tahoma"/>
                <a:cs typeface="Tahoma"/>
              </a:rPr>
              <a:t>respecto</a:t>
            </a:r>
            <a:r>
              <a:rPr sz="3450" spc="-1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a</a:t>
            </a:r>
            <a:r>
              <a:rPr sz="3450" spc="-1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</a:t>
            </a:r>
            <a:r>
              <a:rPr sz="3450" spc="-1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25">
                <a:solidFill>
                  <a:srgbClr val="F0F1F5"/>
                </a:solidFill>
                <a:latin typeface="Tahoma"/>
                <a:cs typeface="Tahoma"/>
              </a:rPr>
              <a:t>objetos.</a:t>
            </a:r>
            <a:endParaRPr sz="3450">
              <a:latin typeface="Tahoma"/>
              <a:cs typeface="Tahoma"/>
            </a:endParaRPr>
          </a:p>
          <a:p>
            <a:pPr marL="12700" marR="5080" algn="just">
              <a:lnSpc>
                <a:spcPct val="115900"/>
              </a:lnSpc>
            </a:pP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Reconoce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 </a:t>
            </a:r>
            <a:r>
              <a:rPr sz="3450" spc="25">
                <a:solidFill>
                  <a:srgbClr val="F0F1F5"/>
                </a:solidFill>
                <a:latin typeface="Tahoma"/>
                <a:cs typeface="Tahoma"/>
              </a:rPr>
              <a:t>objetos, 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la relación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entre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objetos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y </a:t>
            </a:r>
            <a:r>
              <a:rPr sz="3450" spc="85">
                <a:solidFill>
                  <a:srgbClr val="F0F1F5"/>
                </a:solidFill>
                <a:latin typeface="Tahoma"/>
                <a:cs typeface="Tahoma"/>
              </a:rPr>
              <a:t>las clases </a:t>
            </a:r>
            <a:r>
              <a:rPr sz="3450" spc="15">
                <a:solidFill>
                  <a:srgbClr val="F0F1F5"/>
                </a:solidFill>
                <a:latin typeface="Tahoma"/>
                <a:cs typeface="Tahoma"/>
              </a:rPr>
              <a:t>en </a:t>
            </a:r>
            <a:r>
              <a:rPr sz="3450" spc="85">
                <a:solidFill>
                  <a:srgbClr val="F0F1F5"/>
                </a:solidFill>
                <a:latin typeface="Tahoma"/>
                <a:cs typeface="Tahoma"/>
              </a:rPr>
              <a:t>las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que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se 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agrupan</a:t>
            </a:r>
            <a:r>
              <a:rPr sz="3450" spc="-1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</a:t>
            </a:r>
            <a:r>
              <a:rPr sz="3450" spc="-1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25">
                <a:solidFill>
                  <a:srgbClr val="F0F1F5"/>
                </a:solidFill>
                <a:latin typeface="Tahoma"/>
                <a:cs typeface="Tahoma"/>
              </a:rPr>
              <a:t>objetos.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D4F694B1-620C-D6AE-A40F-77D5E2678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2" y="1035015"/>
            <a:ext cx="6581656" cy="807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52850"/>
            <a:ext cx="18288000" cy="6534150"/>
          </a:xfrm>
          <a:custGeom>
            <a:avLst/>
            <a:gdLst/>
            <a:ahLst/>
            <a:cxnLst/>
            <a:rect l="l" t="t" r="r" b="b"/>
            <a:pathLst>
              <a:path w="18288000" h="6534150">
                <a:moveTo>
                  <a:pt x="0" y="6534149"/>
                </a:moveTo>
                <a:lnTo>
                  <a:pt x="18287998" y="6534149"/>
                </a:lnTo>
                <a:lnTo>
                  <a:pt x="18287998" y="0"/>
                </a:lnTo>
                <a:lnTo>
                  <a:pt x="0" y="0"/>
                </a:lnTo>
                <a:lnTo>
                  <a:pt x="0" y="6534149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9281795"/>
            <a:chOff x="0" y="0"/>
            <a:chExt cx="18288000" cy="928179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3752850"/>
            </a:xfrm>
            <a:custGeom>
              <a:avLst/>
              <a:gdLst/>
              <a:ahLst/>
              <a:cxnLst/>
              <a:rect l="l" t="t" r="r" b="b"/>
              <a:pathLst>
                <a:path w="18288000" h="3752850">
                  <a:moveTo>
                    <a:pt x="18287998" y="3752849"/>
                  </a:moveTo>
                  <a:lnTo>
                    <a:pt x="0" y="37528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752849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04470"/>
              <a:ext cx="6877049" cy="8277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56879" y="983353"/>
            <a:ext cx="8915400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50" spc="484">
                <a:latin typeface="Tahoma"/>
                <a:cs typeface="Tahoma"/>
              </a:rPr>
              <a:t>Modelado</a:t>
            </a:r>
            <a:r>
              <a:rPr sz="7450" spc="-465">
                <a:latin typeface="Tahoma"/>
                <a:cs typeface="Tahoma"/>
              </a:rPr>
              <a:t> </a:t>
            </a:r>
            <a:r>
              <a:rPr sz="7450" spc="395">
                <a:latin typeface="Tahoma"/>
                <a:cs typeface="Tahoma"/>
              </a:rPr>
              <a:t>dinámico</a:t>
            </a:r>
            <a:endParaRPr sz="74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04518" y="4663474"/>
            <a:ext cx="161925" cy="2600325"/>
            <a:chOff x="8804518" y="4663474"/>
            <a:chExt cx="161925" cy="26003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4518" y="4663474"/>
              <a:ext cx="161925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4518" y="7101874"/>
              <a:ext cx="161925" cy="1619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175199" y="4366986"/>
            <a:ext cx="8096884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100"/>
              </a:spcBef>
            </a:pP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 modelado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dinámico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es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una forma de 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explicar cómo 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responde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un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objeto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único </a:t>
            </a:r>
            <a:r>
              <a:rPr sz="3450" spc="-106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a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 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eventos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(la 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actividad </a:t>
            </a:r>
            <a:r>
              <a:rPr sz="3450" spc="80">
                <a:solidFill>
                  <a:srgbClr val="F0F1F5"/>
                </a:solidFill>
                <a:latin typeface="Tahoma"/>
                <a:cs typeface="Tahoma"/>
              </a:rPr>
              <a:t>ocurre </a:t>
            </a:r>
            <a:r>
              <a:rPr sz="3450" spc="15">
                <a:solidFill>
                  <a:srgbClr val="F0F1F5"/>
                </a:solidFill>
                <a:latin typeface="Tahoma"/>
                <a:cs typeface="Tahoma"/>
              </a:rPr>
              <a:t>en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un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punto</a:t>
            </a:r>
            <a:r>
              <a:rPr sz="3450" spc="-1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15">
                <a:solidFill>
                  <a:srgbClr val="F0F1F5"/>
                </a:solidFill>
                <a:latin typeface="Tahoma"/>
                <a:cs typeface="Tahoma"/>
              </a:rPr>
              <a:t>en</a:t>
            </a:r>
            <a:r>
              <a:rPr sz="3450" spc="-1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</a:t>
            </a:r>
            <a:r>
              <a:rPr sz="3450" spc="-1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20">
                <a:solidFill>
                  <a:srgbClr val="F0F1F5"/>
                </a:solidFill>
                <a:latin typeface="Tahoma"/>
                <a:cs typeface="Tahoma"/>
              </a:rPr>
              <a:t>tiempo).</a:t>
            </a:r>
            <a:endParaRPr sz="3450">
              <a:latin typeface="Tahoma"/>
              <a:cs typeface="Tahoma"/>
            </a:endParaRPr>
          </a:p>
          <a:p>
            <a:pPr marL="12700" marR="5080" algn="just">
              <a:lnSpc>
                <a:spcPct val="115900"/>
              </a:lnSpc>
            </a:pP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objetivo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del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enlace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dinámico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es 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examinar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comportamiento del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objeto 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80">
                <a:solidFill>
                  <a:srgbClr val="F0F1F5"/>
                </a:solidFill>
                <a:latin typeface="Tahoma"/>
                <a:cs typeface="Tahoma"/>
              </a:rPr>
              <a:t>con </a:t>
            </a:r>
            <a:r>
              <a:rPr sz="3450" spc="75">
                <a:solidFill>
                  <a:srgbClr val="F0F1F5"/>
                </a:solidFill>
                <a:latin typeface="Tahoma"/>
                <a:cs typeface="Tahoma"/>
              </a:rPr>
              <a:t>respecto 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al 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tiempo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y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 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cambios </a:t>
            </a:r>
            <a:r>
              <a:rPr sz="3450" spc="7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externos.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51DD0F03-10EE-8264-F801-A259F2305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1" y="983352"/>
            <a:ext cx="6904479" cy="82983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52851"/>
            <a:ext cx="18288000" cy="6534150"/>
          </a:xfrm>
          <a:custGeom>
            <a:avLst/>
            <a:gdLst/>
            <a:ahLst/>
            <a:cxnLst/>
            <a:rect l="l" t="t" r="r" b="b"/>
            <a:pathLst>
              <a:path w="18288000" h="6534150">
                <a:moveTo>
                  <a:pt x="0" y="6534149"/>
                </a:moveTo>
                <a:lnTo>
                  <a:pt x="18287998" y="6534149"/>
                </a:lnTo>
                <a:lnTo>
                  <a:pt x="18287998" y="0"/>
                </a:lnTo>
                <a:lnTo>
                  <a:pt x="0" y="0"/>
                </a:lnTo>
                <a:lnTo>
                  <a:pt x="0" y="6534149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177337"/>
            <a:ext cx="18288000" cy="9254490"/>
            <a:chOff x="0" y="1"/>
            <a:chExt cx="18288000" cy="9254490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18288000" cy="3752850"/>
            </a:xfrm>
            <a:custGeom>
              <a:avLst/>
              <a:gdLst/>
              <a:ahLst/>
              <a:cxnLst/>
              <a:rect l="l" t="t" r="r" b="b"/>
              <a:pathLst>
                <a:path w="18288000" h="3752850">
                  <a:moveTo>
                    <a:pt x="18287998" y="3752849"/>
                  </a:moveTo>
                  <a:lnTo>
                    <a:pt x="0" y="37528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752849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319635"/>
              <a:ext cx="6600824" cy="79343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10920" y="983353"/>
            <a:ext cx="9461500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50" spc="484" err="1">
                <a:latin typeface="Tahoma"/>
                <a:cs typeface="Tahoma"/>
              </a:rPr>
              <a:t>Modelado</a:t>
            </a:r>
            <a:r>
              <a:rPr lang="es-PA" sz="7450" spc="484">
                <a:latin typeface="Tahoma"/>
                <a:cs typeface="Tahoma"/>
              </a:rPr>
              <a:t> funcional</a:t>
            </a:r>
            <a:r>
              <a:rPr lang="es-PA" sz="7450" spc="-445">
                <a:latin typeface="Tahoma"/>
                <a:cs typeface="Tahoma"/>
              </a:rPr>
              <a:t> </a:t>
            </a:r>
            <a:endParaRPr sz="5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04518" y="4449908"/>
            <a:ext cx="161925" cy="1990725"/>
            <a:chOff x="8804518" y="4449908"/>
            <a:chExt cx="161925" cy="19907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4518" y="4449908"/>
              <a:ext cx="161925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4518" y="6278708"/>
              <a:ext cx="161925" cy="1619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175199" y="4153420"/>
            <a:ext cx="809244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100"/>
              </a:spcBef>
            </a:pP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modelado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funcional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es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último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componente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del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75">
                <a:solidFill>
                  <a:srgbClr val="F0F1F5"/>
                </a:solidFill>
                <a:latin typeface="Tahoma"/>
                <a:cs typeface="Tahoma"/>
              </a:rPr>
              <a:t>análisis</a:t>
            </a:r>
            <a:r>
              <a:rPr sz="3450" spc="8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orientado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a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25">
                <a:solidFill>
                  <a:srgbClr val="F0F1F5"/>
                </a:solidFill>
                <a:latin typeface="Tahoma"/>
                <a:cs typeface="Tahoma"/>
              </a:rPr>
              <a:t>objetos.</a:t>
            </a:r>
            <a:endParaRPr sz="3450">
              <a:latin typeface="Tahoma"/>
              <a:cs typeface="Tahoma"/>
            </a:endParaRPr>
          </a:p>
          <a:p>
            <a:pPr marL="12700" marR="5080" algn="just">
              <a:lnSpc>
                <a:spcPct val="115900"/>
              </a:lnSpc>
            </a:pP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El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modelo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 funcional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muestra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 </a:t>
            </a:r>
            <a:r>
              <a:rPr sz="3450" spc="10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90">
                <a:solidFill>
                  <a:srgbClr val="F0F1F5"/>
                </a:solidFill>
                <a:latin typeface="Tahoma"/>
                <a:cs typeface="Tahoma"/>
              </a:rPr>
              <a:t>procesos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ejecutados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15">
                <a:solidFill>
                  <a:srgbClr val="F0F1F5"/>
                </a:solidFill>
                <a:latin typeface="Tahoma"/>
                <a:cs typeface="Tahoma"/>
              </a:rPr>
              <a:t>en</a:t>
            </a:r>
            <a:r>
              <a:rPr sz="3450" spc="2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un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 objeto</a:t>
            </a:r>
            <a:r>
              <a:rPr sz="3450" spc="4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30">
                <a:solidFill>
                  <a:srgbClr val="F0F1F5"/>
                </a:solidFill>
                <a:latin typeface="Tahoma"/>
                <a:cs typeface="Tahoma"/>
              </a:rPr>
              <a:t>y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cómo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50">
                <a:solidFill>
                  <a:srgbClr val="F0F1F5"/>
                </a:solidFill>
                <a:latin typeface="Tahoma"/>
                <a:cs typeface="Tahoma"/>
              </a:rPr>
              <a:t>cambian</a:t>
            </a:r>
            <a:r>
              <a:rPr sz="3450" spc="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</a:t>
            </a:r>
            <a:r>
              <a:rPr sz="3450" spc="10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75">
                <a:solidFill>
                  <a:srgbClr val="F0F1F5"/>
                </a:solidFill>
                <a:latin typeface="Tahoma"/>
                <a:cs typeface="Tahoma"/>
              </a:rPr>
              <a:t>datos</a:t>
            </a:r>
            <a:r>
              <a:rPr sz="3450" spc="8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60">
                <a:solidFill>
                  <a:srgbClr val="F0F1F5"/>
                </a:solidFill>
                <a:latin typeface="Tahoma"/>
                <a:cs typeface="Tahoma"/>
              </a:rPr>
              <a:t>cuando</a:t>
            </a:r>
            <a:r>
              <a:rPr sz="3450" spc="65">
                <a:solidFill>
                  <a:srgbClr val="F0F1F5"/>
                </a:solidFill>
                <a:latin typeface="Tahoma"/>
                <a:cs typeface="Tahoma"/>
              </a:rPr>
              <a:t> se </a:t>
            </a:r>
            <a:r>
              <a:rPr sz="3450" spc="7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-5">
                <a:solidFill>
                  <a:srgbClr val="F0F1F5"/>
                </a:solidFill>
                <a:latin typeface="Tahoma"/>
                <a:cs typeface="Tahoma"/>
              </a:rPr>
              <a:t>mueve</a:t>
            </a:r>
            <a:r>
              <a:rPr sz="3450" spc="-1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45">
                <a:solidFill>
                  <a:srgbClr val="F0F1F5"/>
                </a:solidFill>
                <a:latin typeface="Tahoma"/>
                <a:cs typeface="Tahoma"/>
              </a:rPr>
              <a:t>entre</a:t>
            </a:r>
            <a:r>
              <a:rPr sz="3450" spc="-150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95">
                <a:solidFill>
                  <a:srgbClr val="F0F1F5"/>
                </a:solidFill>
                <a:latin typeface="Tahoma"/>
                <a:cs typeface="Tahoma"/>
              </a:rPr>
              <a:t>los</a:t>
            </a:r>
            <a:r>
              <a:rPr sz="3450" spc="-15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3450" spc="35">
                <a:solidFill>
                  <a:srgbClr val="F0F1F5"/>
                </a:solidFill>
                <a:latin typeface="Tahoma"/>
                <a:cs typeface="Tahoma"/>
              </a:rPr>
              <a:t>métodos.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F66D5E97-E510-5282-99EF-3D0B1BF18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0" y="1142296"/>
            <a:ext cx="6613944" cy="79416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81449"/>
            <a:ext cx="18288000" cy="6305550"/>
          </a:xfrm>
          <a:custGeom>
            <a:avLst/>
            <a:gdLst/>
            <a:ahLst/>
            <a:cxnLst/>
            <a:rect l="l" t="t" r="r" b="b"/>
            <a:pathLst>
              <a:path w="18288000" h="6305550">
                <a:moveTo>
                  <a:pt x="0" y="6305549"/>
                </a:moveTo>
                <a:lnTo>
                  <a:pt x="18287998" y="6305549"/>
                </a:lnTo>
                <a:lnTo>
                  <a:pt x="18287998" y="0"/>
                </a:lnTo>
                <a:lnTo>
                  <a:pt x="0" y="0"/>
                </a:lnTo>
                <a:lnTo>
                  <a:pt x="0" y="6305549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981450"/>
          </a:xfrm>
          <a:custGeom>
            <a:avLst/>
            <a:gdLst/>
            <a:ahLst/>
            <a:cxnLst/>
            <a:rect l="l" t="t" r="r" b="b"/>
            <a:pathLst>
              <a:path w="18288000" h="3981450">
                <a:moveTo>
                  <a:pt x="18287998" y="3981449"/>
                </a:moveTo>
                <a:lnTo>
                  <a:pt x="0" y="39814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981449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785272"/>
            <a:ext cx="11615420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50" spc="459">
                <a:solidFill>
                  <a:srgbClr val="F0F1F5"/>
                </a:solidFill>
                <a:latin typeface="Tahoma"/>
                <a:cs typeface="Tahoma"/>
              </a:rPr>
              <a:t>Refe</a:t>
            </a:r>
            <a:r>
              <a:rPr sz="5600" spc="459">
                <a:solidFill>
                  <a:srgbClr val="F0F1F5"/>
                </a:solidFill>
              </a:rPr>
              <a:t>r</a:t>
            </a:r>
            <a:r>
              <a:rPr sz="7450" spc="459">
                <a:solidFill>
                  <a:srgbClr val="F0F1F5"/>
                </a:solidFill>
                <a:latin typeface="Tahoma"/>
                <a:cs typeface="Tahoma"/>
              </a:rPr>
              <a:t>encia</a:t>
            </a:r>
            <a:r>
              <a:rPr sz="5600" spc="459">
                <a:solidFill>
                  <a:srgbClr val="F0F1F5"/>
                </a:solidFill>
              </a:rPr>
              <a:t>s</a:t>
            </a:r>
            <a:r>
              <a:rPr sz="5600" spc="175">
                <a:solidFill>
                  <a:srgbClr val="F0F1F5"/>
                </a:solidFill>
              </a:rPr>
              <a:t> </a:t>
            </a:r>
            <a:r>
              <a:rPr sz="7450" spc="459">
                <a:solidFill>
                  <a:srgbClr val="F0F1F5"/>
                </a:solidFill>
                <a:latin typeface="Tahoma"/>
                <a:cs typeface="Tahoma"/>
              </a:rPr>
              <a:t>bibliog</a:t>
            </a:r>
            <a:r>
              <a:rPr sz="5600" spc="459">
                <a:solidFill>
                  <a:srgbClr val="F0F1F5"/>
                </a:solidFill>
              </a:rPr>
              <a:t>r</a:t>
            </a:r>
            <a:r>
              <a:rPr sz="7450" spc="459">
                <a:solidFill>
                  <a:srgbClr val="F0F1F5"/>
                </a:solidFill>
                <a:latin typeface="Tahoma"/>
                <a:cs typeface="Tahoma"/>
              </a:rPr>
              <a:t>áfica</a:t>
            </a:r>
            <a:r>
              <a:rPr sz="5600" spc="459">
                <a:solidFill>
                  <a:srgbClr val="F0F1F5"/>
                </a:solidFill>
              </a:rPr>
              <a:t>s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3367" y="4942833"/>
            <a:ext cx="13940155" cy="43211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886710" algn="l"/>
                <a:tab pos="4344035" algn="l"/>
                <a:tab pos="5873750" algn="l"/>
                <a:tab pos="7676515" algn="l"/>
                <a:tab pos="10034270" algn="l"/>
                <a:tab pos="11741785" algn="l"/>
                <a:tab pos="13599160" algn="l"/>
              </a:tabLst>
            </a:pPr>
            <a:r>
              <a:rPr sz="2200" spc="-20">
                <a:solidFill>
                  <a:srgbClr val="2F2A6F"/>
                </a:solidFill>
                <a:latin typeface="Tahoma"/>
                <a:cs typeface="Tahoma"/>
              </a:rPr>
              <a:t>T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u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t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o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</a:rPr>
              <a:t>r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i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</a:rPr>
              <a:t>a</a:t>
            </a:r>
            <a:r>
              <a:rPr sz="2200" spc="60">
                <a:solidFill>
                  <a:srgbClr val="2F2A6F"/>
                </a:solidFill>
                <a:latin typeface="Tahoma"/>
                <a:cs typeface="Tahoma"/>
              </a:rPr>
              <a:t>l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</a:rPr>
              <a:t>r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i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d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-70">
                <a:solidFill>
                  <a:srgbClr val="2F2A6F"/>
                </a:solidFill>
                <a:latin typeface="Tahoma"/>
                <a:cs typeface="Tahoma"/>
              </a:rPr>
              <a:t>.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</a:rPr>
              <a:t>c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o</a:t>
            </a:r>
            <a:r>
              <a:rPr sz="2200" spc="-15">
                <a:solidFill>
                  <a:srgbClr val="2F2A6F"/>
                </a:solidFill>
                <a:latin typeface="Tahoma"/>
                <a:cs typeface="Tahoma"/>
              </a:rPr>
              <a:t>m</a:t>
            </a:r>
            <a:r>
              <a:rPr sz="2200" spc="-70">
                <a:solidFill>
                  <a:srgbClr val="2F2A6F"/>
                </a:solidFill>
                <a:latin typeface="Tahoma"/>
                <a:cs typeface="Tahoma"/>
              </a:rPr>
              <a:t>.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</a:rPr>
              <a:t>2</a:t>
            </a:r>
            <a:r>
              <a:rPr sz="2200" spc="150">
                <a:solidFill>
                  <a:srgbClr val="2F2A6F"/>
                </a:solidFill>
                <a:latin typeface="Tahoma"/>
                <a:cs typeface="Tahoma"/>
              </a:rPr>
              <a:t>0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</a:rPr>
              <a:t>22</a:t>
            </a:r>
            <a:r>
              <a:rPr sz="2200" spc="-70">
                <a:solidFill>
                  <a:srgbClr val="2F2A6F"/>
                </a:solidFill>
                <a:latin typeface="Tahoma"/>
                <a:cs typeface="Tahoma"/>
              </a:rPr>
              <a:t>.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-100">
                <a:solidFill>
                  <a:srgbClr val="2F2A6F"/>
                </a:solidFill>
                <a:latin typeface="Tahoma"/>
                <a:cs typeface="Tahoma"/>
              </a:rPr>
              <a:t>O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b</a:t>
            </a:r>
            <a:r>
              <a:rPr sz="2200" spc="-45">
                <a:solidFill>
                  <a:srgbClr val="2F2A6F"/>
                </a:solidFill>
                <a:latin typeface="Tahoma"/>
                <a:cs typeface="Tahoma"/>
              </a:rPr>
              <a:t>j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</a:rPr>
              <a:t>c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t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-100">
                <a:solidFill>
                  <a:srgbClr val="2F2A6F"/>
                </a:solidFill>
                <a:latin typeface="Tahoma"/>
                <a:cs typeface="Tahoma"/>
              </a:rPr>
              <a:t>O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</a:rPr>
              <a:t>r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i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n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t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d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55">
                <a:solidFill>
                  <a:srgbClr val="2F2A6F"/>
                </a:solidFill>
                <a:latin typeface="Tahoma"/>
                <a:cs typeface="Tahoma"/>
              </a:rPr>
              <a:t>A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</a:rPr>
              <a:t>r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</a:rPr>
              <a:t>c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h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it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</a:rPr>
              <a:t>c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t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u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</a:rPr>
              <a:t>r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-70">
                <a:solidFill>
                  <a:srgbClr val="2F2A6F"/>
                </a:solidFill>
                <a:latin typeface="Tahoma"/>
                <a:cs typeface="Tahoma"/>
              </a:rPr>
              <a:t>.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[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o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n</a:t>
            </a:r>
            <a:r>
              <a:rPr sz="2200" spc="60">
                <a:solidFill>
                  <a:srgbClr val="2F2A6F"/>
                </a:solidFill>
                <a:latin typeface="Tahoma"/>
                <a:cs typeface="Tahoma"/>
              </a:rPr>
              <a:t>l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i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n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</a:rPr>
              <a:t>]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55">
                <a:solidFill>
                  <a:srgbClr val="2F2A6F"/>
                </a:solidFill>
                <a:latin typeface="Tahoma"/>
                <a:cs typeface="Tahoma"/>
              </a:rPr>
              <a:t>A</a:t>
            </a:r>
            <a:r>
              <a:rPr sz="2200" spc="-20">
                <a:solidFill>
                  <a:srgbClr val="2F2A6F"/>
                </a:solidFill>
                <a:latin typeface="Tahoma"/>
                <a:cs typeface="Tahoma"/>
              </a:rPr>
              <a:t>v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</a:rPr>
              <a:t>a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i</a:t>
            </a:r>
            <a:r>
              <a:rPr sz="2200" spc="60">
                <a:solidFill>
                  <a:srgbClr val="2F2A6F"/>
                </a:solidFill>
                <a:latin typeface="Tahoma"/>
                <a:cs typeface="Tahoma"/>
              </a:rPr>
              <a:t>l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</a:rPr>
              <a:t>a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b</a:t>
            </a:r>
            <a:r>
              <a:rPr sz="2200" spc="60">
                <a:solidFill>
                  <a:srgbClr val="2F2A6F"/>
                </a:solidFill>
                <a:latin typeface="Tahoma"/>
                <a:cs typeface="Tahoma"/>
              </a:rPr>
              <a:t>l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e	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</a:rPr>
              <a:t>a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t</a:t>
            </a:r>
            <a:r>
              <a:rPr sz="2200" spc="-185">
                <a:solidFill>
                  <a:srgbClr val="2F2A6F"/>
                </a:solidFill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12700" marR="267970">
              <a:lnSpc>
                <a:spcPct val="116500"/>
              </a:lnSpc>
            </a:pPr>
            <a:r>
              <a:rPr sz="2200" spc="35">
                <a:solidFill>
                  <a:srgbClr val="2F2A6F"/>
                </a:solidFill>
                <a:latin typeface="Tahoma"/>
                <a:cs typeface="Tahoma"/>
              </a:rPr>
              <a:t>&lt;https://</a:t>
            </a:r>
            <a:r>
              <a:rPr sz="2200" spc="35">
                <a:solidFill>
                  <a:srgbClr val="2F2A6F"/>
                </a:solidFill>
                <a:latin typeface="Tahoma"/>
                <a:cs typeface="Tahoma"/>
                <a:hlinkClick r:id="rId2"/>
              </a:rPr>
              <a:t>www.tutorialride.com/software-architecture-and-design/object-oriented- 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25">
                <a:solidFill>
                  <a:srgbClr val="2F2A6F"/>
                </a:solidFill>
                <a:latin typeface="Tahoma"/>
                <a:cs typeface="Tahoma"/>
              </a:rPr>
              <a:t>architecture.htm#:~:text=Object%2DOriented%20architecture%20views%20a,the%20development%20of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35">
                <a:solidFill>
                  <a:srgbClr val="2F2A6F"/>
                </a:solidFill>
                <a:latin typeface="Tahoma"/>
                <a:cs typeface="Tahoma"/>
              </a:rPr>
              <a:t>%20any%20software.&gt;</a:t>
            </a:r>
            <a:r>
              <a:rPr sz="2200" spc="-90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[Accessed</a:t>
            </a:r>
            <a:r>
              <a:rPr sz="2200" spc="-90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150">
                <a:solidFill>
                  <a:srgbClr val="2F2A6F"/>
                </a:solidFill>
                <a:latin typeface="Tahoma"/>
                <a:cs typeface="Tahoma"/>
              </a:rPr>
              <a:t>17</a:t>
            </a:r>
            <a:r>
              <a:rPr sz="2200" spc="-85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May</a:t>
            </a:r>
            <a:r>
              <a:rPr sz="2200" spc="-90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50">
                <a:solidFill>
                  <a:srgbClr val="2F2A6F"/>
                </a:solidFill>
                <a:latin typeface="Tahoma"/>
                <a:cs typeface="Tahoma"/>
              </a:rPr>
              <a:t>2022].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025014" algn="l"/>
                <a:tab pos="3446779" algn="l"/>
                <a:tab pos="4960620" algn="l"/>
                <a:tab pos="7604125" algn="l"/>
                <a:tab pos="8404225" algn="l"/>
                <a:tab pos="10100310" algn="l"/>
                <a:tab pos="11771630" algn="l"/>
                <a:tab pos="13593444" algn="l"/>
              </a:tabLst>
            </a:pP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Ecured.cu.	</a:t>
            </a:r>
            <a:r>
              <a:rPr sz="2200" spc="55">
                <a:solidFill>
                  <a:srgbClr val="2F2A6F"/>
                </a:solidFill>
                <a:latin typeface="Tahoma"/>
                <a:cs typeface="Tahoma"/>
              </a:rPr>
              <a:t>2022.	</a:t>
            </a:r>
            <a:r>
              <a:rPr sz="2200" spc="50">
                <a:solidFill>
                  <a:srgbClr val="2F2A6F"/>
                </a:solidFill>
                <a:latin typeface="Tahoma"/>
                <a:cs typeface="Tahoma"/>
              </a:rPr>
              <a:t>Estilos	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arquitectónicos	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</a:rPr>
              <a:t>-	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EcuRed.	</a:t>
            </a:r>
            <a:r>
              <a:rPr sz="2200" spc="25">
                <a:solidFill>
                  <a:srgbClr val="2F2A6F"/>
                </a:solidFill>
                <a:latin typeface="Tahoma"/>
                <a:cs typeface="Tahoma"/>
              </a:rPr>
              <a:t>[online]	</a:t>
            </a:r>
            <a:r>
              <a:rPr sz="2200" spc="30">
                <a:solidFill>
                  <a:srgbClr val="2F2A6F"/>
                </a:solidFill>
                <a:latin typeface="Tahoma"/>
                <a:cs typeface="Tahoma"/>
              </a:rPr>
              <a:t>Available	</a:t>
            </a:r>
            <a:r>
              <a:rPr sz="2200" spc="-40">
                <a:solidFill>
                  <a:srgbClr val="2F2A6F"/>
                </a:solidFill>
                <a:latin typeface="Tahoma"/>
                <a:cs typeface="Tahoma"/>
              </a:rPr>
              <a:t>at: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2147550" algn="l"/>
                <a:tab pos="13581380" algn="l"/>
              </a:tabLst>
            </a:pPr>
            <a:r>
              <a:rPr sz="2200" spc="-75">
                <a:solidFill>
                  <a:srgbClr val="2F2A6F"/>
                </a:solidFill>
                <a:latin typeface="Tahoma"/>
                <a:cs typeface="Tahoma"/>
              </a:rPr>
              <a:t>&lt;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h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tt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p</a:t>
            </a:r>
            <a:r>
              <a:rPr sz="2200" spc="75">
                <a:solidFill>
                  <a:srgbClr val="2F2A6F"/>
                </a:solidFill>
                <a:latin typeface="Tahoma"/>
                <a:cs typeface="Tahoma"/>
              </a:rPr>
              <a:t>s</a:t>
            </a:r>
            <a:r>
              <a:rPr sz="2200" spc="-185">
                <a:solidFill>
                  <a:srgbClr val="2F2A6F"/>
                </a:solidFill>
                <a:latin typeface="Tahoma"/>
                <a:cs typeface="Tahoma"/>
              </a:rPr>
              <a:t>:</a:t>
            </a:r>
            <a:r>
              <a:rPr sz="2200" spc="215">
                <a:solidFill>
                  <a:srgbClr val="2F2A6F"/>
                </a:solidFill>
                <a:latin typeface="Tahoma"/>
                <a:cs typeface="Tahoma"/>
              </a:rPr>
              <a:t>//</a:t>
            </a:r>
            <a:r>
              <a:rPr sz="2200" spc="-5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www</a:t>
            </a:r>
            <a:r>
              <a:rPr sz="2200" spc="-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.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e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c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u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r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e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d</a:t>
            </a:r>
            <a:r>
              <a:rPr sz="2200" spc="-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.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c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u</a:t>
            </a:r>
            <a:r>
              <a:rPr sz="2200" spc="2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/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E</a:t>
            </a:r>
            <a:r>
              <a:rPr sz="2200" spc="7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s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t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i</a:t>
            </a:r>
            <a:r>
              <a:rPr sz="2200" spc="6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l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o</a:t>
            </a:r>
            <a:r>
              <a:rPr sz="2200" spc="7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s</a:t>
            </a:r>
            <a:r>
              <a:rPr sz="2200" spc="-11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_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a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r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q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u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it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e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c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t</a:t>
            </a:r>
            <a:r>
              <a:rPr sz="2200" spc="9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%C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3</a:t>
            </a:r>
            <a:r>
              <a:rPr sz="2200" spc="9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%</a:t>
            </a:r>
            <a:r>
              <a:rPr sz="2200" spc="6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B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3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n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i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c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o</a:t>
            </a:r>
            <a:r>
              <a:rPr sz="2200" spc="7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s</a:t>
            </a:r>
            <a:r>
              <a:rPr sz="2200" spc="-5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#</a:t>
            </a:r>
            <a:r>
              <a:rPr sz="2200" spc="5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A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r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q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u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it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e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c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t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u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r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a</a:t>
            </a:r>
            <a:r>
              <a:rPr sz="2200" spc="-11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_</a:t>
            </a:r>
            <a:r>
              <a:rPr sz="2200" spc="-10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O</a:t>
            </a:r>
            <a:r>
              <a:rPr sz="2200" spc="7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r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i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e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n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t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a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d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a</a:t>
            </a:r>
            <a:r>
              <a:rPr sz="2200" spc="-11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_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a</a:t>
            </a:r>
            <a:r>
              <a:rPr sz="2200" spc="-11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_</a:t>
            </a:r>
            <a:r>
              <a:rPr sz="2200" spc="-10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O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b</a:t>
            </a:r>
            <a:r>
              <a:rPr sz="2200" spc="-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j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e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t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o</a:t>
            </a:r>
            <a:r>
              <a:rPr sz="2200" spc="75">
                <a:solidFill>
                  <a:srgbClr val="2F2A6F"/>
                </a:solidFill>
                <a:latin typeface="Tahoma"/>
                <a:cs typeface="Tahoma"/>
                <a:hlinkClick r:id="rId3"/>
              </a:rPr>
              <a:t>s</a:t>
            </a:r>
            <a:r>
              <a:rPr sz="2200" spc="-70">
                <a:solidFill>
                  <a:srgbClr val="2F2A6F"/>
                </a:solidFill>
                <a:latin typeface="Tahoma"/>
                <a:cs typeface="Tahoma"/>
              </a:rPr>
              <a:t>&gt;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[</a:t>
            </a:r>
            <a:r>
              <a:rPr sz="2200" spc="55">
                <a:solidFill>
                  <a:srgbClr val="2F2A6F"/>
                </a:solidFill>
                <a:latin typeface="Tahoma"/>
                <a:cs typeface="Tahoma"/>
              </a:rPr>
              <a:t>A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</a:rPr>
              <a:t>cc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75">
                <a:solidFill>
                  <a:srgbClr val="2F2A6F"/>
                </a:solidFill>
                <a:latin typeface="Tahoma"/>
                <a:cs typeface="Tahoma"/>
              </a:rPr>
              <a:t>ss</a:t>
            </a:r>
            <a:r>
              <a:rPr sz="2200" spc="-5">
                <a:solidFill>
                  <a:srgbClr val="2F2A6F"/>
                </a:solidFill>
                <a:latin typeface="Tahoma"/>
                <a:cs typeface="Tahoma"/>
              </a:rPr>
              <a:t>e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d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	</a:t>
            </a:r>
            <a:r>
              <a:rPr sz="2200" spc="150">
                <a:solidFill>
                  <a:srgbClr val="2F2A6F"/>
                </a:solidFill>
                <a:latin typeface="Tahoma"/>
                <a:cs typeface="Tahoma"/>
              </a:rPr>
              <a:t>1</a:t>
            </a:r>
            <a:r>
              <a:rPr sz="2200" spc="155">
                <a:solidFill>
                  <a:srgbClr val="2F2A6F"/>
                </a:solidFill>
                <a:latin typeface="Tahoma"/>
                <a:cs typeface="Tahoma"/>
              </a:rPr>
              <a:t>7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May</a:t>
            </a:r>
            <a:r>
              <a:rPr sz="2200" spc="-135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50">
                <a:solidFill>
                  <a:srgbClr val="2F2A6F"/>
                </a:solidFill>
                <a:latin typeface="Tahoma"/>
                <a:cs typeface="Tahoma"/>
              </a:rPr>
              <a:t>2022].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212340" algn="l"/>
                <a:tab pos="3462654" algn="l"/>
                <a:tab pos="5559425" algn="l"/>
                <a:tab pos="6382385" algn="l"/>
                <a:tab pos="7986395" algn="l"/>
                <a:tab pos="8614410" algn="l"/>
                <a:tab pos="10446385" algn="l"/>
                <a:tab pos="11946255" algn="l"/>
                <a:tab pos="13596619" algn="l"/>
              </a:tabLst>
            </a:pP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Es.frwiki.wiki.	</a:t>
            </a:r>
            <a:r>
              <a:rPr sz="2200" spc="55">
                <a:solidFill>
                  <a:srgbClr val="2F2A6F"/>
                </a:solidFill>
                <a:latin typeface="Tahoma"/>
                <a:cs typeface="Tahoma"/>
              </a:rPr>
              <a:t>2022.	</a:t>
            </a:r>
            <a:r>
              <a:rPr sz="2200" spc="40">
                <a:solidFill>
                  <a:srgbClr val="2F2A6F"/>
                </a:solidFill>
                <a:latin typeface="Tahoma"/>
                <a:cs typeface="Tahoma"/>
              </a:rPr>
              <a:t>Arquitectura	</a:t>
            </a:r>
            <a:r>
              <a:rPr sz="2200" spc="20">
                <a:solidFill>
                  <a:srgbClr val="2F2A6F"/>
                </a:solidFill>
                <a:latin typeface="Tahoma"/>
                <a:cs typeface="Tahoma"/>
              </a:rPr>
              <a:t>de	software	</a:t>
            </a:r>
            <a:r>
              <a:rPr sz="2200" spc="85">
                <a:solidFill>
                  <a:srgbClr val="2F2A6F"/>
                </a:solidFill>
                <a:latin typeface="Tahoma"/>
                <a:cs typeface="Tahoma"/>
              </a:rPr>
              <a:t>-	</a:t>
            </a:r>
            <a:r>
              <a:rPr sz="2200">
                <a:solidFill>
                  <a:srgbClr val="2F2A6F"/>
                </a:solidFill>
                <a:latin typeface="Tahoma"/>
                <a:cs typeface="Tahoma"/>
              </a:rPr>
              <a:t>frwiki.wiki.	</a:t>
            </a:r>
            <a:r>
              <a:rPr sz="2200" spc="25">
                <a:solidFill>
                  <a:srgbClr val="2F2A6F"/>
                </a:solidFill>
                <a:latin typeface="Tahoma"/>
                <a:cs typeface="Tahoma"/>
              </a:rPr>
              <a:t>[online]	</a:t>
            </a:r>
            <a:r>
              <a:rPr sz="2200" spc="30">
                <a:solidFill>
                  <a:srgbClr val="2F2A6F"/>
                </a:solidFill>
                <a:latin typeface="Tahoma"/>
                <a:cs typeface="Tahoma"/>
              </a:rPr>
              <a:t>Available	</a:t>
            </a:r>
            <a:r>
              <a:rPr sz="2200" spc="-40">
                <a:solidFill>
                  <a:srgbClr val="2F2A6F"/>
                </a:solidFill>
                <a:latin typeface="Tahoma"/>
                <a:cs typeface="Tahoma"/>
              </a:rPr>
              <a:t>at: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35">
                <a:solidFill>
                  <a:srgbClr val="2F2A6F"/>
                </a:solidFill>
                <a:latin typeface="Tahoma"/>
                <a:cs typeface="Tahoma"/>
              </a:rPr>
              <a:t>&lt;https://es.frwiki.wiki/wiki/Architecture_logicielle&gt;</a:t>
            </a:r>
            <a:r>
              <a:rPr sz="2200" spc="-100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45">
                <a:solidFill>
                  <a:srgbClr val="2F2A6F"/>
                </a:solidFill>
                <a:latin typeface="Tahoma"/>
                <a:cs typeface="Tahoma"/>
              </a:rPr>
              <a:t>[Accessed</a:t>
            </a:r>
            <a:r>
              <a:rPr sz="2200" spc="-95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150">
                <a:solidFill>
                  <a:srgbClr val="2F2A6F"/>
                </a:solidFill>
                <a:latin typeface="Tahoma"/>
                <a:cs typeface="Tahoma"/>
              </a:rPr>
              <a:t>17</a:t>
            </a:r>
            <a:r>
              <a:rPr sz="2200" spc="-100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15">
                <a:solidFill>
                  <a:srgbClr val="2F2A6F"/>
                </a:solidFill>
                <a:latin typeface="Tahoma"/>
                <a:cs typeface="Tahoma"/>
              </a:rPr>
              <a:t>May</a:t>
            </a:r>
            <a:r>
              <a:rPr sz="2200" spc="-95">
                <a:solidFill>
                  <a:srgbClr val="2F2A6F"/>
                </a:solidFill>
                <a:latin typeface="Tahoma"/>
                <a:cs typeface="Tahoma"/>
              </a:rPr>
              <a:t> </a:t>
            </a:r>
            <a:r>
              <a:rPr sz="2200" spc="50">
                <a:solidFill>
                  <a:srgbClr val="2F2A6F"/>
                </a:solidFill>
                <a:latin typeface="Tahoma"/>
                <a:cs typeface="Tahoma"/>
              </a:rPr>
              <a:t>2022].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981450"/>
          </a:xfrm>
          <a:custGeom>
            <a:avLst/>
            <a:gdLst/>
            <a:ahLst/>
            <a:cxnLst/>
            <a:rect l="l" t="t" r="r" b="b"/>
            <a:pathLst>
              <a:path w="18288000" h="3981450">
                <a:moveTo>
                  <a:pt x="18287998" y="3981449"/>
                </a:moveTo>
                <a:lnTo>
                  <a:pt x="0" y="39814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981449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801644"/>
            <a:ext cx="6680200" cy="1200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555">
                <a:solidFill>
                  <a:srgbClr val="F0F1F5"/>
                </a:solidFill>
                <a:latin typeface="Microsoft Sans Serif"/>
                <a:cs typeface="Microsoft Sans Serif"/>
              </a:rPr>
              <a:t>In</a:t>
            </a:r>
            <a:r>
              <a:rPr sz="7700" spc="555">
                <a:solidFill>
                  <a:srgbClr val="F0F1F5"/>
                </a:solidFill>
              </a:rPr>
              <a:t>tr</a:t>
            </a:r>
            <a:r>
              <a:rPr sz="7700" spc="555">
                <a:solidFill>
                  <a:srgbClr val="F0F1F5"/>
                </a:solidFill>
                <a:latin typeface="Microsoft Sans Serif"/>
                <a:cs typeface="Microsoft Sans Serif"/>
              </a:rPr>
              <a:t>od</a:t>
            </a:r>
            <a:r>
              <a:rPr sz="7700" spc="555">
                <a:solidFill>
                  <a:srgbClr val="F0F1F5"/>
                </a:solidFill>
              </a:rPr>
              <a:t>u</a:t>
            </a:r>
            <a:r>
              <a:rPr sz="7700" spc="555">
                <a:solidFill>
                  <a:srgbClr val="F0F1F5"/>
                </a:solidFill>
                <a:latin typeface="Microsoft Sans Serif"/>
                <a:cs typeface="Microsoft Sans Serif"/>
              </a:rPr>
              <a:t>cción</a:t>
            </a:r>
            <a:endParaRPr sz="7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3367" y="4911711"/>
            <a:ext cx="13939519" cy="435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</a:pPr>
            <a:r>
              <a:rPr sz="3500" spc="15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500" spc="-5">
                <a:solidFill>
                  <a:srgbClr val="2F2A6F"/>
                </a:solidFill>
                <a:latin typeface="Trebuchet MS"/>
                <a:cs typeface="Trebuchet MS"/>
              </a:rPr>
              <a:t>Arquitectura </a:t>
            </a:r>
            <a:r>
              <a:rPr sz="3500" spc="-20">
                <a:solidFill>
                  <a:srgbClr val="2F2A6F"/>
                </a:solidFill>
                <a:latin typeface="Trebuchet MS"/>
                <a:cs typeface="Trebuchet MS"/>
              </a:rPr>
              <a:t>Orientada </a:t>
            </a:r>
            <a:r>
              <a:rPr sz="3500" spc="40">
                <a:solidFill>
                  <a:srgbClr val="2F2A6F"/>
                </a:solidFill>
                <a:latin typeface="Trebuchet MS"/>
                <a:cs typeface="Trebuchet MS"/>
              </a:rPr>
              <a:t>a </a:t>
            </a:r>
            <a:r>
              <a:rPr sz="3500" spc="-30">
                <a:solidFill>
                  <a:srgbClr val="2F2A6F"/>
                </a:solidFill>
                <a:latin typeface="Trebuchet MS"/>
                <a:cs typeface="Trebuchet MS"/>
              </a:rPr>
              <a:t>Objetos </a:t>
            </a:r>
            <a:r>
              <a:rPr sz="3500" spc="105">
                <a:solidFill>
                  <a:srgbClr val="2F2A6F"/>
                </a:solidFill>
                <a:latin typeface="Trebuchet MS"/>
                <a:cs typeface="Trebuchet MS"/>
              </a:rPr>
              <a:t>es </a:t>
            </a:r>
            <a:r>
              <a:rPr sz="3500" spc="70">
                <a:solidFill>
                  <a:srgbClr val="2F2A6F"/>
                </a:solidFill>
                <a:latin typeface="Trebuchet MS"/>
                <a:cs typeface="Trebuchet MS"/>
              </a:rPr>
              <a:t>un </a:t>
            </a:r>
            <a:r>
              <a:rPr sz="3500" spc="15">
                <a:solidFill>
                  <a:srgbClr val="2F2A6F"/>
                </a:solidFill>
                <a:latin typeface="Trebuchet MS"/>
                <a:cs typeface="Trebuchet MS"/>
              </a:rPr>
              <a:t>concepto </a:t>
            </a:r>
            <a:r>
              <a:rPr sz="3500" spc="-20">
                <a:solidFill>
                  <a:srgbClr val="2F2A6F"/>
                </a:solidFill>
                <a:latin typeface="Trebuchet MS"/>
                <a:cs typeface="Trebuchet MS"/>
              </a:rPr>
              <a:t>importante </a:t>
            </a:r>
            <a:r>
              <a:rPr sz="3500" spc="35">
                <a:solidFill>
                  <a:srgbClr val="2F2A6F"/>
                </a:solidFill>
                <a:latin typeface="Trebuchet MS"/>
                <a:cs typeface="Trebuchet MS"/>
              </a:rPr>
              <a:t>para </a:t>
            </a:r>
            <a:r>
              <a:rPr sz="3500" spc="-10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100">
                <a:solidFill>
                  <a:srgbClr val="2F2A6F"/>
                </a:solidFill>
                <a:latin typeface="Trebuchet MS"/>
                <a:cs typeface="Trebuchet MS"/>
              </a:rPr>
              <a:t>el </a:t>
            </a:r>
            <a:r>
              <a:rPr sz="3500" spc="25">
                <a:solidFill>
                  <a:srgbClr val="2F2A6F"/>
                </a:solidFill>
                <a:latin typeface="Trebuchet MS"/>
                <a:cs typeface="Trebuchet MS"/>
              </a:rPr>
              <a:t>desarrollo </a:t>
            </a:r>
            <a:r>
              <a:rPr sz="3500" spc="-50">
                <a:solidFill>
                  <a:srgbClr val="2F2A6F"/>
                </a:solidFill>
                <a:latin typeface="Trebuchet MS"/>
                <a:cs typeface="Trebuchet MS"/>
              </a:rPr>
              <a:t>del software. </a:t>
            </a:r>
            <a:r>
              <a:rPr sz="3500" spc="180">
                <a:solidFill>
                  <a:srgbClr val="2F2A6F"/>
                </a:solidFill>
                <a:latin typeface="Trebuchet MS"/>
                <a:cs typeface="Trebuchet MS"/>
              </a:rPr>
              <a:t>Es </a:t>
            </a:r>
            <a:r>
              <a:rPr sz="3500" spc="70">
                <a:solidFill>
                  <a:srgbClr val="2F2A6F"/>
                </a:solidFill>
                <a:latin typeface="Trebuchet MS"/>
                <a:cs typeface="Trebuchet MS"/>
              </a:rPr>
              <a:t>un </a:t>
            </a:r>
            <a:r>
              <a:rPr sz="3500" spc="40">
                <a:solidFill>
                  <a:srgbClr val="2F2A6F"/>
                </a:solidFill>
                <a:latin typeface="Trebuchet MS"/>
                <a:cs typeface="Trebuchet MS"/>
              </a:rPr>
              <a:t>paradigma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500" spc="45">
                <a:solidFill>
                  <a:srgbClr val="2F2A6F"/>
                </a:solidFill>
                <a:latin typeface="Trebuchet MS"/>
                <a:cs typeface="Trebuchet MS"/>
              </a:rPr>
              <a:t>diseño </a:t>
            </a:r>
            <a:r>
              <a:rPr sz="3500" spc="90">
                <a:solidFill>
                  <a:srgbClr val="2F2A6F"/>
                </a:solidFill>
                <a:latin typeface="Trebuchet MS"/>
                <a:cs typeface="Trebuchet MS"/>
              </a:rPr>
              <a:t>basado </a:t>
            </a:r>
            <a:r>
              <a:rPr sz="3500">
                <a:solidFill>
                  <a:srgbClr val="2F2A6F"/>
                </a:solidFill>
                <a:latin typeface="Trebuchet MS"/>
                <a:cs typeface="Trebuchet MS"/>
              </a:rPr>
              <a:t>en </a:t>
            </a:r>
            <a:r>
              <a:rPr sz="3500" spc="-5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500" spc="-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10">
                <a:solidFill>
                  <a:srgbClr val="2F2A6F"/>
                </a:solidFill>
                <a:latin typeface="Trebuchet MS"/>
                <a:cs typeface="Trebuchet MS"/>
              </a:rPr>
              <a:t>división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500" spc="40">
                <a:solidFill>
                  <a:srgbClr val="2F2A6F"/>
                </a:solidFill>
                <a:latin typeface="Trebuchet MS"/>
                <a:cs typeface="Trebuchet MS"/>
              </a:rPr>
              <a:t>responsabilidades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500" spc="60">
                <a:solidFill>
                  <a:srgbClr val="2F2A6F"/>
                </a:solidFill>
                <a:latin typeface="Trebuchet MS"/>
                <a:cs typeface="Trebuchet MS"/>
              </a:rPr>
              <a:t>una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aplicación </a:t>
            </a:r>
            <a:r>
              <a:rPr sz="3500" spc="95">
                <a:solidFill>
                  <a:srgbClr val="2F2A6F"/>
                </a:solidFill>
                <a:latin typeface="Trebuchet MS"/>
                <a:cs typeface="Trebuchet MS"/>
              </a:rPr>
              <a:t>o </a:t>
            </a:r>
            <a:r>
              <a:rPr sz="3500" spc="35">
                <a:solidFill>
                  <a:srgbClr val="2F2A6F"/>
                </a:solidFill>
                <a:latin typeface="Trebuchet MS"/>
                <a:cs typeface="Trebuchet MS"/>
              </a:rPr>
              <a:t>sistema </a:t>
            </a:r>
            <a:r>
              <a:rPr sz="3500">
                <a:solidFill>
                  <a:srgbClr val="2F2A6F"/>
                </a:solidFill>
                <a:latin typeface="Trebuchet MS"/>
                <a:cs typeface="Trebuchet MS"/>
              </a:rPr>
              <a:t>en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objetos </a:t>
            </a:r>
            <a:r>
              <a:rPr sz="3500" spc="-10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5">
                <a:solidFill>
                  <a:srgbClr val="2F2A6F"/>
                </a:solidFill>
                <a:latin typeface="Trebuchet MS"/>
                <a:cs typeface="Trebuchet MS"/>
              </a:rPr>
              <a:t>individuales </a:t>
            </a:r>
            <a:r>
              <a:rPr sz="3500" spc="-35">
                <a:solidFill>
                  <a:srgbClr val="2F2A6F"/>
                </a:solidFill>
                <a:latin typeface="Trebuchet MS"/>
                <a:cs typeface="Trebuchet MS"/>
              </a:rPr>
              <a:t>reutilizables </a:t>
            </a:r>
            <a:r>
              <a:rPr sz="3500" spc="50">
                <a:solidFill>
                  <a:srgbClr val="2F2A6F"/>
                </a:solidFill>
                <a:latin typeface="Trebuchet MS"/>
                <a:cs typeface="Trebuchet MS"/>
              </a:rPr>
              <a:t>y </a:t>
            </a:r>
            <a:r>
              <a:rPr sz="3500" spc="-25">
                <a:solidFill>
                  <a:srgbClr val="2F2A6F"/>
                </a:solidFill>
                <a:latin typeface="Trebuchet MS"/>
                <a:cs typeface="Trebuchet MS"/>
              </a:rPr>
              <a:t>autosuficientes. </a:t>
            </a:r>
            <a:r>
              <a:rPr sz="3500" spc="-20">
                <a:solidFill>
                  <a:srgbClr val="2F2A6F"/>
                </a:solidFill>
                <a:latin typeface="Trebuchet MS"/>
                <a:cs typeface="Trebuchet MS"/>
              </a:rPr>
              <a:t>El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enfoque </a:t>
            </a:r>
            <a:r>
              <a:rPr sz="3500" spc="25">
                <a:solidFill>
                  <a:srgbClr val="2F2A6F"/>
                </a:solidFill>
                <a:latin typeface="Trebuchet MS"/>
                <a:cs typeface="Trebuchet MS"/>
              </a:rPr>
              <a:t>popular </a:t>
            </a:r>
            <a:r>
              <a:rPr sz="3500" spc="-50">
                <a:solidFill>
                  <a:srgbClr val="2F2A6F"/>
                </a:solidFill>
                <a:latin typeface="Trebuchet MS"/>
                <a:cs typeface="Trebuchet MS"/>
              </a:rPr>
              <a:t>del </a:t>
            </a:r>
            <a:r>
              <a:rPr sz="3500" spc="-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45">
                <a:solidFill>
                  <a:srgbClr val="2F2A6F"/>
                </a:solidFill>
                <a:latin typeface="Trebuchet MS"/>
                <a:cs typeface="Trebuchet MS"/>
              </a:rPr>
              <a:t>diseño </a:t>
            </a:r>
            <a:r>
              <a:rPr sz="3500">
                <a:solidFill>
                  <a:srgbClr val="2F2A6F"/>
                </a:solidFill>
                <a:latin typeface="Trebuchet MS"/>
                <a:cs typeface="Trebuchet MS"/>
              </a:rPr>
              <a:t>orientado </a:t>
            </a:r>
            <a:r>
              <a:rPr sz="3500" spc="40">
                <a:solidFill>
                  <a:srgbClr val="2F2A6F"/>
                </a:solidFill>
                <a:latin typeface="Trebuchet MS"/>
                <a:cs typeface="Trebuchet MS"/>
              </a:rPr>
              <a:t>a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objetos </a:t>
            </a:r>
            <a:r>
              <a:rPr sz="3500" spc="105">
                <a:solidFill>
                  <a:srgbClr val="2F2A6F"/>
                </a:solidFill>
                <a:latin typeface="Trebuchet MS"/>
                <a:cs typeface="Trebuchet MS"/>
              </a:rPr>
              <a:t>es </a:t>
            </a:r>
            <a:r>
              <a:rPr sz="3500" spc="-15">
                <a:solidFill>
                  <a:srgbClr val="2F2A6F"/>
                </a:solidFill>
                <a:latin typeface="Trebuchet MS"/>
                <a:cs typeface="Trebuchet MS"/>
              </a:rPr>
              <a:t>ver </a:t>
            </a:r>
            <a:r>
              <a:rPr sz="3500" spc="70">
                <a:solidFill>
                  <a:srgbClr val="2F2A6F"/>
                </a:solidFill>
                <a:latin typeface="Trebuchet MS"/>
                <a:cs typeface="Trebuchet MS"/>
              </a:rPr>
              <a:t>un </a:t>
            </a:r>
            <a:r>
              <a:rPr sz="3500" spc="35">
                <a:solidFill>
                  <a:srgbClr val="2F2A6F"/>
                </a:solidFill>
                <a:latin typeface="Trebuchet MS"/>
                <a:cs typeface="Trebuchet MS"/>
              </a:rPr>
              <a:t>sistema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500" spc="-15">
                <a:solidFill>
                  <a:srgbClr val="2F2A6F"/>
                </a:solidFill>
                <a:latin typeface="Trebuchet MS"/>
                <a:cs typeface="Trebuchet MS"/>
              </a:rPr>
              <a:t>software </a:t>
            </a:r>
            <a:r>
              <a:rPr sz="3500" spc="55">
                <a:solidFill>
                  <a:srgbClr val="2F2A6F"/>
                </a:solidFill>
                <a:latin typeface="Trebuchet MS"/>
                <a:cs typeface="Trebuchet MS"/>
              </a:rPr>
              <a:t>como </a:t>
            </a:r>
            <a:r>
              <a:rPr sz="3500" spc="60">
                <a:solidFill>
                  <a:srgbClr val="2F2A6F"/>
                </a:solidFill>
                <a:latin typeface="Trebuchet MS"/>
                <a:cs typeface="Trebuchet MS"/>
              </a:rPr>
              <a:t>una </a:t>
            </a:r>
            <a:r>
              <a:rPr sz="3500" spc="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>
                <a:solidFill>
                  <a:srgbClr val="2F2A6F"/>
                </a:solidFill>
                <a:latin typeface="Trebuchet MS"/>
                <a:cs typeface="Trebuchet MS"/>
              </a:rPr>
              <a:t>colección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500" spc="5">
                <a:solidFill>
                  <a:srgbClr val="2F2A6F"/>
                </a:solidFill>
                <a:latin typeface="Trebuchet MS"/>
                <a:cs typeface="Trebuchet MS"/>
              </a:rPr>
              <a:t>entidades </a:t>
            </a:r>
            <a:r>
              <a:rPr sz="3500" spc="55">
                <a:solidFill>
                  <a:srgbClr val="2F2A6F"/>
                </a:solidFill>
                <a:latin typeface="Trebuchet MS"/>
                <a:cs typeface="Trebuchet MS"/>
              </a:rPr>
              <a:t>conocidas como </a:t>
            </a:r>
            <a:r>
              <a:rPr sz="3500" spc="-55">
                <a:solidFill>
                  <a:srgbClr val="2F2A6F"/>
                </a:solidFill>
                <a:latin typeface="Trebuchet MS"/>
                <a:cs typeface="Trebuchet MS"/>
              </a:rPr>
              <a:t>objetos. </a:t>
            </a:r>
            <a:r>
              <a:rPr sz="3500" spc="15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orientación </a:t>
            </a:r>
            <a:r>
              <a:rPr sz="3500" spc="40">
                <a:solidFill>
                  <a:srgbClr val="2F2A6F"/>
                </a:solidFill>
                <a:latin typeface="Trebuchet MS"/>
                <a:cs typeface="Trebuchet MS"/>
              </a:rPr>
              <a:t>a </a:t>
            </a:r>
            <a:r>
              <a:rPr sz="3500" spc="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objetos</a:t>
            </a:r>
            <a:r>
              <a:rPr sz="3500" spc="-114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105">
                <a:solidFill>
                  <a:srgbClr val="2F2A6F"/>
                </a:solidFill>
                <a:latin typeface="Trebuchet MS"/>
                <a:cs typeface="Trebuchet MS"/>
              </a:rPr>
              <a:t>se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100">
                <a:solidFill>
                  <a:srgbClr val="2F2A6F"/>
                </a:solidFill>
                <a:latin typeface="Trebuchet MS"/>
                <a:cs typeface="Trebuchet MS"/>
              </a:rPr>
              <a:t>basa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>
                <a:solidFill>
                  <a:srgbClr val="2F2A6F"/>
                </a:solidFill>
                <a:latin typeface="Trebuchet MS"/>
                <a:cs typeface="Trebuchet MS"/>
              </a:rPr>
              <a:t>en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100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15">
                <a:solidFill>
                  <a:srgbClr val="2F2A6F"/>
                </a:solidFill>
                <a:latin typeface="Trebuchet MS"/>
                <a:cs typeface="Trebuchet MS"/>
              </a:rPr>
              <a:t>modelado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10">
                <a:solidFill>
                  <a:srgbClr val="2F2A6F"/>
                </a:solidFill>
                <a:latin typeface="Trebuchet MS"/>
                <a:cs typeface="Trebuchet MS"/>
              </a:rPr>
              <a:t>objetos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50">
                <a:solidFill>
                  <a:srgbClr val="2F2A6F"/>
                </a:solidFill>
                <a:latin typeface="Trebuchet MS"/>
                <a:cs typeface="Trebuchet MS"/>
              </a:rPr>
              <a:t>del</a:t>
            </a:r>
            <a:r>
              <a:rPr sz="3500" spc="-114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60">
                <a:solidFill>
                  <a:srgbClr val="2F2A6F"/>
                </a:solidFill>
                <a:latin typeface="Trebuchet MS"/>
                <a:cs typeface="Trebuchet MS"/>
              </a:rPr>
              <a:t>mundo</a:t>
            </a:r>
            <a:r>
              <a:rPr sz="3500" spc="-1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500" spc="-100">
                <a:solidFill>
                  <a:srgbClr val="2F2A6F"/>
                </a:solidFill>
                <a:latin typeface="Trebuchet MS"/>
                <a:cs typeface="Trebuchet MS"/>
              </a:rPr>
              <a:t>real.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75002"/>
            <a:ext cx="18288000" cy="1514475"/>
          </a:xfrm>
          <a:custGeom>
            <a:avLst/>
            <a:gdLst/>
            <a:ahLst/>
            <a:cxnLst/>
            <a:rect l="l" t="t" r="r" b="b"/>
            <a:pathLst>
              <a:path w="18288000" h="1514475">
                <a:moveTo>
                  <a:pt x="18287998" y="1514474"/>
                </a:moveTo>
                <a:lnTo>
                  <a:pt x="0" y="15144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514474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2514" y="1028701"/>
            <a:ext cx="7115174" cy="7619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90330"/>
            <a:ext cx="6132830" cy="3757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7700" spc="509">
                <a:latin typeface="Microsoft Sans Serif"/>
                <a:cs typeface="Microsoft Sans Serif"/>
              </a:rPr>
              <a:t>Concep</a:t>
            </a:r>
            <a:r>
              <a:rPr sz="7700" spc="509"/>
              <a:t>t</a:t>
            </a:r>
            <a:r>
              <a:rPr sz="7700" spc="509">
                <a:latin typeface="Microsoft Sans Serif"/>
                <a:cs typeface="Microsoft Sans Serif"/>
              </a:rPr>
              <a:t>o</a:t>
            </a:r>
            <a:r>
              <a:rPr sz="7700" spc="509"/>
              <a:t>s </a:t>
            </a:r>
            <a:r>
              <a:rPr sz="7700" spc="515"/>
              <a:t> </a:t>
            </a:r>
            <a:r>
              <a:rPr sz="7700" spc="555">
                <a:latin typeface="Microsoft Sans Serif"/>
                <a:cs typeface="Microsoft Sans Serif"/>
              </a:rPr>
              <a:t>o</a:t>
            </a:r>
            <a:r>
              <a:rPr sz="7700" spc="555"/>
              <a:t>r</a:t>
            </a:r>
            <a:r>
              <a:rPr sz="7700" spc="555">
                <a:latin typeface="Microsoft Sans Serif"/>
                <a:cs typeface="Microsoft Sans Serif"/>
              </a:rPr>
              <a:t>ien</a:t>
            </a:r>
            <a:r>
              <a:rPr sz="7700" spc="555"/>
              <a:t>t</a:t>
            </a:r>
            <a:r>
              <a:rPr sz="7700" spc="555">
                <a:latin typeface="Microsoft Sans Serif"/>
                <a:cs typeface="Microsoft Sans Serif"/>
              </a:rPr>
              <a:t>ado</a:t>
            </a:r>
            <a:r>
              <a:rPr sz="7700" spc="555"/>
              <a:t>s</a:t>
            </a:r>
            <a:r>
              <a:rPr sz="7700" spc="180"/>
              <a:t> </a:t>
            </a:r>
            <a:r>
              <a:rPr sz="7700" spc="75">
                <a:latin typeface="Microsoft Sans Serif"/>
                <a:cs typeface="Microsoft Sans Serif"/>
              </a:rPr>
              <a:t>a </a:t>
            </a:r>
            <a:r>
              <a:rPr sz="7700" spc="-2110">
                <a:latin typeface="Microsoft Sans Serif"/>
                <a:cs typeface="Microsoft Sans Serif"/>
              </a:rPr>
              <a:t> </a:t>
            </a:r>
            <a:r>
              <a:rPr sz="7700" spc="570">
                <a:latin typeface="Microsoft Sans Serif"/>
                <a:cs typeface="Microsoft Sans Serif"/>
              </a:rPr>
              <a:t>obje</a:t>
            </a:r>
            <a:r>
              <a:rPr sz="7700" spc="570"/>
              <a:t>t</a:t>
            </a:r>
            <a:r>
              <a:rPr sz="7700" spc="570">
                <a:latin typeface="Microsoft Sans Serif"/>
                <a:cs typeface="Microsoft Sans Serif"/>
              </a:rPr>
              <a:t>o</a:t>
            </a:r>
            <a:r>
              <a:rPr sz="7700" spc="570"/>
              <a:t>s</a:t>
            </a:r>
            <a:endParaRPr sz="7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126624"/>
            <a:ext cx="6619875" cy="277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z="2600" spc="1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2600" spc="-10">
                <a:solidFill>
                  <a:srgbClr val="2F2A6F"/>
                </a:solidFill>
                <a:latin typeface="Trebuchet MS"/>
                <a:cs typeface="Trebuchet MS"/>
              </a:rPr>
              <a:t>arquitectura 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orientada </a:t>
            </a:r>
            <a:r>
              <a:rPr sz="2600" spc="30">
                <a:solidFill>
                  <a:srgbClr val="2F2A6F"/>
                </a:solidFill>
                <a:latin typeface="Trebuchet MS"/>
                <a:cs typeface="Trebuchet MS"/>
              </a:rPr>
              <a:t>a </a:t>
            </a:r>
            <a:r>
              <a:rPr sz="2600" spc="-10">
                <a:solidFill>
                  <a:srgbClr val="2F2A6F"/>
                </a:solidFill>
                <a:latin typeface="Trebuchet MS"/>
                <a:cs typeface="Trebuchet MS"/>
              </a:rPr>
              <a:t>objetos </a:t>
            </a:r>
            <a:r>
              <a:rPr sz="2600" spc="-25">
                <a:solidFill>
                  <a:srgbClr val="2F2A6F"/>
                </a:solidFill>
                <a:latin typeface="Trebuchet MS"/>
                <a:cs typeface="Trebuchet MS"/>
              </a:rPr>
              <a:t>ve </a:t>
            </a:r>
            <a:r>
              <a:rPr sz="2600" spc="50">
                <a:solidFill>
                  <a:srgbClr val="2F2A6F"/>
                </a:solidFill>
                <a:latin typeface="Trebuchet MS"/>
                <a:cs typeface="Trebuchet MS"/>
              </a:rPr>
              <a:t>un </a:t>
            </a:r>
            <a:r>
              <a:rPr sz="2600" spc="5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25">
                <a:solidFill>
                  <a:srgbClr val="2F2A6F"/>
                </a:solidFill>
                <a:latin typeface="Trebuchet MS"/>
                <a:cs typeface="Trebuchet MS"/>
              </a:rPr>
              <a:t>sistema</a:t>
            </a:r>
            <a:r>
              <a:rPr sz="2600" spc="3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40">
                <a:solidFill>
                  <a:srgbClr val="2F2A6F"/>
                </a:solidFill>
                <a:latin typeface="Trebuchet MS"/>
                <a:cs typeface="Trebuchet MS"/>
              </a:rPr>
              <a:t>como</a:t>
            </a:r>
            <a:r>
              <a:rPr sz="2600" spc="45">
                <a:solidFill>
                  <a:srgbClr val="2F2A6F"/>
                </a:solidFill>
                <a:latin typeface="Trebuchet MS"/>
                <a:cs typeface="Trebuchet MS"/>
              </a:rPr>
              <a:t> una</a:t>
            </a:r>
            <a:r>
              <a:rPr sz="2600" spc="5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5">
                <a:solidFill>
                  <a:srgbClr val="2F2A6F"/>
                </a:solidFill>
                <a:latin typeface="Trebuchet MS"/>
                <a:cs typeface="Trebuchet MS"/>
              </a:rPr>
              <a:t>serie</a:t>
            </a:r>
            <a:r>
              <a:rPr sz="2600" spc="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26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10">
                <a:solidFill>
                  <a:srgbClr val="2F2A6F"/>
                </a:solidFill>
                <a:latin typeface="Trebuchet MS"/>
                <a:cs typeface="Trebuchet MS"/>
              </a:rPr>
              <a:t>objetos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15">
                <a:solidFill>
                  <a:srgbClr val="2F2A6F"/>
                </a:solidFill>
                <a:latin typeface="Trebuchet MS"/>
                <a:cs typeface="Trebuchet MS"/>
              </a:rPr>
              <a:t>que </a:t>
            </a:r>
            <a:r>
              <a:rPr sz="2600" spc="2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cooperan,</a:t>
            </a:r>
            <a:r>
              <a:rPr sz="2600">
                <a:solidFill>
                  <a:srgbClr val="2F2A6F"/>
                </a:solidFill>
                <a:latin typeface="Trebuchet MS"/>
                <a:cs typeface="Trebuchet MS"/>
              </a:rPr>
              <a:t> en</a:t>
            </a:r>
            <a:r>
              <a:rPr sz="2600" spc="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35">
                <a:solidFill>
                  <a:srgbClr val="2F2A6F"/>
                </a:solidFill>
                <a:latin typeface="Trebuchet MS"/>
                <a:cs typeface="Trebuchet MS"/>
              </a:rPr>
              <a:t>lugar</a:t>
            </a:r>
            <a:r>
              <a:rPr sz="2600" spc="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26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5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2600" spc="5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10">
                <a:solidFill>
                  <a:srgbClr val="2F2A6F"/>
                </a:solidFill>
                <a:latin typeface="Trebuchet MS"/>
                <a:cs typeface="Trebuchet MS"/>
              </a:rPr>
              <a:t>conjunto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 de </a:t>
            </a:r>
            <a:r>
              <a:rPr sz="26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20">
                <a:solidFill>
                  <a:srgbClr val="2F2A6F"/>
                </a:solidFill>
                <a:latin typeface="Trebuchet MS"/>
                <a:cs typeface="Trebuchet MS"/>
              </a:rPr>
              <a:t>rutinas</a:t>
            </a:r>
            <a:r>
              <a:rPr sz="2600" spc="2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70">
                <a:solidFill>
                  <a:srgbClr val="2F2A6F"/>
                </a:solidFill>
                <a:latin typeface="Trebuchet MS"/>
                <a:cs typeface="Trebuchet MS"/>
              </a:rPr>
              <a:t>o </a:t>
            </a:r>
            <a:r>
              <a:rPr sz="2600" spc="25">
                <a:solidFill>
                  <a:srgbClr val="2F2A6F"/>
                </a:solidFill>
                <a:latin typeface="Trebuchet MS"/>
                <a:cs typeface="Trebuchet MS"/>
              </a:rPr>
              <a:t>instrucciones 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2600" spc="7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25">
                <a:solidFill>
                  <a:srgbClr val="2F2A6F"/>
                </a:solidFill>
                <a:latin typeface="Trebuchet MS"/>
                <a:cs typeface="Trebuchet MS"/>
              </a:rPr>
              <a:t>procedimiento. </a:t>
            </a:r>
            <a:r>
              <a:rPr sz="2600" spc="-2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135">
                <a:solidFill>
                  <a:srgbClr val="2F2A6F"/>
                </a:solidFill>
                <a:latin typeface="Trebuchet MS"/>
                <a:cs typeface="Trebuchet MS"/>
              </a:rPr>
              <a:t>Es</a:t>
            </a:r>
            <a:r>
              <a:rPr sz="2600" spc="1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45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2600" spc="5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10">
                <a:solidFill>
                  <a:srgbClr val="2F2A6F"/>
                </a:solidFill>
                <a:latin typeface="Trebuchet MS"/>
                <a:cs typeface="Trebuchet MS"/>
              </a:rPr>
              <a:t>metodología</a:t>
            </a:r>
            <a:r>
              <a:rPr sz="2600" spc="1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15">
                <a:solidFill>
                  <a:srgbClr val="2F2A6F"/>
                </a:solidFill>
                <a:latin typeface="Trebuchet MS"/>
                <a:cs typeface="Trebuchet MS"/>
              </a:rPr>
              <a:t>importante</a:t>
            </a:r>
            <a:r>
              <a:rPr sz="2600" spc="-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25">
                <a:solidFill>
                  <a:srgbClr val="2F2A6F"/>
                </a:solidFill>
                <a:latin typeface="Trebuchet MS"/>
                <a:cs typeface="Trebuchet MS"/>
              </a:rPr>
              <a:t>para</a:t>
            </a:r>
            <a:r>
              <a:rPr sz="2600" spc="3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75">
                <a:solidFill>
                  <a:srgbClr val="2F2A6F"/>
                </a:solidFill>
                <a:latin typeface="Trebuchet MS"/>
                <a:cs typeface="Trebuchet MS"/>
              </a:rPr>
              <a:t>el </a:t>
            </a:r>
            <a:r>
              <a:rPr sz="2600" spc="-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15">
                <a:solidFill>
                  <a:srgbClr val="2F2A6F"/>
                </a:solidFill>
                <a:latin typeface="Trebuchet MS"/>
                <a:cs typeface="Trebuchet MS"/>
              </a:rPr>
              <a:t>desarrollo</a:t>
            </a:r>
            <a:r>
              <a:rPr sz="26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2600" spc="-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5">
                <a:solidFill>
                  <a:srgbClr val="2F2A6F"/>
                </a:solidFill>
                <a:latin typeface="Trebuchet MS"/>
                <a:cs typeface="Trebuchet MS"/>
              </a:rPr>
              <a:t>cualquier</a:t>
            </a:r>
            <a:r>
              <a:rPr sz="2600" spc="-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2600" spc="-40">
                <a:solidFill>
                  <a:srgbClr val="2F2A6F"/>
                </a:solidFill>
                <a:latin typeface="Trebuchet MS"/>
                <a:cs typeface="Trebuchet MS"/>
              </a:rPr>
              <a:t>software.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809875"/>
          </a:xfrm>
          <a:custGeom>
            <a:avLst/>
            <a:gdLst/>
            <a:ahLst/>
            <a:cxnLst/>
            <a:rect l="l" t="t" r="r" b="b"/>
            <a:pathLst>
              <a:path w="18288000" h="2809875">
                <a:moveTo>
                  <a:pt x="18287998" y="2809874"/>
                </a:moveTo>
                <a:lnTo>
                  <a:pt x="0" y="28098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8098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9290"/>
            <a:ext cx="4394200" cy="1200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400">
                <a:solidFill>
                  <a:srgbClr val="F0F1F5"/>
                </a:solidFill>
                <a:latin typeface="Microsoft Sans Serif"/>
                <a:cs typeface="Microsoft Sans Serif"/>
              </a:rPr>
              <a:t>Obje</a:t>
            </a:r>
            <a:r>
              <a:rPr sz="7700" spc="400">
                <a:solidFill>
                  <a:srgbClr val="F0F1F5"/>
                </a:solidFill>
              </a:rPr>
              <a:t>t</a:t>
            </a:r>
            <a:r>
              <a:rPr sz="7700" spc="400">
                <a:solidFill>
                  <a:srgbClr val="F0F1F5"/>
                </a:solidFill>
                <a:latin typeface="Microsoft Sans Serif"/>
                <a:cs typeface="Microsoft Sans Serif"/>
              </a:rPr>
              <a:t>o</a:t>
            </a:r>
            <a:endParaRPr sz="7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3328484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3861884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4395284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5462084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0798" y="6528884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0798" y="7062284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7595683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8129083"/>
            <a:ext cx="133349" cy="1333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31473" y="3058609"/>
            <a:ext cx="15470505" cy="6426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objeto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es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instancia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clase.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objeto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es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entidad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que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mantiene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juntos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estado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comportamientos.</a:t>
            </a:r>
            <a:endParaRPr sz="3000">
              <a:latin typeface="Trebuchet MS"/>
              <a:cs typeface="Trebuchet MS"/>
            </a:endParaRPr>
          </a:p>
          <a:p>
            <a:pPr marL="12700" marR="9525">
              <a:lnSpc>
                <a:spcPts val="4200"/>
              </a:lnSpc>
              <a:spcBef>
                <a:spcPts val="240"/>
              </a:spcBef>
              <a:tabLst>
                <a:tab pos="1229360" algn="l"/>
                <a:tab pos="1891030" algn="l"/>
                <a:tab pos="3794125" algn="l"/>
                <a:tab pos="4387850" algn="l"/>
                <a:tab pos="5199380" algn="l"/>
                <a:tab pos="6253480" algn="l"/>
                <a:tab pos="7493634" algn="l"/>
                <a:tab pos="9794240" algn="l"/>
                <a:tab pos="11604625" algn="l"/>
                <a:tab pos="12719050" algn="l"/>
                <a:tab pos="13196569" algn="l"/>
                <a:tab pos="15033625" algn="l"/>
              </a:tabLst>
            </a:pPr>
            <a:r>
              <a:rPr sz="3000" spc="75">
                <a:solidFill>
                  <a:srgbClr val="2F2A6F"/>
                </a:solidFill>
                <a:latin typeface="Trebuchet MS"/>
                <a:cs typeface="Trebuchet MS"/>
              </a:rPr>
              <a:t>Todas	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las	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instancias	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	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	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	</a:t>
            </a:r>
            <a:r>
              <a:rPr sz="3000" spc="-35">
                <a:solidFill>
                  <a:srgbClr val="2F2A6F"/>
                </a:solidFill>
                <a:latin typeface="Trebuchet MS"/>
                <a:cs typeface="Trebuchet MS"/>
              </a:rPr>
              <a:t>tienen	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propiedades	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similares,	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como	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	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definición	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 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clase.</a:t>
            </a:r>
            <a:endParaRPr sz="3000">
              <a:latin typeface="Trebuchet MS"/>
              <a:cs typeface="Trebuchet MS"/>
            </a:endParaRPr>
          </a:p>
          <a:p>
            <a:pPr marL="12700" marR="9525">
              <a:lnSpc>
                <a:spcPts val="4200"/>
              </a:lnSpc>
              <a:tabLst>
                <a:tab pos="650875" algn="l"/>
                <a:tab pos="1161415" algn="l"/>
                <a:tab pos="3490595" algn="l"/>
                <a:tab pos="5340350" algn="l"/>
                <a:tab pos="5752465" algn="l"/>
                <a:tab pos="7332980" algn="l"/>
                <a:tab pos="8038465" algn="l"/>
                <a:tab pos="9516110" algn="l"/>
                <a:tab pos="10339705" algn="l"/>
                <a:tab pos="11045190" algn="l"/>
                <a:tab pos="12605385" algn="l"/>
                <a:tab pos="13232130" algn="l"/>
              </a:tabLst>
            </a:pP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En	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	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arquitectura	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orientada	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a	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objetos,	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	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objetos	</a:t>
            </a:r>
            <a:r>
              <a:rPr sz="3000" spc="125">
                <a:solidFill>
                  <a:srgbClr val="2F2A6F"/>
                </a:solidFill>
                <a:latin typeface="Trebuchet MS"/>
                <a:cs typeface="Trebuchet MS"/>
              </a:rPr>
              <a:t>son	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	</a:t>
            </a:r>
            <a:r>
              <a:rPr sz="3000" spc="45">
                <a:solidFill>
                  <a:srgbClr val="2F2A6F"/>
                </a:solidFill>
                <a:latin typeface="Trebuchet MS"/>
                <a:cs typeface="Trebuchet MS"/>
              </a:rPr>
              <a:t>bloques	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	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construcción  </a:t>
            </a:r>
            <a:r>
              <a:rPr sz="3000" spc="80">
                <a:solidFill>
                  <a:srgbClr val="2F2A6F"/>
                </a:solidFill>
                <a:latin typeface="Trebuchet MS"/>
                <a:cs typeface="Trebuchet MS"/>
              </a:rPr>
              <a:t>básicos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elemento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del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mundo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real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que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5">
                <a:solidFill>
                  <a:srgbClr val="2F2A6F"/>
                </a:solidFill>
                <a:latin typeface="Trebuchet MS"/>
                <a:cs typeface="Trebuchet MS"/>
              </a:rPr>
              <a:t>tiene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existencia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física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85">
                <a:solidFill>
                  <a:srgbClr val="2F2A6F"/>
                </a:solidFill>
                <a:latin typeface="Trebuchet MS"/>
                <a:cs typeface="Trebuchet MS"/>
              </a:rPr>
              <a:t>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5">
                <a:solidFill>
                  <a:srgbClr val="2F2A6F"/>
                </a:solidFill>
                <a:latin typeface="Trebuchet MS"/>
                <a:cs typeface="Trebuchet MS"/>
              </a:rPr>
              <a:t>conceptual.</a:t>
            </a:r>
            <a:endParaRPr sz="3000">
              <a:latin typeface="Trebuchet MS"/>
              <a:cs typeface="Trebuchet MS"/>
            </a:endParaRPr>
          </a:p>
          <a:p>
            <a:pPr marL="12700" marR="2028825">
              <a:lnSpc>
                <a:spcPts val="4200"/>
              </a:lnSpc>
            </a:pP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modelo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objetos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es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5">
                <a:solidFill>
                  <a:srgbClr val="2F2A6F"/>
                </a:solidFill>
                <a:latin typeface="Trebuchet MS"/>
                <a:cs typeface="Trebuchet MS"/>
              </a:rPr>
              <a:t>cosa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85">
                <a:solidFill>
                  <a:srgbClr val="2F2A6F"/>
                </a:solidFill>
                <a:latin typeface="Trebuchet MS"/>
                <a:cs typeface="Trebuchet MS"/>
              </a:rPr>
              <a:t>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entidad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en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dominio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aplicación. </a:t>
            </a:r>
            <a:r>
              <a:rPr sz="3000" spc="-8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Por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ejemplo,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estudiante,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60">
                <a:solidFill>
                  <a:srgbClr val="2F2A6F"/>
                </a:solidFill>
                <a:latin typeface="Trebuchet MS"/>
                <a:cs typeface="Trebuchet MS"/>
              </a:rPr>
              <a:t>libro,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10">
                <a:solidFill>
                  <a:srgbClr val="2F2A6F"/>
                </a:solidFill>
                <a:latin typeface="Trebuchet MS"/>
                <a:cs typeface="Trebuchet MS"/>
              </a:rPr>
              <a:t>etc.</a:t>
            </a:r>
            <a:endParaRPr sz="30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objeto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5">
                <a:solidFill>
                  <a:srgbClr val="2F2A6F"/>
                </a:solidFill>
                <a:latin typeface="Trebuchet MS"/>
                <a:cs typeface="Trebuchet MS"/>
              </a:rPr>
              <a:t>tiene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conjunto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valores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atributos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que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5">
                <a:solidFill>
                  <a:srgbClr val="2F2A6F"/>
                </a:solidFill>
                <a:latin typeface="Trebuchet MS"/>
                <a:cs typeface="Trebuchet MS"/>
              </a:rPr>
              <a:t>definen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estado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del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0">
                <a:solidFill>
                  <a:srgbClr val="2F2A6F"/>
                </a:solidFill>
                <a:latin typeface="Trebuchet MS"/>
                <a:cs typeface="Trebuchet MS"/>
              </a:rPr>
              <a:t>objeto.</a:t>
            </a:r>
            <a:endParaRPr sz="3000">
              <a:latin typeface="Trebuchet MS"/>
              <a:cs typeface="Trebuchet MS"/>
            </a:endParaRPr>
          </a:p>
          <a:p>
            <a:pPr marL="12700" marR="5080" algn="just">
              <a:lnSpc>
                <a:spcPts val="4200"/>
              </a:lnSpc>
              <a:spcBef>
                <a:spcPts val="100"/>
              </a:spcBef>
            </a:pP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Por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ejemplo,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atributo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estado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valores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libros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0">
                <a:solidFill>
                  <a:srgbClr val="2F2A6F"/>
                </a:solidFill>
                <a:latin typeface="Trebuchet MS"/>
                <a:cs typeface="Trebuchet MS"/>
              </a:rPr>
              <a:t>biblioteca: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'disponible', </a:t>
            </a:r>
            <a:r>
              <a:rPr sz="3000" spc="-8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'retirado', </a:t>
            </a:r>
            <a:r>
              <a:rPr sz="3000" spc="114">
                <a:solidFill>
                  <a:srgbClr val="2F2A6F"/>
                </a:solidFill>
                <a:latin typeface="Trebuchet MS"/>
                <a:cs typeface="Trebuchet MS"/>
              </a:rPr>
              <a:t>'en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reserva',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'faltante'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'retirado'. </a:t>
            </a:r>
            <a:r>
              <a:rPr sz="3000" spc="100">
                <a:solidFill>
                  <a:srgbClr val="2F2A6F"/>
                </a:solidFill>
                <a:latin typeface="Trebuchet MS"/>
                <a:cs typeface="Trebuchet MS"/>
              </a:rPr>
              <a:t>Estos 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valores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utilizan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para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determinar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el </a:t>
            </a:r>
            <a:r>
              <a:rPr sz="3000" spc="-8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estado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objeto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60">
                <a:solidFill>
                  <a:srgbClr val="2F2A6F"/>
                </a:solidFill>
                <a:latin typeface="Trebuchet MS"/>
                <a:cs typeface="Trebuchet MS"/>
              </a:rPr>
              <a:t>libro.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2809875"/>
          </a:xfrm>
          <a:custGeom>
            <a:avLst/>
            <a:gdLst/>
            <a:ahLst/>
            <a:cxnLst/>
            <a:rect l="l" t="t" r="r" b="b"/>
            <a:pathLst>
              <a:path w="18288000" h="2809875">
                <a:moveTo>
                  <a:pt x="18287998" y="2809874"/>
                </a:moveTo>
                <a:lnTo>
                  <a:pt x="0" y="28098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8098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9293"/>
            <a:ext cx="3251200" cy="1200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315">
                <a:solidFill>
                  <a:srgbClr val="F0F1F5"/>
                </a:solidFill>
                <a:latin typeface="Microsoft Sans Serif"/>
                <a:cs typeface="Microsoft Sans Serif"/>
              </a:rPr>
              <a:t>C</a:t>
            </a:r>
            <a:r>
              <a:rPr sz="7700" spc="565">
                <a:solidFill>
                  <a:srgbClr val="F0F1F5"/>
                </a:solidFill>
                <a:latin typeface="Microsoft Sans Serif"/>
                <a:cs typeface="Microsoft Sans Serif"/>
              </a:rPr>
              <a:t>l</a:t>
            </a:r>
            <a:r>
              <a:rPr lang="es-PA" sz="7700" spc="75">
                <a:solidFill>
                  <a:srgbClr val="F0F1F5"/>
                </a:solidFill>
                <a:latin typeface="Microsoft Sans Serif"/>
                <a:cs typeface="Microsoft Sans Serif"/>
              </a:rPr>
              <a:t>ase</a:t>
            </a:r>
            <a:endParaRPr sz="7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4590549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5123949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6190750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31473" y="4320674"/>
            <a:ext cx="1547177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1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es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modelo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0">
                <a:solidFill>
                  <a:srgbClr val="2F2A6F"/>
                </a:solidFill>
                <a:latin typeface="Trebuchet MS"/>
                <a:cs typeface="Trebuchet MS"/>
              </a:rPr>
              <a:t>objeto.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4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409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representa</a:t>
            </a:r>
            <a:r>
              <a:rPr sz="3000" spc="4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409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descripción</a:t>
            </a:r>
            <a:r>
              <a:rPr sz="3000" spc="409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4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objetos</a:t>
            </a:r>
            <a:r>
              <a:rPr sz="3000" spc="409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que</a:t>
            </a:r>
            <a:r>
              <a:rPr sz="3000" spc="409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comparten</a:t>
            </a:r>
            <a:r>
              <a:rPr sz="3000" spc="4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409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80">
                <a:solidFill>
                  <a:srgbClr val="2F2A6F"/>
                </a:solidFill>
                <a:latin typeface="Trebuchet MS"/>
                <a:cs typeface="Trebuchet MS"/>
              </a:rPr>
              <a:t>mismos</a:t>
            </a:r>
            <a:r>
              <a:rPr sz="3000" spc="409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atributos</a:t>
            </a:r>
            <a:r>
              <a:rPr sz="3000" spc="4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 </a:t>
            </a:r>
            <a:r>
              <a:rPr sz="3000" spc="-8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acciones.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50">
                <a:solidFill>
                  <a:srgbClr val="2F2A6F"/>
                </a:solidFill>
                <a:latin typeface="Trebuchet MS"/>
                <a:cs typeface="Trebuchet MS"/>
              </a:rPr>
              <a:t>Define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las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características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del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0">
                <a:solidFill>
                  <a:srgbClr val="2F2A6F"/>
                </a:solidFill>
                <a:latin typeface="Trebuchet MS"/>
                <a:cs typeface="Trebuchet MS"/>
              </a:rPr>
              <a:t>objeto,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como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atributos,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acciones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85">
                <a:solidFill>
                  <a:srgbClr val="2F2A6F"/>
                </a:solidFill>
                <a:latin typeface="Trebuchet MS"/>
                <a:cs typeface="Trebuchet MS"/>
              </a:rPr>
              <a:t>o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comportamientos.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809875"/>
          </a:xfrm>
          <a:custGeom>
            <a:avLst/>
            <a:gdLst/>
            <a:ahLst/>
            <a:cxnLst/>
            <a:rect l="l" t="t" r="r" b="b"/>
            <a:pathLst>
              <a:path w="18288000" h="2809875">
                <a:moveTo>
                  <a:pt x="18287998" y="2809874"/>
                </a:moveTo>
                <a:lnTo>
                  <a:pt x="0" y="28098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8098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0282"/>
            <a:ext cx="9118600" cy="11990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00" spc="735">
                <a:solidFill>
                  <a:srgbClr val="F0F1F5"/>
                </a:solidFill>
                <a:latin typeface="Tahoma"/>
                <a:cs typeface="Tahoma"/>
              </a:rPr>
              <a:t>Encap</a:t>
            </a:r>
            <a:r>
              <a:rPr sz="7700" spc="735">
                <a:solidFill>
                  <a:srgbClr val="F0F1F5"/>
                </a:solidFill>
              </a:rPr>
              <a:t>su</a:t>
            </a:r>
            <a:r>
              <a:rPr sz="7700" spc="735">
                <a:solidFill>
                  <a:srgbClr val="F0F1F5"/>
                </a:solidFill>
                <a:latin typeface="Tahoma"/>
                <a:cs typeface="Tahoma"/>
              </a:rPr>
              <a:t>lación</a:t>
            </a:r>
            <a:endParaRPr sz="7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4411326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4944726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5478126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6011526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7078326"/>
            <a:ext cx="133349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31473" y="4141451"/>
            <a:ext cx="1547114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38575">
              <a:lnSpc>
                <a:spcPct val="116700"/>
              </a:lnSpc>
              <a:spcBef>
                <a:spcPts val="95"/>
              </a:spcBef>
            </a:pP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encapsulación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significa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ocultar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datos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del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0">
                <a:solidFill>
                  <a:srgbClr val="2F2A6F"/>
                </a:solidFill>
                <a:latin typeface="Trebuchet MS"/>
                <a:cs typeface="Trebuchet MS"/>
              </a:rPr>
              <a:t>objeto. </a:t>
            </a:r>
            <a:r>
              <a:rPr sz="3000" spc="-8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55">
                <a:solidFill>
                  <a:srgbClr val="2F2A6F"/>
                </a:solidFill>
                <a:latin typeface="Trebuchet MS"/>
                <a:cs typeface="Trebuchet MS"/>
              </a:rPr>
              <a:t>Es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proceso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unir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elementos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abstracción.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Une</a:t>
            </a:r>
            <a:r>
              <a:rPr sz="3000" spc="-1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1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datos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en</a:t>
            </a:r>
            <a:r>
              <a:rPr sz="3000" spc="-1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sola</a:t>
            </a:r>
            <a:r>
              <a:rPr sz="3000" spc="-1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unidad.</a:t>
            </a:r>
            <a:endParaRPr sz="3000">
              <a:latin typeface="Trebuchet MS"/>
              <a:cs typeface="Trebuchet MS"/>
            </a:endParaRPr>
          </a:p>
          <a:p>
            <a:pPr marL="12700" marR="12065">
              <a:lnSpc>
                <a:spcPts val="4200"/>
              </a:lnSpc>
              <a:spcBef>
                <a:spcPts val="240"/>
              </a:spcBef>
              <a:tabLst>
                <a:tab pos="1372870" algn="l"/>
                <a:tab pos="2131060" algn="l"/>
                <a:tab pos="3733165" algn="l"/>
                <a:tab pos="5408930" algn="l"/>
                <a:tab pos="6089015" algn="l"/>
                <a:tab pos="6652259" algn="l"/>
                <a:tab pos="7792084" algn="l"/>
                <a:tab pos="8246109" algn="l"/>
                <a:tab pos="9004300" algn="l"/>
                <a:tab pos="10606405" algn="l"/>
                <a:tab pos="11286490" algn="l"/>
                <a:tab pos="14272894" algn="l"/>
                <a:tab pos="14952980" algn="l"/>
              </a:tabLst>
            </a:pPr>
            <a:r>
              <a:rPr sz="3000" spc="-25">
                <a:solidFill>
                  <a:srgbClr val="2F2A6F"/>
                </a:solidFill>
                <a:latin typeface="Trebuchet MS"/>
                <a:cs typeface="Trebuchet MS"/>
              </a:rPr>
              <a:t>Oculta	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	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detalles	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interno</a:t>
            </a:r>
            <a:r>
              <a:rPr sz="3000" spc="235">
                <a:solidFill>
                  <a:srgbClr val="2F2A6F"/>
                </a:solidFill>
                <a:latin typeface="Trebuchet MS"/>
                <a:cs typeface="Trebuchet MS"/>
              </a:rPr>
              <a:t>s	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	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	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	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	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	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detalles	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	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implementación	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	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los  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procedimientos.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4200"/>
              </a:lnSpc>
            </a:pPr>
            <a:r>
              <a:rPr sz="3000" spc="-35">
                <a:solidFill>
                  <a:srgbClr val="2F2A6F"/>
                </a:solidFill>
                <a:latin typeface="Trebuchet MS"/>
                <a:cs typeface="Trebuchet MS"/>
              </a:rPr>
              <a:t>Permite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acceder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a</a:t>
            </a:r>
            <a:r>
              <a:rPr sz="3000" spc="1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elementos</a:t>
            </a:r>
            <a:r>
              <a:rPr sz="3000" spc="1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1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5">
                <a:solidFill>
                  <a:srgbClr val="2F2A6F"/>
                </a:solidFill>
                <a:latin typeface="Trebuchet MS"/>
                <a:cs typeface="Trebuchet MS"/>
              </a:rPr>
              <a:t>desde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1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exterior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únicamente</a:t>
            </a:r>
            <a:r>
              <a:rPr sz="3000" spc="1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a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través</a:t>
            </a:r>
            <a:r>
              <a:rPr sz="3000" spc="17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000" spc="-8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0">
                <a:solidFill>
                  <a:srgbClr val="2F2A6F"/>
                </a:solidFill>
                <a:latin typeface="Trebuchet MS"/>
                <a:cs typeface="Trebuchet MS"/>
              </a:rPr>
              <a:t>interfaz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proporcionada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por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clase.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809875"/>
          </a:xfrm>
          <a:custGeom>
            <a:avLst/>
            <a:gdLst/>
            <a:ahLst/>
            <a:cxnLst/>
            <a:rect l="l" t="t" r="r" b="b"/>
            <a:pathLst>
              <a:path w="18288000" h="2809875">
                <a:moveTo>
                  <a:pt x="18287998" y="2809874"/>
                </a:moveTo>
                <a:lnTo>
                  <a:pt x="0" y="28098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8098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0283"/>
            <a:ext cx="8432800" cy="11990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00" spc="700">
                <a:solidFill>
                  <a:srgbClr val="F0F1F5"/>
                </a:solidFill>
                <a:latin typeface="Tahoma"/>
                <a:cs typeface="Tahoma"/>
              </a:rPr>
              <a:t>Polimo</a:t>
            </a:r>
            <a:r>
              <a:rPr sz="7700" spc="700">
                <a:solidFill>
                  <a:srgbClr val="F0F1F5"/>
                </a:solidFill>
              </a:rPr>
              <a:t>r</a:t>
            </a:r>
            <a:r>
              <a:rPr sz="7700" spc="700">
                <a:solidFill>
                  <a:srgbClr val="F0F1F5"/>
                </a:solidFill>
                <a:latin typeface="Tahoma"/>
                <a:cs typeface="Tahoma"/>
              </a:rPr>
              <a:t>fi</a:t>
            </a:r>
            <a:r>
              <a:rPr sz="7700" spc="700">
                <a:solidFill>
                  <a:srgbClr val="F0F1F5"/>
                </a:solidFill>
              </a:rPr>
              <a:t>s</a:t>
            </a:r>
            <a:r>
              <a:rPr sz="7700" spc="700">
                <a:solidFill>
                  <a:srgbClr val="F0F1F5"/>
                </a:solidFill>
                <a:latin typeface="Tahoma"/>
                <a:cs typeface="Tahoma"/>
              </a:rPr>
              <a:t>mo</a:t>
            </a:r>
            <a:endParaRPr sz="7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4411327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4944727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798" y="6011527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31473" y="4141452"/>
            <a:ext cx="15469869" cy="3225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Polimorfismo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significa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tener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múltiples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formas.</a:t>
            </a:r>
            <a:endParaRPr sz="3000">
              <a:latin typeface="Trebuchet MS"/>
              <a:cs typeface="Trebuchet MS"/>
            </a:endParaRPr>
          </a:p>
          <a:p>
            <a:pPr marL="12700" marR="8890" algn="just">
              <a:lnSpc>
                <a:spcPts val="4200"/>
              </a:lnSpc>
              <a:spcBef>
                <a:spcPts val="240"/>
              </a:spcBef>
            </a:pPr>
            <a:r>
              <a:rPr sz="3000" spc="-35">
                <a:solidFill>
                  <a:srgbClr val="2F2A6F"/>
                </a:solidFill>
                <a:latin typeface="Trebuchet MS"/>
                <a:cs typeface="Trebuchet MS"/>
              </a:rPr>
              <a:t>Permite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que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objetos </a:t>
            </a: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con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 </a:t>
            </a: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estructura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interna </a:t>
            </a:r>
            <a:r>
              <a:rPr sz="3000" spc="-50">
                <a:solidFill>
                  <a:srgbClr val="2F2A6F"/>
                </a:solidFill>
                <a:latin typeface="Trebuchet MS"/>
                <a:cs typeface="Trebuchet MS"/>
              </a:rPr>
              <a:t>diferente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compartan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alguna </a:t>
            </a:r>
            <a:r>
              <a:rPr sz="3000" spc="-50">
                <a:solidFill>
                  <a:srgbClr val="2F2A6F"/>
                </a:solidFill>
                <a:latin typeface="Trebuchet MS"/>
                <a:cs typeface="Trebuchet MS"/>
              </a:rPr>
              <a:t>interfaz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externa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sean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particularmente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efectivos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al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5">
                <a:solidFill>
                  <a:srgbClr val="2F2A6F"/>
                </a:solidFill>
                <a:latin typeface="Trebuchet MS"/>
                <a:cs typeface="Trebuchet MS"/>
              </a:rPr>
              <a:t>implementar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5">
                <a:solidFill>
                  <a:srgbClr val="2F2A6F"/>
                </a:solidFill>
                <a:latin typeface="Trebuchet MS"/>
                <a:cs typeface="Trebuchet MS"/>
              </a:rPr>
              <a:t>herencia.</a:t>
            </a:r>
            <a:endParaRPr sz="3000">
              <a:latin typeface="Trebuchet MS"/>
              <a:cs typeface="Trebuchet MS"/>
            </a:endParaRPr>
          </a:p>
          <a:p>
            <a:pPr marL="12700" marR="5080" algn="just">
              <a:lnSpc>
                <a:spcPts val="4200"/>
              </a:lnSpc>
            </a:pP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Por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ejemplo,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dibujo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implementa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para </a:t>
            </a:r>
            <a:r>
              <a:rPr sz="3000" spc="45">
                <a:solidFill>
                  <a:srgbClr val="2F2A6F"/>
                </a:solidFill>
                <a:latin typeface="Trebuchet MS"/>
                <a:cs typeface="Trebuchet MS"/>
              </a:rPr>
              <a:t>varios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objetos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gráficos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como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 </a:t>
            </a:r>
            <a:r>
              <a:rPr sz="3000" spc="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círculo,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 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rectángulo,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triángulo, </a:t>
            </a:r>
            <a:r>
              <a:rPr sz="3000" spc="-110">
                <a:solidFill>
                  <a:srgbClr val="2F2A6F"/>
                </a:solidFill>
                <a:latin typeface="Trebuchet MS"/>
                <a:cs typeface="Trebuchet MS"/>
              </a:rPr>
              <a:t>etc.</a:t>
            </a:r>
            <a:r>
              <a:rPr sz="3000" spc="-10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5">
                <a:solidFill>
                  <a:srgbClr val="2F2A6F"/>
                </a:solidFill>
                <a:latin typeface="Trebuchet MS"/>
                <a:cs typeface="Trebuchet MS"/>
              </a:rPr>
              <a:t>Aquí,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operación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dibujo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 </a:t>
            </a:r>
            <a:r>
              <a:rPr sz="3000" spc="-60">
                <a:solidFill>
                  <a:srgbClr val="2F2A6F"/>
                </a:solidFill>
                <a:latin typeface="Trebuchet MS"/>
                <a:cs typeface="Trebuchet MS"/>
              </a:rPr>
              <a:t>utiliza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para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dibujar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5">
                <a:solidFill>
                  <a:srgbClr val="2F2A6F"/>
                </a:solidFill>
                <a:latin typeface="Trebuchet MS"/>
                <a:cs typeface="Trebuchet MS"/>
              </a:rPr>
              <a:t>más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5">
                <a:solidFill>
                  <a:srgbClr val="2F2A6F"/>
                </a:solidFill>
                <a:latin typeface="Trebuchet MS"/>
                <a:cs typeface="Trebuchet MS"/>
              </a:rPr>
              <a:t>tipo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objeto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5">
                <a:solidFill>
                  <a:srgbClr val="2F2A6F"/>
                </a:solidFill>
                <a:latin typeface="Trebuchet MS"/>
                <a:cs typeface="Trebuchet MS"/>
              </a:rPr>
              <a:t>gráfico.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2809875"/>
          </a:xfrm>
          <a:custGeom>
            <a:avLst/>
            <a:gdLst/>
            <a:ahLst/>
            <a:cxnLst/>
            <a:rect l="l" t="t" r="r" b="b"/>
            <a:pathLst>
              <a:path w="18288000" h="2809875">
                <a:moveTo>
                  <a:pt x="18287998" y="2809874"/>
                </a:moveTo>
                <a:lnTo>
                  <a:pt x="0" y="28098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8098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0284"/>
            <a:ext cx="5461000" cy="11990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00" spc="605">
                <a:solidFill>
                  <a:srgbClr val="F0F1F5"/>
                </a:solidFill>
                <a:latin typeface="Tahoma"/>
                <a:cs typeface="Tahoma"/>
              </a:rPr>
              <a:t>He</a:t>
            </a:r>
            <a:r>
              <a:rPr sz="7700" spc="605">
                <a:solidFill>
                  <a:srgbClr val="F0F1F5"/>
                </a:solidFill>
              </a:rPr>
              <a:t>r</a:t>
            </a:r>
            <a:r>
              <a:rPr sz="7700" spc="605">
                <a:solidFill>
                  <a:srgbClr val="F0F1F5"/>
                </a:solidFill>
                <a:latin typeface="Tahoma"/>
                <a:cs typeface="Tahoma"/>
              </a:rPr>
              <a:t>encia</a:t>
            </a:r>
            <a:endParaRPr sz="7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3809750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4343149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4876549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5943349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6476749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7543549"/>
            <a:ext cx="133349" cy="133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31473" y="3539875"/>
            <a:ext cx="15469869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4945">
              <a:lnSpc>
                <a:spcPct val="116700"/>
              </a:lnSpc>
              <a:spcBef>
                <a:spcPts val="95"/>
              </a:spcBef>
            </a:pP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herencia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es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técnica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para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derivar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nueva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partir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5">
                <a:solidFill>
                  <a:srgbClr val="2F2A6F"/>
                </a:solidFill>
                <a:latin typeface="Trebuchet MS"/>
                <a:cs typeface="Trebuchet MS"/>
              </a:rPr>
              <a:t>existente. </a:t>
            </a:r>
            <a:r>
              <a:rPr sz="3000" spc="-8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Aumenta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reutilización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del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código.</a:t>
            </a:r>
            <a:endParaRPr sz="3000">
              <a:latin typeface="Trebuchet MS"/>
              <a:cs typeface="Trebuchet MS"/>
            </a:endParaRPr>
          </a:p>
          <a:p>
            <a:pPr marL="12700" marR="6350">
              <a:lnSpc>
                <a:spcPts val="4200"/>
              </a:lnSpc>
              <a:spcBef>
                <a:spcPts val="240"/>
              </a:spcBef>
            </a:pP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16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existente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llama</a:t>
            </a:r>
            <a:r>
              <a:rPr sz="3000" spc="16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base,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padre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85">
                <a:solidFill>
                  <a:srgbClr val="2F2A6F"/>
                </a:solidFill>
                <a:latin typeface="Trebuchet MS"/>
                <a:cs typeface="Trebuchet MS"/>
              </a:rPr>
              <a:t>o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5">
                <a:solidFill>
                  <a:srgbClr val="2F2A6F"/>
                </a:solidFill>
                <a:latin typeface="Trebuchet MS"/>
                <a:cs typeface="Trebuchet MS"/>
              </a:rPr>
              <a:t>superclase</a:t>
            </a:r>
            <a:r>
              <a:rPr sz="3000" spc="16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nueva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16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llama</a:t>
            </a:r>
            <a:r>
              <a:rPr sz="3000" spc="1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derivada, </a:t>
            </a:r>
            <a:r>
              <a:rPr sz="3000" spc="-8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0">
                <a:solidFill>
                  <a:srgbClr val="2F2A6F"/>
                </a:solidFill>
                <a:latin typeface="Trebuchet MS"/>
                <a:cs typeface="Trebuchet MS"/>
              </a:rPr>
              <a:t>hija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85">
                <a:solidFill>
                  <a:srgbClr val="2F2A6F"/>
                </a:solidFill>
                <a:latin typeface="Trebuchet MS"/>
                <a:cs typeface="Trebuchet MS"/>
              </a:rPr>
              <a:t>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subclases.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subclase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hereda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85">
                <a:solidFill>
                  <a:srgbClr val="2F2A6F"/>
                </a:solidFill>
                <a:latin typeface="Trebuchet MS"/>
                <a:cs typeface="Trebuchet MS"/>
              </a:rPr>
              <a:t>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deriva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atributos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métodos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superclase.</a:t>
            </a:r>
            <a:endParaRPr sz="3000">
              <a:latin typeface="Trebuchet MS"/>
              <a:cs typeface="Trebuchet MS"/>
            </a:endParaRPr>
          </a:p>
          <a:p>
            <a:pPr marL="12700" marR="5080" algn="just">
              <a:lnSpc>
                <a:spcPts val="4200"/>
              </a:lnSpc>
              <a:spcBef>
                <a:spcPts val="240"/>
              </a:spcBef>
            </a:pP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subclase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puede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5">
                <a:solidFill>
                  <a:srgbClr val="2F2A6F"/>
                </a:solidFill>
                <a:latin typeface="Trebuchet MS"/>
                <a:cs typeface="Trebuchet MS"/>
              </a:rPr>
              <a:t>agregar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75">
                <a:solidFill>
                  <a:srgbClr val="2F2A6F"/>
                </a:solidFill>
                <a:latin typeface="Trebuchet MS"/>
                <a:cs typeface="Trebuchet MS"/>
              </a:rPr>
              <a:t>sus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propios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atributos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métodos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puede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2F2A6F"/>
                </a:solidFill>
                <a:latin typeface="Trebuchet MS"/>
                <a:cs typeface="Trebuchet MS"/>
              </a:rPr>
              <a:t>modificar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cualquiera </a:t>
            </a:r>
            <a:r>
              <a:rPr sz="3000" spc="-894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métodos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2F2A6F"/>
                </a:solidFill>
                <a:latin typeface="Trebuchet MS"/>
                <a:cs typeface="Trebuchet MS"/>
              </a:rPr>
              <a:t>superclase.</a:t>
            </a:r>
            <a:endParaRPr sz="3000">
              <a:latin typeface="Trebuchet MS"/>
              <a:cs typeface="Trebuchet MS"/>
            </a:endParaRPr>
          </a:p>
          <a:p>
            <a:pPr marL="12700" marR="9525" algn="just">
              <a:lnSpc>
                <a:spcPts val="4200"/>
              </a:lnSpc>
            </a:pPr>
            <a:r>
              <a:rPr sz="3000" spc="55">
                <a:solidFill>
                  <a:srgbClr val="2F2A6F"/>
                </a:solidFill>
                <a:latin typeface="Trebuchet MS"/>
                <a:cs typeface="Trebuchet MS"/>
              </a:rPr>
              <a:t>Por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ejemplo,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forma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es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base.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Las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clases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Rectangle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Triangle </a:t>
            </a:r>
            <a:r>
              <a:rPr sz="3000" spc="125">
                <a:solidFill>
                  <a:srgbClr val="2F2A6F"/>
                </a:solidFill>
                <a:latin typeface="Trebuchet MS"/>
                <a:cs typeface="Trebuchet MS"/>
              </a:rPr>
              <a:t>son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las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clases </a:t>
            </a:r>
            <a:r>
              <a:rPr sz="3000" spc="6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derivadas. </a:t>
            </a:r>
            <a:r>
              <a:rPr sz="3000" spc="150">
                <a:solidFill>
                  <a:srgbClr val="2F2A6F"/>
                </a:solidFill>
                <a:latin typeface="Trebuchet MS"/>
                <a:cs typeface="Trebuchet MS"/>
              </a:rPr>
              <a:t>Se </a:t>
            </a:r>
            <a:r>
              <a:rPr sz="3000" spc="-10">
                <a:solidFill>
                  <a:srgbClr val="2F2A6F"/>
                </a:solidFill>
                <a:latin typeface="Trebuchet MS"/>
                <a:cs typeface="Trebuchet MS"/>
              </a:rPr>
              <a:t>deriva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 </a:t>
            </a:r>
            <a:r>
              <a:rPr sz="3000" spc="65">
                <a:solidFill>
                  <a:srgbClr val="2F2A6F"/>
                </a:solidFill>
                <a:latin typeface="Trebuchet MS"/>
                <a:cs typeface="Trebuchet MS"/>
              </a:rPr>
              <a:t>base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que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es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 Shape. </a:t>
            </a:r>
            <a:r>
              <a:rPr sz="3000" spc="85">
                <a:solidFill>
                  <a:srgbClr val="2F2A6F"/>
                </a:solidFill>
                <a:latin typeface="Trebuchet MS"/>
                <a:cs typeface="Trebuchet MS"/>
              </a:rPr>
              <a:t>Todos </a:t>
            </a:r>
            <a:r>
              <a:rPr sz="3000" spc="70">
                <a:solidFill>
                  <a:srgbClr val="2F2A6F"/>
                </a:solidFill>
                <a:latin typeface="Trebuchet MS"/>
                <a:cs typeface="Trebuchet MS"/>
              </a:rPr>
              <a:t>los </a:t>
            </a: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atributos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 </a:t>
            </a:r>
            <a:r>
              <a:rPr sz="3000" spc="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métodos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0">
                <a:solidFill>
                  <a:srgbClr val="2F2A6F"/>
                </a:solidFill>
                <a:latin typeface="Trebuchet MS"/>
                <a:cs typeface="Trebuchet MS"/>
              </a:rPr>
              <a:t>la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5">
                <a:solidFill>
                  <a:srgbClr val="2F2A6F"/>
                </a:solidFill>
                <a:latin typeface="Trebuchet MS"/>
                <a:cs typeface="Trebuchet MS"/>
              </a:rPr>
              <a:t>base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25">
                <a:solidFill>
                  <a:srgbClr val="2F2A6F"/>
                </a:solidFill>
                <a:latin typeface="Trebuchet MS"/>
                <a:cs typeface="Trebuchet MS"/>
              </a:rPr>
              <a:t>son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accesibles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">
                <a:solidFill>
                  <a:srgbClr val="2F2A6F"/>
                </a:solidFill>
                <a:latin typeface="Trebuchet MS"/>
                <a:cs typeface="Trebuchet MS"/>
              </a:rPr>
              <a:t>en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una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clase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derivada.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7834"/>
            <a:ext cx="18288000" cy="2809875"/>
          </a:xfrm>
          <a:custGeom>
            <a:avLst/>
            <a:gdLst/>
            <a:ahLst/>
            <a:cxnLst/>
            <a:rect l="l" t="t" r="r" b="b"/>
            <a:pathLst>
              <a:path w="18288000" h="2809875">
                <a:moveTo>
                  <a:pt x="18287998" y="2809874"/>
                </a:moveTo>
                <a:lnTo>
                  <a:pt x="0" y="28098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809874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0282"/>
            <a:ext cx="9347200" cy="11990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00" spc="795">
                <a:solidFill>
                  <a:srgbClr val="F0F1F5"/>
                </a:solidFill>
                <a:latin typeface="Tahoma"/>
                <a:cs typeface="Tahoma"/>
              </a:rPr>
              <a:t>Pa</a:t>
            </a:r>
            <a:r>
              <a:rPr sz="7700" spc="795">
                <a:solidFill>
                  <a:srgbClr val="F0F1F5"/>
                </a:solidFill>
              </a:rPr>
              <a:t>s</a:t>
            </a:r>
            <a:r>
              <a:rPr sz="7700" spc="795">
                <a:solidFill>
                  <a:srgbClr val="F0F1F5"/>
                </a:solidFill>
                <a:latin typeface="Tahoma"/>
                <a:cs typeface="Tahoma"/>
              </a:rPr>
              <a:t>o</a:t>
            </a:r>
            <a:r>
              <a:rPr sz="7700" spc="-39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7700" spc="425">
                <a:solidFill>
                  <a:srgbClr val="F0F1F5"/>
                </a:solidFill>
                <a:latin typeface="Tahoma"/>
                <a:cs typeface="Tahoma"/>
              </a:rPr>
              <a:t>de</a:t>
            </a:r>
            <a:r>
              <a:rPr sz="7700" spc="-395">
                <a:solidFill>
                  <a:srgbClr val="F0F1F5"/>
                </a:solidFill>
                <a:latin typeface="Tahoma"/>
                <a:cs typeface="Tahoma"/>
              </a:rPr>
              <a:t> </a:t>
            </a:r>
            <a:r>
              <a:rPr sz="7700" spc="740">
                <a:solidFill>
                  <a:srgbClr val="F0F1F5"/>
                </a:solidFill>
                <a:latin typeface="Tahoma"/>
                <a:cs typeface="Tahoma"/>
              </a:rPr>
              <a:t>men</a:t>
            </a:r>
            <a:r>
              <a:rPr sz="7700" spc="740">
                <a:solidFill>
                  <a:srgbClr val="F0F1F5"/>
                </a:solidFill>
              </a:rPr>
              <a:t>s</a:t>
            </a:r>
            <a:r>
              <a:rPr sz="7700" spc="740">
                <a:solidFill>
                  <a:srgbClr val="F0F1F5"/>
                </a:solidFill>
                <a:latin typeface="Tahoma"/>
                <a:cs typeface="Tahoma"/>
              </a:rPr>
              <a:t>aje</a:t>
            </a:r>
            <a:r>
              <a:rPr sz="7700" spc="740">
                <a:solidFill>
                  <a:srgbClr val="F0F1F5"/>
                </a:solidFill>
              </a:rPr>
              <a:t>s</a:t>
            </a:r>
            <a:endParaRPr sz="7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4411324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5478124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8" y="6011524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31473" y="4141449"/>
            <a:ext cx="1547114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15">
                <a:solidFill>
                  <a:srgbClr val="2F2A6F"/>
                </a:solidFill>
                <a:latin typeface="Trebuchet MS"/>
                <a:cs typeface="Trebuchet MS"/>
              </a:rPr>
              <a:t>Enviar</a:t>
            </a:r>
            <a:r>
              <a:rPr sz="3000" spc="2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5">
                <a:solidFill>
                  <a:srgbClr val="2F2A6F"/>
                </a:solidFill>
                <a:latin typeface="Trebuchet MS"/>
                <a:cs typeface="Trebuchet MS"/>
              </a:rPr>
              <a:t>recibir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información</a:t>
            </a:r>
            <a:r>
              <a:rPr sz="3000" spc="2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entre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objetos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a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través</a:t>
            </a:r>
            <a:r>
              <a:rPr sz="3000" spc="2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parámetros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>
                <a:solidFill>
                  <a:srgbClr val="2F2A6F"/>
                </a:solidFill>
                <a:latin typeface="Trebuchet MS"/>
                <a:cs typeface="Trebuchet MS"/>
              </a:rPr>
              <a:t>función</a:t>
            </a:r>
            <a:r>
              <a:rPr sz="3000" spc="24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</a:t>
            </a:r>
            <a:r>
              <a:rPr sz="3000" spc="24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conoce </a:t>
            </a:r>
            <a:r>
              <a:rPr sz="3000" spc="-8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50">
                <a:solidFill>
                  <a:srgbClr val="2F2A6F"/>
                </a:solidFill>
                <a:latin typeface="Trebuchet MS"/>
                <a:cs typeface="Trebuchet MS"/>
              </a:rPr>
              <a:t>como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0">
                <a:solidFill>
                  <a:srgbClr val="2F2A6F"/>
                </a:solidFill>
                <a:latin typeface="Trebuchet MS"/>
                <a:cs typeface="Trebuchet MS"/>
              </a:rPr>
              <a:t>Paso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mensajes.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10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45">
                <a:solidFill>
                  <a:srgbClr val="2F2A6F"/>
                </a:solidFill>
                <a:latin typeface="Trebuchet MS"/>
                <a:cs typeface="Trebuchet MS"/>
              </a:rPr>
              <a:t>objeto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5">
                <a:solidFill>
                  <a:srgbClr val="2F2A6F"/>
                </a:solidFill>
                <a:latin typeface="Trebuchet MS"/>
                <a:cs typeface="Trebuchet MS"/>
              </a:rPr>
              <a:t>comunica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invocando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métodos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40">
                <a:solidFill>
                  <a:srgbClr val="2F2A6F"/>
                </a:solidFill>
                <a:latin typeface="Trebuchet MS"/>
                <a:cs typeface="Trebuchet MS"/>
              </a:rPr>
              <a:t>y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20">
                <a:solidFill>
                  <a:srgbClr val="2F2A6F"/>
                </a:solidFill>
                <a:latin typeface="Trebuchet MS"/>
                <a:cs typeface="Trebuchet MS"/>
              </a:rPr>
              <a:t>enviándoles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datos.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105">
                <a:solidFill>
                  <a:srgbClr val="2F2A6F"/>
                </a:solidFill>
                <a:latin typeface="Trebuchet MS"/>
                <a:cs typeface="Trebuchet MS"/>
              </a:rPr>
              <a:t>Los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objetos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0">
                <a:solidFill>
                  <a:srgbClr val="2F2A6F"/>
                </a:solidFill>
                <a:latin typeface="Trebuchet MS"/>
                <a:cs typeface="Trebuchet MS"/>
              </a:rPr>
              <a:t>un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5">
                <a:solidFill>
                  <a:srgbClr val="2F2A6F"/>
                </a:solidFill>
                <a:latin typeface="Trebuchet MS"/>
                <a:cs typeface="Trebuchet MS"/>
              </a:rPr>
              <a:t>sistema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90">
                <a:solidFill>
                  <a:srgbClr val="2F2A6F"/>
                </a:solidFill>
                <a:latin typeface="Trebuchet MS"/>
                <a:cs typeface="Trebuchet MS"/>
              </a:rPr>
              <a:t>se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30">
                <a:solidFill>
                  <a:srgbClr val="2F2A6F"/>
                </a:solidFill>
                <a:latin typeface="Trebuchet MS"/>
                <a:cs typeface="Trebuchet MS"/>
              </a:rPr>
              <a:t>comunican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30">
                <a:solidFill>
                  <a:srgbClr val="2F2A6F"/>
                </a:solidFill>
                <a:latin typeface="Trebuchet MS"/>
                <a:cs typeface="Trebuchet MS"/>
              </a:rPr>
              <a:t>entre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65">
                <a:solidFill>
                  <a:srgbClr val="2F2A6F"/>
                </a:solidFill>
                <a:latin typeface="Trebuchet MS"/>
                <a:cs typeface="Trebuchet MS"/>
              </a:rPr>
              <a:t>sí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25">
                <a:solidFill>
                  <a:srgbClr val="2F2A6F"/>
                </a:solidFill>
                <a:latin typeface="Trebuchet MS"/>
                <a:cs typeface="Trebuchet MS"/>
              </a:rPr>
              <a:t>mediante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85">
                <a:solidFill>
                  <a:srgbClr val="2F2A6F"/>
                </a:solidFill>
                <a:latin typeface="Trebuchet MS"/>
                <a:cs typeface="Trebuchet MS"/>
              </a:rPr>
              <a:t>el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100">
                <a:solidFill>
                  <a:srgbClr val="2F2A6F"/>
                </a:solidFill>
                <a:latin typeface="Trebuchet MS"/>
                <a:cs typeface="Trebuchet MS"/>
              </a:rPr>
              <a:t>paso</a:t>
            </a:r>
            <a:r>
              <a:rPr sz="3000" spc="-95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2F2A6F"/>
                </a:solidFill>
                <a:latin typeface="Trebuchet MS"/>
                <a:cs typeface="Trebuchet MS"/>
              </a:rPr>
              <a:t>de</a:t>
            </a:r>
            <a:r>
              <a:rPr sz="3000" spc="-90">
                <a:solidFill>
                  <a:srgbClr val="2F2A6F"/>
                </a:solidFill>
                <a:latin typeface="Trebuchet MS"/>
                <a:cs typeface="Trebuchet MS"/>
              </a:rPr>
              <a:t> </a:t>
            </a:r>
            <a:r>
              <a:rPr sz="3000" spc="-15">
                <a:solidFill>
                  <a:srgbClr val="2F2A6F"/>
                </a:solidFill>
                <a:latin typeface="Trebuchet MS"/>
                <a:cs typeface="Trebuchet MS"/>
              </a:rPr>
              <a:t>mensajes.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2A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584778E420FC489020574C99BF8959" ma:contentTypeVersion="14" ma:contentTypeDescription="Crear nuevo documento." ma:contentTypeScope="" ma:versionID="89be9b015b8d48e87b97a9162f72a2d7">
  <xsd:schema xmlns:xsd="http://www.w3.org/2001/XMLSchema" xmlns:xs="http://www.w3.org/2001/XMLSchema" xmlns:p="http://schemas.microsoft.com/office/2006/metadata/properties" xmlns:ns3="2c86e198-f5f1-479b-9fd9-dbbe93c2c245" xmlns:ns4="6516695b-09b9-43b4-bf77-1e2f6d270d75" targetNamespace="http://schemas.microsoft.com/office/2006/metadata/properties" ma:root="true" ma:fieldsID="9a56a70a5d5dd531b871a1a81902dd0f" ns3:_="" ns4:_="">
    <xsd:import namespace="2c86e198-f5f1-479b-9fd9-dbbe93c2c245"/>
    <xsd:import namespace="6516695b-09b9-43b4-bf77-1e2f6d270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6e198-f5f1-479b-9fd9-dbbe93c2c2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6695b-09b9-43b4-bf77-1e2f6d270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86e198-f5f1-479b-9fd9-dbbe93c2c2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27256E-0A54-4924-A8E0-11D48EF19D1F}">
  <ds:schemaRefs>
    <ds:schemaRef ds:uri="2c86e198-f5f1-479b-9fd9-dbbe93c2c245"/>
    <ds:schemaRef ds:uri="6516695b-09b9-43b4-bf77-1e2f6d270d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970BC4-8BE1-43A4-9DC9-A81B1758F9B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6516695b-09b9-43b4-bf77-1e2f6d270d75"/>
    <ds:schemaRef ds:uri="http://purl.org/dc/elements/1.1/"/>
    <ds:schemaRef ds:uri="http://www.w3.org/XML/1998/namespace"/>
    <ds:schemaRef ds:uri="http://schemas.microsoft.com/office/infopath/2007/PartnerControls"/>
    <ds:schemaRef ds:uri="2c86e198-f5f1-479b-9fd9-dbbe93c2c245"/>
  </ds:schemaRefs>
</ds:datastoreItem>
</file>

<file path=customXml/itemProps3.xml><?xml version="1.0" encoding="utf-8"?>
<ds:datastoreItem xmlns:ds="http://schemas.openxmlformats.org/officeDocument/2006/customXml" ds:itemID="{3BD29A9D-6D4B-4EB9-94BE-AEB7984E93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1253</Words>
  <Application>Microsoft Office PowerPoint</Application>
  <PresentationFormat>Personalizado</PresentationFormat>
  <Paragraphs>87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Calibri</vt:lpstr>
      <vt:lpstr>Lucida Sans Unicode</vt:lpstr>
      <vt:lpstr>Microsoft Sans Serif</vt:lpstr>
      <vt:lpstr>Tahoma</vt:lpstr>
      <vt:lpstr>Trebuchet MS</vt:lpstr>
      <vt:lpstr>Office Theme</vt:lpstr>
      <vt:lpstr>Arquitectura  orientado a objetos</vt:lpstr>
      <vt:lpstr>Introducción</vt:lpstr>
      <vt:lpstr>Conceptos  orientados a  objetos</vt:lpstr>
      <vt:lpstr>Objeto</vt:lpstr>
      <vt:lpstr>Clase</vt:lpstr>
      <vt:lpstr>Encapsulación</vt:lpstr>
      <vt:lpstr>Polimorfismo</vt:lpstr>
      <vt:lpstr>Herencia</vt:lpstr>
      <vt:lpstr>Paso de mensajes</vt:lpstr>
      <vt:lpstr>La arquitectura orientada a objetos asigna la aplicación a objetos del mundo  real para que sea más comprensible.</vt:lpstr>
      <vt:lpstr>La arquitectura orientada a objetos tiene dificultades para determinar todas  las clases y objetos necesarios para un sistema.</vt:lpstr>
      <vt:lpstr>Análisis Orientado a  Objetos</vt:lpstr>
      <vt:lpstr>Técnicas de análisis  orientado a objetos</vt:lpstr>
      <vt:lpstr>Modelado de objetos</vt:lpstr>
      <vt:lpstr>Modelado dinámico</vt:lpstr>
      <vt:lpstr>Modelado funcional </vt:lpstr>
      <vt:lpstr>Referencias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 orientado a objetos</dc:title>
  <dc:creator>Mireidles Ordoñez</dc:creator>
  <cp:lastModifiedBy>GENESIS ORDONEZ</cp:lastModifiedBy>
  <cp:revision>1</cp:revision>
  <dcterms:created xsi:type="dcterms:W3CDTF">2023-05-24T11:15:28Z</dcterms:created>
  <dcterms:modified xsi:type="dcterms:W3CDTF">2023-05-29T16:12:29Z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0x010100CA584778E420FC489020574C99BF8959</vt:lpwstr>
  </property>
</Properties>
</file>