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70" r:id="rId3"/>
    <p:sldId id="259" r:id="rId4"/>
    <p:sldId id="267" r:id="rId5"/>
    <p:sldId id="260" r:id="rId6"/>
    <p:sldId id="264" r:id="rId7"/>
    <p:sldId id="265" r:id="rId8"/>
    <p:sldId id="266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Fira Sans Extra Condensed SemiBold" panose="020B0604020202020204" charset="0"/>
      <p:regular r:id="rId12"/>
      <p:bold r:id="rId13"/>
      <p:italic r:id="rId14"/>
      <p:boldItalic r:id="rId15"/>
    </p:embeddedFont>
    <p:embeddedFont>
      <p:font typeface="Nunito Light" pitchFamily="2" charset="0"/>
      <p:regular r:id="rId16"/>
      <p:italic r:id="rId17"/>
    </p:embeddedFont>
    <p:embeddedFont>
      <p:font typeface="PT Sans" panose="020B050302020302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959156-728E-458F-B29F-6138BA8A1C52}">
  <a:tblStyle styleId="{33959156-728E-458F-B29F-6138BA8A1C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ff506be0a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ff506be0a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ff506be0a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ff506be0a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49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ff506be0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ff506be0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94e1222d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094e1222d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packs/mass-production-38?word=mass%20production/?utm_source=slidesgo_template&amp;utm_medium=referral-link&amp;utm_campaign=sg_resources&amp;utm_content=flaticon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5035" y="1587700"/>
            <a:ext cx="4548900" cy="14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75035" y="3113303"/>
            <a:ext cx="45489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87300"/>
            <a:ext cx="65760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720000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720000" y="27781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9275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 hasCustomPrompt="1"/>
          </p:nvPr>
        </p:nvSpPr>
        <p:spPr>
          <a:xfrm>
            <a:off x="3419275" y="27781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118550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0" hasCustomPrompt="1"/>
          </p:nvPr>
        </p:nvSpPr>
        <p:spPr>
          <a:xfrm>
            <a:off x="6118550" y="27781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311800" y="1189100"/>
            <a:ext cx="4520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158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557400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0000" y="2936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000" y="17452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720000" y="2317950"/>
            <a:ext cx="2575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5553850" y="1745250"/>
            <a:ext cx="263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1596700" y="21121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23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 idx="2"/>
          </p:nvPr>
        </p:nvSpPr>
        <p:spPr>
          <a:xfrm>
            <a:off x="4804747" y="21121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23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4923247" y="25998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3"/>
          </p:nvPr>
        </p:nvSpPr>
        <p:spPr>
          <a:xfrm>
            <a:off x="1715375" y="25998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937700" y="20997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937700" y="2493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 idx="2"/>
          </p:nvPr>
        </p:nvSpPr>
        <p:spPr>
          <a:xfrm>
            <a:off x="3484419" y="20997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3"/>
          </p:nvPr>
        </p:nvSpPr>
        <p:spPr>
          <a:xfrm>
            <a:off x="3484421" y="2493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title" idx="4"/>
          </p:nvPr>
        </p:nvSpPr>
        <p:spPr>
          <a:xfrm>
            <a:off x="6031146" y="20997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5"/>
          </p:nvPr>
        </p:nvSpPr>
        <p:spPr>
          <a:xfrm>
            <a:off x="6031149" y="2493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78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29035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2424850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2424850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title" idx="2"/>
          </p:nvPr>
        </p:nvSpPr>
        <p:spPr>
          <a:xfrm>
            <a:off x="4740958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3"/>
          </p:nvPr>
        </p:nvSpPr>
        <p:spPr>
          <a:xfrm>
            <a:off x="4740954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 idx="4"/>
          </p:nvPr>
        </p:nvSpPr>
        <p:spPr>
          <a:xfrm>
            <a:off x="2424850" y="3051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5"/>
          </p:nvPr>
        </p:nvSpPr>
        <p:spPr>
          <a:xfrm>
            <a:off x="242485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 idx="6"/>
          </p:nvPr>
        </p:nvSpPr>
        <p:spPr>
          <a:xfrm>
            <a:off x="4740958" y="3051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7"/>
          </p:nvPr>
        </p:nvSpPr>
        <p:spPr>
          <a:xfrm>
            <a:off x="4740954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1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2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3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4"/>
          </p:nvPr>
        </p:nvSpPr>
        <p:spPr>
          <a:xfrm>
            <a:off x="1101175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5"/>
          </p:nvPr>
        </p:nvSpPr>
        <p:spPr>
          <a:xfrm>
            <a:off x="1101175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6"/>
          </p:nvPr>
        </p:nvSpPr>
        <p:spPr>
          <a:xfrm>
            <a:off x="3578948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7"/>
          </p:nvPr>
        </p:nvSpPr>
        <p:spPr>
          <a:xfrm>
            <a:off x="3578948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 idx="8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9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 idx="13"/>
          </p:nvPr>
        </p:nvSpPr>
        <p:spPr>
          <a:xfrm>
            <a:off x="6056727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4"/>
          </p:nvPr>
        </p:nvSpPr>
        <p:spPr>
          <a:xfrm>
            <a:off x="6056727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 hasCustomPrompt="1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1"/>
          </p:nvPr>
        </p:nvSpPr>
        <p:spPr>
          <a:xfrm>
            <a:off x="2223600" y="1253625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54311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3"/>
          </p:nvPr>
        </p:nvSpPr>
        <p:spPr>
          <a:xfrm>
            <a:off x="2223600" y="255464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5"/>
          </p:nvPr>
        </p:nvSpPr>
        <p:spPr>
          <a:xfrm>
            <a:off x="2223600" y="387446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720000" y="63103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720000" y="166175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464614" y="31211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23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4936786" y="31211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23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5055286" y="36087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583289" y="36087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>
            <a:hlinkClick r:id="rId2"/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000" b="0">
                <a:solidFill>
                  <a:schemeClr val="hlink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10157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720000" y="18294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32985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●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○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■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●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○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■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●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○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■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5593390" y="3225174"/>
            <a:ext cx="798900" cy="79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7807951" y="3225174"/>
            <a:ext cx="798900" cy="79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537149" y="1044067"/>
            <a:ext cx="4782974" cy="725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Patron de diseño</a:t>
            </a:r>
            <a:endParaRPr sz="5400" dirty="0"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814571" y="2882219"/>
            <a:ext cx="1708017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Denisse Mock</a:t>
            </a:r>
            <a:endParaRPr dirty="0"/>
          </a:p>
        </p:txBody>
      </p:sp>
      <p:sp>
        <p:nvSpPr>
          <p:cNvPr id="3" name="Google Shape;146;p28">
            <a:extLst>
              <a:ext uri="{FF2B5EF4-FFF2-40B4-BE49-F238E27FC236}">
                <a16:creationId xmlns:a16="http://schemas.microsoft.com/office/drawing/2014/main" id="{28F18759-64A1-81E0-967B-255D40F9798D}"/>
              </a:ext>
            </a:extLst>
          </p:cNvPr>
          <p:cNvSpPr txBox="1">
            <a:spLocks/>
          </p:cNvSpPr>
          <p:nvPr/>
        </p:nvSpPr>
        <p:spPr>
          <a:xfrm>
            <a:off x="814571" y="1535731"/>
            <a:ext cx="4641404" cy="1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500" b="0" i="0" u="none" strike="noStrike" cap="none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2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s-PA" sz="4800" dirty="0"/>
              <a:t>Observador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B7C5AD-E856-F7C8-71B1-5C372C2A3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594" y="1277952"/>
            <a:ext cx="4325257" cy="2703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EF0C2-BCE8-5C1D-9AAA-ED2E214D4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549" y="457015"/>
            <a:ext cx="3367193" cy="428357"/>
          </a:xfrm>
        </p:spPr>
        <p:txBody>
          <a:bodyPr/>
          <a:lstStyle/>
          <a:p>
            <a:r>
              <a:rPr lang="es-ES" sz="4000" dirty="0"/>
              <a:t>Definición</a:t>
            </a:r>
            <a:endParaRPr lang="es-PA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769B59-06FE-F20D-71B4-F4CE1F18E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370" y="1417962"/>
            <a:ext cx="6088743" cy="2031803"/>
          </a:xfrm>
        </p:spPr>
        <p:txBody>
          <a:bodyPr/>
          <a:lstStyle/>
          <a:p>
            <a:pPr algn="just"/>
            <a:r>
              <a:rPr lang="es-ES" dirty="0"/>
              <a:t>El patrón de diseño </a:t>
            </a:r>
            <a:r>
              <a:rPr lang="es-ES" dirty="0" err="1"/>
              <a:t>Observer</a:t>
            </a:r>
            <a:r>
              <a:rPr lang="es-ES" dirty="0"/>
              <a:t> permite observar los cambios producidos por un objeto, de esta forma, cada cambio que afecte el estado del objeto observado lanzará una notificación a los observadores; a esto se le conoce como Publicador-Suscriptor. </a:t>
            </a:r>
            <a:r>
              <a:rPr lang="es-ES" dirty="0" err="1"/>
              <a:t>Observer</a:t>
            </a:r>
            <a:r>
              <a:rPr lang="es-ES" dirty="0"/>
              <a:t> es uno de los principales patrones de diseño utilizados en interfaces gráficas de usuario (GUI), ya que permite desacoplar al componente gráfico de la acción a realizar.</a:t>
            </a:r>
          </a:p>
          <a:p>
            <a:endParaRPr lang="es-ES" dirty="0"/>
          </a:p>
          <a:p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66DA39-6687-85C0-CEBE-FE305852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6" y="1042560"/>
            <a:ext cx="201185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6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05;p29">
            <a:extLst>
              <a:ext uri="{FF2B5EF4-FFF2-40B4-BE49-F238E27FC236}">
                <a16:creationId xmlns:a16="http://schemas.microsoft.com/office/drawing/2014/main" id="{6873A8DE-C66D-8B59-81CB-A92D9D38D1CB}"/>
              </a:ext>
            </a:extLst>
          </p:cNvPr>
          <p:cNvSpPr/>
          <p:nvPr/>
        </p:nvSpPr>
        <p:spPr>
          <a:xfrm>
            <a:off x="1799771" y="1017500"/>
            <a:ext cx="5392057" cy="3473000"/>
          </a:xfrm>
          <a:prstGeom prst="roundRect">
            <a:avLst>
              <a:gd name="adj" fmla="val 117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600" dirty="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3292050" y="1469400"/>
            <a:ext cx="2569200" cy="2569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31"/>
          <p:cNvSpPr/>
          <p:nvPr/>
        </p:nvSpPr>
        <p:spPr>
          <a:xfrm>
            <a:off x="3491100" y="1668450"/>
            <a:ext cx="2171100" cy="217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 txBox="1"/>
          <p:nvPr/>
        </p:nvSpPr>
        <p:spPr>
          <a:xfrm>
            <a:off x="5653020" y="460367"/>
            <a:ext cx="2148114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Aplicacion/Producto</a:t>
            </a: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6" name="Grupo 255">
            <a:extLst>
              <a:ext uri="{FF2B5EF4-FFF2-40B4-BE49-F238E27FC236}">
                <a16:creationId xmlns:a16="http://schemas.microsoft.com/office/drawing/2014/main" id="{041A96F1-9DAE-2463-12FC-9DD43CFFB94C}"/>
              </a:ext>
            </a:extLst>
          </p:cNvPr>
          <p:cNvGrpSpPr/>
          <p:nvPr/>
        </p:nvGrpSpPr>
        <p:grpSpPr>
          <a:xfrm>
            <a:off x="2685722" y="1572948"/>
            <a:ext cx="3589285" cy="2362250"/>
            <a:chOff x="2685722" y="1572948"/>
            <a:chExt cx="3589285" cy="2362250"/>
          </a:xfrm>
        </p:grpSpPr>
        <p:cxnSp>
          <p:nvCxnSpPr>
            <p:cNvPr id="349" name="Google Shape;349;p31"/>
            <p:cNvCxnSpPr>
              <a:cxnSpLocks/>
              <a:stCxn id="336" idx="6"/>
              <a:endCxn id="343" idx="1"/>
            </p:cNvCxnSpPr>
            <p:nvPr/>
          </p:nvCxnSpPr>
          <p:spPr>
            <a:xfrm>
              <a:off x="3003896" y="1572948"/>
              <a:ext cx="664500" cy="272700"/>
            </a:xfrm>
            <a:prstGeom prst="bentConnector2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31"/>
            <p:cNvCxnSpPr>
              <a:cxnSpLocks/>
              <a:stCxn id="325" idx="6"/>
              <a:endCxn id="343" idx="3"/>
            </p:cNvCxnSpPr>
            <p:nvPr/>
          </p:nvCxnSpPr>
          <p:spPr>
            <a:xfrm rot="10800000" flipH="1">
              <a:off x="3003896" y="3662498"/>
              <a:ext cx="664500" cy="272700"/>
            </a:xfrm>
            <a:prstGeom prst="bentConnector2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31"/>
            <p:cNvCxnSpPr>
              <a:cxnSpLocks/>
              <a:stCxn id="331" idx="6"/>
              <a:endCxn id="343" idx="2"/>
            </p:cNvCxnSpPr>
            <p:nvPr/>
          </p:nvCxnSpPr>
          <p:spPr>
            <a:xfrm flipV="1">
              <a:off x="2685722" y="2754000"/>
              <a:ext cx="606328" cy="7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31"/>
            <p:cNvCxnSpPr>
              <a:cxnSpLocks/>
              <a:stCxn id="307" idx="2"/>
              <a:endCxn id="343" idx="7"/>
            </p:cNvCxnSpPr>
            <p:nvPr/>
          </p:nvCxnSpPr>
          <p:spPr>
            <a:xfrm flipH="1">
              <a:off x="5484921" y="1572948"/>
              <a:ext cx="664500" cy="272700"/>
            </a:xfrm>
            <a:prstGeom prst="bentConnector2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31"/>
            <p:cNvCxnSpPr>
              <a:cxnSpLocks/>
              <a:stCxn id="319" idx="2"/>
              <a:endCxn id="343" idx="5"/>
            </p:cNvCxnSpPr>
            <p:nvPr/>
          </p:nvCxnSpPr>
          <p:spPr>
            <a:xfrm rot="10800000">
              <a:off x="5484921" y="3662498"/>
              <a:ext cx="664500" cy="272700"/>
            </a:xfrm>
            <a:prstGeom prst="bentConnector2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31"/>
            <p:cNvCxnSpPr>
              <a:cxnSpLocks/>
              <a:stCxn id="313" idx="2"/>
              <a:endCxn id="343" idx="6"/>
            </p:cNvCxnSpPr>
            <p:nvPr/>
          </p:nvCxnSpPr>
          <p:spPr>
            <a:xfrm flipH="1">
              <a:off x="5861250" y="2739656"/>
              <a:ext cx="413757" cy="14344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2" name="Grupo 431">
            <a:extLst>
              <a:ext uri="{FF2B5EF4-FFF2-40B4-BE49-F238E27FC236}">
                <a16:creationId xmlns:a16="http://schemas.microsoft.com/office/drawing/2014/main" id="{53FFB2FB-48A0-0FE2-EC39-70DA16DCCA8E}"/>
              </a:ext>
            </a:extLst>
          </p:cNvPr>
          <p:cNvGrpSpPr/>
          <p:nvPr/>
        </p:nvGrpSpPr>
        <p:grpSpPr>
          <a:xfrm>
            <a:off x="1886822" y="1173498"/>
            <a:ext cx="5187085" cy="3161150"/>
            <a:chOff x="1886822" y="1173498"/>
            <a:chExt cx="5187085" cy="3161150"/>
          </a:xfrm>
        </p:grpSpPr>
        <p:sp>
          <p:nvSpPr>
            <p:cNvPr id="307" name="Google Shape;307;p31"/>
            <p:cNvSpPr/>
            <p:nvPr/>
          </p:nvSpPr>
          <p:spPr>
            <a:xfrm>
              <a:off x="6149421" y="1173498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275007" y="2340206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6149421" y="3535748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2204996" y="3535748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886822" y="2354623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2204996" y="1173498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2" name="Google Shape;372;p31"/>
            <p:cNvGrpSpPr/>
            <p:nvPr/>
          </p:nvGrpSpPr>
          <p:grpSpPr>
            <a:xfrm>
              <a:off x="6378773" y="1402862"/>
              <a:ext cx="340168" cy="340168"/>
              <a:chOff x="2676100" y="832575"/>
              <a:chExt cx="483125" cy="483125"/>
            </a:xfrm>
          </p:grpSpPr>
          <p:sp>
            <p:nvSpPr>
              <p:cNvPr id="373" name="Google Shape;373;p31"/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810776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6E2158BF-1271-459F-E212-ED9F7F5EC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2135" y="1401624"/>
              <a:ext cx="341406" cy="34140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548BD66D-7D05-EB6A-5BA6-4C00016FB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1262" y="2583297"/>
              <a:ext cx="341406" cy="341406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B1C116B2-FE78-904A-CB34-5F610314D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3754" y="2576125"/>
              <a:ext cx="341406" cy="341406"/>
            </a:xfrm>
            <a:prstGeom prst="rect">
              <a:avLst/>
            </a:prstGeom>
          </p:spPr>
        </p:pic>
        <p:grpSp>
          <p:nvGrpSpPr>
            <p:cNvPr id="20" name="Google Shape;372;p31">
              <a:extLst>
                <a:ext uri="{FF2B5EF4-FFF2-40B4-BE49-F238E27FC236}">
                  <a16:creationId xmlns:a16="http://schemas.microsoft.com/office/drawing/2014/main" id="{FBB6CEE3-3E18-14B6-2B1C-2B37176B8435}"/>
                </a:ext>
              </a:extLst>
            </p:cNvPr>
            <p:cNvGrpSpPr/>
            <p:nvPr/>
          </p:nvGrpSpPr>
          <p:grpSpPr>
            <a:xfrm>
              <a:off x="2451653" y="3765114"/>
              <a:ext cx="340168" cy="340168"/>
              <a:chOff x="2676100" y="832575"/>
              <a:chExt cx="483125" cy="483125"/>
            </a:xfrm>
          </p:grpSpPr>
          <p:sp>
            <p:nvSpPr>
              <p:cNvPr id="21" name="Google Shape;373;p31">
                <a:extLst>
                  <a:ext uri="{FF2B5EF4-FFF2-40B4-BE49-F238E27FC236}">
                    <a16:creationId xmlns:a16="http://schemas.microsoft.com/office/drawing/2014/main" id="{D6CAD3EC-EF7C-2600-4976-9F1319655115}"/>
                  </a:ext>
                </a:extLst>
              </p:cNvPr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374;p31">
                <a:extLst>
                  <a:ext uri="{FF2B5EF4-FFF2-40B4-BE49-F238E27FC236}">
                    <a16:creationId xmlns:a16="http://schemas.microsoft.com/office/drawing/2014/main" id="{B4E60EC8-5AE2-7098-0EDA-FE3ACDB0B03A}"/>
                  </a:ext>
                </a:extLst>
              </p:cNvPr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" name="Google Shape;375;p31">
                <a:extLst>
                  <a:ext uri="{FF2B5EF4-FFF2-40B4-BE49-F238E27FC236}">
                    <a16:creationId xmlns:a16="http://schemas.microsoft.com/office/drawing/2014/main" id="{1C2BF216-B9E2-1DCA-41DB-86877AF8A7C3}"/>
                  </a:ext>
                </a:extLst>
              </p:cNvPr>
              <p:cNvSpPr/>
              <p:nvPr/>
            </p:nvSpPr>
            <p:spPr>
              <a:xfrm>
                <a:off x="2810776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35" name="Google Shape;372;p31">
              <a:extLst>
                <a:ext uri="{FF2B5EF4-FFF2-40B4-BE49-F238E27FC236}">
                  <a16:creationId xmlns:a16="http://schemas.microsoft.com/office/drawing/2014/main" id="{E4F4EF65-DAEC-C9BA-1014-36A492729A3D}"/>
                </a:ext>
              </a:extLst>
            </p:cNvPr>
            <p:cNvGrpSpPr/>
            <p:nvPr/>
          </p:nvGrpSpPr>
          <p:grpSpPr>
            <a:xfrm>
              <a:off x="6376664" y="3765114"/>
              <a:ext cx="340168" cy="340168"/>
              <a:chOff x="2676100" y="832575"/>
              <a:chExt cx="483125" cy="483125"/>
            </a:xfrm>
          </p:grpSpPr>
          <p:sp>
            <p:nvSpPr>
              <p:cNvPr id="36" name="Google Shape;373;p31">
                <a:extLst>
                  <a:ext uri="{FF2B5EF4-FFF2-40B4-BE49-F238E27FC236}">
                    <a16:creationId xmlns:a16="http://schemas.microsoft.com/office/drawing/2014/main" id="{63DE16A5-54C1-9037-9C80-8756A2C96C15}"/>
                  </a:ext>
                </a:extLst>
              </p:cNvPr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37" name="Google Shape;374;p31">
                <a:extLst>
                  <a:ext uri="{FF2B5EF4-FFF2-40B4-BE49-F238E27FC236}">
                    <a16:creationId xmlns:a16="http://schemas.microsoft.com/office/drawing/2014/main" id="{2C97DE53-8C39-701D-0071-0F93462D2F40}"/>
                  </a:ext>
                </a:extLst>
              </p:cNvPr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" name="Google Shape;375;p31">
                <a:extLst>
                  <a:ext uri="{FF2B5EF4-FFF2-40B4-BE49-F238E27FC236}">
                    <a16:creationId xmlns:a16="http://schemas.microsoft.com/office/drawing/2014/main" id="{A22D4E34-6167-E016-413B-1F3A5A40574F}"/>
                  </a:ext>
                </a:extLst>
              </p:cNvPr>
              <p:cNvSpPr/>
              <p:nvPr/>
            </p:nvSpPr>
            <p:spPr>
              <a:xfrm>
                <a:off x="2810776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E8B6207-419F-182F-827D-C7F3DE20AA76}"/>
              </a:ext>
            </a:extLst>
          </p:cNvPr>
          <p:cNvGrpSpPr/>
          <p:nvPr/>
        </p:nvGrpSpPr>
        <p:grpSpPr>
          <a:xfrm>
            <a:off x="2509442" y="1247088"/>
            <a:ext cx="4217634" cy="2795652"/>
            <a:chOff x="2405769" y="1190250"/>
            <a:chExt cx="4505255" cy="2857479"/>
          </a:xfrm>
        </p:grpSpPr>
        <p:sp>
          <p:nvSpPr>
            <p:cNvPr id="46" name="Google Shape;345;p31">
              <a:extLst>
                <a:ext uri="{FF2B5EF4-FFF2-40B4-BE49-F238E27FC236}">
                  <a16:creationId xmlns:a16="http://schemas.microsoft.com/office/drawing/2014/main" id="{9EC2D5B9-B237-790E-27DE-0D439AF10D1D}"/>
                </a:ext>
              </a:extLst>
            </p:cNvPr>
            <p:cNvSpPr txBox="1"/>
            <p:nvPr/>
          </p:nvSpPr>
          <p:spPr>
            <a:xfrm>
              <a:off x="2830473" y="1190250"/>
              <a:ext cx="1081685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bg1">
                      <a:lumMod val="2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modulo</a:t>
              </a:r>
              <a:endParaRPr sz="1800" dirty="0">
                <a:solidFill>
                  <a:schemeClr val="bg1">
                    <a:lumMod val="2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" name="Google Shape;345;p31">
              <a:extLst>
                <a:ext uri="{FF2B5EF4-FFF2-40B4-BE49-F238E27FC236}">
                  <a16:creationId xmlns:a16="http://schemas.microsoft.com/office/drawing/2014/main" id="{A7245705-EB43-B4E9-57EC-857A8B6907F6}"/>
                </a:ext>
              </a:extLst>
            </p:cNvPr>
            <p:cNvSpPr txBox="1"/>
            <p:nvPr/>
          </p:nvSpPr>
          <p:spPr>
            <a:xfrm>
              <a:off x="2405769" y="2342206"/>
              <a:ext cx="1081685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bg1">
                      <a:lumMod val="2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modulo</a:t>
              </a:r>
              <a:endParaRPr sz="1800" dirty="0">
                <a:solidFill>
                  <a:schemeClr val="bg1">
                    <a:lumMod val="2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" name="Google Shape;345;p31">
              <a:extLst>
                <a:ext uri="{FF2B5EF4-FFF2-40B4-BE49-F238E27FC236}">
                  <a16:creationId xmlns:a16="http://schemas.microsoft.com/office/drawing/2014/main" id="{2720EDC4-6D8B-9B1C-9DCA-4508BD3FD690}"/>
                </a:ext>
              </a:extLst>
            </p:cNvPr>
            <p:cNvSpPr txBox="1"/>
            <p:nvPr/>
          </p:nvSpPr>
          <p:spPr>
            <a:xfrm>
              <a:off x="2741681" y="3566653"/>
              <a:ext cx="1081685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bg1">
                      <a:lumMod val="2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modulo</a:t>
              </a:r>
              <a:endParaRPr sz="1800" dirty="0">
                <a:solidFill>
                  <a:schemeClr val="bg1">
                    <a:lumMod val="2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5E07B290-90AD-25CA-1B43-5E1DED9C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5842" y="2322204"/>
              <a:ext cx="1085182" cy="518205"/>
            </a:xfrm>
            <a:prstGeom prst="rect">
              <a:avLst/>
            </a:prstGeom>
          </p:spPr>
        </p:pic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91DB8838-CA25-397C-E997-6EC7E44C0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381" y="1194659"/>
              <a:ext cx="1085182" cy="518205"/>
            </a:xfrm>
            <a:prstGeom prst="rect">
              <a:avLst/>
            </a:prstGeom>
          </p:spPr>
        </p:pic>
        <p:pic>
          <p:nvPicPr>
            <p:cNvPr id="52" name="Imagen 51">
              <a:extLst>
                <a:ext uri="{FF2B5EF4-FFF2-40B4-BE49-F238E27FC236}">
                  <a16:creationId xmlns:a16="http://schemas.microsoft.com/office/drawing/2014/main" id="{F3F916A6-A7BA-68B0-DBFE-4176C40F7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8267" y="3529524"/>
              <a:ext cx="1085182" cy="518205"/>
            </a:xfrm>
            <a:prstGeom prst="rect">
              <a:avLst/>
            </a:prstGeom>
          </p:spPr>
        </p:pic>
      </p:grpSp>
      <p:grpSp>
        <p:nvGrpSpPr>
          <p:cNvPr id="440" name="Google Shape;1815;p57">
            <a:extLst>
              <a:ext uri="{FF2B5EF4-FFF2-40B4-BE49-F238E27FC236}">
                <a16:creationId xmlns:a16="http://schemas.microsoft.com/office/drawing/2014/main" id="{592A5706-6131-2A1C-9CD4-F0B22EC68F3D}"/>
              </a:ext>
            </a:extLst>
          </p:cNvPr>
          <p:cNvGrpSpPr/>
          <p:nvPr/>
        </p:nvGrpSpPr>
        <p:grpSpPr>
          <a:xfrm rot="5400000">
            <a:off x="4079860" y="2218113"/>
            <a:ext cx="1013918" cy="1071774"/>
            <a:chOff x="-59475600" y="2658625"/>
            <a:chExt cx="309550" cy="316625"/>
          </a:xfrm>
        </p:grpSpPr>
        <p:sp>
          <p:nvSpPr>
            <p:cNvPr id="441" name="Google Shape;1816;p57">
              <a:extLst>
                <a:ext uri="{FF2B5EF4-FFF2-40B4-BE49-F238E27FC236}">
                  <a16:creationId xmlns:a16="http://schemas.microsoft.com/office/drawing/2014/main" id="{228E2FC4-BF3D-9F59-1A75-7624C9B27B85}"/>
                </a:ext>
              </a:extLst>
            </p:cNvPr>
            <p:cNvSpPr/>
            <p:nvPr/>
          </p:nvSpPr>
          <p:spPr>
            <a:xfrm>
              <a:off x="-59427550" y="29130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817;p57">
              <a:extLst>
                <a:ext uri="{FF2B5EF4-FFF2-40B4-BE49-F238E27FC236}">
                  <a16:creationId xmlns:a16="http://schemas.microsoft.com/office/drawing/2014/main" id="{921ABE41-F858-5F0D-86E4-31C02274ACF7}"/>
                </a:ext>
              </a:extLst>
            </p:cNvPr>
            <p:cNvSpPr/>
            <p:nvPr/>
          </p:nvSpPr>
          <p:spPr>
            <a:xfrm>
              <a:off x="-59428350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818;p57">
              <a:extLst>
                <a:ext uri="{FF2B5EF4-FFF2-40B4-BE49-F238E27FC236}">
                  <a16:creationId xmlns:a16="http://schemas.microsoft.com/office/drawing/2014/main" id="{3C7E356C-EA36-0B77-302C-6A6F1C6F50D2}"/>
                </a:ext>
              </a:extLst>
            </p:cNvPr>
            <p:cNvSpPr/>
            <p:nvPr/>
          </p:nvSpPr>
          <p:spPr>
            <a:xfrm>
              <a:off x="-59330675" y="29130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819;p57">
              <a:extLst>
                <a:ext uri="{FF2B5EF4-FFF2-40B4-BE49-F238E27FC236}">
                  <a16:creationId xmlns:a16="http://schemas.microsoft.com/office/drawing/2014/main" id="{0E54F205-6F97-E0B7-50C0-34C3C74313E2}"/>
                </a:ext>
              </a:extLst>
            </p:cNvPr>
            <p:cNvSpPr/>
            <p:nvPr/>
          </p:nvSpPr>
          <p:spPr>
            <a:xfrm>
              <a:off x="-59330675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820;p57">
              <a:extLst>
                <a:ext uri="{FF2B5EF4-FFF2-40B4-BE49-F238E27FC236}">
                  <a16:creationId xmlns:a16="http://schemas.microsoft.com/office/drawing/2014/main" id="{E139054D-5215-573C-1953-B88D2351C571}"/>
                </a:ext>
              </a:extLst>
            </p:cNvPr>
            <p:cNvSpPr/>
            <p:nvPr/>
          </p:nvSpPr>
          <p:spPr>
            <a:xfrm>
              <a:off x="-59475600" y="2658625"/>
              <a:ext cx="309550" cy="316625"/>
            </a:xfrm>
            <a:custGeom>
              <a:avLst/>
              <a:gdLst/>
              <a:ahLst/>
              <a:cxnLst/>
              <a:rect l="l" t="t" r="r" b="b"/>
              <a:pathLst>
                <a:path w="12382" h="12665" extrusionOk="0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821;p57">
              <a:extLst>
                <a:ext uri="{FF2B5EF4-FFF2-40B4-BE49-F238E27FC236}">
                  <a16:creationId xmlns:a16="http://schemas.microsoft.com/office/drawing/2014/main" id="{894A7F97-67BE-7CBD-D9B3-AD624FDA6E75}"/>
                </a:ext>
              </a:extLst>
            </p:cNvPr>
            <p:cNvSpPr/>
            <p:nvPr/>
          </p:nvSpPr>
          <p:spPr>
            <a:xfrm>
              <a:off x="-59234600" y="2913025"/>
              <a:ext cx="19725" cy="19700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822;p57">
              <a:extLst>
                <a:ext uri="{FF2B5EF4-FFF2-40B4-BE49-F238E27FC236}">
                  <a16:creationId xmlns:a16="http://schemas.microsoft.com/office/drawing/2014/main" id="{6FC1DC2A-0679-AE49-D694-3C7627A1D19F}"/>
                </a:ext>
              </a:extLst>
            </p:cNvPr>
            <p:cNvSpPr/>
            <p:nvPr/>
          </p:nvSpPr>
          <p:spPr>
            <a:xfrm>
              <a:off x="-59235375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345;p31">
            <a:extLst>
              <a:ext uri="{FF2B5EF4-FFF2-40B4-BE49-F238E27FC236}">
                <a16:creationId xmlns:a16="http://schemas.microsoft.com/office/drawing/2014/main" id="{0E04B205-9609-F062-7B39-51BBE9E8114E}"/>
              </a:ext>
            </a:extLst>
          </p:cNvPr>
          <p:cNvSpPr txBox="1"/>
          <p:nvPr/>
        </p:nvSpPr>
        <p:spPr>
          <a:xfrm>
            <a:off x="4075133" y="3217733"/>
            <a:ext cx="1012629" cy="46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2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Nexo</a:t>
            </a:r>
            <a:endParaRPr sz="1800" dirty="0">
              <a:solidFill>
                <a:schemeClr val="bg1">
                  <a:lumMod val="25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05;p29">
            <a:extLst>
              <a:ext uri="{FF2B5EF4-FFF2-40B4-BE49-F238E27FC236}">
                <a16:creationId xmlns:a16="http://schemas.microsoft.com/office/drawing/2014/main" id="{6873A8DE-C66D-8B59-81CB-A92D9D38D1CB}"/>
              </a:ext>
            </a:extLst>
          </p:cNvPr>
          <p:cNvSpPr/>
          <p:nvPr/>
        </p:nvSpPr>
        <p:spPr>
          <a:xfrm>
            <a:off x="1799771" y="1017500"/>
            <a:ext cx="5392057" cy="3473000"/>
          </a:xfrm>
          <a:prstGeom prst="roundRect">
            <a:avLst>
              <a:gd name="adj" fmla="val 117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600" dirty="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3292050" y="1469400"/>
            <a:ext cx="2569200" cy="2569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31"/>
          <p:cNvSpPr/>
          <p:nvPr/>
        </p:nvSpPr>
        <p:spPr>
          <a:xfrm>
            <a:off x="3491100" y="1668450"/>
            <a:ext cx="2171100" cy="217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 txBox="1"/>
          <p:nvPr/>
        </p:nvSpPr>
        <p:spPr>
          <a:xfrm>
            <a:off x="5653020" y="460367"/>
            <a:ext cx="2148114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Aplicacion/Producto</a:t>
            </a: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6" name="Grupo 255">
            <a:extLst>
              <a:ext uri="{FF2B5EF4-FFF2-40B4-BE49-F238E27FC236}">
                <a16:creationId xmlns:a16="http://schemas.microsoft.com/office/drawing/2014/main" id="{041A96F1-9DAE-2463-12FC-9DD43CFFB94C}"/>
              </a:ext>
            </a:extLst>
          </p:cNvPr>
          <p:cNvGrpSpPr/>
          <p:nvPr/>
        </p:nvGrpSpPr>
        <p:grpSpPr>
          <a:xfrm>
            <a:off x="2685722" y="1572948"/>
            <a:ext cx="3589285" cy="2362250"/>
            <a:chOff x="2685722" y="1572948"/>
            <a:chExt cx="3589285" cy="2362250"/>
          </a:xfrm>
        </p:grpSpPr>
        <p:cxnSp>
          <p:nvCxnSpPr>
            <p:cNvPr id="349" name="Google Shape;349;p31"/>
            <p:cNvCxnSpPr>
              <a:cxnSpLocks/>
              <a:stCxn id="336" idx="6"/>
              <a:endCxn id="343" idx="1"/>
            </p:cNvCxnSpPr>
            <p:nvPr/>
          </p:nvCxnSpPr>
          <p:spPr>
            <a:xfrm>
              <a:off x="3003896" y="1572948"/>
              <a:ext cx="664500" cy="272700"/>
            </a:xfrm>
            <a:prstGeom prst="bentConnector2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31"/>
            <p:cNvCxnSpPr>
              <a:cxnSpLocks/>
              <a:stCxn id="325" idx="6"/>
              <a:endCxn id="343" idx="3"/>
            </p:cNvCxnSpPr>
            <p:nvPr/>
          </p:nvCxnSpPr>
          <p:spPr>
            <a:xfrm rot="10800000" flipH="1">
              <a:off x="3003896" y="3662498"/>
              <a:ext cx="664500" cy="272700"/>
            </a:xfrm>
            <a:prstGeom prst="bentConnector2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31"/>
            <p:cNvCxnSpPr>
              <a:cxnSpLocks/>
              <a:stCxn id="331" idx="6"/>
              <a:endCxn id="343" idx="2"/>
            </p:cNvCxnSpPr>
            <p:nvPr/>
          </p:nvCxnSpPr>
          <p:spPr>
            <a:xfrm flipV="1">
              <a:off x="2685722" y="2754000"/>
              <a:ext cx="606328" cy="7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31"/>
            <p:cNvCxnSpPr>
              <a:cxnSpLocks/>
              <a:stCxn id="307" idx="2"/>
              <a:endCxn id="343" idx="7"/>
            </p:cNvCxnSpPr>
            <p:nvPr/>
          </p:nvCxnSpPr>
          <p:spPr>
            <a:xfrm flipH="1">
              <a:off x="5484921" y="1572948"/>
              <a:ext cx="664500" cy="272700"/>
            </a:xfrm>
            <a:prstGeom prst="bentConnector2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31"/>
            <p:cNvCxnSpPr>
              <a:cxnSpLocks/>
              <a:stCxn id="319" idx="2"/>
              <a:endCxn id="343" idx="5"/>
            </p:cNvCxnSpPr>
            <p:nvPr/>
          </p:nvCxnSpPr>
          <p:spPr>
            <a:xfrm rot="10800000">
              <a:off x="5484921" y="3662498"/>
              <a:ext cx="664500" cy="272700"/>
            </a:xfrm>
            <a:prstGeom prst="bentConnector2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31"/>
            <p:cNvCxnSpPr>
              <a:cxnSpLocks/>
              <a:stCxn id="313" idx="2"/>
              <a:endCxn id="343" idx="6"/>
            </p:cNvCxnSpPr>
            <p:nvPr/>
          </p:nvCxnSpPr>
          <p:spPr>
            <a:xfrm flipH="1">
              <a:off x="5861250" y="2739656"/>
              <a:ext cx="413757" cy="14344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2" name="Grupo 431">
            <a:extLst>
              <a:ext uri="{FF2B5EF4-FFF2-40B4-BE49-F238E27FC236}">
                <a16:creationId xmlns:a16="http://schemas.microsoft.com/office/drawing/2014/main" id="{53FFB2FB-48A0-0FE2-EC39-70DA16DCCA8E}"/>
              </a:ext>
            </a:extLst>
          </p:cNvPr>
          <p:cNvGrpSpPr/>
          <p:nvPr/>
        </p:nvGrpSpPr>
        <p:grpSpPr>
          <a:xfrm>
            <a:off x="1886822" y="1173498"/>
            <a:ext cx="5187085" cy="3161150"/>
            <a:chOff x="1886822" y="1173498"/>
            <a:chExt cx="5187085" cy="3161150"/>
          </a:xfrm>
        </p:grpSpPr>
        <p:sp>
          <p:nvSpPr>
            <p:cNvPr id="307" name="Google Shape;307;p31"/>
            <p:cNvSpPr/>
            <p:nvPr/>
          </p:nvSpPr>
          <p:spPr>
            <a:xfrm>
              <a:off x="6149421" y="1173498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275007" y="2340206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6149421" y="3535748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2204996" y="3535748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886822" y="2354623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2204996" y="1173498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2" name="Google Shape;372;p31"/>
            <p:cNvGrpSpPr/>
            <p:nvPr/>
          </p:nvGrpSpPr>
          <p:grpSpPr>
            <a:xfrm>
              <a:off x="6378773" y="1402862"/>
              <a:ext cx="340168" cy="340168"/>
              <a:chOff x="2676100" y="832575"/>
              <a:chExt cx="483125" cy="483125"/>
            </a:xfrm>
          </p:grpSpPr>
          <p:sp>
            <p:nvSpPr>
              <p:cNvPr id="373" name="Google Shape;373;p31"/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2810776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6E2158BF-1271-459F-E212-ED9F7F5EC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2135" y="1401624"/>
              <a:ext cx="341406" cy="34140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548BD66D-7D05-EB6A-5BA6-4C00016FB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1262" y="2583297"/>
              <a:ext cx="341406" cy="341406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B1C116B2-FE78-904A-CB34-5F610314D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3754" y="2576125"/>
              <a:ext cx="341406" cy="341406"/>
            </a:xfrm>
            <a:prstGeom prst="rect">
              <a:avLst/>
            </a:prstGeom>
          </p:spPr>
        </p:pic>
        <p:grpSp>
          <p:nvGrpSpPr>
            <p:cNvPr id="20" name="Google Shape;372;p31">
              <a:extLst>
                <a:ext uri="{FF2B5EF4-FFF2-40B4-BE49-F238E27FC236}">
                  <a16:creationId xmlns:a16="http://schemas.microsoft.com/office/drawing/2014/main" id="{FBB6CEE3-3E18-14B6-2B1C-2B37176B8435}"/>
                </a:ext>
              </a:extLst>
            </p:cNvPr>
            <p:cNvGrpSpPr/>
            <p:nvPr/>
          </p:nvGrpSpPr>
          <p:grpSpPr>
            <a:xfrm>
              <a:off x="2451653" y="3765114"/>
              <a:ext cx="340168" cy="340168"/>
              <a:chOff x="2676100" y="832575"/>
              <a:chExt cx="483125" cy="483125"/>
            </a:xfrm>
          </p:grpSpPr>
          <p:sp>
            <p:nvSpPr>
              <p:cNvPr id="21" name="Google Shape;373;p31">
                <a:extLst>
                  <a:ext uri="{FF2B5EF4-FFF2-40B4-BE49-F238E27FC236}">
                    <a16:creationId xmlns:a16="http://schemas.microsoft.com/office/drawing/2014/main" id="{D6CAD3EC-EF7C-2600-4976-9F1319655115}"/>
                  </a:ext>
                </a:extLst>
              </p:cNvPr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374;p31">
                <a:extLst>
                  <a:ext uri="{FF2B5EF4-FFF2-40B4-BE49-F238E27FC236}">
                    <a16:creationId xmlns:a16="http://schemas.microsoft.com/office/drawing/2014/main" id="{B4E60EC8-5AE2-7098-0EDA-FE3ACDB0B03A}"/>
                  </a:ext>
                </a:extLst>
              </p:cNvPr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" name="Google Shape;375;p31">
                <a:extLst>
                  <a:ext uri="{FF2B5EF4-FFF2-40B4-BE49-F238E27FC236}">
                    <a16:creationId xmlns:a16="http://schemas.microsoft.com/office/drawing/2014/main" id="{1C2BF216-B9E2-1DCA-41DB-86877AF8A7C3}"/>
                  </a:ext>
                </a:extLst>
              </p:cNvPr>
              <p:cNvSpPr/>
              <p:nvPr/>
            </p:nvSpPr>
            <p:spPr>
              <a:xfrm>
                <a:off x="2810776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35" name="Google Shape;372;p31">
              <a:extLst>
                <a:ext uri="{FF2B5EF4-FFF2-40B4-BE49-F238E27FC236}">
                  <a16:creationId xmlns:a16="http://schemas.microsoft.com/office/drawing/2014/main" id="{E4F4EF65-DAEC-C9BA-1014-36A492729A3D}"/>
                </a:ext>
              </a:extLst>
            </p:cNvPr>
            <p:cNvGrpSpPr/>
            <p:nvPr/>
          </p:nvGrpSpPr>
          <p:grpSpPr>
            <a:xfrm>
              <a:off x="6376664" y="3765114"/>
              <a:ext cx="340168" cy="340168"/>
              <a:chOff x="2676100" y="832575"/>
              <a:chExt cx="483125" cy="483125"/>
            </a:xfrm>
          </p:grpSpPr>
          <p:sp>
            <p:nvSpPr>
              <p:cNvPr id="36" name="Google Shape;373;p31">
                <a:extLst>
                  <a:ext uri="{FF2B5EF4-FFF2-40B4-BE49-F238E27FC236}">
                    <a16:creationId xmlns:a16="http://schemas.microsoft.com/office/drawing/2014/main" id="{63DE16A5-54C1-9037-9C80-8756A2C96C15}"/>
                  </a:ext>
                </a:extLst>
              </p:cNvPr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37" name="Google Shape;374;p31">
                <a:extLst>
                  <a:ext uri="{FF2B5EF4-FFF2-40B4-BE49-F238E27FC236}">
                    <a16:creationId xmlns:a16="http://schemas.microsoft.com/office/drawing/2014/main" id="{2C97DE53-8C39-701D-0071-0F93462D2F40}"/>
                  </a:ext>
                </a:extLst>
              </p:cNvPr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" name="Google Shape;375;p31">
                <a:extLst>
                  <a:ext uri="{FF2B5EF4-FFF2-40B4-BE49-F238E27FC236}">
                    <a16:creationId xmlns:a16="http://schemas.microsoft.com/office/drawing/2014/main" id="{A22D4E34-6167-E016-413B-1F3A5A40574F}"/>
                  </a:ext>
                </a:extLst>
              </p:cNvPr>
              <p:cNvSpPr/>
              <p:nvPr/>
            </p:nvSpPr>
            <p:spPr>
              <a:xfrm>
                <a:off x="2810776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E8B6207-419F-182F-827D-C7F3DE20AA76}"/>
              </a:ext>
            </a:extLst>
          </p:cNvPr>
          <p:cNvGrpSpPr/>
          <p:nvPr/>
        </p:nvGrpSpPr>
        <p:grpSpPr>
          <a:xfrm>
            <a:off x="2509442" y="1247088"/>
            <a:ext cx="1644901" cy="2792838"/>
            <a:chOff x="2405769" y="1190250"/>
            <a:chExt cx="1757075" cy="2854603"/>
          </a:xfrm>
        </p:grpSpPr>
        <p:sp>
          <p:nvSpPr>
            <p:cNvPr id="46" name="Google Shape;345;p31">
              <a:extLst>
                <a:ext uri="{FF2B5EF4-FFF2-40B4-BE49-F238E27FC236}">
                  <a16:creationId xmlns:a16="http://schemas.microsoft.com/office/drawing/2014/main" id="{9EC2D5B9-B237-790E-27DE-0D439AF10D1D}"/>
                </a:ext>
              </a:extLst>
            </p:cNvPr>
            <p:cNvSpPr txBox="1"/>
            <p:nvPr/>
          </p:nvSpPr>
          <p:spPr>
            <a:xfrm>
              <a:off x="2830473" y="1190250"/>
              <a:ext cx="1332371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bg1">
                      <a:lumMod val="2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Observador</a:t>
              </a:r>
              <a:endParaRPr sz="1800" dirty="0">
                <a:solidFill>
                  <a:schemeClr val="bg1">
                    <a:lumMod val="2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" name="Google Shape;345;p31">
              <a:extLst>
                <a:ext uri="{FF2B5EF4-FFF2-40B4-BE49-F238E27FC236}">
                  <a16:creationId xmlns:a16="http://schemas.microsoft.com/office/drawing/2014/main" id="{A7245705-EB43-B4E9-57EC-857A8B6907F6}"/>
                </a:ext>
              </a:extLst>
            </p:cNvPr>
            <p:cNvSpPr txBox="1"/>
            <p:nvPr/>
          </p:nvSpPr>
          <p:spPr>
            <a:xfrm>
              <a:off x="2405769" y="2342206"/>
              <a:ext cx="1332371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bg1">
                      <a:lumMod val="2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Observador</a:t>
              </a:r>
              <a:endParaRPr sz="1800" dirty="0">
                <a:solidFill>
                  <a:schemeClr val="bg1">
                    <a:lumMod val="2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" name="Google Shape;345;p31">
              <a:extLst>
                <a:ext uri="{FF2B5EF4-FFF2-40B4-BE49-F238E27FC236}">
                  <a16:creationId xmlns:a16="http://schemas.microsoft.com/office/drawing/2014/main" id="{2720EDC4-6D8B-9B1C-9DCA-4508BD3FD690}"/>
                </a:ext>
              </a:extLst>
            </p:cNvPr>
            <p:cNvSpPr txBox="1"/>
            <p:nvPr/>
          </p:nvSpPr>
          <p:spPr>
            <a:xfrm>
              <a:off x="2741681" y="3566653"/>
              <a:ext cx="1332371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bg1">
                      <a:lumMod val="2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Observador</a:t>
              </a:r>
              <a:endParaRPr sz="1800" dirty="0">
                <a:solidFill>
                  <a:schemeClr val="bg1">
                    <a:lumMod val="2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40" name="Google Shape;1815;p57">
            <a:extLst>
              <a:ext uri="{FF2B5EF4-FFF2-40B4-BE49-F238E27FC236}">
                <a16:creationId xmlns:a16="http://schemas.microsoft.com/office/drawing/2014/main" id="{592A5706-6131-2A1C-9CD4-F0B22EC68F3D}"/>
              </a:ext>
            </a:extLst>
          </p:cNvPr>
          <p:cNvGrpSpPr/>
          <p:nvPr/>
        </p:nvGrpSpPr>
        <p:grpSpPr>
          <a:xfrm rot="5400000">
            <a:off x="4079860" y="2218113"/>
            <a:ext cx="1013918" cy="1071774"/>
            <a:chOff x="-59475600" y="2658625"/>
            <a:chExt cx="309550" cy="316625"/>
          </a:xfrm>
        </p:grpSpPr>
        <p:sp>
          <p:nvSpPr>
            <p:cNvPr id="441" name="Google Shape;1816;p57">
              <a:extLst>
                <a:ext uri="{FF2B5EF4-FFF2-40B4-BE49-F238E27FC236}">
                  <a16:creationId xmlns:a16="http://schemas.microsoft.com/office/drawing/2014/main" id="{228E2FC4-BF3D-9F59-1A75-7624C9B27B85}"/>
                </a:ext>
              </a:extLst>
            </p:cNvPr>
            <p:cNvSpPr/>
            <p:nvPr/>
          </p:nvSpPr>
          <p:spPr>
            <a:xfrm>
              <a:off x="-59427550" y="29130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817;p57">
              <a:extLst>
                <a:ext uri="{FF2B5EF4-FFF2-40B4-BE49-F238E27FC236}">
                  <a16:creationId xmlns:a16="http://schemas.microsoft.com/office/drawing/2014/main" id="{921ABE41-F858-5F0D-86E4-31C02274ACF7}"/>
                </a:ext>
              </a:extLst>
            </p:cNvPr>
            <p:cNvSpPr/>
            <p:nvPr/>
          </p:nvSpPr>
          <p:spPr>
            <a:xfrm>
              <a:off x="-59428350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818;p57">
              <a:extLst>
                <a:ext uri="{FF2B5EF4-FFF2-40B4-BE49-F238E27FC236}">
                  <a16:creationId xmlns:a16="http://schemas.microsoft.com/office/drawing/2014/main" id="{3C7E356C-EA36-0B77-302C-6A6F1C6F50D2}"/>
                </a:ext>
              </a:extLst>
            </p:cNvPr>
            <p:cNvSpPr/>
            <p:nvPr/>
          </p:nvSpPr>
          <p:spPr>
            <a:xfrm>
              <a:off x="-59330675" y="29130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819;p57">
              <a:extLst>
                <a:ext uri="{FF2B5EF4-FFF2-40B4-BE49-F238E27FC236}">
                  <a16:creationId xmlns:a16="http://schemas.microsoft.com/office/drawing/2014/main" id="{0E54F205-6F97-E0B7-50C0-34C3C74313E2}"/>
                </a:ext>
              </a:extLst>
            </p:cNvPr>
            <p:cNvSpPr/>
            <p:nvPr/>
          </p:nvSpPr>
          <p:spPr>
            <a:xfrm>
              <a:off x="-59330675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820;p57">
              <a:extLst>
                <a:ext uri="{FF2B5EF4-FFF2-40B4-BE49-F238E27FC236}">
                  <a16:creationId xmlns:a16="http://schemas.microsoft.com/office/drawing/2014/main" id="{E139054D-5215-573C-1953-B88D2351C571}"/>
                </a:ext>
              </a:extLst>
            </p:cNvPr>
            <p:cNvSpPr/>
            <p:nvPr/>
          </p:nvSpPr>
          <p:spPr>
            <a:xfrm>
              <a:off x="-59475600" y="2658625"/>
              <a:ext cx="309550" cy="316625"/>
            </a:xfrm>
            <a:custGeom>
              <a:avLst/>
              <a:gdLst/>
              <a:ahLst/>
              <a:cxnLst/>
              <a:rect l="l" t="t" r="r" b="b"/>
              <a:pathLst>
                <a:path w="12382" h="12665" extrusionOk="0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821;p57">
              <a:extLst>
                <a:ext uri="{FF2B5EF4-FFF2-40B4-BE49-F238E27FC236}">
                  <a16:creationId xmlns:a16="http://schemas.microsoft.com/office/drawing/2014/main" id="{894A7F97-67BE-7CBD-D9B3-AD624FDA6E75}"/>
                </a:ext>
              </a:extLst>
            </p:cNvPr>
            <p:cNvSpPr/>
            <p:nvPr/>
          </p:nvSpPr>
          <p:spPr>
            <a:xfrm>
              <a:off x="-59234600" y="2913025"/>
              <a:ext cx="19725" cy="19700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822;p57">
              <a:extLst>
                <a:ext uri="{FF2B5EF4-FFF2-40B4-BE49-F238E27FC236}">
                  <a16:creationId xmlns:a16="http://schemas.microsoft.com/office/drawing/2014/main" id="{6FC1DC2A-0679-AE49-D694-3C7627A1D19F}"/>
                </a:ext>
              </a:extLst>
            </p:cNvPr>
            <p:cNvSpPr/>
            <p:nvPr/>
          </p:nvSpPr>
          <p:spPr>
            <a:xfrm>
              <a:off x="-59235375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345;p31">
            <a:extLst>
              <a:ext uri="{FF2B5EF4-FFF2-40B4-BE49-F238E27FC236}">
                <a16:creationId xmlns:a16="http://schemas.microsoft.com/office/drawing/2014/main" id="{0E04B205-9609-F062-7B39-51BBE9E8114E}"/>
              </a:ext>
            </a:extLst>
          </p:cNvPr>
          <p:cNvSpPr txBox="1"/>
          <p:nvPr/>
        </p:nvSpPr>
        <p:spPr>
          <a:xfrm>
            <a:off x="4075133" y="3217733"/>
            <a:ext cx="1012629" cy="46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2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Sujeto</a:t>
            </a:r>
            <a:endParaRPr sz="1800" dirty="0">
              <a:solidFill>
                <a:schemeClr val="bg1">
                  <a:lumMod val="25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Google Shape;345;p31">
            <a:extLst>
              <a:ext uri="{FF2B5EF4-FFF2-40B4-BE49-F238E27FC236}">
                <a16:creationId xmlns:a16="http://schemas.microsoft.com/office/drawing/2014/main" id="{3FBA937D-BDC7-8EF8-439F-CAAAD998641A}"/>
              </a:ext>
            </a:extLst>
          </p:cNvPr>
          <p:cNvSpPr txBox="1"/>
          <p:nvPr/>
        </p:nvSpPr>
        <p:spPr>
          <a:xfrm>
            <a:off x="5016786" y="1132365"/>
            <a:ext cx="1247311" cy="46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2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Observador</a:t>
            </a:r>
            <a:endParaRPr sz="1800" dirty="0">
              <a:solidFill>
                <a:schemeClr val="bg1">
                  <a:lumMod val="25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" name="Google Shape;345;p31">
            <a:extLst>
              <a:ext uri="{FF2B5EF4-FFF2-40B4-BE49-F238E27FC236}">
                <a16:creationId xmlns:a16="http://schemas.microsoft.com/office/drawing/2014/main" id="{ABDEFA90-942E-11AF-B663-B61138479D5E}"/>
              </a:ext>
            </a:extLst>
          </p:cNvPr>
          <p:cNvSpPr txBox="1"/>
          <p:nvPr/>
        </p:nvSpPr>
        <p:spPr>
          <a:xfrm>
            <a:off x="5138070" y="3528644"/>
            <a:ext cx="1247311" cy="46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2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Observador</a:t>
            </a:r>
            <a:endParaRPr sz="1800" dirty="0">
              <a:solidFill>
                <a:schemeClr val="bg1">
                  <a:lumMod val="25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" name="Google Shape;345;p31">
            <a:extLst>
              <a:ext uri="{FF2B5EF4-FFF2-40B4-BE49-F238E27FC236}">
                <a16:creationId xmlns:a16="http://schemas.microsoft.com/office/drawing/2014/main" id="{298A408F-AB89-6242-1E64-1A72A02846A5}"/>
              </a:ext>
            </a:extLst>
          </p:cNvPr>
          <p:cNvSpPr txBox="1"/>
          <p:nvPr/>
        </p:nvSpPr>
        <p:spPr>
          <a:xfrm>
            <a:off x="5379822" y="2222844"/>
            <a:ext cx="1247311" cy="46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2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Observador</a:t>
            </a:r>
            <a:endParaRPr sz="1800" dirty="0">
              <a:solidFill>
                <a:schemeClr val="bg1">
                  <a:lumMod val="25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7242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>
            <a:spLocks noGrp="1"/>
          </p:cNvSpPr>
          <p:nvPr>
            <p:ph type="title"/>
          </p:nvPr>
        </p:nvSpPr>
        <p:spPr>
          <a:xfrm>
            <a:off x="452550" y="432535"/>
            <a:ext cx="8238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dirty="0"/>
              <a:t>Caracteristicas de los componentes</a:t>
            </a:r>
            <a:endParaRPr dirty="0"/>
          </a:p>
        </p:txBody>
      </p:sp>
      <p:graphicFrame>
        <p:nvGraphicFramePr>
          <p:cNvPr id="400" name="Google Shape;400;p32"/>
          <p:cNvGraphicFramePr/>
          <p:nvPr>
            <p:extLst>
              <p:ext uri="{D42A27DB-BD31-4B8C-83A1-F6EECF244321}">
                <p14:modId xmlns:p14="http://schemas.microsoft.com/office/powerpoint/2010/main" val="1892194081"/>
              </p:ext>
            </p:extLst>
          </p:nvPr>
        </p:nvGraphicFramePr>
        <p:xfrm>
          <a:off x="1216414" y="971685"/>
          <a:ext cx="6847401" cy="3500180"/>
        </p:xfrm>
        <a:graphic>
          <a:graphicData uri="http://schemas.openxmlformats.org/drawingml/2006/table">
            <a:tbl>
              <a:tblPr>
                <a:noFill/>
                <a:tableStyleId>{33959156-728E-458F-B29F-6138BA8A1C52}</a:tableStyleId>
              </a:tblPr>
              <a:tblGrid>
                <a:gridCol w="330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2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Sujeto</a:t>
                      </a:r>
                      <a:endParaRPr sz="1600" dirty="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Observador</a:t>
                      </a:r>
                      <a:endParaRPr sz="1600" dirty="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3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Cuando el sujeto experimenta un cambio en su estado, notifica automáticamente a todos los observadores registrados llamando a un método en cada observador.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 observador se registra en el sujeto para recibir notificaciones de cambios en su estado.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 sujeto mantiene una estructura de datos, como una lista o un conjunto, que almacena los observadores registrados.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Cuando el sujeto experimenta un cambio en su estado, se notifica al observador.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 dirty="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Proporciona métodos para que los observadores se registren y cancelen su registro en la lista de observadores.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 observador realiza una acción específica cuando recibe la notificación de cambio del sujeto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"/>
          <p:cNvSpPr txBox="1">
            <a:spLocks noGrp="1"/>
          </p:cNvSpPr>
          <p:nvPr>
            <p:ph type="title"/>
          </p:nvPr>
        </p:nvSpPr>
        <p:spPr>
          <a:xfrm>
            <a:off x="751938" y="238349"/>
            <a:ext cx="8238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dirty="0"/>
              <a:t>Ventajas y Desventajas</a:t>
            </a:r>
            <a:endParaRPr dirty="0"/>
          </a:p>
        </p:txBody>
      </p:sp>
      <p:grpSp>
        <p:nvGrpSpPr>
          <p:cNvPr id="602" name="Google Shape;602;p36"/>
          <p:cNvGrpSpPr/>
          <p:nvPr/>
        </p:nvGrpSpPr>
        <p:grpSpPr>
          <a:xfrm>
            <a:off x="705952" y="1036301"/>
            <a:ext cx="204486" cy="3700301"/>
            <a:chOff x="705952" y="1036301"/>
            <a:chExt cx="204486" cy="3700301"/>
          </a:xfrm>
        </p:grpSpPr>
        <p:sp>
          <p:nvSpPr>
            <p:cNvPr id="603" name="Google Shape;603;p36"/>
            <p:cNvSpPr/>
            <p:nvPr/>
          </p:nvSpPr>
          <p:spPr>
            <a:xfrm>
              <a:off x="751938" y="1935839"/>
              <a:ext cx="112500" cy="899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751938" y="2835378"/>
              <a:ext cx="112500" cy="899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751938" y="3734917"/>
              <a:ext cx="112500" cy="899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 rot="-5400000" flipH="1">
              <a:off x="705946" y="1833748"/>
              <a:ext cx="204498" cy="204486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751938" y="1036301"/>
              <a:ext cx="112500" cy="899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 rot="-5400000" flipH="1">
              <a:off x="705946" y="2733210"/>
              <a:ext cx="204498" cy="204486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 rot="-5400000" flipH="1">
              <a:off x="705946" y="3632660"/>
              <a:ext cx="204498" cy="204486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 rot="-5400000" flipH="1">
              <a:off x="705946" y="4532110"/>
              <a:ext cx="204498" cy="204486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1299250" y="1086700"/>
            <a:ext cx="3033295" cy="798900"/>
            <a:chOff x="1299250" y="1086700"/>
            <a:chExt cx="3033295" cy="798900"/>
          </a:xfrm>
        </p:grpSpPr>
        <p:grpSp>
          <p:nvGrpSpPr>
            <p:cNvPr id="612" name="Google Shape;612;p36"/>
            <p:cNvGrpSpPr/>
            <p:nvPr/>
          </p:nvGrpSpPr>
          <p:grpSpPr>
            <a:xfrm>
              <a:off x="2430685" y="1100350"/>
              <a:ext cx="1901860" cy="771600"/>
              <a:chOff x="4153601" y="1853975"/>
              <a:chExt cx="1707849" cy="771600"/>
            </a:xfrm>
          </p:grpSpPr>
          <p:sp>
            <p:nvSpPr>
              <p:cNvPr id="613" name="Google Shape;613;p3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Modularidad y Reutilizacion</a:t>
                </a:r>
                <a:endParaRPr sz="1600" dirty="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14" name="Google Shape;614;p36"/>
              <p:cNvSpPr txBox="1"/>
              <p:nvPr/>
            </p:nvSpPr>
            <p:spPr>
              <a:xfrm>
                <a:off x="4153601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15" name="Google Shape;615;p36"/>
            <p:cNvSpPr/>
            <p:nvPr/>
          </p:nvSpPr>
          <p:spPr>
            <a:xfrm>
              <a:off x="1299250" y="108670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16" name="Google Shape;616;p36"/>
          <p:cNvGrpSpPr/>
          <p:nvPr/>
        </p:nvGrpSpPr>
        <p:grpSpPr>
          <a:xfrm>
            <a:off x="1325946" y="2724400"/>
            <a:ext cx="3375228" cy="807567"/>
            <a:chOff x="1299250" y="1977583"/>
            <a:chExt cx="3375228" cy="807567"/>
          </a:xfrm>
        </p:grpSpPr>
        <p:grpSp>
          <p:nvGrpSpPr>
            <p:cNvPr id="617" name="Google Shape;617;p36"/>
            <p:cNvGrpSpPr/>
            <p:nvPr/>
          </p:nvGrpSpPr>
          <p:grpSpPr>
            <a:xfrm>
              <a:off x="2340785" y="1977583"/>
              <a:ext cx="2333693" cy="662102"/>
              <a:chOff x="4072871" y="1831658"/>
              <a:chExt cx="2095630" cy="662102"/>
            </a:xfrm>
          </p:grpSpPr>
          <p:sp>
            <p:nvSpPr>
              <p:cNvPr id="618" name="Google Shape;618;p36"/>
              <p:cNvSpPr txBox="1"/>
              <p:nvPr/>
            </p:nvSpPr>
            <p:spPr>
              <a:xfrm>
                <a:off x="4137976" y="1831658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Extensibilidad</a:t>
                </a:r>
                <a:endParaRPr sz="1600" dirty="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19" name="Google Shape;619;p36"/>
              <p:cNvSpPr txBox="1"/>
              <p:nvPr/>
            </p:nvSpPr>
            <p:spPr>
              <a:xfrm>
                <a:off x="4072871" y="2044960"/>
                <a:ext cx="209563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Permite agregar nuevos observadores sin modificar el sujeto, lo que facilita la extensibilidad del sistema</a:t>
                </a:r>
                <a:endParaRPr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20" name="Google Shape;620;p36"/>
            <p:cNvSpPr/>
            <p:nvPr/>
          </p:nvSpPr>
          <p:spPr>
            <a:xfrm>
              <a:off x="1299250" y="198625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21" name="Google Shape;621;p36"/>
          <p:cNvGrpSpPr/>
          <p:nvPr/>
        </p:nvGrpSpPr>
        <p:grpSpPr>
          <a:xfrm>
            <a:off x="1193816" y="3836594"/>
            <a:ext cx="3478516" cy="799458"/>
            <a:chOff x="1298211" y="2821642"/>
            <a:chExt cx="3478516" cy="799458"/>
          </a:xfrm>
        </p:grpSpPr>
        <p:grpSp>
          <p:nvGrpSpPr>
            <p:cNvPr id="622" name="Google Shape;622;p36"/>
            <p:cNvGrpSpPr/>
            <p:nvPr/>
          </p:nvGrpSpPr>
          <p:grpSpPr>
            <a:xfrm>
              <a:off x="2434262" y="2821642"/>
              <a:ext cx="2342465" cy="725179"/>
              <a:chOff x="4156812" y="1776167"/>
              <a:chExt cx="2103507" cy="725179"/>
            </a:xfrm>
          </p:grpSpPr>
          <p:sp>
            <p:nvSpPr>
              <p:cNvPr id="623" name="Google Shape;623;p36"/>
              <p:cNvSpPr txBox="1"/>
              <p:nvPr/>
            </p:nvSpPr>
            <p:spPr>
              <a:xfrm>
                <a:off x="4156812" y="1776167"/>
                <a:ext cx="1743601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Acoplamiento Flexible</a:t>
                </a:r>
                <a:endParaRPr sz="1600" dirty="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24" name="Google Shape;624;p36"/>
              <p:cNvSpPr txBox="1"/>
              <p:nvPr/>
            </p:nvSpPr>
            <p:spPr>
              <a:xfrm>
                <a:off x="4164689" y="1973446"/>
                <a:ext cx="2095630" cy="5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Los observadores están desacoplados del sujeto, lo que facilita cambios y mantenimiento del código.</a:t>
                </a:r>
                <a:endParaRPr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25" name="Google Shape;625;p36"/>
            <p:cNvSpPr/>
            <p:nvPr/>
          </p:nvSpPr>
          <p:spPr>
            <a:xfrm>
              <a:off x="1298211" y="282220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31" name="Google Shape;631;p36"/>
          <p:cNvGrpSpPr/>
          <p:nvPr/>
        </p:nvGrpSpPr>
        <p:grpSpPr>
          <a:xfrm>
            <a:off x="1541365" y="2958143"/>
            <a:ext cx="358644" cy="353879"/>
            <a:chOff x="-6713450" y="2397900"/>
            <a:chExt cx="295375" cy="291450"/>
          </a:xfrm>
        </p:grpSpPr>
        <p:sp>
          <p:nvSpPr>
            <p:cNvPr id="632" name="Google Shape;632;p36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6"/>
          <p:cNvGrpSpPr/>
          <p:nvPr/>
        </p:nvGrpSpPr>
        <p:grpSpPr>
          <a:xfrm>
            <a:off x="1521300" y="1306606"/>
            <a:ext cx="354820" cy="356459"/>
            <a:chOff x="-1333975" y="2365850"/>
            <a:chExt cx="292225" cy="293575"/>
          </a:xfrm>
        </p:grpSpPr>
        <p:sp>
          <p:nvSpPr>
            <p:cNvPr id="635" name="Google Shape;635;p36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6"/>
          <p:cNvGrpSpPr/>
          <p:nvPr/>
        </p:nvGrpSpPr>
        <p:grpSpPr>
          <a:xfrm>
            <a:off x="4820752" y="1036301"/>
            <a:ext cx="204486" cy="3700301"/>
            <a:chOff x="4820752" y="1036301"/>
            <a:chExt cx="204486" cy="3700301"/>
          </a:xfrm>
        </p:grpSpPr>
        <p:sp>
          <p:nvSpPr>
            <p:cNvPr id="651" name="Google Shape;651;p36"/>
            <p:cNvSpPr/>
            <p:nvPr/>
          </p:nvSpPr>
          <p:spPr>
            <a:xfrm>
              <a:off x="4866738" y="1935839"/>
              <a:ext cx="112500" cy="899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4866738" y="2835378"/>
              <a:ext cx="112500" cy="899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866738" y="3734917"/>
              <a:ext cx="112500" cy="8997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 rot="-5400000" flipH="1">
              <a:off x="4820746" y="1833748"/>
              <a:ext cx="204498" cy="204486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866738" y="1036301"/>
              <a:ext cx="112500" cy="899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 rot="-5400000" flipH="1">
              <a:off x="4820746" y="2733210"/>
              <a:ext cx="204498" cy="204486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 rot="-5400000" flipH="1">
              <a:off x="4820746" y="3632660"/>
              <a:ext cx="204498" cy="204486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 rot="-5400000" flipH="1">
              <a:off x="4820746" y="4532110"/>
              <a:ext cx="204498" cy="204486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6"/>
          <p:cNvGrpSpPr/>
          <p:nvPr/>
        </p:nvGrpSpPr>
        <p:grpSpPr>
          <a:xfrm>
            <a:off x="5274289" y="1161769"/>
            <a:ext cx="3588946" cy="798900"/>
            <a:chOff x="5476271" y="1972600"/>
            <a:chExt cx="3588946" cy="798900"/>
          </a:xfrm>
        </p:grpSpPr>
        <p:grpSp>
          <p:nvGrpSpPr>
            <p:cNvPr id="665" name="Google Shape;665;p36"/>
            <p:cNvGrpSpPr/>
            <p:nvPr/>
          </p:nvGrpSpPr>
          <p:grpSpPr>
            <a:xfrm>
              <a:off x="6554785" y="2006545"/>
              <a:ext cx="2510432" cy="764955"/>
              <a:chOff x="4161950" y="1860620"/>
              <a:chExt cx="2254339" cy="764955"/>
            </a:xfrm>
          </p:grpSpPr>
          <p:sp>
            <p:nvSpPr>
              <p:cNvPr id="666" name="Google Shape;666;p36"/>
              <p:cNvSpPr txBox="1"/>
              <p:nvPr/>
            </p:nvSpPr>
            <p:spPr>
              <a:xfrm>
                <a:off x="4187434" y="1860620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PA" sz="1600" dirty="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Dificultad en el orden de notificaciones</a:t>
                </a:r>
              </a:p>
            </p:txBody>
          </p:sp>
          <p:sp>
            <p:nvSpPr>
              <p:cNvPr id="667" name="Google Shape;667;p36"/>
              <p:cNvSpPr txBox="1"/>
              <p:nvPr/>
            </p:nvSpPr>
            <p:spPr>
              <a:xfrm>
                <a:off x="4161950" y="2176775"/>
                <a:ext cx="2254339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Si el orden en que los observadores son notificados es importante, se requiere un mecanismo adicional para controlar y mantener ese orden.</a:t>
                </a:r>
                <a:endParaRPr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68" name="Google Shape;668;p36"/>
            <p:cNvSpPr/>
            <p:nvPr/>
          </p:nvSpPr>
          <p:spPr>
            <a:xfrm>
              <a:off x="5476271" y="197260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69" name="Google Shape;669;p36"/>
          <p:cNvGrpSpPr/>
          <p:nvPr/>
        </p:nvGrpSpPr>
        <p:grpSpPr>
          <a:xfrm>
            <a:off x="5362817" y="2838490"/>
            <a:ext cx="3530785" cy="847633"/>
            <a:chOff x="5414050" y="2837067"/>
            <a:chExt cx="3530785" cy="847633"/>
          </a:xfrm>
        </p:grpSpPr>
        <p:grpSp>
          <p:nvGrpSpPr>
            <p:cNvPr id="670" name="Google Shape;670;p36"/>
            <p:cNvGrpSpPr/>
            <p:nvPr/>
          </p:nvGrpSpPr>
          <p:grpSpPr>
            <a:xfrm>
              <a:off x="6554784" y="2837067"/>
              <a:ext cx="2390051" cy="833983"/>
              <a:chOff x="4161949" y="1791592"/>
              <a:chExt cx="2146238" cy="833983"/>
            </a:xfrm>
          </p:grpSpPr>
          <p:sp>
            <p:nvSpPr>
              <p:cNvPr id="671" name="Google Shape;671;p36"/>
              <p:cNvSpPr txBox="1"/>
              <p:nvPr/>
            </p:nvSpPr>
            <p:spPr>
              <a:xfrm>
                <a:off x="4195784" y="1791592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Sobrecarga de Notificaciones</a:t>
                </a:r>
                <a:endParaRPr sz="1600" dirty="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72" name="Google Shape;672;p36"/>
              <p:cNvSpPr txBox="1"/>
              <p:nvPr/>
            </p:nvSpPr>
            <p:spPr>
              <a:xfrm>
                <a:off x="4161949" y="2176775"/>
                <a:ext cx="2146238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Si el sujeto tiene muchos observadores y realiza cambios frecuentes en su estado, puede generar una sobrecarga de notificaciones y afectar el rendimiento del sistema.</a:t>
                </a:r>
                <a:endParaRPr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73" name="Google Shape;673;p36"/>
            <p:cNvSpPr/>
            <p:nvPr/>
          </p:nvSpPr>
          <p:spPr>
            <a:xfrm>
              <a:off x="5414050" y="288580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83" name="Google Shape;683;p36"/>
          <p:cNvGrpSpPr/>
          <p:nvPr/>
        </p:nvGrpSpPr>
        <p:grpSpPr>
          <a:xfrm>
            <a:off x="5545311" y="1397709"/>
            <a:ext cx="354870" cy="356757"/>
            <a:chOff x="-3852025" y="2764950"/>
            <a:chExt cx="291450" cy="293000"/>
          </a:xfrm>
        </p:grpSpPr>
        <p:sp>
          <p:nvSpPr>
            <p:cNvPr id="684" name="Google Shape;684;p36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1414399" y="4074312"/>
            <a:ext cx="357733" cy="356792"/>
            <a:chOff x="-4570325" y="2405775"/>
            <a:chExt cx="294600" cy="293825"/>
          </a:xfrm>
        </p:grpSpPr>
        <p:sp>
          <p:nvSpPr>
            <p:cNvPr id="690" name="Google Shape;690;p36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14;p36">
            <a:extLst>
              <a:ext uri="{FF2B5EF4-FFF2-40B4-BE49-F238E27FC236}">
                <a16:creationId xmlns:a16="http://schemas.microsoft.com/office/drawing/2014/main" id="{5394DE25-9C54-49D0-D5AB-E950424C7A64}"/>
              </a:ext>
            </a:extLst>
          </p:cNvPr>
          <p:cNvSpPr txBox="1"/>
          <p:nvPr/>
        </p:nvSpPr>
        <p:spPr>
          <a:xfrm>
            <a:off x="2408340" y="1422532"/>
            <a:ext cx="1891834" cy="140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dirty="0">
                <a:solidFill>
                  <a:schemeClr val="bg1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Permite un mayor modularidad en el diseño de software, ya que los sujetos y observadores pueden ser reutilizados en diferentes contextos.</a:t>
            </a:r>
            <a:endParaRPr lang="en-US" sz="1050" dirty="0">
              <a:solidFill>
                <a:schemeClr val="bg1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grpSp>
        <p:nvGrpSpPr>
          <p:cNvPr id="646" name="Google Shape;646;p36"/>
          <p:cNvGrpSpPr/>
          <p:nvPr/>
        </p:nvGrpSpPr>
        <p:grpSpPr>
          <a:xfrm>
            <a:off x="5598412" y="3120212"/>
            <a:ext cx="354820" cy="353879"/>
            <a:chOff x="-937025" y="2064750"/>
            <a:chExt cx="292225" cy="291450"/>
          </a:xfrm>
        </p:grpSpPr>
        <p:sp>
          <p:nvSpPr>
            <p:cNvPr id="647" name="Google Shape;647;p36"/>
            <p:cNvSpPr/>
            <p:nvPr/>
          </p:nvSpPr>
          <p:spPr>
            <a:xfrm>
              <a:off x="-834625" y="2134850"/>
              <a:ext cx="86650" cy="85075"/>
            </a:xfrm>
            <a:custGeom>
              <a:avLst/>
              <a:gdLst/>
              <a:ahLst/>
              <a:cxnLst/>
              <a:rect l="l" t="t" r="r" b="b"/>
              <a:pathLst>
                <a:path w="3466" h="3403" extrusionOk="0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-936225" y="2304975"/>
              <a:ext cx="289850" cy="51225"/>
            </a:xfrm>
            <a:custGeom>
              <a:avLst/>
              <a:gdLst/>
              <a:ahLst/>
              <a:cxnLst/>
              <a:rect l="l" t="t" r="r" b="b"/>
              <a:pathLst>
                <a:path w="11594" h="2049" extrusionOk="0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-937025" y="2064750"/>
              <a:ext cx="292225" cy="223125"/>
            </a:xfrm>
            <a:custGeom>
              <a:avLst/>
              <a:gdLst/>
              <a:ahLst/>
              <a:cxnLst/>
              <a:rect l="l" t="t" r="r" b="b"/>
              <a:pathLst>
                <a:path w="11689" h="8925" extrusionOk="0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9EDDAF8-68C8-E568-10CA-5864E6E2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18537"/>
            <a:ext cx="4286907" cy="29833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00FCBB-F4C1-996F-DDA2-ED404B741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9" y="224691"/>
            <a:ext cx="8242506" cy="8169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91F8F0-B20C-A8CB-0B22-BC7767158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53" y="1245755"/>
            <a:ext cx="3883489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2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AA2324-E0C4-A33E-6D71-3E1140BB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6" y="167568"/>
            <a:ext cx="8242506" cy="816935"/>
          </a:xfrm>
          <a:prstGeom prst="rect">
            <a:avLst/>
          </a:prstGeom>
        </p:spPr>
      </p:pic>
      <p:sp>
        <p:nvSpPr>
          <p:cNvPr id="4" name="Google Shape;614;p36">
            <a:extLst>
              <a:ext uri="{FF2B5EF4-FFF2-40B4-BE49-F238E27FC236}">
                <a16:creationId xmlns:a16="http://schemas.microsoft.com/office/drawing/2014/main" id="{04632840-C703-219D-A222-4AE006B71C6A}"/>
              </a:ext>
            </a:extLst>
          </p:cNvPr>
          <p:cNvSpPr txBox="1"/>
          <p:nvPr/>
        </p:nvSpPr>
        <p:spPr>
          <a:xfrm>
            <a:off x="1776968" y="1168532"/>
            <a:ext cx="3607831" cy="5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dirty="0">
                <a:solidFill>
                  <a:schemeClr val="bg1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https://reactiveprogramming.io/blog/es/patrones-de-diseno/observer</a:t>
            </a:r>
            <a:endParaRPr lang="en-US" sz="1050" dirty="0">
              <a:solidFill>
                <a:schemeClr val="bg1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83F81C-B9C7-87A8-A16F-245BB8EC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635" y="984503"/>
            <a:ext cx="201185" cy="37005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71E393-6B51-6261-DBF9-220E26C1D2A3}"/>
              </a:ext>
            </a:extLst>
          </p:cNvPr>
          <p:cNvSpPr txBox="1"/>
          <p:nvPr/>
        </p:nvSpPr>
        <p:spPr>
          <a:xfrm>
            <a:off x="1776968" y="183081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https://www.youtube.com/watch?v=UeD-fKU9oMM&amp;t=3s&amp;ab_channel=Thepowerups-Learning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034FA7-2984-A5DC-BF9C-8614F7F5D45E}"/>
              </a:ext>
            </a:extLst>
          </p:cNvPr>
          <p:cNvSpPr txBox="1"/>
          <p:nvPr/>
        </p:nvSpPr>
        <p:spPr>
          <a:xfrm>
            <a:off x="1776968" y="255174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https://www.youtube.com/watch?v=vZr_5SK9Nps&amp;t=183s&amp;ab_channel=JavaDevOne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809BFE-C0A3-4BAB-52C7-DE5606633507}"/>
              </a:ext>
            </a:extLst>
          </p:cNvPr>
          <p:cNvSpPr txBox="1"/>
          <p:nvPr/>
        </p:nvSpPr>
        <p:spPr>
          <a:xfrm>
            <a:off x="1704397" y="327266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https://www.youtube.com/watch?v=HFkZb1g8faA&amp;t=170s&amp;pp=ygUPcGF0cm9uIG9ic2VydmVy</a:t>
            </a:r>
          </a:p>
        </p:txBody>
      </p:sp>
    </p:spTree>
    <p:extLst>
      <p:ext uri="{BB962C8B-B14F-4D97-AF65-F5344CB8AC3E}">
        <p14:creationId xmlns:p14="http://schemas.microsoft.com/office/powerpoint/2010/main" val="2736320772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Costing Infographics by Slidesgo">
  <a:themeElements>
    <a:clrScheme name="Simple Light">
      <a:dk1>
        <a:srgbClr val="FFFFFF"/>
      </a:dk1>
      <a:lt1>
        <a:srgbClr val="EFEFEF"/>
      </a:lt1>
      <a:dk2>
        <a:srgbClr val="FFC28C"/>
      </a:dk2>
      <a:lt2>
        <a:srgbClr val="FF8609"/>
      </a:lt2>
      <a:accent1>
        <a:srgbClr val="B791FF"/>
      </a:accent1>
      <a:accent2>
        <a:srgbClr val="7205FF"/>
      </a:accent2>
      <a:accent3>
        <a:srgbClr val="FF6997"/>
      </a:accent3>
      <a:accent4>
        <a:srgbClr val="FD9AB4"/>
      </a:accent4>
      <a:accent5>
        <a:srgbClr val="71E2B9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418</Words>
  <Application>Microsoft Office PowerPoint</Application>
  <PresentationFormat>Presentación en pantalla (16:9)</PresentationFormat>
  <Paragraphs>42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Nunito Light</vt:lpstr>
      <vt:lpstr>Arial</vt:lpstr>
      <vt:lpstr>PT Sans</vt:lpstr>
      <vt:lpstr>Roboto</vt:lpstr>
      <vt:lpstr>Roboto Condensed Light</vt:lpstr>
      <vt:lpstr>Fira Sans Extra Condensed SemiBold</vt:lpstr>
      <vt:lpstr>Bebas Neue</vt:lpstr>
      <vt:lpstr>Process Costing Infographics by Slidesgo</vt:lpstr>
      <vt:lpstr>Patron de diseño</vt:lpstr>
      <vt:lpstr>Definición</vt:lpstr>
      <vt:lpstr>Presentación de PowerPoint</vt:lpstr>
      <vt:lpstr>Presentación de PowerPoint</vt:lpstr>
      <vt:lpstr>Caracteristicas de los componentes</vt:lpstr>
      <vt:lpstr>Ventajas y Desventajas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de diseño</dc:title>
  <dc:creator>Denisse Mock</dc:creator>
  <cp:lastModifiedBy>DENISSE MOCK</cp:lastModifiedBy>
  <cp:revision>6</cp:revision>
  <dcterms:modified xsi:type="dcterms:W3CDTF">2023-06-13T21:29:49Z</dcterms:modified>
</cp:coreProperties>
</file>