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62" r:id="rId3"/>
    <p:sldId id="261" r:id="rId4"/>
    <p:sldId id="267" r:id="rId5"/>
    <p:sldId id="264" r:id="rId6"/>
    <p:sldId id="259" r:id="rId7"/>
    <p:sldId id="311" r:id="rId8"/>
  </p:sldIdLst>
  <p:sldSz cx="9144000" cy="5143500" type="screen16x9"/>
  <p:notesSz cx="6858000" cy="9144000"/>
  <p:embeddedFontLst>
    <p:embeddedFont>
      <p:font typeface="Montserrat ExtraBold" panose="020B0604020202020204" charset="0"/>
      <p:bold r:id="rId10"/>
      <p:boldItalic r:id="rId11"/>
    </p:embeddedFont>
    <p:embeddedFont>
      <p:font typeface="Bebas Neue" panose="020B0604020202020204" charset="0"/>
      <p:regular r:id="rId12"/>
    </p:embeddedFont>
    <p:embeddedFont>
      <p:font typeface="Montserrat Medium" panose="020B0604020202020204" charset="0"/>
      <p:regular r:id="rId13"/>
      <p:bold r:id="rId14"/>
      <p:italic r:id="rId15"/>
      <p:boldItalic r:id="rId16"/>
    </p:embeddedFont>
    <p:embeddedFont>
      <p:font typeface="Montserrat SemiBold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940DCE-0076-4CE1-A831-11A5BD69A013}">
  <a:tblStyle styleId="{BF940DCE-0076-4CE1-A831-11A5BD69A0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ABE940-0990-493C-BE51-84CE041D6D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5" autoAdjust="0"/>
  </p:normalViewPr>
  <p:slideViewPr>
    <p:cSldViewPr snapToGrid="0">
      <p:cViewPr>
        <p:scale>
          <a:sx n="95" d="100"/>
          <a:sy n="95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9d8371ad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09d8371ad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93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3448591">
            <a:off x="-214960" y="-161636"/>
            <a:ext cx="1404257" cy="1732829"/>
          </a:xfrm>
          <a:custGeom>
            <a:avLst/>
            <a:gdLst/>
            <a:ahLst/>
            <a:cxnLst/>
            <a:rect l="l" t="t" r="r" b="b"/>
            <a:pathLst>
              <a:path w="56175" h="69319" extrusionOk="0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151500" y="4359463"/>
            <a:ext cx="1216300" cy="1219600"/>
          </a:xfrm>
          <a:custGeom>
            <a:avLst/>
            <a:gdLst/>
            <a:ahLst/>
            <a:cxnLst/>
            <a:rect l="l" t="t" r="r" b="b"/>
            <a:pathLst>
              <a:path w="48652" h="48784" extrusionOk="0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52100" y="3069277"/>
            <a:ext cx="1518957" cy="1519045"/>
          </a:xfrm>
          <a:custGeom>
            <a:avLst/>
            <a:gdLst/>
            <a:ahLst/>
            <a:cxnLst/>
            <a:rect l="l" t="t" r="r" b="b"/>
            <a:pathLst>
              <a:path w="51525" h="51528" extrusionOk="0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495188" y="-753225"/>
            <a:ext cx="1656900" cy="1656900"/>
          </a:xfrm>
          <a:prstGeom prst="donut">
            <a:avLst>
              <a:gd name="adj" fmla="val 11484"/>
            </a:avLst>
          </a:pr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1721063"/>
            <a:ext cx="7321800" cy="1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rot="-228">
            <a:off x="713375" y="3352183"/>
            <a:ext cx="4529100" cy="475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8546763" y="-288950"/>
            <a:ext cx="1656900" cy="1656900"/>
          </a:xfrm>
          <a:prstGeom prst="donut">
            <a:avLst>
              <a:gd name="adj" fmla="val 11484"/>
            </a:avLst>
          </a:pr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3"/>
          <p:cNvSpPr/>
          <p:nvPr/>
        </p:nvSpPr>
        <p:spPr>
          <a:xfrm rot="-3448591">
            <a:off x="-781898" y="4059952"/>
            <a:ext cx="1404257" cy="1732829"/>
          </a:xfrm>
          <a:custGeom>
            <a:avLst/>
            <a:gdLst/>
            <a:ahLst/>
            <a:cxnLst/>
            <a:rect l="l" t="t" r="r" b="b"/>
            <a:pathLst>
              <a:path w="56175" h="69319" extrusionOk="0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7430550" y="3269527"/>
            <a:ext cx="1518957" cy="1519045"/>
          </a:xfrm>
          <a:custGeom>
            <a:avLst/>
            <a:gdLst/>
            <a:ahLst/>
            <a:cxnLst/>
            <a:rect l="l" t="t" r="r" b="b"/>
            <a:pathLst>
              <a:path w="51525" h="51528" extrusionOk="0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 rot="-3448591">
            <a:off x="-317623" y="3737589"/>
            <a:ext cx="1404257" cy="1732829"/>
          </a:xfrm>
          <a:custGeom>
            <a:avLst/>
            <a:gdLst/>
            <a:ahLst/>
            <a:cxnLst/>
            <a:rect l="l" t="t" r="r" b="b"/>
            <a:pathLst>
              <a:path w="56175" h="69319" extrusionOk="0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5267500" y="1404875"/>
            <a:ext cx="3017400" cy="28890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7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70150" y="1926675"/>
            <a:ext cx="6803700" cy="13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5935013" y="4303025"/>
            <a:ext cx="1656900" cy="1656900"/>
          </a:xfrm>
          <a:prstGeom prst="donut">
            <a:avLst>
              <a:gd name="adj" fmla="val 11484"/>
            </a:avLst>
          </a:pr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713225" y="-311162"/>
            <a:ext cx="1216300" cy="1219600"/>
          </a:xfrm>
          <a:custGeom>
            <a:avLst/>
            <a:gdLst/>
            <a:ahLst/>
            <a:cxnLst/>
            <a:rect l="l" t="t" r="r" b="b"/>
            <a:pathLst>
              <a:path w="48652" h="48784" extrusionOk="0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-3448591">
            <a:off x="7881402" y="-119723"/>
            <a:ext cx="1404257" cy="1732829"/>
          </a:xfrm>
          <a:custGeom>
            <a:avLst/>
            <a:gdLst/>
            <a:ahLst/>
            <a:cxnLst/>
            <a:rect l="l" t="t" r="r" b="b"/>
            <a:pathLst>
              <a:path w="56175" h="69319" extrusionOk="0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-608450" y="3938852"/>
            <a:ext cx="1518957" cy="1519045"/>
          </a:xfrm>
          <a:custGeom>
            <a:avLst/>
            <a:gdLst/>
            <a:ahLst/>
            <a:cxnLst/>
            <a:rect l="l" t="t" r="r" b="b"/>
            <a:pathLst>
              <a:path w="51525" h="51528" extrusionOk="0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511725" y="1605825"/>
            <a:ext cx="5281800" cy="13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1511725" y="3001100"/>
            <a:ext cx="5281800" cy="742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23825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-943687" y="2626950"/>
            <a:ext cx="1656900" cy="1656900"/>
          </a:xfrm>
          <a:prstGeom prst="donut">
            <a:avLst>
              <a:gd name="adj" fmla="val 11484"/>
            </a:avLst>
          </a:pr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 rot="-3448591">
            <a:off x="5519352" y="-759573"/>
            <a:ext cx="1404257" cy="1732829"/>
          </a:xfrm>
          <a:custGeom>
            <a:avLst/>
            <a:gdLst/>
            <a:ahLst/>
            <a:cxnLst/>
            <a:rect l="l" t="t" r="r" b="b"/>
            <a:pathLst>
              <a:path w="56175" h="69319" extrusionOk="0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4878650" y="2828425"/>
            <a:ext cx="30357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2"/>
          </p:nvPr>
        </p:nvSpPr>
        <p:spPr>
          <a:xfrm>
            <a:off x="1229625" y="2828425"/>
            <a:ext cx="30387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3"/>
          </p:nvPr>
        </p:nvSpPr>
        <p:spPr>
          <a:xfrm>
            <a:off x="1229642" y="2345725"/>
            <a:ext cx="3038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4"/>
          </p:nvPr>
        </p:nvSpPr>
        <p:spPr>
          <a:xfrm>
            <a:off x="4878671" y="2345725"/>
            <a:ext cx="303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8424000" y="3959888"/>
            <a:ext cx="1288125" cy="1288200"/>
          </a:xfrm>
          <a:custGeom>
            <a:avLst/>
            <a:gdLst/>
            <a:ahLst/>
            <a:cxnLst/>
            <a:rect l="l" t="t" r="r" b="b"/>
            <a:pathLst>
              <a:path w="51525" h="51528" extrusionOk="0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-691150" y="1115475"/>
            <a:ext cx="1404375" cy="1732975"/>
          </a:xfrm>
          <a:custGeom>
            <a:avLst/>
            <a:gdLst/>
            <a:ahLst/>
            <a:cxnLst/>
            <a:rect l="l" t="t" r="r" b="b"/>
            <a:pathLst>
              <a:path w="56175" h="69319" extrusionOk="0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1"/>
          </p:nvPr>
        </p:nvSpPr>
        <p:spPr>
          <a:xfrm>
            <a:off x="4832046" y="18619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2"/>
          </p:nvPr>
        </p:nvSpPr>
        <p:spPr>
          <a:xfrm>
            <a:off x="1057854" y="18619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-713625" y="1288388"/>
            <a:ext cx="1288125" cy="1288200"/>
          </a:xfrm>
          <a:custGeom>
            <a:avLst/>
            <a:gdLst/>
            <a:ahLst/>
            <a:cxnLst/>
            <a:rect l="l" t="t" r="r" b="b"/>
            <a:pathLst>
              <a:path w="51525" h="51528" extrusionOk="0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8118275" y="4032313"/>
            <a:ext cx="1404375" cy="1732975"/>
          </a:xfrm>
          <a:custGeom>
            <a:avLst/>
            <a:gdLst/>
            <a:ahLst/>
            <a:cxnLst/>
            <a:rect l="l" t="t" r="r" b="b"/>
            <a:pathLst>
              <a:path w="56175" h="69319" extrusionOk="0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974275" y="2916199"/>
            <a:ext cx="2138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2"/>
          </p:nvPr>
        </p:nvSpPr>
        <p:spPr>
          <a:xfrm>
            <a:off x="3501600" y="2916199"/>
            <a:ext cx="21396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030125" y="2916199"/>
            <a:ext cx="21396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4"/>
          </p:nvPr>
        </p:nvSpPr>
        <p:spPr>
          <a:xfrm>
            <a:off x="974275" y="2332390"/>
            <a:ext cx="21384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501600" y="2332390"/>
            <a:ext cx="21396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6"/>
          </p:nvPr>
        </p:nvSpPr>
        <p:spPr>
          <a:xfrm>
            <a:off x="6030125" y="2332390"/>
            <a:ext cx="21396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/>
          <p:nvPr/>
        </p:nvSpPr>
        <p:spPr>
          <a:xfrm rot="-5400000">
            <a:off x="7845025" y="3737601"/>
            <a:ext cx="1404235" cy="1732802"/>
          </a:xfrm>
          <a:custGeom>
            <a:avLst/>
            <a:gdLst/>
            <a:ahLst/>
            <a:cxnLst/>
            <a:rect l="l" t="t" r="r" b="b"/>
            <a:pathLst>
              <a:path w="56175" h="69319" extrusionOk="0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-1095875" y="1397152"/>
            <a:ext cx="1518957" cy="1519045"/>
          </a:xfrm>
          <a:custGeom>
            <a:avLst/>
            <a:gdLst/>
            <a:ahLst/>
            <a:cxnLst/>
            <a:rect l="l" t="t" r="r" b="b"/>
            <a:pathLst>
              <a:path w="51525" h="51528" extrusionOk="0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-844575" y="1263588"/>
            <a:ext cx="1288125" cy="1288200"/>
          </a:xfrm>
          <a:custGeom>
            <a:avLst/>
            <a:gdLst/>
            <a:ahLst/>
            <a:cxnLst/>
            <a:rect l="l" t="t" r="r" b="b"/>
            <a:pathLst>
              <a:path w="51525" h="51528" extrusionOk="0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8161925" y="4054138"/>
            <a:ext cx="1404375" cy="1732975"/>
          </a:xfrm>
          <a:custGeom>
            <a:avLst/>
            <a:gdLst/>
            <a:ahLst/>
            <a:cxnLst/>
            <a:rect l="l" t="t" r="r" b="b"/>
            <a:pathLst>
              <a:path w="56175" h="69319" extrusionOk="0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SemiBold"/>
              <a:buNone/>
              <a:defRPr sz="3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67" r:id="rId6"/>
    <p:sldLayoutId id="2147483669" r:id="rId7"/>
    <p:sldLayoutId id="2147483670" r:id="rId8"/>
    <p:sldLayoutId id="2147483678" r:id="rId9"/>
    <p:sldLayoutId id="214748367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/>
          <p:nvPr/>
        </p:nvSpPr>
        <p:spPr>
          <a:xfrm>
            <a:off x="-106225" y="1545679"/>
            <a:ext cx="8200800" cy="159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ctrTitle"/>
          </p:nvPr>
        </p:nvSpPr>
        <p:spPr>
          <a:xfrm>
            <a:off x="713225" y="1721075"/>
            <a:ext cx="8122500" cy="13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 smtClean="0">
                <a:latin typeface="Montserrat ExtraBold"/>
                <a:ea typeface="Montserrat ExtraBold"/>
                <a:cs typeface="Montserrat ExtraBold"/>
                <a:sym typeface="Montserrat ExtraBold"/>
              </a:rPr>
              <a:t>DECORADOR</a:t>
            </a:r>
            <a:r>
              <a:rPr lang="en" sz="7200" dirty="0" smtClean="0"/>
              <a:t/>
            </a:r>
            <a:br>
              <a:rPr lang="en" sz="7200" dirty="0" smtClean="0"/>
            </a:br>
            <a:r>
              <a:rPr lang="en" sz="3000" dirty="0" smtClean="0"/>
              <a:t>Patrón de diseño estructurado:</a:t>
            </a:r>
            <a:endParaRPr sz="3000" dirty="0"/>
          </a:p>
        </p:txBody>
      </p:sp>
      <p:sp>
        <p:nvSpPr>
          <p:cNvPr id="263" name="Google Shape;263;p37"/>
          <p:cNvSpPr txBox="1">
            <a:spLocks noGrp="1"/>
          </p:cNvSpPr>
          <p:nvPr>
            <p:ph type="subTitle" idx="1"/>
          </p:nvPr>
        </p:nvSpPr>
        <p:spPr>
          <a:xfrm rot="-228">
            <a:off x="713375" y="3352183"/>
            <a:ext cx="4529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Presentado por Yodalys Córdoba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title"/>
          </p:nvPr>
        </p:nvSpPr>
        <p:spPr>
          <a:xfrm>
            <a:off x="820484" y="579229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Patrón 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DECORADOR</a:t>
            </a:r>
            <a:endParaRPr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6" name="Google Shape;326;p43"/>
          <p:cNvSpPr txBox="1">
            <a:spLocks noGrp="1"/>
          </p:cNvSpPr>
          <p:nvPr>
            <p:ph type="subTitle" idx="1"/>
          </p:nvPr>
        </p:nvSpPr>
        <p:spPr>
          <a:xfrm>
            <a:off x="4118410" y="1622145"/>
            <a:ext cx="4655837" cy="244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s-419" sz="1450" dirty="0"/>
              <a:t>Este patrón pertenece a la categoría de patrones estructurales y se utiliza para agregar funcionalidad adicional a un objeto existente de manera dinámica y flexible, sin modificar su estructura </a:t>
            </a:r>
            <a:r>
              <a:rPr lang="es-419" sz="1450" dirty="0" smtClean="0"/>
              <a:t>base; </a:t>
            </a:r>
            <a:r>
              <a:rPr lang="es-419" dirty="0"/>
              <a:t>mediante la creación de una jerarquía de clases de decoradores que implementan una interfaz común con el objeto base</a:t>
            </a:r>
            <a:r>
              <a:rPr lang="es-419" dirty="0" smtClean="0"/>
              <a:t>.</a:t>
            </a:r>
            <a:endParaRPr lang="es-419" dirty="0"/>
          </a:p>
        </p:txBody>
      </p:sp>
      <p:pic>
        <p:nvPicPr>
          <p:cNvPr id="1030" name="Picture 6" descr="Servicios de Ingeniería de Software para todo tipo de industria | Integra 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26" y="1026353"/>
            <a:ext cx="3488846" cy="38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Elementos clave del patrón </a:t>
            </a:r>
            <a:br>
              <a:rPr lang="en" dirty="0" smtClean="0"/>
            </a:b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Decorador</a:t>
            </a:r>
            <a:endParaRPr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50" name="Picture 2" descr="Patrón Decorator: explicación, gráfico UML y ejemplos - ION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8" t="11656" r="6222" b="6768"/>
          <a:stretch/>
        </p:blipFill>
        <p:spPr bwMode="auto">
          <a:xfrm>
            <a:off x="720000" y="1781471"/>
            <a:ext cx="4394611" cy="24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57" y="1286189"/>
            <a:ext cx="1625731" cy="30735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8" t="1370" r="788" b="9576"/>
          <a:stretch/>
        </p:blipFill>
        <p:spPr>
          <a:xfrm>
            <a:off x="7256465" y="1280851"/>
            <a:ext cx="1201938" cy="3078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Patrón </a:t>
            </a:r>
            <a:r>
              <a:rPr lang="en" b="1" dirty="0" smtClean="0">
                <a:sym typeface="Montserrat SemiBold"/>
              </a:rPr>
              <a:t>DECORADOR</a:t>
            </a:r>
            <a:endParaRPr b="1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5058875" y="2772216"/>
            <a:ext cx="3035700" cy="1197900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dirty="0" smtClean="0"/>
              <a:t>Posible complejidad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dirty="0" smtClean="0"/>
              <a:t>Potencial sobrecarga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dirty="0" smtClean="0"/>
              <a:t>Gestión de estado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2"/>
          </p:nvPr>
        </p:nvSpPr>
        <p:spPr>
          <a:xfrm>
            <a:off x="793589" y="2772216"/>
            <a:ext cx="3362472" cy="1197900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dirty="0" smtClean="0"/>
              <a:t>Flexibilidad y </a:t>
            </a:r>
            <a:r>
              <a:rPr lang="es-ES" dirty="0" err="1" smtClean="0"/>
              <a:t>extensibiliadad</a:t>
            </a:r>
            <a:endParaRPr lang="es-ES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dirty="0" smtClean="0"/>
              <a:t>Evita la </a:t>
            </a:r>
            <a:r>
              <a:rPr lang="es-ES" dirty="0" err="1" smtClean="0"/>
              <a:t>poliferación</a:t>
            </a:r>
            <a:r>
              <a:rPr lang="es-ES" dirty="0" smtClean="0"/>
              <a:t> de subclases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dirty="0" smtClean="0"/>
              <a:t>Mantenimiento y reutilización</a:t>
            </a:r>
            <a:endParaRPr lang="es-419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3"/>
          </p:nvPr>
        </p:nvSpPr>
        <p:spPr>
          <a:xfrm>
            <a:off x="955475" y="2162636"/>
            <a:ext cx="3038700" cy="558900"/>
          </a:xfrm>
        </p:spPr>
        <p:txBody>
          <a:bodyPr/>
          <a:lstStyle/>
          <a:p>
            <a:r>
              <a:rPr lang="es-ES" dirty="0" smtClean="0"/>
              <a:t>Ventajas</a:t>
            </a:r>
            <a:endParaRPr lang="es-419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4"/>
          </p:nvPr>
        </p:nvSpPr>
        <p:spPr>
          <a:xfrm>
            <a:off x="4878650" y="2162636"/>
            <a:ext cx="3035700" cy="558900"/>
          </a:xfrm>
        </p:spPr>
        <p:txBody>
          <a:bodyPr/>
          <a:lstStyle/>
          <a:p>
            <a:r>
              <a:rPr lang="es-ES" dirty="0" smtClean="0"/>
              <a:t>Desventajas </a:t>
            </a:r>
            <a:endParaRPr lang="es-419" dirty="0"/>
          </a:p>
        </p:txBody>
      </p:sp>
      <p:sp>
        <p:nvSpPr>
          <p:cNvPr id="467" name="Google Shape;467;p48"/>
          <p:cNvSpPr/>
          <p:nvPr/>
        </p:nvSpPr>
        <p:spPr>
          <a:xfrm>
            <a:off x="-106225" y="1774279"/>
            <a:ext cx="8200800" cy="159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ubtítulo 1"/>
          <p:cNvSpPr txBox="1">
            <a:spLocks/>
          </p:cNvSpPr>
          <p:nvPr/>
        </p:nvSpPr>
        <p:spPr>
          <a:xfrm>
            <a:off x="321854" y="970325"/>
            <a:ext cx="8102146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 algn="just"/>
            <a:r>
              <a:rPr lang="es-419" sz="1250" dirty="0"/>
              <a:t>Es importante tener en cuenta que el patrón Decorador puede agregar complejidad al sistema, especialmente si se utiliza en exceso o de manera inapropiada. Además, el orden en el que se agregan los decoradores puede afectar el comportamiento final del objeto.</a:t>
            </a:r>
          </a:p>
          <a:p>
            <a:pPr marL="139700" indent="0" algn="just"/>
            <a:endParaRPr lang="es-419" sz="12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>
            <a:spLocks noGrp="1"/>
          </p:cNvSpPr>
          <p:nvPr>
            <p:ph type="title"/>
          </p:nvPr>
        </p:nvSpPr>
        <p:spPr>
          <a:xfrm>
            <a:off x="663879" y="334492"/>
            <a:ext cx="7704000" cy="1138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Ejemplos de implementación en 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softwares:</a:t>
            </a:r>
            <a:endParaRPr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8" name="Google Shape;358;p45"/>
          <p:cNvSpPr txBox="1">
            <a:spLocks noGrp="1"/>
          </p:cNvSpPr>
          <p:nvPr>
            <p:ph type="subTitle" idx="1"/>
          </p:nvPr>
        </p:nvSpPr>
        <p:spPr>
          <a:xfrm>
            <a:off x="719400" y="1453714"/>
            <a:ext cx="77040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419" dirty="0"/>
              <a:t>A</a:t>
            </a:r>
            <a:r>
              <a:rPr lang="es-419" dirty="0" smtClean="0"/>
              <a:t>lgunos </a:t>
            </a:r>
            <a:r>
              <a:rPr lang="es-419" dirty="0"/>
              <a:t>ejemplos de software donde se puede encontrar el patrón Decorador implementado. El patrón Decorador es ampliamente utilizado en la industria del software debido a su flexibilidad y capacidad para agregar funcionalidad adicional de manera modular y dinámica.</a:t>
            </a:r>
            <a:endParaRPr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3"/>
          </p:nvPr>
        </p:nvSpPr>
        <p:spPr>
          <a:xfrm>
            <a:off x="2321126" y="2863889"/>
            <a:ext cx="4500547" cy="1015500"/>
          </a:xfrm>
        </p:spPr>
        <p:txBody>
          <a:bodyPr/>
          <a:lstStyle/>
          <a:p>
            <a:pPr algn="just"/>
            <a:r>
              <a:rPr lang="pt-BR" dirty="0" err="1" smtClean="0"/>
              <a:t>Ej</a:t>
            </a:r>
            <a:r>
              <a:rPr lang="pt-BR" dirty="0" smtClean="0"/>
              <a:t>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dirty="0" smtClean="0"/>
              <a:t>Biblioteca </a:t>
            </a:r>
            <a:r>
              <a:rPr lang="pt-BR" dirty="0"/>
              <a:t>de entrada/</a:t>
            </a:r>
            <a:r>
              <a:rPr lang="pt-BR" dirty="0" err="1"/>
              <a:t>salida</a:t>
            </a:r>
            <a:r>
              <a:rPr lang="pt-BR" dirty="0"/>
              <a:t> de Java (Java I/O</a:t>
            </a:r>
            <a:r>
              <a:rPr lang="pt-BR" dirty="0" smtClean="0"/>
              <a:t>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dirty="0" smtClean="0"/>
              <a:t>Frameworks y bibliotecas web</a:t>
            </a:r>
            <a:endParaRPr lang="es-419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>
            <a:spLocks noGrp="1"/>
          </p:cNvSpPr>
          <p:nvPr>
            <p:ph type="title"/>
          </p:nvPr>
        </p:nvSpPr>
        <p:spPr>
          <a:xfrm>
            <a:off x="841584" y="-138521"/>
            <a:ext cx="6955936" cy="13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3300" dirty="0" smtClean="0"/>
              <a:t>1. Biblioteca </a:t>
            </a:r>
            <a:r>
              <a:rPr lang="pt-BR" sz="3300" dirty="0"/>
              <a:t>de entrada/</a:t>
            </a:r>
            <a:r>
              <a:rPr lang="pt-BR" sz="3300" dirty="0" err="1"/>
              <a:t>salida</a:t>
            </a:r>
            <a:r>
              <a:rPr lang="pt-BR" sz="3300" dirty="0"/>
              <a:t> de Java (Java I/O):</a:t>
            </a:r>
            <a:endParaRPr sz="3300" dirty="0"/>
          </a:p>
        </p:txBody>
      </p:sp>
      <p:sp>
        <p:nvSpPr>
          <p:cNvPr id="301" name="Google Shape;301;p40"/>
          <p:cNvSpPr txBox="1">
            <a:spLocks noGrp="1"/>
          </p:cNvSpPr>
          <p:nvPr>
            <p:ph type="subTitle" idx="1"/>
          </p:nvPr>
        </p:nvSpPr>
        <p:spPr>
          <a:xfrm>
            <a:off x="1268860" y="3749152"/>
            <a:ext cx="6528660" cy="1224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419" sz="1250" dirty="0"/>
              <a:t>Por ejemplo, se pueden agregar decoradores como </a:t>
            </a:r>
            <a:r>
              <a:rPr lang="es-419" sz="1250" dirty="0" err="1"/>
              <a:t>BufferedInputStream</a:t>
            </a:r>
            <a:r>
              <a:rPr lang="es-419" sz="1250" dirty="0"/>
              <a:t>, </a:t>
            </a:r>
            <a:r>
              <a:rPr lang="es-419" sz="1250" dirty="0" err="1"/>
              <a:t>BufferedOutputStream</a:t>
            </a:r>
            <a:r>
              <a:rPr lang="es-419" sz="1250" dirty="0"/>
              <a:t>, </a:t>
            </a:r>
            <a:r>
              <a:rPr lang="es-419" sz="1250" dirty="0" err="1"/>
              <a:t>DataInputStream</a:t>
            </a:r>
            <a:r>
              <a:rPr lang="es-419" sz="1250" dirty="0"/>
              <a:t>, </a:t>
            </a:r>
            <a:r>
              <a:rPr lang="es-419" sz="1250" dirty="0" err="1"/>
              <a:t>DataOutputStream</a:t>
            </a:r>
            <a:r>
              <a:rPr lang="es-419" sz="1250" dirty="0"/>
              <a:t>, entre otros, para proporcionar funcionalidades de almacenamiento en búfer, lectura y escritura de datos en diferentes formatos, y manipulación adicional de flujos.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dirty="0"/>
          </a:p>
        </p:txBody>
      </p:sp>
      <p:sp>
        <p:nvSpPr>
          <p:cNvPr id="302" name="Google Shape;302;p40"/>
          <p:cNvSpPr/>
          <p:nvPr/>
        </p:nvSpPr>
        <p:spPr>
          <a:xfrm>
            <a:off x="-106225" y="1164679"/>
            <a:ext cx="8200800" cy="159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0"/>
          <p:cNvSpPr/>
          <p:nvPr/>
        </p:nvSpPr>
        <p:spPr>
          <a:xfrm>
            <a:off x="8019850" y="3953402"/>
            <a:ext cx="1518957" cy="1519045"/>
          </a:xfrm>
          <a:custGeom>
            <a:avLst/>
            <a:gdLst/>
            <a:ahLst/>
            <a:cxnLst/>
            <a:rect l="l" t="t" r="r" b="b"/>
            <a:pathLst>
              <a:path w="51525" h="51528" extrusionOk="0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0"/>
          <p:cNvSpPr/>
          <p:nvPr/>
        </p:nvSpPr>
        <p:spPr>
          <a:xfrm>
            <a:off x="2773850" y="4665013"/>
            <a:ext cx="1216300" cy="1219600"/>
          </a:xfrm>
          <a:custGeom>
            <a:avLst/>
            <a:gdLst/>
            <a:ahLst/>
            <a:cxnLst/>
            <a:rect l="l" t="t" r="r" b="b"/>
            <a:pathLst>
              <a:path w="48652" h="48784" extrusionOk="0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9" name="Picture 7" descr="corriente de Java (Stream), archivos (File) e 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65" y="1425224"/>
            <a:ext cx="4230373" cy="222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>
            <a:spLocks noGrp="1"/>
          </p:cNvSpPr>
          <p:nvPr>
            <p:ph type="title"/>
          </p:nvPr>
        </p:nvSpPr>
        <p:spPr>
          <a:xfrm>
            <a:off x="841584" y="230050"/>
            <a:ext cx="7558838" cy="8330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3300" dirty="0"/>
              <a:t>2</a:t>
            </a:r>
            <a:r>
              <a:rPr lang="pt-BR" sz="3300" dirty="0" smtClean="0"/>
              <a:t>. </a:t>
            </a:r>
            <a:r>
              <a:rPr lang="es-419" sz="3300" dirty="0" err="1"/>
              <a:t>Frameworks</a:t>
            </a:r>
            <a:r>
              <a:rPr lang="es-419" sz="3300" dirty="0"/>
              <a:t> y bibliotecas </a:t>
            </a:r>
            <a:r>
              <a:rPr lang="es-419" sz="3300" dirty="0" smtClean="0"/>
              <a:t>web:</a:t>
            </a:r>
            <a:endParaRPr sz="3300" dirty="0"/>
          </a:p>
        </p:txBody>
      </p:sp>
      <p:sp>
        <p:nvSpPr>
          <p:cNvPr id="301" name="Google Shape;301;p40"/>
          <p:cNvSpPr txBox="1">
            <a:spLocks noGrp="1"/>
          </p:cNvSpPr>
          <p:nvPr>
            <p:ph type="subTitle" idx="1"/>
          </p:nvPr>
        </p:nvSpPr>
        <p:spPr>
          <a:xfrm>
            <a:off x="1268860" y="3749152"/>
            <a:ext cx="6528660" cy="1224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419" sz="1250" dirty="0"/>
              <a:t>En el desarrollo de aplicaciones web, </a:t>
            </a:r>
            <a:r>
              <a:rPr lang="es-419" sz="1250" dirty="0" err="1"/>
              <a:t>frameworks</a:t>
            </a:r>
            <a:r>
              <a:rPr lang="es-419" sz="1250" dirty="0"/>
              <a:t> y bibliotecas como Express.js o </a:t>
            </a:r>
            <a:r>
              <a:rPr lang="es-419" sz="1250" dirty="0" err="1"/>
              <a:t>Flask</a:t>
            </a:r>
            <a:r>
              <a:rPr lang="es-419" sz="1250" dirty="0"/>
              <a:t> también pueden hacer uso del patrón Decorador. </a:t>
            </a:r>
            <a:r>
              <a:rPr lang="es-419" sz="1250" dirty="0" smtClean="0"/>
              <a:t>Por </a:t>
            </a:r>
            <a:r>
              <a:rPr lang="es-419" sz="1250" dirty="0"/>
              <a:t>ejemplo, se pueden agregar decoradores a las rutas o controladores para proporcionar autenticación, validación de datos o manejo de errores.</a:t>
            </a:r>
            <a:endParaRPr sz="1250" dirty="0"/>
          </a:p>
        </p:txBody>
      </p:sp>
      <p:sp>
        <p:nvSpPr>
          <p:cNvPr id="302" name="Google Shape;302;p40"/>
          <p:cNvSpPr/>
          <p:nvPr/>
        </p:nvSpPr>
        <p:spPr>
          <a:xfrm>
            <a:off x="-106225" y="1164679"/>
            <a:ext cx="8200800" cy="159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0"/>
          <p:cNvSpPr/>
          <p:nvPr/>
        </p:nvSpPr>
        <p:spPr>
          <a:xfrm>
            <a:off x="8019850" y="3953402"/>
            <a:ext cx="1518957" cy="1519045"/>
          </a:xfrm>
          <a:custGeom>
            <a:avLst/>
            <a:gdLst/>
            <a:ahLst/>
            <a:cxnLst/>
            <a:rect l="l" t="t" r="r" b="b"/>
            <a:pathLst>
              <a:path w="51525" h="51528" extrusionOk="0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0"/>
          <p:cNvSpPr/>
          <p:nvPr/>
        </p:nvSpPr>
        <p:spPr>
          <a:xfrm>
            <a:off x="2773850" y="4665013"/>
            <a:ext cx="1216300" cy="1219600"/>
          </a:xfrm>
          <a:custGeom>
            <a:avLst/>
            <a:gdLst/>
            <a:ahLst/>
            <a:cxnLst/>
            <a:rect l="l" t="t" r="r" b="b"/>
            <a:pathLst>
              <a:path w="48652" h="48784" extrusionOk="0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w="650" cap="flat" cmpd="sng">
            <a:solidFill>
              <a:srgbClr val="FFFFFF"/>
            </a:solidFill>
            <a:prstDash val="solid"/>
            <a:miter lim="20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31 VISÃO GERAL E FUNCIONALIDADES DA BIBLIOTECA JAVASCRIPT SAPUI5 E SUA  UTILIZAÇÃO NO AMBIENTE CORPORATIVO OVERVIEW AND FUNC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75" y="1425225"/>
            <a:ext cx="3876863" cy="216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116584" y="1722485"/>
            <a:ext cx="94190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Aplicación</a:t>
            </a:r>
            <a:endParaRPr lang="es-419" sz="11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83518" y="2894775"/>
            <a:ext cx="874969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Incluye</a:t>
            </a:r>
            <a:endParaRPr lang="es-419" sz="11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53783" y="2200496"/>
            <a:ext cx="874969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Llama</a:t>
            </a:r>
            <a:endParaRPr lang="es-419" sz="11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473913" y="2234359"/>
            <a:ext cx="709606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Emplea</a:t>
            </a:r>
            <a:endParaRPr lang="es-419" sz="1100" dirty="0"/>
          </a:p>
        </p:txBody>
      </p:sp>
    </p:spTree>
    <p:extLst>
      <p:ext uri="{BB962C8B-B14F-4D97-AF65-F5344CB8AC3E}">
        <p14:creationId xmlns:p14="http://schemas.microsoft.com/office/powerpoint/2010/main" val="279682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om Analysis to Action: Conclusions and Next Steps Template by Slidesgo">
  <a:themeElements>
    <a:clrScheme name="Simple Light">
      <a:dk1>
        <a:srgbClr val="070900"/>
      </a:dk1>
      <a:lt1>
        <a:srgbClr val="F8F1EB"/>
      </a:lt1>
      <a:dk2>
        <a:srgbClr val="FED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709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301</Words>
  <Application>Microsoft Office PowerPoint</Application>
  <PresentationFormat>Presentación en pantalla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Courier New</vt:lpstr>
      <vt:lpstr>Montserrat ExtraBold</vt:lpstr>
      <vt:lpstr>Bebas Neue</vt:lpstr>
      <vt:lpstr>Nunito Light</vt:lpstr>
      <vt:lpstr>Montserrat Medium</vt:lpstr>
      <vt:lpstr>Montserrat SemiBold</vt:lpstr>
      <vt:lpstr>Montserrat</vt:lpstr>
      <vt:lpstr>From Analysis to Action: Conclusions and Next Steps Template by Slidesgo</vt:lpstr>
      <vt:lpstr>DECORADOR Patrón de diseño estructurado:</vt:lpstr>
      <vt:lpstr>Patrón DECORADOR</vt:lpstr>
      <vt:lpstr>Elementos clave del patrón  Decorador</vt:lpstr>
      <vt:lpstr>Patrón DECORADOR</vt:lpstr>
      <vt:lpstr>Ejemplos de implementación en softwares:</vt:lpstr>
      <vt:lpstr>1. Biblioteca de entrada/salida de Java (Java I/O):</vt:lpstr>
      <vt:lpstr>2. Frameworks y bibliotecas web: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DECORADOR Patrones de diseño:</dc:title>
  <cp:lastModifiedBy>YODALYS CORDOBA</cp:lastModifiedBy>
  <cp:revision>15</cp:revision>
  <dcterms:modified xsi:type="dcterms:W3CDTF">2023-06-06T02:43:27Z</dcterms:modified>
</cp:coreProperties>
</file>