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legraf Bold" charset="1" panose="00000800000000000000"/>
      <p:regular r:id="rId10"/>
    </p:embeddedFont>
    <p:embeddedFont>
      <p:font typeface="Telegraf Bold Bold" charset="1" panose="00000A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jpeg" Type="http://schemas.openxmlformats.org/officeDocument/2006/relationships/image"/><Relationship Id="rId9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27.png" Type="http://schemas.openxmlformats.org/officeDocument/2006/relationships/image"/><Relationship Id="rId13" Target="../media/image28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59511" y="1466000"/>
            <a:ext cx="493090" cy="577020"/>
          </a:xfrm>
          <a:custGeom>
            <a:avLst/>
            <a:gdLst/>
            <a:ahLst/>
            <a:cxnLst/>
            <a:rect r="r" b="b" t="t" l="l"/>
            <a:pathLst>
              <a:path h="577020" w="493090">
                <a:moveTo>
                  <a:pt x="0" y="0"/>
                </a:moveTo>
                <a:lnTo>
                  <a:pt x="493090" y="0"/>
                </a:lnTo>
                <a:lnTo>
                  <a:pt x="493090" y="577020"/>
                </a:lnTo>
                <a:lnTo>
                  <a:pt x="0" y="577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73608" y="3368396"/>
            <a:ext cx="7604615" cy="7604615"/>
          </a:xfrm>
          <a:custGeom>
            <a:avLst/>
            <a:gdLst/>
            <a:ahLst/>
            <a:cxnLst/>
            <a:rect r="r" b="b" t="t" l="l"/>
            <a:pathLst>
              <a:path h="7604615" w="7604615">
                <a:moveTo>
                  <a:pt x="0" y="0"/>
                </a:moveTo>
                <a:lnTo>
                  <a:pt x="7604616" y="0"/>
                </a:lnTo>
                <a:lnTo>
                  <a:pt x="7604616" y="7604616"/>
                </a:lnTo>
                <a:lnTo>
                  <a:pt x="0" y="7604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59511" y="8656576"/>
            <a:ext cx="7084489" cy="167452"/>
          </a:xfrm>
          <a:custGeom>
            <a:avLst/>
            <a:gdLst/>
            <a:ahLst/>
            <a:cxnLst/>
            <a:rect r="r" b="b" t="t" l="l"/>
            <a:pathLst>
              <a:path h="167452" w="7084489">
                <a:moveTo>
                  <a:pt x="0" y="0"/>
                </a:moveTo>
                <a:lnTo>
                  <a:pt x="7084489" y="0"/>
                </a:lnTo>
                <a:lnTo>
                  <a:pt x="7084489" y="167452"/>
                </a:lnTo>
                <a:lnTo>
                  <a:pt x="0" y="1674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42672" y="-3637213"/>
            <a:ext cx="7604615" cy="7604615"/>
          </a:xfrm>
          <a:custGeom>
            <a:avLst/>
            <a:gdLst/>
            <a:ahLst/>
            <a:cxnLst/>
            <a:rect r="r" b="b" t="t" l="l"/>
            <a:pathLst>
              <a:path h="7604615" w="7604615">
                <a:moveTo>
                  <a:pt x="0" y="0"/>
                </a:moveTo>
                <a:lnTo>
                  <a:pt x="7604615" y="0"/>
                </a:lnTo>
                <a:lnTo>
                  <a:pt x="7604615" y="7604615"/>
                </a:lnTo>
                <a:lnTo>
                  <a:pt x="0" y="7604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7322818" y="-657896"/>
            <a:ext cx="2180089" cy="1193103"/>
          </a:xfrm>
          <a:custGeom>
            <a:avLst/>
            <a:gdLst/>
            <a:ahLst/>
            <a:cxnLst/>
            <a:rect r="r" b="b" t="t" l="l"/>
            <a:pathLst>
              <a:path h="1193103" w="2180089">
                <a:moveTo>
                  <a:pt x="0" y="0"/>
                </a:moveTo>
                <a:lnTo>
                  <a:pt x="2180090" y="0"/>
                </a:lnTo>
                <a:lnTo>
                  <a:pt x="2180090" y="1193103"/>
                </a:lnTo>
                <a:lnTo>
                  <a:pt x="0" y="11931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2754935" y="9755671"/>
            <a:ext cx="2180089" cy="1193103"/>
          </a:xfrm>
          <a:custGeom>
            <a:avLst/>
            <a:gdLst/>
            <a:ahLst/>
            <a:cxnLst/>
            <a:rect r="r" b="b" t="t" l="l"/>
            <a:pathLst>
              <a:path h="1193103" w="2180089">
                <a:moveTo>
                  <a:pt x="0" y="0"/>
                </a:moveTo>
                <a:lnTo>
                  <a:pt x="2180089" y="0"/>
                </a:lnTo>
                <a:lnTo>
                  <a:pt x="2180089" y="1193103"/>
                </a:lnTo>
                <a:lnTo>
                  <a:pt x="0" y="11931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57524" y="3050996"/>
            <a:ext cx="2903781" cy="2903781"/>
          </a:xfrm>
          <a:custGeom>
            <a:avLst/>
            <a:gdLst/>
            <a:ahLst/>
            <a:cxnLst/>
            <a:rect r="r" b="b" t="t" l="l"/>
            <a:pathLst>
              <a:path h="2903781" w="2903781">
                <a:moveTo>
                  <a:pt x="0" y="0"/>
                </a:moveTo>
                <a:lnTo>
                  <a:pt x="2903781" y="0"/>
                </a:lnTo>
                <a:lnTo>
                  <a:pt x="2903781" y="2903781"/>
                </a:lnTo>
                <a:lnTo>
                  <a:pt x="0" y="290378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06938" y="1114643"/>
            <a:ext cx="348329" cy="348329"/>
          </a:xfrm>
          <a:custGeom>
            <a:avLst/>
            <a:gdLst/>
            <a:ahLst/>
            <a:cxnLst/>
            <a:rect r="r" b="b" t="t" l="l"/>
            <a:pathLst>
              <a:path h="348329" w="348329">
                <a:moveTo>
                  <a:pt x="0" y="0"/>
                </a:moveTo>
                <a:lnTo>
                  <a:pt x="348329" y="0"/>
                </a:lnTo>
                <a:lnTo>
                  <a:pt x="348329" y="348329"/>
                </a:lnTo>
                <a:lnTo>
                  <a:pt x="0" y="3483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340756" y="1799308"/>
            <a:ext cx="5714510" cy="7126535"/>
          </a:xfrm>
          <a:custGeom>
            <a:avLst/>
            <a:gdLst/>
            <a:ahLst/>
            <a:cxnLst/>
            <a:rect r="r" b="b" t="t" l="l"/>
            <a:pathLst>
              <a:path h="7126535" w="5714510">
                <a:moveTo>
                  <a:pt x="0" y="0"/>
                </a:moveTo>
                <a:lnTo>
                  <a:pt x="5714511" y="0"/>
                </a:lnTo>
                <a:lnTo>
                  <a:pt x="5714511" y="7126534"/>
                </a:lnTo>
                <a:lnTo>
                  <a:pt x="0" y="712653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1663" t="0" r="-13045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59511" y="4152212"/>
            <a:ext cx="9123329" cy="248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17"/>
              </a:lnSpc>
            </a:pPr>
            <a:r>
              <a:rPr lang="en-US" sz="10885">
                <a:solidFill>
                  <a:srgbClr val="FFFFFF"/>
                </a:solidFill>
                <a:latin typeface="Telegraf Bold"/>
              </a:rPr>
              <a:t>PATRON</a:t>
            </a:r>
          </a:p>
          <a:p>
            <a:pPr>
              <a:lnSpc>
                <a:spcPts val="8817"/>
              </a:lnSpc>
            </a:pPr>
            <a:r>
              <a:rPr lang="en-US" sz="10885">
                <a:solidFill>
                  <a:srgbClr val="FFFFFF"/>
                </a:solidFill>
                <a:latin typeface="Telegraf Bold"/>
              </a:rPr>
              <a:t>FACTORIA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79772" y="6726006"/>
            <a:ext cx="4073079" cy="291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>
                <a:solidFill>
                  <a:srgbClr val="39B54A"/>
                </a:solidFill>
                <a:latin typeface="Telegraf Bold"/>
              </a:rPr>
              <a:t>INGENIERIA DE SOFTWARE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9385" y="0"/>
            <a:ext cx="7604615" cy="7604615"/>
          </a:xfrm>
          <a:custGeom>
            <a:avLst/>
            <a:gdLst/>
            <a:ahLst/>
            <a:cxnLst/>
            <a:rect r="r" b="b" t="t" l="l"/>
            <a:pathLst>
              <a:path h="7604615" w="7604615">
                <a:moveTo>
                  <a:pt x="0" y="0"/>
                </a:moveTo>
                <a:lnTo>
                  <a:pt x="7604615" y="0"/>
                </a:lnTo>
                <a:lnTo>
                  <a:pt x="7604615" y="7604615"/>
                </a:lnTo>
                <a:lnTo>
                  <a:pt x="0" y="7604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662309" y="1471698"/>
            <a:ext cx="963383" cy="669113"/>
          </a:xfrm>
          <a:custGeom>
            <a:avLst/>
            <a:gdLst/>
            <a:ahLst/>
            <a:cxnLst/>
            <a:rect r="r" b="b" t="t" l="l"/>
            <a:pathLst>
              <a:path h="669113" w="963383">
                <a:moveTo>
                  <a:pt x="0" y="0"/>
                </a:moveTo>
                <a:lnTo>
                  <a:pt x="963382" y="0"/>
                </a:lnTo>
                <a:lnTo>
                  <a:pt x="963382" y="669114"/>
                </a:lnTo>
                <a:lnTo>
                  <a:pt x="0" y="669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086361"/>
            <a:ext cx="2171939" cy="2171939"/>
          </a:xfrm>
          <a:custGeom>
            <a:avLst/>
            <a:gdLst/>
            <a:ahLst/>
            <a:cxnLst/>
            <a:rect r="r" b="b" t="t" l="l"/>
            <a:pathLst>
              <a:path h="2171939" w="2171939">
                <a:moveTo>
                  <a:pt x="0" y="0"/>
                </a:moveTo>
                <a:lnTo>
                  <a:pt x="2171939" y="0"/>
                </a:lnTo>
                <a:lnTo>
                  <a:pt x="2171939" y="2171939"/>
                </a:lnTo>
                <a:lnTo>
                  <a:pt x="0" y="21719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16741" y="-2085728"/>
            <a:ext cx="5789919" cy="5789919"/>
          </a:xfrm>
          <a:custGeom>
            <a:avLst/>
            <a:gdLst/>
            <a:ahLst/>
            <a:cxnLst/>
            <a:rect r="r" b="b" t="t" l="l"/>
            <a:pathLst>
              <a:path h="5789919" w="5789919">
                <a:moveTo>
                  <a:pt x="0" y="0"/>
                </a:moveTo>
                <a:lnTo>
                  <a:pt x="5789918" y="0"/>
                </a:lnTo>
                <a:lnTo>
                  <a:pt x="5789918" y="5789919"/>
                </a:lnTo>
                <a:lnTo>
                  <a:pt x="0" y="57899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8235" y="2904690"/>
            <a:ext cx="772869" cy="238887"/>
          </a:xfrm>
          <a:custGeom>
            <a:avLst/>
            <a:gdLst/>
            <a:ahLst/>
            <a:cxnLst/>
            <a:rect r="r" b="b" t="t" l="l"/>
            <a:pathLst>
              <a:path h="238887" w="772869">
                <a:moveTo>
                  <a:pt x="0" y="0"/>
                </a:moveTo>
                <a:lnTo>
                  <a:pt x="772869" y="0"/>
                </a:lnTo>
                <a:lnTo>
                  <a:pt x="772869" y="238886"/>
                </a:lnTo>
                <a:lnTo>
                  <a:pt x="0" y="2388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23111" y="5130059"/>
            <a:ext cx="7604615" cy="7604615"/>
          </a:xfrm>
          <a:custGeom>
            <a:avLst/>
            <a:gdLst/>
            <a:ahLst/>
            <a:cxnLst/>
            <a:rect r="r" b="b" t="t" l="l"/>
            <a:pathLst>
              <a:path h="7604615" w="7604615">
                <a:moveTo>
                  <a:pt x="0" y="0"/>
                </a:moveTo>
                <a:lnTo>
                  <a:pt x="7604615" y="0"/>
                </a:lnTo>
                <a:lnTo>
                  <a:pt x="7604615" y="7604615"/>
                </a:lnTo>
                <a:lnTo>
                  <a:pt x="0" y="7604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70010" y="3670996"/>
            <a:ext cx="11947980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9"/>
              </a:lnSpc>
            </a:pPr>
            <a:r>
              <a:rPr lang="en-US" sz="6999">
                <a:solidFill>
                  <a:srgbClr val="FFFFFF"/>
                </a:solidFill>
                <a:latin typeface="Telegraf Bold"/>
              </a:rPr>
              <a:t>INTRODUCCIÓN 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5673634" y="8975890"/>
            <a:ext cx="772869" cy="238887"/>
          </a:xfrm>
          <a:custGeom>
            <a:avLst/>
            <a:gdLst/>
            <a:ahLst/>
            <a:cxnLst/>
            <a:rect r="r" b="b" t="t" l="l"/>
            <a:pathLst>
              <a:path h="238887" w="772869">
                <a:moveTo>
                  <a:pt x="772869" y="0"/>
                </a:moveTo>
                <a:lnTo>
                  <a:pt x="0" y="0"/>
                </a:lnTo>
                <a:lnTo>
                  <a:pt x="0" y="238887"/>
                </a:lnTo>
                <a:lnTo>
                  <a:pt x="772869" y="238887"/>
                </a:lnTo>
                <a:lnTo>
                  <a:pt x="77286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442017" y="8769437"/>
            <a:ext cx="4073079" cy="206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"/>
              </a:lnSpc>
            </a:pPr>
            <a:r>
              <a:rPr lang="en-US" sz="1400">
                <a:solidFill>
                  <a:srgbClr val="39B54A"/>
                </a:solidFill>
                <a:latin typeface="Telegraf Bold"/>
              </a:rPr>
              <a:t>INGENIERIA DE SOFTWARE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15823" y="5671831"/>
            <a:ext cx="9856355" cy="1011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Telegraf Bold"/>
              </a:rPr>
              <a:t>UNO DE LOS PATRONES DE DISEÑO MÁS UTILIZADOS Y PODEROSOS  ES EL PATRÓN DE FACTORÍA. ESTE PATRÓN PERMITE LA CREACIÓN DE OBJETOS SIN ESPECIFICAR EXPLÍCITAMENTE LA CLASE EXACTA A LA QUE PERTENECEN, LO QUE BRINDA NUMEROSOS BENEFICIOS EN TÉRMINOS DE MODULARIDAD, REUTILIZACIÓN Y MANTENIBILIDAD DEL CÓDIGO.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9385" y="0"/>
            <a:ext cx="7604615" cy="7604615"/>
          </a:xfrm>
          <a:custGeom>
            <a:avLst/>
            <a:gdLst/>
            <a:ahLst/>
            <a:cxnLst/>
            <a:rect r="r" b="b" t="t" l="l"/>
            <a:pathLst>
              <a:path h="7604615" w="7604615">
                <a:moveTo>
                  <a:pt x="0" y="0"/>
                </a:moveTo>
                <a:lnTo>
                  <a:pt x="7604615" y="0"/>
                </a:lnTo>
                <a:lnTo>
                  <a:pt x="7604615" y="7604615"/>
                </a:lnTo>
                <a:lnTo>
                  <a:pt x="0" y="7604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662309" y="1471698"/>
            <a:ext cx="963383" cy="669113"/>
          </a:xfrm>
          <a:custGeom>
            <a:avLst/>
            <a:gdLst/>
            <a:ahLst/>
            <a:cxnLst/>
            <a:rect r="r" b="b" t="t" l="l"/>
            <a:pathLst>
              <a:path h="669113" w="963383">
                <a:moveTo>
                  <a:pt x="0" y="0"/>
                </a:moveTo>
                <a:lnTo>
                  <a:pt x="963382" y="0"/>
                </a:lnTo>
                <a:lnTo>
                  <a:pt x="963382" y="669114"/>
                </a:lnTo>
                <a:lnTo>
                  <a:pt x="0" y="669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086361"/>
            <a:ext cx="2171939" cy="2171939"/>
          </a:xfrm>
          <a:custGeom>
            <a:avLst/>
            <a:gdLst/>
            <a:ahLst/>
            <a:cxnLst/>
            <a:rect r="r" b="b" t="t" l="l"/>
            <a:pathLst>
              <a:path h="2171939" w="2171939">
                <a:moveTo>
                  <a:pt x="0" y="0"/>
                </a:moveTo>
                <a:lnTo>
                  <a:pt x="2171939" y="0"/>
                </a:lnTo>
                <a:lnTo>
                  <a:pt x="2171939" y="2171939"/>
                </a:lnTo>
                <a:lnTo>
                  <a:pt x="0" y="21719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16741" y="-2085728"/>
            <a:ext cx="5789919" cy="5789919"/>
          </a:xfrm>
          <a:custGeom>
            <a:avLst/>
            <a:gdLst/>
            <a:ahLst/>
            <a:cxnLst/>
            <a:rect r="r" b="b" t="t" l="l"/>
            <a:pathLst>
              <a:path h="5789919" w="5789919">
                <a:moveTo>
                  <a:pt x="0" y="0"/>
                </a:moveTo>
                <a:lnTo>
                  <a:pt x="5789918" y="0"/>
                </a:lnTo>
                <a:lnTo>
                  <a:pt x="5789918" y="5789919"/>
                </a:lnTo>
                <a:lnTo>
                  <a:pt x="0" y="57899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8235" y="2904690"/>
            <a:ext cx="772869" cy="238887"/>
          </a:xfrm>
          <a:custGeom>
            <a:avLst/>
            <a:gdLst/>
            <a:ahLst/>
            <a:cxnLst/>
            <a:rect r="r" b="b" t="t" l="l"/>
            <a:pathLst>
              <a:path h="238887" w="772869">
                <a:moveTo>
                  <a:pt x="0" y="0"/>
                </a:moveTo>
                <a:lnTo>
                  <a:pt x="772869" y="0"/>
                </a:lnTo>
                <a:lnTo>
                  <a:pt x="772869" y="238886"/>
                </a:lnTo>
                <a:lnTo>
                  <a:pt x="0" y="2388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23111" y="5130059"/>
            <a:ext cx="7604615" cy="7604615"/>
          </a:xfrm>
          <a:custGeom>
            <a:avLst/>
            <a:gdLst/>
            <a:ahLst/>
            <a:cxnLst/>
            <a:rect r="r" b="b" t="t" l="l"/>
            <a:pathLst>
              <a:path h="7604615" w="7604615">
                <a:moveTo>
                  <a:pt x="0" y="0"/>
                </a:moveTo>
                <a:lnTo>
                  <a:pt x="7604615" y="0"/>
                </a:lnTo>
                <a:lnTo>
                  <a:pt x="7604615" y="7604615"/>
                </a:lnTo>
                <a:lnTo>
                  <a:pt x="0" y="7604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70010" y="3828016"/>
            <a:ext cx="11947980" cy="172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6999">
                <a:solidFill>
                  <a:srgbClr val="FFFFFF"/>
                </a:solidFill>
                <a:latin typeface="Telegraf Bold"/>
              </a:rPr>
              <a:t>¿QUÉ SON LOS PATRONES DE DISEÑO?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5673634" y="8975890"/>
            <a:ext cx="772869" cy="238887"/>
          </a:xfrm>
          <a:custGeom>
            <a:avLst/>
            <a:gdLst/>
            <a:ahLst/>
            <a:cxnLst/>
            <a:rect r="r" b="b" t="t" l="l"/>
            <a:pathLst>
              <a:path h="238887" w="772869">
                <a:moveTo>
                  <a:pt x="772869" y="0"/>
                </a:moveTo>
                <a:lnTo>
                  <a:pt x="0" y="0"/>
                </a:lnTo>
                <a:lnTo>
                  <a:pt x="0" y="238887"/>
                </a:lnTo>
                <a:lnTo>
                  <a:pt x="772869" y="238887"/>
                </a:lnTo>
                <a:lnTo>
                  <a:pt x="77286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442017" y="8769437"/>
            <a:ext cx="4073079" cy="206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"/>
              </a:lnSpc>
            </a:pPr>
            <a:r>
              <a:rPr lang="en-US" sz="1400">
                <a:solidFill>
                  <a:srgbClr val="39B54A"/>
                </a:solidFill>
                <a:latin typeface="Telegraf Bold"/>
              </a:rPr>
              <a:t>INGENIERIA DE SOFTWARE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50379" y="5826791"/>
            <a:ext cx="9856355" cy="764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Telegraf Bold"/>
              </a:rPr>
              <a:t>LOS PATRONES DE DISEÑO SON SOLUCIONES PROBADAS Y DOCUMENTADAS PARA PROBLEMAS COMUNES EN EL DESARROLLO DE SOFTWARE. REPRESENTAN ENFOQUES Y TÉCNICAS EFECTIVAS QUE HAN DEMOSTRADO SER EXITOSAS EN SITUACIONES ESPECÍFICAS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55259" y="-2773608"/>
            <a:ext cx="7604615" cy="7604615"/>
          </a:xfrm>
          <a:custGeom>
            <a:avLst/>
            <a:gdLst/>
            <a:ahLst/>
            <a:cxnLst/>
            <a:rect r="r" b="b" t="t" l="l"/>
            <a:pathLst>
              <a:path h="7604615" w="7604615">
                <a:moveTo>
                  <a:pt x="0" y="0"/>
                </a:moveTo>
                <a:lnTo>
                  <a:pt x="7604615" y="0"/>
                </a:lnTo>
                <a:lnTo>
                  <a:pt x="7604615" y="7604616"/>
                </a:lnTo>
                <a:lnTo>
                  <a:pt x="0" y="76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47834" y="2004788"/>
            <a:ext cx="7604615" cy="7604615"/>
          </a:xfrm>
          <a:custGeom>
            <a:avLst/>
            <a:gdLst/>
            <a:ahLst/>
            <a:cxnLst/>
            <a:rect r="r" b="b" t="t" l="l"/>
            <a:pathLst>
              <a:path h="7604615" w="7604615">
                <a:moveTo>
                  <a:pt x="0" y="0"/>
                </a:moveTo>
                <a:lnTo>
                  <a:pt x="7604616" y="0"/>
                </a:lnTo>
                <a:lnTo>
                  <a:pt x="7604616" y="7604615"/>
                </a:lnTo>
                <a:lnTo>
                  <a:pt x="0" y="7604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88758" y="8051729"/>
            <a:ext cx="4470542" cy="4470542"/>
          </a:xfrm>
          <a:custGeom>
            <a:avLst/>
            <a:gdLst/>
            <a:ahLst/>
            <a:cxnLst/>
            <a:rect r="r" b="b" t="t" l="l"/>
            <a:pathLst>
              <a:path h="4470542" w="4470542">
                <a:moveTo>
                  <a:pt x="0" y="0"/>
                </a:moveTo>
                <a:lnTo>
                  <a:pt x="4470542" y="0"/>
                </a:lnTo>
                <a:lnTo>
                  <a:pt x="4470542" y="4470542"/>
                </a:lnTo>
                <a:lnTo>
                  <a:pt x="0" y="4470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151389" y="4546948"/>
            <a:ext cx="2180089" cy="1193103"/>
          </a:xfrm>
          <a:custGeom>
            <a:avLst/>
            <a:gdLst/>
            <a:ahLst/>
            <a:cxnLst/>
            <a:rect r="r" b="b" t="t" l="l"/>
            <a:pathLst>
              <a:path h="1193103" w="2180089">
                <a:moveTo>
                  <a:pt x="0" y="0"/>
                </a:moveTo>
                <a:lnTo>
                  <a:pt x="2180089" y="0"/>
                </a:lnTo>
                <a:lnTo>
                  <a:pt x="2180089" y="1193104"/>
                </a:lnTo>
                <a:lnTo>
                  <a:pt x="0" y="11931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259300" y="1307207"/>
            <a:ext cx="2180089" cy="1193103"/>
          </a:xfrm>
          <a:custGeom>
            <a:avLst/>
            <a:gdLst/>
            <a:ahLst/>
            <a:cxnLst/>
            <a:rect r="r" b="b" t="t" l="l"/>
            <a:pathLst>
              <a:path h="1193103" w="2180089">
                <a:moveTo>
                  <a:pt x="0" y="0"/>
                </a:moveTo>
                <a:lnTo>
                  <a:pt x="2180089" y="0"/>
                </a:lnTo>
                <a:lnTo>
                  <a:pt x="2180089" y="1193103"/>
                </a:lnTo>
                <a:lnTo>
                  <a:pt x="0" y="11931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79607" y="1133042"/>
            <a:ext cx="348329" cy="348329"/>
          </a:xfrm>
          <a:custGeom>
            <a:avLst/>
            <a:gdLst/>
            <a:ahLst/>
            <a:cxnLst/>
            <a:rect r="r" b="b" t="t" l="l"/>
            <a:pathLst>
              <a:path h="348329" w="348329">
                <a:moveTo>
                  <a:pt x="0" y="0"/>
                </a:moveTo>
                <a:lnTo>
                  <a:pt x="348329" y="0"/>
                </a:lnTo>
                <a:lnTo>
                  <a:pt x="348329" y="348329"/>
                </a:lnTo>
                <a:lnTo>
                  <a:pt x="0" y="3483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40984" y="5497938"/>
            <a:ext cx="618316" cy="618316"/>
          </a:xfrm>
          <a:custGeom>
            <a:avLst/>
            <a:gdLst/>
            <a:ahLst/>
            <a:cxnLst/>
            <a:rect r="r" b="b" t="t" l="l"/>
            <a:pathLst>
              <a:path h="618316" w="618316">
                <a:moveTo>
                  <a:pt x="0" y="0"/>
                </a:moveTo>
                <a:lnTo>
                  <a:pt x="618316" y="0"/>
                </a:lnTo>
                <a:lnTo>
                  <a:pt x="618316" y="618316"/>
                </a:lnTo>
                <a:lnTo>
                  <a:pt x="0" y="6183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58916" y="2056158"/>
            <a:ext cx="9123329" cy="1363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6000">
                <a:solidFill>
                  <a:srgbClr val="FFFFFF"/>
                </a:solidFill>
                <a:latin typeface="Telegraf Bold"/>
              </a:rPr>
              <a:t>QUE ES EL PATRÓN DE FACTORÍA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04277" y="4547526"/>
            <a:ext cx="7279446" cy="125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Telegraf Bold"/>
              </a:rPr>
              <a:t>EL PATRÓN DE FACTORÍA SE BASA EN LA IDEA DE UTILIZAR UNA CLASE ESPECIALIZADA, LLAMADA FACTORÍA, QUE SE ENCARGA DE CREAR Y DEVOLVER INSTANCIAS DE OBJETOS. ESTA CLASE ACTÚA COMO UNA INTERFAZ COMÚN A TRAVÉS DE LA CUAL SE SOLICITAN LOS OBJETOS, OCULTANDO LOS DETALLES DE SU IMPLEMENTACIÓN.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69154" y="8777003"/>
            <a:ext cx="2847163" cy="269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39B54A"/>
                </a:solidFill>
                <a:latin typeface="Telegraf Bold"/>
              </a:rPr>
              <a:t>INGENIERIA DE SOFTWARE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04308" y="-2461115"/>
            <a:ext cx="7604615" cy="7604615"/>
          </a:xfrm>
          <a:custGeom>
            <a:avLst/>
            <a:gdLst/>
            <a:ahLst/>
            <a:cxnLst/>
            <a:rect r="r" b="b" t="t" l="l"/>
            <a:pathLst>
              <a:path h="7604615" w="7604615">
                <a:moveTo>
                  <a:pt x="0" y="0"/>
                </a:moveTo>
                <a:lnTo>
                  <a:pt x="7604615" y="0"/>
                </a:lnTo>
                <a:lnTo>
                  <a:pt x="7604615" y="7604615"/>
                </a:lnTo>
                <a:lnTo>
                  <a:pt x="0" y="7604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07738" y="-1464445"/>
            <a:ext cx="7604615" cy="7604615"/>
          </a:xfrm>
          <a:custGeom>
            <a:avLst/>
            <a:gdLst/>
            <a:ahLst/>
            <a:cxnLst/>
            <a:rect r="r" b="b" t="t" l="l"/>
            <a:pathLst>
              <a:path h="7604615" w="7604615">
                <a:moveTo>
                  <a:pt x="0" y="0"/>
                </a:moveTo>
                <a:lnTo>
                  <a:pt x="7604615" y="0"/>
                </a:lnTo>
                <a:lnTo>
                  <a:pt x="7604615" y="7604616"/>
                </a:lnTo>
                <a:lnTo>
                  <a:pt x="0" y="76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-735533" y="7445411"/>
            <a:ext cx="19759066" cy="4762"/>
          </a:xfrm>
          <a:prstGeom prst="line">
            <a:avLst/>
          </a:prstGeom>
          <a:ln cap="flat" w="95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164998" y="-3269587"/>
            <a:ext cx="6539174" cy="6539174"/>
          </a:xfrm>
          <a:custGeom>
            <a:avLst/>
            <a:gdLst/>
            <a:ahLst/>
            <a:cxnLst/>
            <a:rect r="r" b="b" t="t" l="l"/>
            <a:pathLst>
              <a:path h="6539174" w="6539174">
                <a:moveTo>
                  <a:pt x="0" y="0"/>
                </a:moveTo>
                <a:lnTo>
                  <a:pt x="6539173" y="0"/>
                </a:lnTo>
                <a:lnTo>
                  <a:pt x="6539173" y="6539174"/>
                </a:lnTo>
                <a:lnTo>
                  <a:pt x="0" y="6539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27270" y="6989157"/>
            <a:ext cx="1870543" cy="642786"/>
          </a:xfrm>
          <a:custGeom>
            <a:avLst/>
            <a:gdLst/>
            <a:ahLst/>
            <a:cxnLst/>
            <a:rect r="r" b="b" t="t" l="l"/>
            <a:pathLst>
              <a:path h="642786" w="1870543">
                <a:moveTo>
                  <a:pt x="0" y="0"/>
                </a:moveTo>
                <a:lnTo>
                  <a:pt x="1870542" y="0"/>
                </a:lnTo>
                <a:lnTo>
                  <a:pt x="1870542" y="642786"/>
                </a:lnTo>
                <a:lnTo>
                  <a:pt x="0" y="642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046157" y="1028700"/>
            <a:ext cx="5213143" cy="4712682"/>
            <a:chOff x="0" y="0"/>
            <a:chExt cx="6350000" cy="5740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1270" cy="5741670"/>
            </a:xfrm>
            <a:custGeom>
              <a:avLst/>
              <a:gdLst/>
              <a:ahLst/>
              <a:cxnLst/>
              <a:rect r="r" b="b" t="t" l="l"/>
              <a:pathLst>
                <a:path h="5741670" w="6351270">
                  <a:moveTo>
                    <a:pt x="0" y="542290"/>
                  </a:moveTo>
                  <a:lnTo>
                    <a:pt x="0" y="2392680"/>
                  </a:lnTo>
                  <a:cubicBezTo>
                    <a:pt x="0" y="2691130"/>
                    <a:pt x="242570" y="2933700"/>
                    <a:pt x="542290" y="2933700"/>
                  </a:cubicBezTo>
                  <a:lnTo>
                    <a:pt x="1148080" y="2933700"/>
                  </a:lnTo>
                  <a:cubicBezTo>
                    <a:pt x="1447800" y="2933700"/>
                    <a:pt x="1690370" y="3176270"/>
                    <a:pt x="1690370" y="3475990"/>
                  </a:cubicBezTo>
                  <a:lnTo>
                    <a:pt x="1690370" y="5199380"/>
                  </a:lnTo>
                  <a:cubicBezTo>
                    <a:pt x="1690370" y="5499100"/>
                    <a:pt x="1932940" y="5741670"/>
                    <a:pt x="2232660" y="5741670"/>
                  </a:cubicBezTo>
                  <a:lnTo>
                    <a:pt x="3599180" y="5741670"/>
                  </a:lnTo>
                  <a:cubicBezTo>
                    <a:pt x="3735070" y="5741670"/>
                    <a:pt x="3867150" y="5689600"/>
                    <a:pt x="3967480" y="5598161"/>
                  </a:cubicBezTo>
                  <a:lnTo>
                    <a:pt x="6177280" y="3553461"/>
                  </a:lnTo>
                  <a:cubicBezTo>
                    <a:pt x="6287770" y="3450591"/>
                    <a:pt x="6351270" y="3307081"/>
                    <a:pt x="6351270" y="3155951"/>
                  </a:cubicBezTo>
                  <a:lnTo>
                    <a:pt x="6351270" y="542290"/>
                  </a:lnTo>
                  <a:cubicBezTo>
                    <a:pt x="6350000" y="242570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242570"/>
                    <a:pt x="0" y="542290"/>
                  </a:cubicBezTo>
                  <a:close/>
                </a:path>
              </a:pathLst>
            </a:custGeom>
            <a:blipFill>
              <a:blip r:embed="rId8"/>
              <a:stretch>
                <a:fillRect l="-30179" t="-13822" r="-52345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787903" y="4318388"/>
            <a:ext cx="1174522" cy="1174522"/>
          </a:xfrm>
          <a:custGeom>
            <a:avLst/>
            <a:gdLst/>
            <a:ahLst/>
            <a:cxnLst/>
            <a:rect r="r" b="b" t="t" l="l"/>
            <a:pathLst>
              <a:path h="1174522" w="1174522">
                <a:moveTo>
                  <a:pt x="0" y="0"/>
                </a:moveTo>
                <a:lnTo>
                  <a:pt x="1174522" y="0"/>
                </a:lnTo>
                <a:lnTo>
                  <a:pt x="1174522" y="1174522"/>
                </a:lnTo>
                <a:lnTo>
                  <a:pt x="0" y="1174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151389" y="1741311"/>
            <a:ext cx="2180089" cy="1193103"/>
          </a:xfrm>
          <a:custGeom>
            <a:avLst/>
            <a:gdLst/>
            <a:ahLst/>
            <a:cxnLst/>
            <a:rect r="r" b="b" t="t" l="l"/>
            <a:pathLst>
              <a:path h="1193103" w="2180089">
                <a:moveTo>
                  <a:pt x="0" y="0"/>
                </a:moveTo>
                <a:lnTo>
                  <a:pt x="2180089" y="0"/>
                </a:lnTo>
                <a:lnTo>
                  <a:pt x="2180089" y="1193104"/>
                </a:lnTo>
                <a:lnTo>
                  <a:pt x="0" y="11931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508370" y="4548278"/>
            <a:ext cx="2180089" cy="1193103"/>
          </a:xfrm>
          <a:custGeom>
            <a:avLst/>
            <a:gdLst/>
            <a:ahLst/>
            <a:cxnLst/>
            <a:rect r="r" b="b" t="t" l="l"/>
            <a:pathLst>
              <a:path h="1193103" w="2180089">
                <a:moveTo>
                  <a:pt x="0" y="0"/>
                </a:moveTo>
                <a:lnTo>
                  <a:pt x="2180089" y="0"/>
                </a:lnTo>
                <a:lnTo>
                  <a:pt x="2180089" y="1193104"/>
                </a:lnTo>
                <a:lnTo>
                  <a:pt x="0" y="11931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30881" y="1702842"/>
            <a:ext cx="10008562" cy="1363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60"/>
              </a:lnSpc>
            </a:pPr>
            <a:r>
              <a:rPr lang="en-US" sz="6000">
                <a:solidFill>
                  <a:srgbClr val="FFFFFF"/>
                </a:solidFill>
                <a:latin typeface="Telegraf Bold"/>
              </a:rPr>
              <a:t>BENEFICIOS DE LOS PATRONES DE FACTORÍA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50601" y="7180483"/>
            <a:ext cx="2023881" cy="26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"/>
              </a:lnSpc>
            </a:pPr>
            <a:r>
              <a:rPr lang="en-US" sz="1000">
                <a:solidFill>
                  <a:srgbClr val="FFFFFF"/>
                </a:solidFill>
                <a:latin typeface="Telegraf Bold"/>
              </a:rPr>
              <a:t>REUTILIZACIÓN </a:t>
            </a:r>
          </a:p>
          <a:p>
            <a:pPr algn="ctr">
              <a:lnSpc>
                <a:spcPts val="950"/>
              </a:lnSpc>
            </a:pPr>
            <a:r>
              <a:rPr lang="en-US" sz="1000">
                <a:solidFill>
                  <a:srgbClr val="FFFFFF"/>
                </a:solidFill>
                <a:latin typeface="Telegraf Bold"/>
              </a:rPr>
              <a:t>DE CÓDIGO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30881" y="4346963"/>
            <a:ext cx="9422478" cy="55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58"/>
              </a:lnSpc>
            </a:pPr>
            <a:r>
              <a:rPr lang="en-US" sz="2166">
                <a:solidFill>
                  <a:srgbClr val="39B54A"/>
                </a:solidFill>
                <a:latin typeface="Telegraf Bold"/>
              </a:rPr>
              <a:t>LOS PATRONES DE FACTORÍA OFRECEN VARIOS BENEFICIOS EN EL DESARROLLO DE SOFTWARE.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97764" y="7002316"/>
            <a:ext cx="1870543" cy="642786"/>
          </a:xfrm>
          <a:custGeom>
            <a:avLst/>
            <a:gdLst/>
            <a:ahLst/>
            <a:cxnLst/>
            <a:rect r="r" b="b" t="t" l="l"/>
            <a:pathLst>
              <a:path h="642786" w="1870543">
                <a:moveTo>
                  <a:pt x="0" y="0"/>
                </a:moveTo>
                <a:lnTo>
                  <a:pt x="1870543" y="0"/>
                </a:lnTo>
                <a:lnTo>
                  <a:pt x="1870543" y="642786"/>
                </a:lnTo>
                <a:lnTo>
                  <a:pt x="0" y="642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89805" y="7160742"/>
            <a:ext cx="1286461" cy="37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"/>
              </a:lnSpc>
            </a:pPr>
            <a:r>
              <a:rPr lang="en-US" sz="999">
                <a:solidFill>
                  <a:srgbClr val="FFFFFF"/>
                </a:solidFill>
                <a:latin typeface="Telegraf Bold"/>
              </a:rPr>
              <a:t>ENCAPSULACIÓN DE LA LÓGICA DE CREACIÓN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9491" y="7859704"/>
            <a:ext cx="1947089" cy="104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Telegraf Bold"/>
              </a:rPr>
              <a:t>LOS PATRONES DE FACTORÍA PERMITEN ENCAPSULAR LA LÓGICA DE CREACIÓN DE OBJETOS EN UNA CLASE ESPECIALIZADA, CONOCIDA COMO FACTORÍA. 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-472115" y="6979632"/>
            <a:ext cx="19759066" cy="4762"/>
          </a:xfrm>
          <a:prstGeom prst="line">
            <a:avLst/>
          </a:prstGeom>
          <a:ln cap="flat" w="95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4145652" y="6989157"/>
            <a:ext cx="1870543" cy="642786"/>
          </a:xfrm>
          <a:custGeom>
            <a:avLst/>
            <a:gdLst/>
            <a:ahLst/>
            <a:cxnLst/>
            <a:rect r="r" b="b" t="t" l="l"/>
            <a:pathLst>
              <a:path h="642786" w="1870543">
                <a:moveTo>
                  <a:pt x="0" y="0"/>
                </a:moveTo>
                <a:lnTo>
                  <a:pt x="1870542" y="0"/>
                </a:lnTo>
                <a:lnTo>
                  <a:pt x="1870542" y="642786"/>
                </a:lnTo>
                <a:lnTo>
                  <a:pt x="0" y="642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065435" y="7180483"/>
            <a:ext cx="2023635" cy="260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"/>
              </a:lnSpc>
            </a:pPr>
            <a:r>
              <a:rPr lang="en-US" sz="999">
                <a:solidFill>
                  <a:srgbClr val="FFFFFF"/>
                </a:solidFill>
                <a:latin typeface="Telegraf Bold"/>
              </a:rPr>
              <a:t>FLEXIBILIDAD Y DESACOPLAMIENTO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145652" y="7846545"/>
            <a:ext cx="1947089" cy="121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"/>
              </a:lnSpc>
            </a:pPr>
            <a:r>
              <a:rPr lang="en-US" sz="999">
                <a:solidFill>
                  <a:srgbClr val="FFFFFF"/>
                </a:solidFill>
                <a:latin typeface="Telegraf Bold"/>
              </a:rPr>
              <a:t>AL UTILIZAR UNA FACTORÍA PARA CREAR OBJETOS, EL CÓDIGO CLIENTE NO NECESITA CONOCER LA CLASE CONCRETA QUE SE ESTÁ INSTANCIANDO. </a:t>
            </a:r>
          </a:p>
          <a:p>
            <a:pPr algn="just">
              <a:lnSpc>
                <a:spcPts val="1399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6930940" y="7859704"/>
            <a:ext cx="1947089" cy="104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Telegraf Bold"/>
              </a:rPr>
              <a:t>EL PATRÓN DE FACTORÍA PROMUEVE LA REUTILIZACIÓN DE CÓDIGO AL CENTRALIZAR LA LÓGICA DE CREACIÓN EN UNA CLASE ESPECIALIZADA. 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975197" y="6989157"/>
            <a:ext cx="1870543" cy="642786"/>
          </a:xfrm>
          <a:custGeom>
            <a:avLst/>
            <a:gdLst/>
            <a:ahLst/>
            <a:cxnLst/>
            <a:rect r="r" b="b" t="t" l="l"/>
            <a:pathLst>
              <a:path h="642786" w="1870543">
                <a:moveTo>
                  <a:pt x="0" y="0"/>
                </a:moveTo>
                <a:lnTo>
                  <a:pt x="1870542" y="0"/>
                </a:lnTo>
                <a:lnTo>
                  <a:pt x="1870542" y="642786"/>
                </a:lnTo>
                <a:lnTo>
                  <a:pt x="0" y="642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4898528" y="7180483"/>
            <a:ext cx="2023881" cy="374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"/>
              </a:lnSpc>
            </a:pPr>
            <a:r>
              <a:rPr lang="en-US" sz="1000">
                <a:solidFill>
                  <a:srgbClr val="FFFFFF"/>
                </a:solidFill>
                <a:latin typeface="Telegraf Bold"/>
              </a:rPr>
              <a:t>FACILITA LA</a:t>
            </a:r>
          </a:p>
          <a:p>
            <a:pPr algn="ctr">
              <a:lnSpc>
                <a:spcPts val="950"/>
              </a:lnSpc>
            </a:pPr>
            <a:r>
              <a:rPr lang="en-US" sz="1000">
                <a:solidFill>
                  <a:srgbClr val="FFFFFF"/>
                </a:solidFill>
                <a:latin typeface="Telegraf Bold"/>
              </a:rPr>
              <a:t> ADICIÓN DE NUEVOS </a:t>
            </a:r>
          </a:p>
          <a:p>
            <a:pPr algn="ctr">
              <a:lnSpc>
                <a:spcPts val="950"/>
              </a:lnSpc>
            </a:pPr>
            <a:r>
              <a:rPr lang="en-US" sz="1000">
                <a:solidFill>
                  <a:srgbClr val="FFFFFF"/>
                </a:solidFill>
                <a:latin typeface="Telegraf Bold"/>
              </a:rPr>
              <a:t>TIPOS DE OBJETOS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9445691" y="7002316"/>
            <a:ext cx="1870543" cy="642786"/>
          </a:xfrm>
          <a:custGeom>
            <a:avLst/>
            <a:gdLst/>
            <a:ahLst/>
            <a:cxnLst/>
            <a:rect r="r" b="b" t="t" l="l"/>
            <a:pathLst>
              <a:path h="642786" w="1870543">
                <a:moveTo>
                  <a:pt x="0" y="0"/>
                </a:moveTo>
                <a:lnTo>
                  <a:pt x="1870543" y="0"/>
                </a:lnTo>
                <a:lnTo>
                  <a:pt x="1870543" y="642786"/>
                </a:lnTo>
                <a:lnTo>
                  <a:pt x="0" y="642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9737732" y="7250738"/>
            <a:ext cx="1286461" cy="145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"/>
              </a:lnSpc>
            </a:pPr>
            <a:r>
              <a:rPr lang="en-US" sz="999">
                <a:solidFill>
                  <a:srgbClr val="FFFFFF"/>
                </a:solidFill>
                <a:latin typeface="Telegraf Bold"/>
              </a:rPr>
              <a:t>MANTENIBILIDAD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07418" y="7859704"/>
            <a:ext cx="1947089" cy="1384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Telegraf Bold"/>
              </a:rPr>
              <a:t>AL TENER LA LÓGICA DE CREACIÓN CENTRALIZADA EN UNA FACTORÍA, LOS CAMBIOS Y ACTUALIZACIONES EN LA CREACIÓN DE OBJETOS SE REALIZAN EN UN SOLO LUGAR. 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2193579" y="6989157"/>
            <a:ext cx="1870543" cy="642786"/>
          </a:xfrm>
          <a:custGeom>
            <a:avLst/>
            <a:gdLst/>
            <a:ahLst/>
            <a:cxnLst/>
            <a:rect r="r" b="b" t="t" l="l"/>
            <a:pathLst>
              <a:path h="642786" w="1870543">
                <a:moveTo>
                  <a:pt x="0" y="0"/>
                </a:moveTo>
                <a:lnTo>
                  <a:pt x="1870542" y="0"/>
                </a:lnTo>
                <a:lnTo>
                  <a:pt x="1870542" y="642786"/>
                </a:lnTo>
                <a:lnTo>
                  <a:pt x="0" y="642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154434" y="7136546"/>
            <a:ext cx="2023635" cy="37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"/>
              </a:lnSpc>
            </a:pPr>
            <a:r>
              <a:rPr lang="en-US" sz="999">
                <a:solidFill>
                  <a:srgbClr val="FFFFFF"/>
                </a:solidFill>
                <a:latin typeface="Telegraf Bold"/>
              </a:rPr>
              <a:t>OCULTACIÓN </a:t>
            </a:r>
          </a:p>
          <a:p>
            <a:pPr algn="ctr">
              <a:lnSpc>
                <a:spcPts val="949"/>
              </a:lnSpc>
            </a:pPr>
            <a:r>
              <a:rPr lang="en-US" sz="999">
                <a:solidFill>
                  <a:srgbClr val="FFFFFF"/>
                </a:solidFill>
                <a:latin typeface="Telegraf Bold"/>
              </a:rPr>
              <a:t>DE DETALLES DE IMPLEMENTACIÓN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93579" y="7846545"/>
            <a:ext cx="1947089" cy="869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Telegraf Bold"/>
              </a:rPr>
              <a:t>UTILIZAR UNA FACTORÍA PARA CREAR OBJETOS PERMITE OCULTAR LOS DETALLES ESPECÍFICOS DE LA CREACIÓN.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978867" y="7859704"/>
            <a:ext cx="1947089" cy="52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Telegraf Bold"/>
              </a:rPr>
              <a:t>EL PATRÓN DE FACTORÍA SIMPLIFICA LA ADICIÓN DE NUEVOS TIPOS DE OBJETOS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88308" y="6148378"/>
            <a:ext cx="7604615" cy="7604615"/>
          </a:xfrm>
          <a:custGeom>
            <a:avLst/>
            <a:gdLst/>
            <a:ahLst/>
            <a:cxnLst/>
            <a:rect r="r" b="b" t="t" l="l"/>
            <a:pathLst>
              <a:path h="7604615" w="7604615">
                <a:moveTo>
                  <a:pt x="0" y="0"/>
                </a:moveTo>
                <a:lnTo>
                  <a:pt x="7604615" y="0"/>
                </a:lnTo>
                <a:lnTo>
                  <a:pt x="7604615" y="7604615"/>
                </a:lnTo>
                <a:lnTo>
                  <a:pt x="0" y="7604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08226" y="2597135"/>
            <a:ext cx="2559061" cy="1414463"/>
          </a:xfrm>
          <a:custGeom>
            <a:avLst/>
            <a:gdLst/>
            <a:ahLst/>
            <a:cxnLst/>
            <a:rect r="r" b="b" t="t" l="l"/>
            <a:pathLst>
              <a:path h="1414463" w="2559061">
                <a:moveTo>
                  <a:pt x="0" y="0"/>
                </a:moveTo>
                <a:lnTo>
                  <a:pt x="2559061" y="0"/>
                </a:lnTo>
                <a:lnTo>
                  <a:pt x="2559061" y="1414463"/>
                </a:lnTo>
                <a:lnTo>
                  <a:pt x="0" y="14144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92387" y="-2033799"/>
            <a:ext cx="8428138" cy="8428138"/>
          </a:xfrm>
          <a:custGeom>
            <a:avLst/>
            <a:gdLst/>
            <a:ahLst/>
            <a:cxnLst/>
            <a:rect r="r" b="b" t="t" l="l"/>
            <a:pathLst>
              <a:path h="8428138" w="8428138">
                <a:moveTo>
                  <a:pt x="0" y="0"/>
                </a:moveTo>
                <a:lnTo>
                  <a:pt x="8428138" y="0"/>
                </a:lnTo>
                <a:lnTo>
                  <a:pt x="8428138" y="8428138"/>
                </a:lnTo>
                <a:lnTo>
                  <a:pt x="0" y="8428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32080" y="3485341"/>
            <a:ext cx="10223840" cy="230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9"/>
              </a:lnSpc>
            </a:pPr>
            <a:r>
              <a:rPr lang="en-US" sz="6999">
                <a:solidFill>
                  <a:srgbClr val="FFFFFF"/>
                </a:solidFill>
                <a:latin typeface="Telegraf Bold"/>
              </a:rPr>
              <a:t>EJEMPLO PRÁCTICO DE PATRON DE FACTORIA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047089" y="5108023"/>
            <a:ext cx="1744603" cy="964290"/>
          </a:xfrm>
          <a:custGeom>
            <a:avLst/>
            <a:gdLst/>
            <a:ahLst/>
            <a:cxnLst/>
            <a:rect r="r" b="b" t="t" l="l"/>
            <a:pathLst>
              <a:path h="964290" w="1744603">
                <a:moveTo>
                  <a:pt x="0" y="0"/>
                </a:moveTo>
                <a:lnTo>
                  <a:pt x="1744603" y="0"/>
                </a:lnTo>
                <a:lnTo>
                  <a:pt x="1744603" y="964290"/>
                </a:lnTo>
                <a:lnTo>
                  <a:pt x="0" y="964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9781" y="5743262"/>
            <a:ext cx="772869" cy="238887"/>
          </a:xfrm>
          <a:custGeom>
            <a:avLst/>
            <a:gdLst/>
            <a:ahLst/>
            <a:cxnLst/>
            <a:rect r="r" b="b" t="t" l="l"/>
            <a:pathLst>
              <a:path h="238887" w="772869">
                <a:moveTo>
                  <a:pt x="0" y="0"/>
                </a:moveTo>
                <a:lnTo>
                  <a:pt x="772869" y="0"/>
                </a:lnTo>
                <a:lnTo>
                  <a:pt x="772869" y="238887"/>
                </a:lnTo>
                <a:lnTo>
                  <a:pt x="0" y="2388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5825350" y="2041046"/>
            <a:ext cx="772869" cy="238887"/>
          </a:xfrm>
          <a:custGeom>
            <a:avLst/>
            <a:gdLst/>
            <a:ahLst/>
            <a:cxnLst/>
            <a:rect r="r" b="b" t="t" l="l"/>
            <a:pathLst>
              <a:path h="238887" w="772869">
                <a:moveTo>
                  <a:pt x="772869" y="0"/>
                </a:moveTo>
                <a:lnTo>
                  <a:pt x="0" y="0"/>
                </a:lnTo>
                <a:lnTo>
                  <a:pt x="0" y="238887"/>
                </a:lnTo>
                <a:lnTo>
                  <a:pt x="772869" y="238887"/>
                </a:lnTo>
                <a:lnTo>
                  <a:pt x="77286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442017" y="8769437"/>
            <a:ext cx="4073079" cy="206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"/>
              </a:lnSpc>
            </a:pPr>
            <a:r>
              <a:rPr lang="en-US" sz="1400">
                <a:solidFill>
                  <a:srgbClr val="39B54A"/>
                </a:solidFill>
                <a:latin typeface="Telegraf Bold"/>
              </a:rPr>
              <a:t>INGENIERIA DE SOFTWARE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36930" y="1341192"/>
            <a:ext cx="7604615" cy="7604615"/>
          </a:xfrm>
          <a:custGeom>
            <a:avLst/>
            <a:gdLst/>
            <a:ahLst/>
            <a:cxnLst/>
            <a:rect r="r" b="b" t="t" l="l"/>
            <a:pathLst>
              <a:path h="7604615" w="7604615">
                <a:moveTo>
                  <a:pt x="0" y="0"/>
                </a:moveTo>
                <a:lnTo>
                  <a:pt x="7604615" y="0"/>
                </a:lnTo>
                <a:lnTo>
                  <a:pt x="7604615" y="7604616"/>
                </a:lnTo>
                <a:lnTo>
                  <a:pt x="0" y="76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5400000">
            <a:off x="5897880" y="8495185"/>
            <a:ext cx="6492240" cy="0"/>
          </a:xfrm>
          <a:prstGeom prst="line">
            <a:avLst/>
          </a:prstGeom>
          <a:ln cap="flat" w="95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134707" y="4134207"/>
            <a:ext cx="2018586" cy="2018586"/>
          </a:xfrm>
          <a:custGeom>
            <a:avLst/>
            <a:gdLst/>
            <a:ahLst/>
            <a:cxnLst/>
            <a:rect r="r" b="b" t="t" l="l"/>
            <a:pathLst>
              <a:path h="2018586" w="2018586">
                <a:moveTo>
                  <a:pt x="0" y="0"/>
                </a:moveTo>
                <a:lnTo>
                  <a:pt x="2018586" y="0"/>
                </a:lnTo>
                <a:lnTo>
                  <a:pt x="2018586" y="2018586"/>
                </a:lnTo>
                <a:lnTo>
                  <a:pt x="0" y="2018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35884" y="4940147"/>
            <a:ext cx="406707" cy="406707"/>
          </a:xfrm>
          <a:custGeom>
            <a:avLst/>
            <a:gdLst/>
            <a:ahLst/>
            <a:cxnLst/>
            <a:rect r="r" b="b" t="t" l="l"/>
            <a:pathLst>
              <a:path h="406707" w="406707">
                <a:moveTo>
                  <a:pt x="0" y="0"/>
                </a:moveTo>
                <a:lnTo>
                  <a:pt x="406707" y="0"/>
                </a:lnTo>
                <a:lnTo>
                  <a:pt x="406707" y="406706"/>
                </a:lnTo>
                <a:lnTo>
                  <a:pt x="0" y="4067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79181" y="10049841"/>
            <a:ext cx="19043543" cy="588619"/>
          </a:xfrm>
          <a:custGeom>
            <a:avLst/>
            <a:gdLst/>
            <a:ahLst/>
            <a:cxnLst/>
            <a:rect r="r" b="b" t="t" l="l"/>
            <a:pathLst>
              <a:path h="588619" w="19043543">
                <a:moveTo>
                  <a:pt x="0" y="0"/>
                </a:moveTo>
                <a:lnTo>
                  <a:pt x="19043544" y="0"/>
                </a:lnTo>
                <a:lnTo>
                  <a:pt x="19043544" y="588618"/>
                </a:lnTo>
                <a:lnTo>
                  <a:pt x="0" y="5886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8049193" y="-657896"/>
            <a:ext cx="2180089" cy="1193103"/>
          </a:xfrm>
          <a:custGeom>
            <a:avLst/>
            <a:gdLst/>
            <a:ahLst/>
            <a:cxnLst/>
            <a:rect r="r" b="b" t="t" l="l"/>
            <a:pathLst>
              <a:path h="1193103" w="2180089">
                <a:moveTo>
                  <a:pt x="0" y="0"/>
                </a:moveTo>
                <a:lnTo>
                  <a:pt x="2180089" y="0"/>
                </a:lnTo>
                <a:lnTo>
                  <a:pt x="2180089" y="1193103"/>
                </a:lnTo>
                <a:lnTo>
                  <a:pt x="0" y="1193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96359" y="1948801"/>
            <a:ext cx="6143282" cy="6551146"/>
          </a:xfrm>
          <a:custGeom>
            <a:avLst/>
            <a:gdLst/>
            <a:ahLst/>
            <a:cxnLst/>
            <a:rect r="r" b="b" t="t" l="l"/>
            <a:pathLst>
              <a:path h="6551146" w="6143282">
                <a:moveTo>
                  <a:pt x="0" y="0"/>
                </a:moveTo>
                <a:lnTo>
                  <a:pt x="6143282" y="0"/>
                </a:lnTo>
                <a:lnTo>
                  <a:pt x="6143282" y="6551146"/>
                </a:lnTo>
                <a:lnTo>
                  <a:pt x="0" y="655114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5715" r="-5598" b="-605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43818" y="1867927"/>
            <a:ext cx="6143421" cy="6551146"/>
          </a:xfrm>
          <a:custGeom>
            <a:avLst/>
            <a:gdLst/>
            <a:ahLst/>
            <a:cxnLst/>
            <a:rect r="r" b="b" t="t" l="l"/>
            <a:pathLst>
              <a:path h="6551146" w="6143421">
                <a:moveTo>
                  <a:pt x="0" y="0"/>
                </a:moveTo>
                <a:lnTo>
                  <a:pt x="6143421" y="0"/>
                </a:lnTo>
                <a:lnTo>
                  <a:pt x="6143421" y="6551146"/>
                </a:lnTo>
                <a:lnTo>
                  <a:pt x="0" y="655114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397" t="-297" r="0" b="-577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16564" y="699176"/>
            <a:ext cx="15052053" cy="638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0"/>
              </a:lnSpc>
            </a:pPr>
            <a:r>
              <a:rPr lang="en-US" sz="5000">
                <a:solidFill>
                  <a:srgbClr val="FFFFFF"/>
                </a:solidFill>
                <a:latin typeface="Telegraf Bold"/>
              </a:rPr>
              <a:t>APLICACION DE GESTIO DE EMPLEADO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DAFk_6gX5x4</dc:identifier>
  <dcterms:modified xsi:type="dcterms:W3CDTF">2011-08-01T06:04:30Z</dcterms:modified>
  <cp:revision>1</cp:revision>
  <dc:title>Black Green Gradient Company Profile Talking Presentation</dc:title>
</cp:coreProperties>
</file>