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4"/>
  </p:sldMasterIdLst>
  <p:notesMasterIdLst>
    <p:notesMasterId r:id="rId14"/>
  </p:notesMasterIdLst>
  <p:sldIdLst>
    <p:sldId id="256" r:id="rId5"/>
    <p:sldId id="291" r:id="rId6"/>
    <p:sldId id="292" r:id="rId7"/>
    <p:sldId id="260" r:id="rId8"/>
    <p:sldId id="257" r:id="rId9"/>
    <p:sldId id="258" r:id="rId10"/>
    <p:sldId id="293" r:id="rId11"/>
    <p:sldId id="294" r:id="rId12"/>
    <p:sldId id="295" r:id="rId13"/>
  </p:sldIdLst>
  <p:sldSz cx="9144000" cy="5143500" type="screen16x9"/>
  <p:notesSz cx="6858000" cy="9144000"/>
  <p:embeddedFontLst>
    <p:embeddedFont>
      <p:font typeface="Livvic" pitchFamily="2" charset="0"/>
      <p:regular r:id="rId15"/>
      <p:bold r:id="rId16"/>
      <p:italic r:id="rId17"/>
      <p:boldItalic r:id="rId18"/>
    </p:embeddedFont>
    <p:embeddedFont>
      <p:font typeface="Oswald" panose="00000500000000000000" pitchFamily="2"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ADC83-F33B-474F-AF07-471EF5859AE0}" v="14" dt="2023-05-24T04:29:05.740"/>
    <p1510:client id="{EDA8CA57-3135-2B12-A479-37CBB6926BA7}" v="21" dt="2023-05-23T23:11:52.614"/>
  </p1510:revLst>
</p1510:revInfo>
</file>

<file path=ppt/tableStyles.xml><?xml version="1.0" encoding="utf-8"?>
<a:tblStyleLst xmlns:a="http://schemas.openxmlformats.org/drawingml/2006/main" def="{61532372-3CB3-432E-9C08-09BCB52E8502}">
  <a:tblStyle styleId="{61532372-3CB3-432E-9C08-09BCB52E85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28825dcd4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28825dcd4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8825dcd4b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8825dcd4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46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68350" y="745925"/>
            <a:ext cx="3807300" cy="313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68350" y="3888475"/>
            <a:ext cx="3807300" cy="50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2" name="Google Shape;102;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03" name="Google Shape;103;p11"/>
          <p:cNvGrpSpPr/>
          <p:nvPr/>
        </p:nvGrpSpPr>
        <p:grpSpPr>
          <a:xfrm flipH="1">
            <a:off x="6720423" y="3784091"/>
            <a:ext cx="2423582" cy="1357541"/>
            <a:chOff x="-77" y="3784091"/>
            <a:chExt cx="2423582" cy="1357541"/>
          </a:xfrm>
        </p:grpSpPr>
        <p:sp>
          <p:nvSpPr>
            <p:cNvPr id="104" name="Google Shape;104;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1"/>
          <p:cNvGrpSpPr/>
          <p:nvPr/>
        </p:nvGrpSpPr>
        <p:grpSpPr>
          <a:xfrm rot="10800000" flipH="1">
            <a:off x="-77" y="-9"/>
            <a:ext cx="2423582" cy="1357541"/>
            <a:chOff x="-77" y="3784091"/>
            <a:chExt cx="2423582" cy="1357541"/>
          </a:xfrm>
        </p:grpSpPr>
        <p:sp>
          <p:nvSpPr>
            <p:cNvPr id="110" name="Google Shape;110;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2" name="Google Shape;132;p14"/>
          <p:cNvGrpSpPr/>
          <p:nvPr/>
        </p:nvGrpSpPr>
        <p:grpSpPr>
          <a:xfrm>
            <a:off x="311515" y="1013625"/>
            <a:ext cx="95400" cy="3116250"/>
            <a:chOff x="4524300" y="1013625"/>
            <a:chExt cx="95400" cy="3116250"/>
          </a:xfrm>
        </p:grpSpPr>
        <p:sp>
          <p:nvSpPr>
            <p:cNvPr id="133" name="Google Shape;133;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447400"/>
            <a:ext cx="7704000" cy="277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a:lvl1pPr>
            <a:lvl2pPr marL="914400" lvl="1" indent="-304800">
              <a:spcBef>
                <a:spcPts val="1000"/>
              </a:spcBef>
              <a:spcAft>
                <a:spcPts val="0"/>
              </a:spcAft>
              <a:buSzPts val="1200"/>
              <a:buFont typeface="Roboto Condensed Light"/>
              <a:buChar char="○"/>
              <a:defRPr/>
            </a:lvl2pPr>
            <a:lvl3pPr marL="1371600" lvl="2" indent="-304800">
              <a:spcBef>
                <a:spcPts val="10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66" name="Google Shape;66;p7"/>
          <p:cNvGrpSpPr/>
          <p:nvPr/>
        </p:nvGrpSpPr>
        <p:grpSpPr>
          <a:xfrm>
            <a:off x="4524300" y="1013625"/>
            <a:ext cx="95400" cy="3116250"/>
            <a:chOff x="4524300" y="1013625"/>
            <a:chExt cx="95400" cy="3116250"/>
          </a:xfrm>
        </p:grpSpPr>
        <p:sp>
          <p:nvSpPr>
            <p:cNvPr id="67" name="Google Shape;67;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5" name="Google Shape;75;p8"/>
          <p:cNvGrpSpPr/>
          <p:nvPr/>
        </p:nvGrpSpPr>
        <p:grpSpPr>
          <a:xfrm>
            <a:off x="-77" y="3784091"/>
            <a:ext cx="2423582" cy="1357541"/>
            <a:chOff x="-77" y="3784091"/>
            <a:chExt cx="2423582" cy="1357541"/>
          </a:xfrm>
        </p:grpSpPr>
        <p:sp>
          <p:nvSpPr>
            <p:cNvPr id="76" name="Google Shape;76;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a:off x="6720423" y="-9"/>
            <a:ext cx="2423582" cy="1357541"/>
            <a:chOff x="-77" y="3784091"/>
            <a:chExt cx="2423582" cy="1357541"/>
          </a:xfrm>
        </p:grpSpPr>
        <p:sp>
          <p:nvSpPr>
            <p:cNvPr id="82" name="Google Shape;82;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9" name="Google Shape;89;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0" name="Google Shape;90;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91" name="Google Shape;91;p9"/>
          <p:cNvGrpSpPr/>
          <p:nvPr/>
        </p:nvGrpSpPr>
        <p:grpSpPr>
          <a:xfrm>
            <a:off x="720000" y="1013625"/>
            <a:ext cx="95400" cy="3116250"/>
            <a:chOff x="4524300" y="1013625"/>
            <a:chExt cx="95400" cy="3116250"/>
          </a:xfrm>
        </p:grpSpPr>
        <p:sp>
          <p:nvSpPr>
            <p:cNvPr id="92" name="Google Shape;92;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sz="3400">
                <a:solidFill>
                  <a:schemeClr val="lt1"/>
                </a:solidFill>
              </a:defRPr>
            </a:lvl1pPr>
            <a:lvl2pPr lvl="1">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spcBef>
                <a:spcPts val="0"/>
              </a:spcBef>
              <a:spcAft>
                <a:spcPts val="0"/>
              </a:spcAft>
              <a:buClr>
                <a:schemeClr val="lt1"/>
              </a:buClr>
              <a:buSzPts val="2800"/>
              <a:buNone/>
              <a:defRPr>
                <a:solidFill>
                  <a:schemeClr val="lt1"/>
                </a:solidFill>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211"/>
        <p:cNvGrpSpPr/>
        <p:nvPr/>
      </p:nvGrpSpPr>
      <p:grpSpPr>
        <a:xfrm>
          <a:off x="0" y="0"/>
          <a:ext cx="0" cy="0"/>
          <a:chOff x="0" y="0"/>
          <a:chExt cx="0" cy="0"/>
        </a:xfrm>
      </p:grpSpPr>
      <p:sp>
        <p:nvSpPr>
          <p:cNvPr id="212" name="Google Shape;212;p22"/>
          <p:cNvSpPr txBox="1">
            <a:spLocks noGrp="1"/>
          </p:cNvSpPr>
          <p:nvPr>
            <p:ph type="ctrTitle"/>
          </p:nvPr>
        </p:nvSpPr>
        <p:spPr>
          <a:xfrm>
            <a:off x="2633437" y="678074"/>
            <a:ext cx="3807300" cy="31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a:t>Componentes independientes </a:t>
            </a:r>
            <a:br>
              <a:rPr lang="es-ES"/>
            </a:br>
            <a:r>
              <a:rPr lang="es-ES"/>
              <a:t>de los estilos arquitectónicos</a:t>
            </a:r>
            <a:endParaRPr/>
          </a:p>
        </p:txBody>
      </p:sp>
      <p:sp>
        <p:nvSpPr>
          <p:cNvPr id="213" name="Google Shape;213;p22"/>
          <p:cNvSpPr txBox="1">
            <a:spLocks noGrp="1"/>
          </p:cNvSpPr>
          <p:nvPr>
            <p:ph type="subTitle" idx="1"/>
          </p:nvPr>
        </p:nvSpPr>
        <p:spPr>
          <a:xfrm>
            <a:off x="2668350" y="3888475"/>
            <a:ext cx="38073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a:t>Antonio Cogley 2-752-21-14</a:t>
            </a:r>
          </a:p>
          <a:p>
            <a:pPr marL="0" lvl="0" indent="0" algn="ctr" rtl="0">
              <a:spcBef>
                <a:spcPts val="0"/>
              </a:spcBef>
              <a:spcAft>
                <a:spcPts val="0"/>
              </a:spcAft>
              <a:buNone/>
            </a:pPr>
            <a:r>
              <a:rPr lang="es-419"/>
              <a:t>Sebastián Maldonado 8-984-1276 </a:t>
            </a:r>
          </a:p>
          <a:p>
            <a:pPr marL="0" lvl="0" indent="0" algn="ctr" rtl="0">
              <a:spcBef>
                <a:spcPts val="0"/>
              </a:spcBef>
              <a:spcAft>
                <a:spcPts val="0"/>
              </a:spcAft>
              <a:buNone/>
            </a:pPr>
            <a:endParaRPr lang="es-ES"/>
          </a:p>
        </p:txBody>
      </p:sp>
      <p:sp>
        <p:nvSpPr>
          <p:cNvPr id="214" name="Google Shape;214;p22"/>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2"/>
          <p:cNvGrpSpPr/>
          <p:nvPr/>
        </p:nvGrpSpPr>
        <p:grpSpPr>
          <a:xfrm>
            <a:off x="355201" y="3416220"/>
            <a:ext cx="1208609" cy="1263241"/>
            <a:chOff x="-747068" y="-488408"/>
            <a:chExt cx="936689" cy="979029"/>
          </a:xfrm>
        </p:grpSpPr>
        <p:sp>
          <p:nvSpPr>
            <p:cNvPr id="219" name="Google Shape;219;p22"/>
            <p:cNvSpPr/>
            <p:nvPr/>
          </p:nvSpPr>
          <p:spPr>
            <a:xfrm>
              <a:off x="-747068" y="-488408"/>
              <a:ext cx="936689" cy="979029"/>
            </a:xfrm>
            <a:custGeom>
              <a:avLst/>
              <a:gdLst/>
              <a:ahLst/>
              <a:cxnLst/>
              <a:rect l="l" t="t" r="r" b="b"/>
              <a:pathLst>
                <a:path w="19800" h="20695" extrusionOk="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47068" y="-488408"/>
              <a:ext cx="936689" cy="72097"/>
            </a:xfrm>
            <a:custGeom>
              <a:avLst/>
              <a:gdLst/>
              <a:ahLst/>
              <a:cxnLst/>
              <a:rect l="l" t="t" r="r" b="b"/>
              <a:pathLst>
                <a:path w="19800" h="1524" extrusionOk="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710878" y="-468634"/>
              <a:ext cx="32122" cy="32169"/>
            </a:xfrm>
            <a:custGeom>
              <a:avLst/>
              <a:gdLst/>
              <a:ahLst/>
              <a:cxnLst/>
              <a:rect l="l" t="t" r="r" b="b"/>
              <a:pathLst>
                <a:path w="679" h="680" extrusionOk="0">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654865" y="-468634"/>
              <a:ext cx="32500" cy="32169"/>
            </a:xfrm>
            <a:custGeom>
              <a:avLst/>
              <a:gdLst/>
              <a:ahLst/>
              <a:cxnLst/>
              <a:rect l="l" t="t" r="r" b="b"/>
              <a:pathLst>
                <a:path w="687" h="680" extrusionOk="0">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598853" y="-468634"/>
              <a:ext cx="32500" cy="32169"/>
            </a:xfrm>
            <a:custGeom>
              <a:avLst/>
              <a:gdLst/>
              <a:ahLst/>
              <a:cxnLst/>
              <a:rect l="l" t="t" r="r" b="b"/>
              <a:pathLst>
                <a:path w="687" h="680" extrusionOk="0">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672227" y="-352163"/>
              <a:ext cx="195427" cy="34251"/>
            </a:xfrm>
            <a:custGeom>
              <a:avLst/>
              <a:gdLst/>
              <a:ahLst/>
              <a:cxnLst/>
              <a:rect l="l" t="t" r="r" b="b"/>
              <a:pathLst>
                <a:path w="4131" h="724" extrusionOk="0">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428736" y="-352163"/>
              <a:ext cx="543942" cy="34251"/>
            </a:xfrm>
            <a:custGeom>
              <a:avLst/>
              <a:gdLst/>
              <a:ahLst/>
              <a:cxnLst/>
              <a:rect l="l" t="t" r="r" b="b"/>
              <a:pathLst>
                <a:path w="11498" h="724" extrusionOk="0">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671234" y="-245910"/>
              <a:ext cx="55019" cy="54735"/>
            </a:xfrm>
            <a:custGeom>
              <a:avLst/>
              <a:gdLst/>
              <a:ahLst/>
              <a:cxnLst/>
              <a:rect l="l" t="t" r="r" b="b"/>
              <a:pathLst>
                <a:path w="1163" h="1157" extrusionOk="0">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671234" y="-159479"/>
              <a:ext cx="55019" cy="55066"/>
            </a:xfrm>
            <a:custGeom>
              <a:avLst/>
              <a:gdLst/>
              <a:ahLst/>
              <a:cxnLst/>
              <a:rect l="l" t="t" r="r" b="b"/>
              <a:pathLst>
                <a:path w="1163" h="1164" extrusionOk="0">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671234" y="-73096"/>
              <a:ext cx="55019" cy="55066"/>
            </a:xfrm>
            <a:custGeom>
              <a:avLst/>
              <a:gdLst/>
              <a:ahLst/>
              <a:cxnLst/>
              <a:rect l="l" t="t" r="r" b="b"/>
              <a:pathLst>
                <a:path w="1163" h="1164" extrusionOk="0">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587547" y="-231860"/>
              <a:ext cx="357314" cy="26681"/>
            </a:xfrm>
            <a:custGeom>
              <a:avLst/>
              <a:gdLst/>
              <a:ahLst/>
              <a:cxnLst/>
              <a:rect l="l" t="t" r="r" b="b"/>
              <a:pathLst>
                <a:path w="7553" h="564" extrusionOk="0">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587547" y="-145476"/>
              <a:ext cx="357314" cy="26681"/>
            </a:xfrm>
            <a:custGeom>
              <a:avLst/>
              <a:gdLst/>
              <a:ahLst/>
              <a:cxnLst/>
              <a:rect l="l" t="t" r="r" b="b"/>
              <a:pathLst>
                <a:path w="7553" h="564" extrusionOk="0">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587547" y="-58714"/>
              <a:ext cx="357314" cy="26681"/>
            </a:xfrm>
            <a:custGeom>
              <a:avLst/>
              <a:gdLst/>
              <a:ahLst/>
              <a:cxnLst/>
              <a:rect l="l" t="t" r="r" b="b"/>
              <a:pathLst>
                <a:path w="7553" h="564" extrusionOk="0">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174174" y="-231860"/>
              <a:ext cx="288292" cy="199827"/>
            </a:xfrm>
            <a:custGeom>
              <a:avLst/>
              <a:gdLst/>
              <a:ahLst/>
              <a:cxnLst/>
              <a:rect l="l" t="t" r="r" b="b"/>
              <a:pathLst>
                <a:path w="6094" h="4224" extrusionOk="0">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632631" y="202944"/>
              <a:ext cx="708146" cy="26066"/>
            </a:xfrm>
            <a:custGeom>
              <a:avLst/>
              <a:gdLst/>
              <a:ahLst/>
              <a:cxnLst/>
              <a:rect l="l" t="t" r="r" b="b"/>
              <a:pathLst>
                <a:path w="14969" h="551" extrusionOk="0">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632631" y="254840"/>
              <a:ext cx="708146" cy="25735"/>
            </a:xfrm>
            <a:custGeom>
              <a:avLst/>
              <a:gdLst/>
              <a:ahLst/>
              <a:cxnLst/>
              <a:rect l="l" t="t" r="r" b="b"/>
              <a:pathLst>
                <a:path w="14969" h="544" extrusionOk="0">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632631" y="306452"/>
              <a:ext cx="708146" cy="25688"/>
            </a:xfrm>
            <a:custGeom>
              <a:avLst/>
              <a:gdLst/>
              <a:ahLst/>
              <a:cxnLst/>
              <a:rect l="l" t="t" r="r" b="b"/>
              <a:pathLst>
                <a:path w="14969" h="543" extrusionOk="0">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32631" y="358065"/>
              <a:ext cx="708146" cy="25641"/>
            </a:xfrm>
            <a:custGeom>
              <a:avLst/>
              <a:gdLst/>
              <a:ahLst/>
              <a:cxnLst/>
              <a:rect l="l" t="t" r="r" b="b"/>
              <a:pathLst>
                <a:path w="14969" h="542" extrusionOk="0">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554763" y="75544"/>
              <a:ext cx="552079" cy="74840"/>
            </a:xfrm>
            <a:custGeom>
              <a:avLst/>
              <a:gdLst/>
              <a:ahLst/>
              <a:cxnLst/>
              <a:rect l="l" t="t" r="r" b="b"/>
              <a:pathLst>
                <a:path w="11670" h="1582" extrusionOk="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2"/>
          <p:cNvGrpSpPr/>
          <p:nvPr/>
        </p:nvGrpSpPr>
        <p:grpSpPr>
          <a:xfrm>
            <a:off x="6961321" y="418295"/>
            <a:ext cx="1640664" cy="1969640"/>
            <a:chOff x="301976" y="-1334266"/>
            <a:chExt cx="1361321" cy="1634285"/>
          </a:xfrm>
        </p:grpSpPr>
        <p:sp>
          <p:nvSpPr>
            <p:cNvPr id="239" name="Google Shape;239;p22"/>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2"/>
          <p:cNvGrpSpPr/>
          <p:nvPr/>
        </p:nvGrpSpPr>
        <p:grpSpPr>
          <a:xfrm>
            <a:off x="7585305" y="2112434"/>
            <a:ext cx="1293773" cy="1195961"/>
            <a:chOff x="8287710" y="819716"/>
            <a:chExt cx="856293" cy="791556"/>
          </a:xfrm>
        </p:grpSpPr>
        <p:sp>
          <p:nvSpPr>
            <p:cNvPr id="275" name="Google Shape;275;p22"/>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2"/>
          <p:cNvGrpSpPr/>
          <p:nvPr/>
        </p:nvGrpSpPr>
        <p:grpSpPr>
          <a:xfrm>
            <a:off x="730272" y="2229943"/>
            <a:ext cx="1655354" cy="1427061"/>
            <a:chOff x="1739746" y="-454299"/>
            <a:chExt cx="1008501" cy="869417"/>
          </a:xfrm>
        </p:grpSpPr>
        <p:sp>
          <p:nvSpPr>
            <p:cNvPr id="305" name="Google Shape;305;p22"/>
            <p:cNvSpPr/>
            <p:nvPr/>
          </p:nvSpPr>
          <p:spPr>
            <a:xfrm>
              <a:off x="1739746" y="-454299"/>
              <a:ext cx="1008501"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6798B-C2A2-DC3B-2A2B-314DA9ED6475}"/>
              </a:ext>
            </a:extLst>
          </p:cNvPr>
          <p:cNvSpPr>
            <a:spLocks noGrp="1"/>
          </p:cNvSpPr>
          <p:nvPr>
            <p:ph type="title"/>
          </p:nvPr>
        </p:nvSpPr>
        <p:spPr>
          <a:xfrm>
            <a:off x="2786594" y="1954350"/>
            <a:ext cx="5241300" cy="1234800"/>
          </a:xfrm>
        </p:spPr>
        <p:txBody>
          <a:bodyPr/>
          <a:lstStyle/>
          <a:p>
            <a:r>
              <a:rPr lang="en-US"/>
              <a:t>Introducción</a:t>
            </a:r>
            <a:endParaRPr lang="es-ES"/>
          </a:p>
        </p:txBody>
      </p:sp>
    </p:spTree>
    <p:extLst>
      <p:ext uri="{BB962C8B-B14F-4D97-AF65-F5344CB8AC3E}">
        <p14:creationId xmlns:p14="http://schemas.microsoft.com/office/powerpoint/2010/main" val="24216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1B1CC-D730-FC3F-0F69-C6080AB00E6D}"/>
              </a:ext>
            </a:extLst>
          </p:cNvPr>
          <p:cNvSpPr>
            <a:spLocks noGrp="1"/>
          </p:cNvSpPr>
          <p:nvPr>
            <p:ph type="title"/>
          </p:nvPr>
        </p:nvSpPr>
        <p:spPr/>
        <p:txBody>
          <a:bodyPr/>
          <a:lstStyle/>
          <a:p>
            <a:r>
              <a:rPr lang="es-ES" sz="1800"/>
              <a:t>Estilos Arquitectónicos en la Ingeniería de software</a:t>
            </a:r>
            <a:endParaRPr lang="es-ES"/>
          </a:p>
        </p:txBody>
      </p:sp>
      <p:pic>
        <p:nvPicPr>
          <p:cNvPr id="7" name="Picture 6">
            <a:extLst>
              <a:ext uri="{FF2B5EF4-FFF2-40B4-BE49-F238E27FC236}">
                <a16:creationId xmlns:a16="http://schemas.microsoft.com/office/drawing/2014/main" id="{0BC54D71-406E-A0B0-B7B8-3DFF1978CD80}"/>
              </a:ext>
            </a:extLst>
          </p:cNvPr>
          <p:cNvPicPr>
            <a:picLocks noChangeAspect="1"/>
          </p:cNvPicPr>
          <p:nvPr/>
        </p:nvPicPr>
        <p:blipFill>
          <a:blip r:embed="rId2"/>
          <a:stretch>
            <a:fillRect/>
          </a:stretch>
        </p:blipFill>
        <p:spPr>
          <a:xfrm>
            <a:off x="3262698" y="1677938"/>
            <a:ext cx="2001205" cy="2377738"/>
          </a:xfrm>
          <a:prstGeom prst="rect">
            <a:avLst/>
          </a:prstGeom>
        </p:spPr>
      </p:pic>
      <p:pic>
        <p:nvPicPr>
          <p:cNvPr id="9" name="Picture 8">
            <a:extLst>
              <a:ext uri="{FF2B5EF4-FFF2-40B4-BE49-F238E27FC236}">
                <a16:creationId xmlns:a16="http://schemas.microsoft.com/office/drawing/2014/main" id="{6ECD4860-F8C0-1595-B524-053CEAF881B1}"/>
              </a:ext>
            </a:extLst>
          </p:cNvPr>
          <p:cNvPicPr>
            <a:picLocks noChangeAspect="1"/>
          </p:cNvPicPr>
          <p:nvPr/>
        </p:nvPicPr>
        <p:blipFill>
          <a:blip r:embed="rId3"/>
          <a:stretch>
            <a:fillRect/>
          </a:stretch>
        </p:blipFill>
        <p:spPr>
          <a:xfrm>
            <a:off x="573114" y="1677938"/>
            <a:ext cx="2149476" cy="2377739"/>
          </a:xfrm>
          <a:prstGeom prst="rect">
            <a:avLst/>
          </a:prstGeom>
        </p:spPr>
      </p:pic>
      <p:pic>
        <p:nvPicPr>
          <p:cNvPr id="10" name="Picture 9">
            <a:extLst>
              <a:ext uri="{FF2B5EF4-FFF2-40B4-BE49-F238E27FC236}">
                <a16:creationId xmlns:a16="http://schemas.microsoft.com/office/drawing/2014/main" id="{0BC46870-2F82-DCEB-A2DA-C4272B861B5A}"/>
              </a:ext>
            </a:extLst>
          </p:cNvPr>
          <p:cNvPicPr>
            <a:picLocks noChangeAspect="1"/>
          </p:cNvPicPr>
          <p:nvPr/>
        </p:nvPicPr>
        <p:blipFill>
          <a:blip r:embed="rId4"/>
          <a:stretch>
            <a:fillRect/>
          </a:stretch>
        </p:blipFill>
        <p:spPr>
          <a:xfrm>
            <a:off x="2722590" y="2157608"/>
            <a:ext cx="615749" cy="1115665"/>
          </a:xfrm>
          <a:prstGeom prst="rect">
            <a:avLst/>
          </a:prstGeom>
        </p:spPr>
      </p:pic>
      <p:pic>
        <p:nvPicPr>
          <p:cNvPr id="11" name="Picture 10">
            <a:extLst>
              <a:ext uri="{FF2B5EF4-FFF2-40B4-BE49-F238E27FC236}">
                <a16:creationId xmlns:a16="http://schemas.microsoft.com/office/drawing/2014/main" id="{43FF6F93-BEB4-49A8-1E71-0A0220320406}"/>
              </a:ext>
            </a:extLst>
          </p:cNvPr>
          <p:cNvPicPr>
            <a:picLocks noChangeAspect="1"/>
          </p:cNvPicPr>
          <p:nvPr/>
        </p:nvPicPr>
        <p:blipFill>
          <a:blip r:embed="rId5"/>
          <a:stretch>
            <a:fillRect/>
          </a:stretch>
        </p:blipFill>
        <p:spPr>
          <a:xfrm>
            <a:off x="5271612" y="2151512"/>
            <a:ext cx="615749" cy="1121761"/>
          </a:xfrm>
          <a:prstGeom prst="rect">
            <a:avLst/>
          </a:prstGeom>
        </p:spPr>
      </p:pic>
      <p:pic>
        <p:nvPicPr>
          <p:cNvPr id="13" name="Picture 12">
            <a:extLst>
              <a:ext uri="{FF2B5EF4-FFF2-40B4-BE49-F238E27FC236}">
                <a16:creationId xmlns:a16="http://schemas.microsoft.com/office/drawing/2014/main" id="{120E4279-1AA0-DFC3-4654-3DD02BDDCCA1}"/>
              </a:ext>
            </a:extLst>
          </p:cNvPr>
          <p:cNvPicPr>
            <a:picLocks noChangeAspect="1"/>
          </p:cNvPicPr>
          <p:nvPr/>
        </p:nvPicPr>
        <p:blipFill>
          <a:blip r:embed="rId6"/>
          <a:stretch>
            <a:fillRect/>
          </a:stretch>
        </p:blipFill>
        <p:spPr>
          <a:xfrm>
            <a:off x="5885917" y="1677938"/>
            <a:ext cx="2776940" cy="2474744"/>
          </a:xfrm>
          <a:prstGeom prst="rect">
            <a:avLst/>
          </a:prstGeom>
        </p:spPr>
      </p:pic>
      <p:sp>
        <p:nvSpPr>
          <p:cNvPr id="14" name="TextBox 13">
            <a:extLst>
              <a:ext uri="{FF2B5EF4-FFF2-40B4-BE49-F238E27FC236}">
                <a16:creationId xmlns:a16="http://schemas.microsoft.com/office/drawing/2014/main" id="{282F008E-EDA1-67B6-6A4E-5CDCA5BA448A}"/>
              </a:ext>
            </a:extLst>
          </p:cNvPr>
          <p:cNvSpPr txBox="1"/>
          <p:nvPr/>
        </p:nvSpPr>
        <p:spPr>
          <a:xfrm>
            <a:off x="310105" y="1197697"/>
            <a:ext cx="2802370" cy="307777"/>
          </a:xfrm>
          <a:prstGeom prst="rect">
            <a:avLst/>
          </a:prstGeom>
          <a:noFill/>
        </p:spPr>
        <p:txBody>
          <a:bodyPr wrap="none" rtlCol="0">
            <a:spAutoFit/>
          </a:bodyPr>
          <a:lstStyle/>
          <a:p>
            <a:r>
              <a:rPr lang="es-MX">
                <a:solidFill>
                  <a:schemeClr val="accent5"/>
                </a:solidFill>
              </a:rPr>
              <a:t>Arquitectura Basada en Eventos </a:t>
            </a:r>
          </a:p>
        </p:txBody>
      </p:sp>
      <p:sp>
        <p:nvSpPr>
          <p:cNvPr id="15" name="TextBox 14">
            <a:extLst>
              <a:ext uri="{FF2B5EF4-FFF2-40B4-BE49-F238E27FC236}">
                <a16:creationId xmlns:a16="http://schemas.microsoft.com/office/drawing/2014/main" id="{AC55B5EC-EC66-1FE0-BCD3-C05E9BF8C845}"/>
              </a:ext>
            </a:extLst>
          </p:cNvPr>
          <p:cNvSpPr txBox="1"/>
          <p:nvPr/>
        </p:nvSpPr>
        <p:spPr>
          <a:xfrm>
            <a:off x="3030464" y="1197697"/>
            <a:ext cx="2961067" cy="523220"/>
          </a:xfrm>
          <a:prstGeom prst="rect">
            <a:avLst/>
          </a:prstGeom>
          <a:noFill/>
        </p:spPr>
        <p:txBody>
          <a:bodyPr wrap="none" rtlCol="0">
            <a:spAutoFit/>
          </a:bodyPr>
          <a:lstStyle/>
          <a:p>
            <a:r>
              <a:rPr lang="es-MX">
                <a:solidFill>
                  <a:schemeClr val="accent5"/>
                </a:solidFill>
              </a:rPr>
              <a:t>Arquitectura Orientada a Servicios </a:t>
            </a:r>
          </a:p>
          <a:p>
            <a:endParaRPr lang="es-MX">
              <a:solidFill>
                <a:schemeClr val="accent5"/>
              </a:solidFill>
            </a:endParaRPr>
          </a:p>
        </p:txBody>
      </p:sp>
      <p:sp>
        <p:nvSpPr>
          <p:cNvPr id="16" name="TextBox 15">
            <a:extLst>
              <a:ext uri="{FF2B5EF4-FFF2-40B4-BE49-F238E27FC236}">
                <a16:creationId xmlns:a16="http://schemas.microsoft.com/office/drawing/2014/main" id="{511295F2-720F-97FF-19C8-A6113C19BF8A}"/>
              </a:ext>
            </a:extLst>
          </p:cNvPr>
          <p:cNvSpPr txBox="1"/>
          <p:nvPr/>
        </p:nvSpPr>
        <p:spPr>
          <a:xfrm>
            <a:off x="5885917" y="1197697"/>
            <a:ext cx="2861681" cy="307777"/>
          </a:xfrm>
          <a:prstGeom prst="rect">
            <a:avLst/>
          </a:prstGeom>
          <a:noFill/>
        </p:spPr>
        <p:txBody>
          <a:bodyPr wrap="none" rtlCol="0">
            <a:spAutoFit/>
          </a:bodyPr>
          <a:lstStyle/>
          <a:p>
            <a:r>
              <a:rPr lang="es-MX">
                <a:solidFill>
                  <a:schemeClr val="accent5"/>
                </a:solidFill>
              </a:rPr>
              <a:t>Arquitectura Basada en Recursos</a:t>
            </a:r>
          </a:p>
        </p:txBody>
      </p:sp>
    </p:spTree>
    <p:extLst>
      <p:ext uri="{BB962C8B-B14F-4D97-AF65-F5344CB8AC3E}">
        <p14:creationId xmlns:p14="http://schemas.microsoft.com/office/powerpoint/2010/main" val="388749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6"/>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a:t>Comunicación de procesos </a:t>
            </a:r>
            <a:endParaRPr/>
          </a:p>
        </p:txBody>
      </p:sp>
      <p:pic>
        <p:nvPicPr>
          <p:cNvPr id="2" name="Picture 1">
            <a:extLst>
              <a:ext uri="{FF2B5EF4-FFF2-40B4-BE49-F238E27FC236}">
                <a16:creationId xmlns:a16="http://schemas.microsoft.com/office/drawing/2014/main" id="{0AD0B318-1A1E-88CA-3E85-20265C43DDEA}"/>
              </a:ext>
            </a:extLst>
          </p:cNvPr>
          <p:cNvPicPr>
            <a:picLocks noChangeAspect="1"/>
          </p:cNvPicPr>
          <p:nvPr/>
        </p:nvPicPr>
        <p:blipFill>
          <a:blip r:embed="rId3"/>
          <a:stretch>
            <a:fillRect/>
          </a:stretch>
        </p:blipFill>
        <p:spPr>
          <a:xfrm>
            <a:off x="1770017" y="1113000"/>
            <a:ext cx="5969000" cy="33575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720000" y="54000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Arquitectura cliente-servidor</a:t>
            </a:r>
            <a:endParaRPr/>
          </a:p>
        </p:txBody>
      </p:sp>
      <p:sp>
        <p:nvSpPr>
          <p:cNvPr id="343" name="Google Shape;343;p23"/>
          <p:cNvSpPr txBox="1">
            <a:spLocks noGrp="1"/>
          </p:cNvSpPr>
          <p:nvPr>
            <p:ph type="body" idx="1"/>
          </p:nvPr>
        </p:nvSpPr>
        <p:spPr>
          <a:xfrm>
            <a:off x="141817" y="1183234"/>
            <a:ext cx="5438753" cy="3012247"/>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s-419" sz="1200"/>
              <a:t>La arquitectura cliente-servidor es uno de los estilos arquitectónicos más comunes y ampliamente utilizados en la ingeniería de software. </a:t>
            </a:r>
          </a:p>
          <a:p>
            <a:pPr marL="457200" lvl="0" indent="-317500" algn="l" rtl="0">
              <a:spcBef>
                <a:spcPts val="0"/>
              </a:spcBef>
              <a:spcAft>
                <a:spcPts val="0"/>
              </a:spcAft>
              <a:buSzPts val="1400"/>
              <a:buChar char="●"/>
            </a:pPr>
            <a:endParaRPr lang="es-419" sz="1200"/>
          </a:p>
          <a:p>
            <a:pPr marL="457200" lvl="0" indent="-317500" algn="l" rtl="0">
              <a:spcBef>
                <a:spcPts val="0"/>
              </a:spcBef>
              <a:spcAft>
                <a:spcPts val="0"/>
              </a:spcAft>
              <a:buSzPts val="1400"/>
              <a:buChar char="●"/>
            </a:pPr>
            <a:r>
              <a:rPr lang="es-419" sz="1200"/>
              <a:t>Se basa en la idea de dividir una aplicación en dos partes principales: el cliente y el servidor. </a:t>
            </a:r>
          </a:p>
          <a:p>
            <a:pPr marL="457200" lvl="0" indent="-317500" algn="l" rtl="0">
              <a:spcBef>
                <a:spcPts val="0"/>
              </a:spcBef>
              <a:spcAft>
                <a:spcPts val="0"/>
              </a:spcAft>
              <a:buSzPts val="1400"/>
              <a:buChar char="●"/>
            </a:pPr>
            <a:endParaRPr lang="es-419" sz="1200"/>
          </a:p>
          <a:p>
            <a:pPr marL="457200" lvl="0" indent="-317500" algn="l" rtl="0">
              <a:spcBef>
                <a:spcPts val="0"/>
              </a:spcBef>
              <a:spcAft>
                <a:spcPts val="0"/>
              </a:spcAft>
              <a:buSzPts val="1400"/>
              <a:buChar char="●"/>
            </a:pPr>
            <a:r>
              <a:rPr lang="es-419" sz="1200"/>
              <a:t>El cliente es la interfaz de usuario o la parte del sistema con la que interactúa el usuario final. Puede ser una aplicación de escritorio, una aplicación web o una aplicación móvil. </a:t>
            </a:r>
          </a:p>
          <a:p>
            <a:pPr marL="457200" lvl="0" indent="-317500" algn="l" rtl="0">
              <a:spcBef>
                <a:spcPts val="0"/>
              </a:spcBef>
              <a:spcAft>
                <a:spcPts val="0"/>
              </a:spcAft>
              <a:buSzPts val="1400"/>
              <a:buChar char="●"/>
            </a:pPr>
            <a:endParaRPr lang="es-419" sz="1200"/>
          </a:p>
          <a:p>
            <a:pPr marL="457200" lvl="0" indent="-317500" algn="l" rtl="0">
              <a:spcBef>
                <a:spcPts val="0"/>
              </a:spcBef>
              <a:spcAft>
                <a:spcPts val="0"/>
              </a:spcAft>
              <a:buSzPts val="1400"/>
              <a:buChar char="●"/>
            </a:pPr>
            <a:r>
              <a:rPr lang="es-419" sz="1200"/>
              <a:t>El servidor es la parte del sistema que proporciona los servicios y recursos necesarios para atender las solicitudes del cliente. Puede haber varios servidores trabajando en conjunto para gestionar diferentes aspectos, como servidores de aplicaciones, servidores de bases de datos, servidores de archivos, etc. </a:t>
            </a:r>
            <a:endParaRPr sz="1200"/>
          </a:p>
        </p:txBody>
      </p:sp>
      <p:pic>
        <p:nvPicPr>
          <p:cNvPr id="1026" name="Picture 2" descr="Arquitectura Cliente-Servidor">
            <a:extLst>
              <a:ext uri="{FF2B5EF4-FFF2-40B4-BE49-F238E27FC236}">
                <a16:creationId xmlns:a16="http://schemas.microsoft.com/office/drawing/2014/main" id="{639F61BA-1834-0575-1425-DF19C4F92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030" y="1442056"/>
            <a:ext cx="3642970" cy="2259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Ventajas de la arquitectura cliente-servidor:</a:t>
            </a:r>
            <a:endParaRPr/>
          </a:p>
        </p:txBody>
      </p:sp>
      <p:cxnSp>
        <p:nvCxnSpPr>
          <p:cNvPr id="349" name="Google Shape;349;p24"/>
          <p:cNvCxnSpPr>
            <a:stCxn id="350" idx="3"/>
            <a:endCxn id="351" idx="1"/>
          </p:cNvCxnSpPr>
          <p:nvPr/>
        </p:nvCxnSpPr>
        <p:spPr>
          <a:xfrm>
            <a:off x="2375300" y="2084538"/>
            <a:ext cx="575400" cy="1067400"/>
          </a:xfrm>
          <a:prstGeom prst="bentConnector3">
            <a:avLst>
              <a:gd name="adj1" fmla="val 49992"/>
            </a:avLst>
          </a:prstGeom>
          <a:noFill/>
          <a:ln w="9525" cap="flat" cmpd="sng">
            <a:solidFill>
              <a:schemeClr val="dk1"/>
            </a:solidFill>
            <a:prstDash val="solid"/>
            <a:round/>
            <a:headEnd type="none" w="med" len="med"/>
            <a:tailEnd type="oval" w="med" len="med"/>
          </a:ln>
        </p:spPr>
      </p:cxnSp>
      <p:grpSp>
        <p:nvGrpSpPr>
          <p:cNvPr id="368" name="Google Shape;368;p24"/>
          <p:cNvGrpSpPr/>
          <p:nvPr/>
        </p:nvGrpSpPr>
        <p:grpSpPr>
          <a:xfrm>
            <a:off x="1041500" y="1771188"/>
            <a:ext cx="1333837" cy="1057375"/>
            <a:chOff x="1041500" y="1771188"/>
            <a:chExt cx="1333837" cy="1057375"/>
          </a:xfrm>
        </p:grpSpPr>
        <p:sp>
          <p:nvSpPr>
            <p:cNvPr id="369" name="Google Shape;369;p24"/>
            <p:cNvSpPr txBox="1"/>
            <p:nvPr/>
          </p:nvSpPr>
          <p:spPr>
            <a:xfrm>
              <a:off x="1041537" y="2352763"/>
              <a:ext cx="1333800" cy="47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err="1">
                  <a:solidFill>
                    <a:schemeClr val="accent1"/>
                  </a:solidFill>
                  <a:latin typeface="Oswald"/>
                  <a:ea typeface="Oswald"/>
                  <a:cs typeface="Oswald"/>
                  <a:sym typeface="Oswald"/>
                </a:rPr>
                <a:t>Escalabilidad</a:t>
              </a:r>
              <a:endParaRPr sz="1800">
                <a:solidFill>
                  <a:schemeClr val="accent1"/>
                </a:solidFill>
                <a:latin typeface="Oswald"/>
                <a:ea typeface="Oswald"/>
                <a:cs typeface="Oswald"/>
                <a:sym typeface="Oswald"/>
              </a:endParaRPr>
            </a:p>
          </p:txBody>
        </p:sp>
        <p:sp>
          <p:nvSpPr>
            <p:cNvPr id="350" name="Google Shape;350;p24"/>
            <p:cNvSpPr txBox="1"/>
            <p:nvPr/>
          </p:nvSpPr>
          <p:spPr>
            <a:xfrm>
              <a:off x="1041500" y="1771188"/>
              <a:ext cx="13338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1"/>
                  </a:solidFill>
                  <a:latin typeface="Oswald"/>
                  <a:ea typeface="Oswald"/>
                  <a:cs typeface="Oswald"/>
                  <a:sym typeface="Oswald"/>
                </a:rPr>
                <a:t>01</a:t>
              </a:r>
              <a:endParaRPr sz="3000">
                <a:solidFill>
                  <a:schemeClr val="accent1"/>
                </a:solidFill>
                <a:latin typeface="Oswald"/>
                <a:ea typeface="Oswald"/>
                <a:cs typeface="Oswald"/>
                <a:sym typeface="Oswald"/>
              </a:endParaRPr>
            </a:p>
          </p:txBody>
        </p:sp>
      </p:grpSp>
      <p:grpSp>
        <p:nvGrpSpPr>
          <p:cNvPr id="371" name="Google Shape;371;p24"/>
          <p:cNvGrpSpPr/>
          <p:nvPr/>
        </p:nvGrpSpPr>
        <p:grpSpPr>
          <a:xfrm>
            <a:off x="2950612" y="2838438"/>
            <a:ext cx="1333824" cy="1057375"/>
            <a:chOff x="2950600" y="2838438"/>
            <a:chExt cx="1333824" cy="1057375"/>
          </a:xfrm>
        </p:grpSpPr>
        <p:sp>
          <p:nvSpPr>
            <p:cNvPr id="372" name="Google Shape;372;p24"/>
            <p:cNvSpPr txBox="1"/>
            <p:nvPr/>
          </p:nvSpPr>
          <p:spPr>
            <a:xfrm>
              <a:off x="2950624" y="3420013"/>
              <a:ext cx="1333800" cy="47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err="1">
                  <a:solidFill>
                    <a:schemeClr val="accent2"/>
                  </a:solidFill>
                  <a:latin typeface="Oswald"/>
                  <a:ea typeface="Oswald"/>
                  <a:cs typeface="Oswald"/>
                  <a:sym typeface="Oswald"/>
                </a:rPr>
                <a:t>Flexibilidad</a:t>
              </a:r>
              <a:endParaRPr sz="1800">
                <a:solidFill>
                  <a:schemeClr val="accent2"/>
                </a:solidFill>
                <a:latin typeface="Oswald"/>
                <a:ea typeface="Oswald"/>
                <a:cs typeface="Oswald"/>
                <a:sym typeface="Oswald"/>
              </a:endParaRPr>
            </a:p>
          </p:txBody>
        </p:sp>
        <p:sp>
          <p:nvSpPr>
            <p:cNvPr id="351" name="Google Shape;351;p24"/>
            <p:cNvSpPr txBox="1"/>
            <p:nvPr/>
          </p:nvSpPr>
          <p:spPr>
            <a:xfrm>
              <a:off x="2950600" y="2838438"/>
              <a:ext cx="13338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2"/>
                  </a:solidFill>
                  <a:latin typeface="Oswald"/>
                  <a:ea typeface="Oswald"/>
                  <a:cs typeface="Oswald"/>
                  <a:sym typeface="Oswald"/>
                </a:rPr>
                <a:t>02</a:t>
              </a:r>
              <a:endParaRPr sz="3000">
                <a:solidFill>
                  <a:schemeClr val="accent2"/>
                </a:solidFill>
                <a:latin typeface="Oswald"/>
                <a:ea typeface="Oswald"/>
                <a:cs typeface="Oswald"/>
                <a:sym typeface="Oswald"/>
              </a:endParaRPr>
            </a:p>
          </p:txBody>
        </p:sp>
      </p:grpSp>
      <p:grpSp>
        <p:nvGrpSpPr>
          <p:cNvPr id="374" name="Google Shape;374;p24"/>
          <p:cNvGrpSpPr/>
          <p:nvPr/>
        </p:nvGrpSpPr>
        <p:grpSpPr>
          <a:xfrm>
            <a:off x="4859711" y="1771188"/>
            <a:ext cx="1333810" cy="1057375"/>
            <a:chOff x="4859700" y="1771188"/>
            <a:chExt cx="1333810" cy="1057375"/>
          </a:xfrm>
        </p:grpSpPr>
        <p:sp>
          <p:nvSpPr>
            <p:cNvPr id="375" name="Google Shape;375;p24"/>
            <p:cNvSpPr txBox="1"/>
            <p:nvPr/>
          </p:nvSpPr>
          <p:spPr>
            <a:xfrm>
              <a:off x="4859710" y="2352763"/>
              <a:ext cx="1333800" cy="47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3"/>
                  </a:solidFill>
                  <a:latin typeface="Oswald"/>
                  <a:ea typeface="Oswald"/>
                  <a:cs typeface="Oswald"/>
                  <a:sym typeface="Oswald"/>
                </a:rPr>
                <a:t>Seguridad</a:t>
              </a:r>
              <a:endParaRPr sz="1800">
                <a:solidFill>
                  <a:schemeClr val="accent3"/>
                </a:solidFill>
                <a:latin typeface="Oswald"/>
                <a:ea typeface="Oswald"/>
                <a:cs typeface="Oswald"/>
                <a:sym typeface="Oswald"/>
              </a:endParaRPr>
            </a:p>
          </p:txBody>
        </p:sp>
        <p:sp>
          <p:nvSpPr>
            <p:cNvPr id="377" name="Google Shape;377;p24"/>
            <p:cNvSpPr txBox="1"/>
            <p:nvPr/>
          </p:nvSpPr>
          <p:spPr>
            <a:xfrm>
              <a:off x="4859700" y="1771188"/>
              <a:ext cx="13338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3"/>
                  </a:solidFill>
                  <a:latin typeface="Oswald"/>
                  <a:ea typeface="Oswald"/>
                  <a:cs typeface="Oswald"/>
                  <a:sym typeface="Oswald"/>
                </a:rPr>
                <a:t>03</a:t>
              </a:r>
              <a:endParaRPr sz="3000">
                <a:solidFill>
                  <a:schemeClr val="accent3"/>
                </a:solidFill>
                <a:latin typeface="Oswald"/>
                <a:ea typeface="Oswald"/>
                <a:cs typeface="Oswald"/>
                <a:sym typeface="Oswald"/>
              </a:endParaRPr>
            </a:p>
          </p:txBody>
        </p:sp>
      </p:grpSp>
      <p:grpSp>
        <p:nvGrpSpPr>
          <p:cNvPr id="378" name="Google Shape;378;p24"/>
          <p:cNvGrpSpPr/>
          <p:nvPr/>
        </p:nvGrpSpPr>
        <p:grpSpPr>
          <a:xfrm>
            <a:off x="6768796" y="2838438"/>
            <a:ext cx="1447357" cy="1001426"/>
            <a:chOff x="6768796" y="2838438"/>
            <a:chExt cx="1447357" cy="1001426"/>
          </a:xfrm>
        </p:grpSpPr>
        <p:sp>
          <p:nvSpPr>
            <p:cNvPr id="379" name="Google Shape;379;p24"/>
            <p:cNvSpPr txBox="1"/>
            <p:nvPr/>
          </p:nvSpPr>
          <p:spPr>
            <a:xfrm>
              <a:off x="6768796" y="3364064"/>
              <a:ext cx="1447357" cy="47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4"/>
                  </a:solidFill>
                  <a:latin typeface="Oswald"/>
                  <a:ea typeface="Oswald"/>
                  <a:cs typeface="Oswald"/>
                  <a:sym typeface="Oswald"/>
                </a:rPr>
                <a:t>Compatibilidad</a:t>
              </a:r>
              <a:endParaRPr sz="1800">
                <a:solidFill>
                  <a:schemeClr val="accent4"/>
                </a:solidFill>
                <a:latin typeface="Oswald"/>
                <a:ea typeface="Oswald"/>
                <a:cs typeface="Oswald"/>
                <a:sym typeface="Oswald"/>
              </a:endParaRPr>
            </a:p>
          </p:txBody>
        </p:sp>
        <p:sp>
          <p:nvSpPr>
            <p:cNvPr id="381" name="Google Shape;381;p24"/>
            <p:cNvSpPr txBox="1"/>
            <p:nvPr/>
          </p:nvSpPr>
          <p:spPr>
            <a:xfrm>
              <a:off x="6768800" y="2838438"/>
              <a:ext cx="13338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4"/>
                  </a:solidFill>
                  <a:latin typeface="Oswald"/>
                  <a:ea typeface="Oswald"/>
                  <a:cs typeface="Oswald"/>
                  <a:sym typeface="Oswald"/>
                </a:rPr>
                <a:t>04</a:t>
              </a:r>
              <a:endParaRPr sz="3000">
                <a:solidFill>
                  <a:schemeClr val="accent4"/>
                </a:solidFill>
                <a:latin typeface="Oswald"/>
                <a:ea typeface="Oswald"/>
                <a:cs typeface="Oswald"/>
                <a:sym typeface="Oswald"/>
              </a:endParaRPr>
            </a:p>
          </p:txBody>
        </p:sp>
      </p:grpSp>
      <p:cxnSp>
        <p:nvCxnSpPr>
          <p:cNvPr id="382" name="Google Shape;382;p24"/>
          <p:cNvCxnSpPr>
            <a:stCxn id="351" idx="3"/>
            <a:endCxn id="377" idx="1"/>
          </p:cNvCxnSpPr>
          <p:nvPr/>
        </p:nvCxnSpPr>
        <p:spPr>
          <a:xfrm rot="10800000" flipH="1">
            <a:off x="4284412" y="2084688"/>
            <a:ext cx="575400" cy="1067100"/>
          </a:xfrm>
          <a:prstGeom prst="bentConnector3">
            <a:avLst>
              <a:gd name="adj1" fmla="val 49991"/>
            </a:avLst>
          </a:prstGeom>
          <a:noFill/>
          <a:ln w="9525" cap="flat" cmpd="sng">
            <a:solidFill>
              <a:schemeClr val="dk1"/>
            </a:solidFill>
            <a:prstDash val="solid"/>
            <a:round/>
            <a:headEnd type="none" w="med" len="med"/>
            <a:tailEnd type="oval" w="med" len="med"/>
          </a:ln>
        </p:spPr>
      </p:cxnSp>
      <p:cxnSp>
        <p:nvCxnSpPr>
          <p:cNvPr id="383" name="Google Shape;383;p24"/>
          <p:cNvCxnSpPr>
            <a:stCxn id="377" idx="3"/>
            <a:endCxn id="381" idx="1"/>
          </p:cNvCxnSpPr>
          <p:nvPr/>
        </p:nvCxnSpPr>
        <p:spPr>
          <a:xfrm>
            <a:off x="6193511" y="2084538"/>
            <a:ext cx="575400" cy="1067400"/>
          </a:xfrm>
          <a:prstGeom prst="bentConnector3">
            <a:avLst>
              <a:gd name="adj1" fmla="val 49990"/>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07C8-1442-D51B-02B8-98943FA7F12A}"/>
              </a:ext>
            </a:extLst>
          </p:cNvPr>
          <p:cNvSpPr>
            <a:spLocks noGrp="1"/>
          </p:cNvSpPr>
          <p:nvPr>
            <p:ph type="title"/>
          </p:nvPr>
        </p:nvSpPr>
        <p:spPr>
          <a:xfrm>
            <a:off x="720000" y="297953"/>
            <a:ext cx="7704000" cy="573000"/>
          </a:xfrm>
        </p:spPr>
        <p:txBody>
          <a:bodyPr/>
          <a:lstStyle/>
          <a:p>
            <a:r>
              <a:rPr lang="es-419"/>
              <a:t>Ejemplos de aplicaciones de cliente-servidor</a:t>
            </a:r>
            <a:endParaRPr lang="es-ES"/>
          </a:p>
        </p:txBody>
      </p:sp>
      <p:pic>
        <p:nvPicPr>
          <p:cNvPr id="2050" name="Picture 2" descr="Por que deberías utilizar siempre varios navegadores web en tus  dispositivos | Computer Hoy">
            <a:extLst>
              <a:ext uri="{FF2B5EF4-FFF2-40B4-BE49-F238E27FC236}">
                <a16:creationId xmlns:a16="http://schemas.microsoft.com/office/drawing/2014/main" id="{FDFC29DF-8258-EC67-AB1F-775CD5F3D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65" y="1001806"/>
            <a:ext cx="3251200" cy="1828800"/>
          </a:xfrm>
          <a:prstGeom prst="rect">
            <a:avLst/>
          </a:prstGeom>
          <a:noFill/>
          <a:ln w="38100">
            <a:solidFill>
              <a:schemeClr val="bg2"/>
            </a:solidFill>
          </a:ln>
          <a:extLst>
            <a:ext uri="{909E8E84-426E-40DD-AFC4-6F175D3DCCD1}">
              <a14:hiddenFill xmlns:a14="http://schemas.microsoft.com/office/drawing/2010/main">
                <a:solidFill>
                  <a:srgbClr val="FFFFFF"/>
                </a:solidFill>
              </a14:hiddenFill>
            </a:ext>
          </a:extLst>
        </p:spPr>
      </p:pic>
      <p:pic>
        <p:nvPicPr>
          <p:cNvPr id="2052" name="Picture 4" descr="Las siete mejores alternativas a Inbox para iOS y Android">
            <a:extLst>
              <a:ext uri="{FF2B5EF4-FFF2-40B4-BE49-F238E27FC236}">
                <a16:creationId xmlns:a16="http://schemas.microsoft.com/office/drawing/2014/main" id="{DBF6E240-57BB-171B-7137-34635C6EA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5735" y="1001806"/>
            <a:ext cx="3251200" cy="1828800"/>
          </a:xfrm>
          <a:prstGeom prst="rect">
            <a:avLst/>
          </a:prstGeom>
          <a:noFill/>
          <a:ln w="57150">
            <a:solidFill>
              <a:schemeClr val="bg2"/>
            </a:solidFill>
          </a:ln>
          <a:extLst>
            <a:ext uri="{909E8E84-426E-40DD-AFC4-6F175D3DCCD1}">
              <a14:hiddenFill xmlns:a14="http://schemas.microsoft.com/office/drawing/2010/main">
                <a:solidFill>
                  <a:srgbClr val="FFFFFF"/>
                </a:solidFill>
              </a14:hiddenFill>
            </a:ext>
          </a:extLst>
        </p:spPr>
      </p:pic>
      <p:pic>
        <p:nvPicPr>
          <p:cNvPr id="2054" name="Picture 6" descr="Videojuegos online: por qué triunfan entre los más jóvenes y cuáles son sus  favoritos">
            <a:extLst>
              <a:ext uri="{FF2B5EF4-FFF2-40B4-BE49-F238E27FC236}">
                <a16:creationId xmlns:a16="http://schemas.microsoft.com/office/drawing/2014/main" id="{B2202073-B937-3E67-9547-5759077448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906" y="3123623"/>
            <a:ext cx="3065929" cy="1721924"/>
          </a:xfrm>
          <a:prstGeom prst="rect">
            <a:avLst/>
          </a:prstGeom>
          <a:noFill/>
          <a:ln w="57150">
            <a:solidFill>
              <a:schemeClr val="bg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05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75103" y="477823"/>
            <a:ext cx="8793794"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Componentes independientes en la arquitectura cliente-servidor</a:t>
            </a:r>
            <a:endParaRPr/>
          </a:p>
        </p:txBody>
      </p:sp>
      <p:sp>
        <p:nvSpPr>
          <p:cNvPr id="343" name="Google Shape;343;p23"/>
          <p:cNvSpPr txBox="1">
            <a:spLocks noGrp="1"/>
          </p:cNvSpPr>
          <p:nvPr>
            <p:ph type="body" idx="1"/>
          </p:nvPr>
        </p:nvSpPr>
        <p:spPr>
          <a:xfrm>
            <a:off x="242670" y="1183233"/>
            <a:ext cx="5438753" cy="3012247"/>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s-419" sz="2800"/>
              <a:t>Cliente independiente</a:t>
            </a:r>
          </a:p>
          <a:p>
            <a:pPr marL="139700" lvl="0" indent="0" algn="l" rtl="0">
              <a:spcBef>
                <a:spcPts val="0"/>
              </a:spcBef>
              <a:spcAft>
                <a:spcPts val="0"/>
              </a:spcAft>
              <a:buSzPts val="1400"/>
              <a:buNone/>
            </a:pPr>
            <a:endParaRPr lang="es-419" sz="2800"/>
          </a:p>
          <a:p>
            <a:pPr marL="457200" lvl="0" indent="-317500" algn="l" rtl="0">
              <a:spcBef>
                <a:spcPts val="0"/>
              </a:spcBef>
              <a:spcAft>
                <a:spcPts val="0"/>
              </a:spcAft>
              <a:buSzPts val="1400"/>
              <a:buChar char="●"/>
            </a:pPr>
            <a:r>
              <a:rPr lang="es-419" sz="2800"/>
              <a:t>Servidor independiente</a:t>
            </a:r>
          </a:p>
          <a:p>
            <a:pPr marL="139700" lvl="0" indent="0" algn="l" rtl="0">
              <a:spcBef>
                <a:spcPts val="0"/>
              </a:spcBef>
              <a:spcAft>
                <a:spcPts val="0"/>
              </a:spcAft>
              <a:buSzPts val="1400"/>
              <a:buNone/>
            </a:pPr>
            <a:endParaRPr lang="es-419" sz="2800"/>
          </a:p>
          <a:p>
            <a:pPr marL="457200" lvl="0" indent="-317500" algn="l" rtl="0">
              <a:spcBef>
                <a:spcPts val="0"/>
              </a:spcBef>
              <a:spcAft>
                <a:spcPts val="0"/>
              </a:spcAft>
              <a:buSzPts val="1400"/>
              <a:buChar char="●"/>
            </a:pPr>
            <a:r>
              <a:rPr lang="es-419" sz="2800"/>
              <a:t>Base de datos</a:t>
            </a:r>
          </a:p>
          <a:p>
            <a:pPr marL="139700" lvl="0" indent="0" algn="l" rtl="0">
              <a:spcBef>
                <a:spcPts val="0"/>
              </a:spcBef>
              <a:spcAft>
                <a:spcPts val="0"/>
              </a:spcAft>
              <a:buSzPts val="1400"/>
              <a:buNone/>
            </a:pPr>
            <a:endParaRPr lang="es-419" sz="2800"/>
          </a:p>
          <a:p>
            <a:pPr marL="457200" lvl="0" indent="-317500" algn="l" rtl="0">
              <a:spcBef>
                <a:spcPts val="0"/>
              </a:spcBef>
              <a:spcAft>
                <a:spcPts val="0"/>
              </a:spcAft>
              <a:buSzPts val="1400"/>
              <a:buChar char="●"/>
            </a:pPr>
            <a:r>
              <a:rPr lang="es-419" sz="2800"/>
              <a:t>Red o conexión de red</a:t>
            </a:r>
          </a:p>
        </p:txBody>
      </p:sp>
      <p:pic>
        <p:nvPicPr>
          <p:cNvPr id="3074" name="Picture 2" descr="Telecomunicaciones: Arquitectura cliente/servidor">
            <a:extLst>
              <a:ext uri="{FF2B5EF4-FFF2-40B4-BE49-F238E27FC236}">
                <a16:creationId xmlns:a16="http://schemas.microsoft.com/office/drawing/2014/main" id="{D303A8C8-061C-AB63-7831-45A953426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094" y="1362073"/>
            <a:ext cx="4272803" cy="2752725"/>
          </a:xfrm>
          <a:prstGeom prst="rect">
            <a:avLst/>
          </a:prstGeom>
          <a:noFill/>
          <a:ln w="38100">
            <a:solidFill>
              <a:schemeClr val="bg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68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6798B-C2A2-DC3B-2A2B-314DA9ED6475}"/>
              </a:ext>
            </a:extLst>
          </p:cNvPr>
          <p:cNvSpPr>
            <a:spLocks noGrp="1"/>
          </p:cNvSpPr>
          <p:nvPr>
            <p:ph type="title"/>
          </p:nvPr>
        </p:nvSpPr>
        <p:spPr>
          <a:xfrm>
            <a:off x="2786594" y="1954350"/>
            <a:ext cx="5241300" cy="1234800"/>
          </a:xfrm>
        </p:spPr>
        <p:txBody>
          <a:bodyPr/>
          <a:lstStyle/>
          <a:p>
            <a:r>
              <a:rPr lang="en-US"/>
              <a:t>CONCLUSION</a:t>
            </a:r>
          </a:p>
        </p:txBody>
      </p:sp>
    </p:spTree>
    <p:extLst>
      <p:ext uri="{BB962C8B-B14F-4D97-AF65-F5344CB8AC3E}">
        <p14:creationId xmlns:p14="http://schemas.microsoft.com/office/powerpoint/2010/main" val="715207320"/>
      </p:ext>
    </p:extLst>
  </p:cSld>
  <p:clrMapOvr>
    <a:masterClrMapping/>
  </p:clrMapOvr>
</p:sld>
</file>

<file path=ppt/theme/theme1.xml><?xml version="1.0" encoding="utf-8"?>
<a:theme xmlns:a="http://schemas.openxmlformats.org/drawingml/2006/main" name="Software Development Business Plan Infographics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c3db56a-2ec3-4c44-beff-0fafdbc0ab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550DDE3A28C5654B84DD80DF939081B8" ma:contentTypeVersion="6" ma:contentTypeDescription="Crear nuevo documento." ma:contentTypeScope="" ma:versionID="2f9a4b750c20c377238eaff32200cd6b">
  <xsd:schema xmlns:xsd="http://www.w3.org/2001/XMLSchema" xmlns:xs="http://www.w3.org/2001/XMLSchema" xmlns:p="http://schemas.microsoft.com/office/2006/metadata/properties" xmlns:ns3="9da76f68-e25a-4544-a5a5-6aa39123259f" xmlns:ns4="8c3db56a-2ec3-4c44-beff-0fafdbc0abf0" targetNamespace="http://schemas.microsoft.com/office/2006/metadata/properties" ma:root="true" ma:fieldsID="20b918f9de7675b5d636b406fa98ed3d" ns3:_="" ns4:_="">
    <xsd:import namespace="9da76f68-e25a-4544-a5a5-6aa39123259f"/>
    <xsd:import namespace="8c3db56a-2ec3-4c44-beff-0fafdbc0abf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a76f68-e25a-4544-a5a5-6aa39123259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db56a-2ec3-4c44-beff-0fafdbc0abf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D811CC-EDB9-420E-9A43-21876DF51FB0}">
  <ds:schemaRefs>
    <ds:schemaRef ds:uri="8c3db56a-2ec3-4c44-beff-0fafdbc0abf0"/>
    <ds:schemaRef ds:uri="9da76f68-e25a-4544-a5a5-6aa3912325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23E070A-FD73-4412-8A06-2985A59F5EC7}">
  <ds:schemaRefs>
    <ds:schemaRef ds:uri="8c3db56a-2ec3-4c44-beff-0fafdbc0abf0"/>
    <ds:schemaRef ds:uri="9da76f68-e25a-4544-a5a5-6aa3912325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C0935E2-713B-4865-A043-8577A2FA38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9</Slides>
  <Notes>5</Notes>
  <HiddenSlides>0</HiddenSlide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Software Development Business Plan Infographics by Slidesgo</vt:lpstr>
      <vt:lpstr>Componentes independientes  de los estilos arquitectónicos</vt:lpstr>
      <vt:lpstr>Introducción</vt:lpstr>
      <vt:lpstr>Estilos Arquitectónicos en la Ingeniería de software</vt:lpstr>
      <vt:lpstr>Comunicación de procesos </vt:lpstr>
      <vt:lpstr>Arquitectura cliente-servidor</vt:lpstr>
      <vt:lpstr>Ventajas de la arquitectura cliente-servidor:</vt:lpstr>
      <vt:lpstr>Ejemplos de aplicaciones de cliente-servidor</vt:lpstr>
      <vt:lpstr>Componentes independientes en la arquitectura cliente-servidor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Componentes independientes  de los estilos arquitectonicos</dc:title>
  <cp:revision>2</cp:revision>
  <dcterms:modified xsi:type="dcterms:W3CDTF">2023-05-29T16:36:17Z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0x010100550DDE3A28C5654B84DD80DF939081B8</vt:lpwstr>
  </property>
</Properties>
</file>