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77" r:id="rId2"/>
    <p:sldId id="292" r:id="rId3"/>
    <p:sldId id="349" r:id="rId4"/>
    <p:sldId id="352" r:id="rId5"/>
    <p:sldId id="404" r:id="rId6"/>
    <p:sldId id="353" r:id="rId7"/>
    <p:sldId id="354" r:id="rId8"/>
    <p:sldId id="350" r:id="rId9"/>
    <p:sldId id="366" r:id="rId10"/>
    <p:sldId id="258" r:id="rId11"/>
    <p:sldId id="346" r:id="rId12"/>
    <p:sldId id="347" r:id="rId13"/>
    <p:sldId id="281" r:id="rId14"/>
    <p:sldId id="298" r:id="rId15"/>
    <p:sldId id="280" r:id="rId16"/>
    <p:sldId id="308" r:id="rId17"/>
    <p:sldId id="309" r:id="rId18"/>
    <p:sldId id="310" r:id="rId19"/>
    <p:sldId id="313" r:id="rId20"/>
    <p:sldId id="314" r:id="rId21"/>
    <p:sldId id="348" r:id="rId22"/>
    <p:sldId id="339" r:id="rId23"/>
    <p:sldId id="322" r:id="rId24"/>
    <p:sldId id="340" r:id="rId25"/>
    <p:sldId id="323" r:id="rId26"/>
    <p:sldId id="368" r:id="rId27"/>
    <p:sldId id="390" r:id="rId28"/>
    <p:sldId id="325" r:id="rId29"/>
    <p:sldId id="326" r:id="rId30"/>
    <p:sldId id="341" r:id="rId31"/>
    <p:sldId id="276" r:id="rId32"/>
    <p:sldId id="361" r:id="rId33"/>
    <p:sldId id="363" r:id="rId34"/>
    <p:sldId id="402" r:id="rId35"/>
    <p:sldId id="364" r:id="rId36"/>
    <p:sldId id="365" r:id="rId37"/>
    <p:sldId id="393" r:id="rId38"/>
    <p:sldId id="394" r:id="rId39"/>
    <p:sldId id="395" r:id="rId40"/>
    <p:sldId id="396" r:id="rId41"/>
    <p:sldId id="397" r:id="rId42"/>
    <p:sldId id="398" r:id="rId43"/>
    <p:sldId id="399" r:id="rId44"/>
    <p:sldId id="401" r:id="rId45"/>
    <p:sldId id="405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8B5"/>
    <a:srgbClr val="41168E"/>
    <a:srgbClr val="95120F"/>
    <a:srgbClr val="666699"/>
    <a:srgbClr val="A50021"/>
    <a:srgbClr val="F0EFE0"/>
    <a:srgbClr val="1F408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3" autoAdjust="0"/>
    <p:restoredTop sz="94889" autoAdjust="0"/>
  </p:normalViewPr>
  <p:slideViewPr>
    <p:cSldViewPr>
      <p:cViewPr varScale="1">
        <p:scale>
          <a:sx n="87" d="100"/>
          <a:sy n="87" d="100"/>
        </p:scale>
        <p:origin x="10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s-ES" altLang="en-US"/>
              <a:t>Haga clic para cambiar el estilo de título	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s-ES" altLang="en-US"/>
              <a:t>Haga clic para modificar el estilo de subtítulo del patrón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0723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0723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6E768A3-ED89-4A69-8DD1-B0E867314661}" type="slidenum">
              <a:rPr lang="es-ES" altLang="en-US"/>
              <a:pPr/>
              <a:t>‹Nº›</a:t>
            </a:fld>
            <a:endParaRPr lang="es-ES" altLang="en-US"/>
          </a:p>
        </p:txBody>
      </p:sp>
      <p:sp>
        <p:nvSpPr>
          <p:cNvPr id="60723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0724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7F686-11AB-405E-8FE5-6AEE73A14FF8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3363A-AF7A-4413-936E-C4B308FE675E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D7A4F84-8047-4CF0-A928-5A1B62EC6FDF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C983085-F441-43EB-8D98-413A3EC6F31E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C2C3C4E-3C3E-46C3-9E66-F9C23BFC846C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EAA68FE-A4E1-4933-9353-2B2371790013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DB6293-9EEA-4072-8BC4-A0C6A94A7F1F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77CF3-482D-43A3-B6EF-31E098A848FF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17BC5-E4D3-4BF9-B463-088FE2587B33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B35DE-8E60-4DE9-BEAE-C4E4B52AD4BD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999C1-2DE7-4EBF-A835-C22BB6D8C340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95A3E-D533-47AB-8971-6D12F3205AB3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277EE-2B59-4F1C-B141-2605ADE30B45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B6F0E0-1D96-4B91-A0FF-022C04D81548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606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s-ES" altLang="en-US"/>
          </a:p>
        </p:txBody>
      </p:sp>
      <p:sp>
        <p:nvSpPr>
          <p:cNvPr id="606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s-ES" altLang="en-US"/>
          </a:p>
        </p:txBody>
      </p:sp>
      <p:sp>
        <p:nvSpPr>
          <p:cNvPr id="606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6B2577BB-092F-40EB-B335-753F5C53C51F}" type="slidenum">
              <a:rPr lang="es-ES" altLang="en-US"/>
              <a:pPr/>
              <a:t>‹Nº›</a:t>
            </a:fld>
            <a:endParaRPr lang="es-ES" altLang="en-US"/>
          </a:p>
        </p:txBody>
      </p:sp>
      <p:sp>
        <p:nvSpPr>
          <p:cNvPr id="60621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0621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_tradnl" sz="2900" b="1">
                <a:solidFill>
                  <a:srgbClr val="41168E"/>
                </a:solidFill>
              </a:rPr>
              <a:t/>
            </a:r>
            <a:br>
              <a:rPr lang="es-ES_tradnl" sz="2900" b="1">
                <a:solidFill>
                  <a:srgbClr val="41168E"/>
                </a:solidFill>
              </a:rPr>
            </a:br>
            <a:endParaRPr lang="es-ES" sz="2900" b="1">
              <a:solidFill>
                <a:srgbClr val="41168E"/>
              </a:solidFill>
            </a:endParaRP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060575"/>
            <a:ext cx="7704138" cy="2376488"/>
          </a:xfrm>
        </p:spPr>
        <p:txBody>
          <a:bodyPr/>
          <a:lstStyle/>
          <a:p>
            <a:pPr algn="ctr"/>
            <a:r>
              <a:rPr lang="es-ES_tradnl" sz="4800" b="1" dirty="0">
                <a:solidFill>
                  <a:srgbClr val="41168E"/>
                </a:solidFill>
              </a:rPr>
              <a:t>Pruebas </a:t>
            </a:r>
            <a:r>
              <a:rPr lang="es-ES_tradnl" sz="4800" b="1" dirty="0" smtClean="0">
                <a:solidFill>
                  <a:srgbClr val="41168E"/>
                </a:solidFill>
              </a:rPr>
              <a:t>y Casos de Prueba del </a:t>
            </a:r>
            <a:r>
              <a:rPr lang="es-ES_tradnl" sz="4800" b="1" dirty="0">
                <a:solidFill>
                  <a:srgbClr val="41168E"/>
                </a:solidFill>
              </a:rPr>
              <a:t>Software</a:t>
            </a:r>
          </a:p>
          <a:p>
            <a:pPr algn="ctr"/>
            <a:endParaRPr lang="es-ES_tradnl" sz="4800" b="1" dirty="0">
              <a:solidFill>
                <a:srgbClr val="41168E"/>
              </a:solidFill>
            </a:endParaRPr>
          </a:p>
        </p:txBody>
      </p:sp>
      <p:sp>
        <p:nvSpPr>
          <p:cNvPr id="589831" name="Text Box 7"/>
          <p:cNvSpPr txBox="1">
            <a:spLocks noChangeArrowheads="1"/>
          </p:cNvSpPr>
          <p:nvPr/>
        </p:nvSpPr>
        <p:spPr bwMode="auto">
          <a:xfrm>
            <a:off x="4787900" y="5157788"/>
            <a:ext cx="4032250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s-ES_tradnl" sz="2800" b="1">
                <a:solidFill>
                  <a:srgbClr val="41168E"/>
                </a:solidFill>
                <a:latin typeface="Monotype Corsiva" pitchFamily="66" charset="0"/>
              </a:rPr>
              <a:t>Prof. Jeanette V. Riley</a:t>
            </a:r>
          </a:p>
          <a:p>
            <a:pPr>
              <a:spcBef>
                <a:spcPct val="50000"/>
              </a:spcBef>
            </a:pPr>
            <a:endParaRPr lang="es-ES" sz="2800">
              <a:latin typeface="Monotype Corsiva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384175"/>
            <a:ext cx="9144000" cy="884238"/>
          </a:xfrm>
        </p:spPr>
        <p:txBody>
          <a:bodyPr/>
          <a:lstStyle/>
          <a:p>
            <a:pPr algn="ctr"/>
            <a:r>
              <a:rPr lang="es-ES_tradnl" sz="3600" b="1">
                <a:latin typeface="Tahoma" pitchFamily="34" charset="0"/>
              </a:rPr>
              <a:t>Principios de Pruebas del Software</a:t>
            </a:r>
            <a:endParaRPr lang="es-ES" sz="3600" b="1">
              <a:latin typeface="Tahoma" pitchFamily="34" charset="0"/>
            </a:endParaRP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7" y="1628799"/>
            <a:ext cx="6337052" cy="4751363"/>
          </a:xfrm>
        </p:spPr>
        <p:txBody>
          <a:bodyPr/>
          <a:lstStyle/>
          <a:p>
            <a:pPr marL="495300" indent="-495300">
              <a:buFont typeface="Wingdings" pitchFamily="2" charset="2"/>
              <a:buAutoNum type="arabicPeriod"/>
            </a:pPr>
            <a:r>
              <a:rPr lang="es-ES" sz="2400" dirty="0">
                <a:latin typeface="Tahoma" pitchFamily="34" charset="0"/>
                <a:cs typeface="Times New Roman" pitchFamily="18" charset="0"/>
              </a:rPr>
              <a:t>Todas las pruebas deben ser rastreables hasta los requisitos del cliente.</a:t>
            </a:r>
          </a:p>
          <a:p>
            <a:pPr marL="495300" indent="-495300">
              <a:buFont typeface="Wingdings" pitchFamily="2" charset="2"/>
              <a:buAutoNum type="arabicPeriod"/>
            </a:pPr>
            <a:endParaRPr lang="es-ES" sz="1000" dirty="0">
              <a:latin typeface="Tahoma" pitchFamily="34" charset="0"/>
              <a:cs typeface="Times New Roman" pitchFamily="18" charset="0"/>
            </a:endParaRPr>
          </a:p>
          <a:p>
            <a:pPr marL="495300" indent="-495300">
              <a:buFont typeface="Wingdings" pitchFamily="2" charset="2"/>
              <a:buAutoNum type="arabicPeriod"/>
            </a:pPr>
            <a:r>
              <a:rPr lang="es-ES" sz="2400" dirty="0">
                <a:latin typeface="Tahoma" pitchFamily="34" charset="0"/>
                <a:cs typeface="Times New Roman" pitchFamily="18" charset="0"/>
              </a:rPr>
              <a:t>Las pruebas se deben planear mucho antes de que comience el proceso de prueba.</a:t>
            </a:r>
          </a:p>
          <a:p>
            <a:pPr marL="495300" indent="-495300">
              <a:buFont typeface="Wingdings" pitchFamily="2" charset="2"/>
              <a:buAutoNum type="arabicPeriod"/>
            </a:pPr>
            <a:endParaRPr lang="es-ES" sz="1000" dirty="0">
              <a:latin typeface="Tahoma" pitchFamily="34" charset="0"/>
              <a:cs typeface="Times New Roman" pitchFamily="18" charset="0"/>
            </a:endParaRPr>
          </a:p>
          <a:p>
            <a:pPr marL="495300" indent="-495300">
              <a:buFont typeface="Wingdings" pitchFamily="2" charset="2"/>
              <a:buAutoNum type="arabicPeriod"/>
            </a:pPr>
            <a:endParaRPr lang="es-ES" sz="1000" dirty="0">
              <a:latin typeface="Tahoma" pitchFamily="34" charset="0"/>
              <a:cs typeface="Times New Roman" pitchFamily="18" charset="0"/>
            </a:endParaRPr>
          </a:p>
          <a:p>
            <a:pPr marL="495300" indent="-495300">
              <a:buFont typeface="Wingdings" pitchFamily="2" charset="2"/>
              <a:buAutoNum type="arabicPeriod"/>
            </a:pPr>
            <a:r>
              <a:rPr lang="es-ES" sz="2400" dirty="0">
                <a:latin typeface="Tahoma" pitchFamily="34" charset="0"/>
                <a:cs typeface="Times New Roman" pitchFamily="18" charset="0"/>
              </a:rPr>
              <a:t>Las pruebas deben comenzar “en lo pequeño” y progresar hacia “lo grande”.</a:t>
            </a:r>
          </a:p>
          <a:p>
            <a:pPr marL="495300" indent="-495300">
              <a:buFont typeface="Wingdings" pitchFamily="2" charset="2"/>
              <a:buAutoNum type="arabicPeriod"/>
            </a:pPr>
            <a:endParaRPr lang="es-ES" sz="1000" dirty="0">
              <a:latin typeface="Tahoma" pitchFamily="34" charset="0"/>
              <a:cs typeface="Times New Roman" pitchFamily="18" charset="0"/>
            </a:endParaRPr>
          </a:p>
          <a:p>
            <a:pPr marL="495300" indent="-495300">
              <a:buFont typeface="Wingdings" pitchFamily="2" charset="2"/>
              <a:buAutoNum type="arabicPeriod"/>
            </a:pPr>
            <a:r>
              <a:rPr lang="es-ES" sz="2400" dirty="0">
                <a:latin typeface="Tahoma" pitchFamily="34" charset="0"/>
                <a:cs typeface="Times New Roman" pitchFamily="18" charset="0"/>
              </a:rPr>
              <a:t>Las pruebas exhaustivas no son posibles. </a:t>
            </a:r>
          </a:p>
          <a:p>
            <a:pPr marL="495300" indent="-495300"/>
            <a:endParaRPr lang="es-ES" sz="2400" dirty="0">
              <a:latin typeface="Tahoma" pitchFamily="34" charset="0"/>
            </a:endParaRPr>
          </a:p>
        </p:txBody>
      </p:sp>
      <p:pic>
        <p:nvPicPr>
          <p:cNvPr id="570382" name="Picture 14" descr="PE01561_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84888" y="2924175"/>
            <a:ext cx="2843212" cy="1885950"/>
          </a:xfr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384175"/>
            <a:ext cx="9144000" cy="884238"/>
          </a:xfrm>
        </p:spPr>
        <p:txBody>
          <a:bodyPr/>
          <a:lstStyle/>
          <a:p>
            <a:pPr algn="ctr"/>
            <a:r>
              <a:rPr lang="es-ES_tradnl" sz="3600" b="1">
                <a:latin typeface="Tahoma" pitchFamily="34" charset="0"/>
              </a:rPr>
              <a:t>Principios de Pruebas del Software</a:t>
            </a:r>
            <a:endParaRPr lang="es-ES" sz="3600" b="1">
              <a:latin typeface="Tahoma" pitchFamily="34" charset="0"/>
            </a:endParaRP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68413"/>
            <a:ext cx="6551612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2400">
                <a:latin typeface="Tahoma" pitchFamily="34" charset="0"/>
                <a:cs typeface="Times New Roman" pitchFamily="18" charset="0"/>
              </a:rPr>
              <a:t>Principio de Pareto aplicable a la prueba del software: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s-ES" sz="2400" i="1">
                <a:latin typeface="Times New Roman" pitchFamily="18" charset="0"/>
                <a:cs typeface="Times New Roman" pitchFamily="18" charset="0"/>
              </a:rPr>
              <a:t>    “80 % de los errores descubiertos durante las pruebas con probabilidad serán rastreables hasta 20% de todos los programas.”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s-ES" sz="1200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s-ES" sz="2400">
                <a:latin typeface="Tahoma" pitchFamily="34" charset="0"/>
                <a:cs typeface="Times New Roman" pitchFamily="18" charset="0"/>
              </a:rPr>
              <a:t>Para ser más eficaces, las pruebas deberían ser realizadas por un equipo independiente.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sz="1200">
              <a:latin typeface="Tahoma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s-ES" sz="2400">
                <a:latin typeface="Tahoma" pitchFamily="34" charset="0"/>
                <a:cs typeface="Times New Roman" pitchFamily="18" charset="0"/>
              </a:rPr>
              <a:t>Se deben analizar los resultados de las pruebas en profundidad.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sz="1200">
              <a:latin typeface="Tahoma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s-ES" sz="2400">
                <a:latin typeface="Tahoma" pitchFamily="34" charset="0"/>
                <a:cs typeface="Times New Roman" pitchFamily="18" charset="0"/>
              </a:rPr>
              <a:t>Se deben evitar los casos prueba no documentados ni diseñados con cuidado </a:t>
            </a:r>
          </a:p>
          <a:p>
            <a:pPr>
              <a:lnSpc>
                <a:spcPct val="90000"/>
              </a:lnSpc>
            </a:pPr>
            <a:endParaRPr lang="es-ES" sz="2400">
              <a:latin typeface="Tahoma" pitchFamily="34" charset="0"/>
            </a:endParaRPr>
          </a:p>
        </p:txBody>
      </p:sp>
      <p:pic>
        <p:nvPicPr>
          <p:cNvPr id="697348" name="Picture 4" descr="PE01561_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56325" y="3678238"/>
            <a:ext cx="2771775" cy="1838325"/>
          </a:xfr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7925" y="296863"/>
            <a:ext cx="6821488" cy="598487"/>
          </a:xfrm>
          <a:noFill/>
          <a:ln/>
        </p:spPr>
        <p:txBody>
          <a:bodyPr lIns="90487" tIns="44450" rIns="90487" bIns="44450" anchor="ctr"/>
          <a:lstStyle/>
          <a:p>
            <a:pPr algn="ctr"/>
            <a:r>
              <a:rPr lang="es-MX">
                <a:latin typeface="Tahoma" pitchFamily="34" charset="0"/>
              </a:rPr>
              <a:t>Pruebas de Software</a:t>
            </a:r>
            <a:endParaRPr lang="en-US">
              <a:latin typeface="Tahoma" pitchFamily="34" charset="0"/>
            </a:endParaRPr>
          </a:p>
        </p:txBody>
      </p:sp>
      <p:sp>
        <p:nvSpPr>
          <p:cNvPr id="698371" name="Oval 3"/>
          <p:cNvSpPr>
            <a:spLocks noChangeArrowheads="1"/>
          </p:cNvSpPr>
          <p:nvPr/>
        </p:nvSpPr>
        <p:spPr bwMode="auto">
          <a:xfrm>
            <a:off x="1701800" y="4171950"/>
            <a:ext cx="5638800" cy="1028700"/>
          </a:xfrm>
          <a:prstGeom prst="ellipse">
            <a:avLst/>
          </a:prstGeom>
          <a:solidFill>
            <a:schemeClr val="accent1"/>
          </a:solidFill>
          <a:ln w="25400">
            <a:noFill/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98372" name="Oval 4"/>
          <p:cNvSpPr>
            <a:spLocks noChangeArrowheads="1"/>
          </p:cNvSpPr>
          <p:nvPr/>
        </p:nvSpPr>
        <p:spPr bwMode="auto">
          <a:xfrm>
            <a:off x="2260600" y="4057650"/>
            <a:ext cx="4559300" cy="642938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folHlink"/>
            </a:solidFill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698373" name="Group 5"/>
          <p:cNvGrpSpPr>
            <a:grpSpLocks/>
          </p:cNvGrpSpPr>
          <p:nvPr/>
        </p:nvGrpSpPr>
        <p:grpSpPr bwMode="auto">
          <a:xfrm>
            <a:off x="1511300" y="1914525"/>
            <a:ext cx="2224088" cy="2516188"/>
            <a:chOff x="952" y="1072"/>
            <a:chExt cx="1401" cy="1409"/>
          </a:xfrm>
        </p:grpSpPr>
        <p:sp>
          <p:nvSpPr>
            <p:cNvPr id="698374" name="Freeform 6"/>
            <p:cNvSpPr>
              <a:spLocks/>
            </p:cNvSpPr>
            <p:nvPr/>
          </p:nvSpPr>
          <p:spPr bwMode="auto">
            <a:xfrm>
              <a:off x="960" y="1072"/>
              <a:ext cx="1297" cy="537"/>
            </a:xfrm>
            <a:custGeom>
              <a:avLst/>
              <a:gdLst/>
              <a:ahLst/>
              <a:cxnLst>
                <a:cxn ang="0">
                  <a:pos x="1296" y="0"/>
                </a:cxn>
                <a:cxn ang="0">
                  <a:pos x="384" y="0"/>
                </a:cxn>
                <a:cxn ang="0">
                  <a:pos x="0" y="536"/>
                </a:cxn>
                <a:cxn ang="0">
                  <a:pos x="936" y="536"/>
                </a:cxn>
                <a:cxn ang="0">
                  <a:pos x="1296" y="0"/>
                </a:cxn>
              </a:cxnLst>
              <a:rect l="0" t="0" r="r" b="b"/>
              <a:pathLst>
                <a:path w="1297" h="537">
                  <a:moveTo>
                    <a:pt x="1296" y="0"/>
                  </a:moveTo>
                  <a:lnTo>
                    <a:pt x="384" y="0"/>
                  </a:lnTo>
                  <a:lnTo>
                    <a:pt x="0" y="536"/>
                  </a:lnTo>
                  <a:lnTo>
                    <a:pt x="936" y="536"/>
                  </a:lnTo>
                  <a:lnTo>
                    <a:pt x="1296" y="0"/>
                  </a:lnTo>
                </a:path>
              </a:pathLst>
            </a:custGeom>
            <a:solidFill>
              <a:schemeClr val="accent1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98375" name="Freeform 7"/>
            <p:cNvSpPr>
              <a:spLocks/>
            </p:cNvSpPr>
            <p:nvPr/>
          </p:nvSpPr>
          <p:spPr bwMode="auto">
            <a:xfrm>
              <a:off x="952" y="1592"/>
              <a:ext cx="1401" cy="88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400" y="888"/>
                </a:cxn>
                <a:cxn ang="0">
                  <a:pos x="928" y="0"/>
                </a:cxn>
                <a:cxn ang="0">
                  <a:pos x="0" y="8"/>
                </a:cxn>
              </a:cxnLst>
              <a:rect l="0" t="0" r="r" b="b"/>
              <a:pathLst>
                <a:path w="1401" h="889">
                  <a:moveTo>
                    <a:pt x="0" y="8"/>
                  </a:moveTo>
                  <a:lnTo>
                    <a:pt x="1400" y="888"/>
                  </a:lnTo>
                  <a:lnTo>
                    <a:pt x="928" y="0"/>
                  </a:lnTo>
                  <a:lnTo>
                    <a:pt x="0" y="8"/>
                  </a:lnTo>
                </a:path>
              </a:pathLst>
            </a:custGeom>
            <a:solidFill>
              <a:schemeClr val="tx2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98376" name="Freeform 8"/>
            <p:cNvSpPr>
              <a:spLocks/>
            </p:cNvSpPr>
            <p:nvPr/>
          </p:nvSpPr>
          <p:spPr bwMode="auto">
            <a:xfrm>
              <a:off x="1880" y="1072"/>
              <a:ext cx="465" cy="1409"/>
            </a:xfrm>
            <a:custGeom>
              <a:avLst/>
              <a:gdLst/>
              <a:ahLst/>
              <a:cxnLst>
                <a:cxn ang="0">
                  <a:pos x="464" y="1408"/>
                </a:cxn>
                <a:cxn ang="0">
                  <a:pos x="0" y="528"/>
                </a:cxn>
                <a:cxn ang="0">
                  <a:pos x="360" y="0"/>
                </a:cxn>
                <a:cxn ang="0">
                  <a:pos x="464" y="1408"/>
                </a:cxn>
              </a:cxnLst>
              <a:rect l="0" t="0" r="r" b="b"/>
              <a:pathLst>
                <a:path w="465" h="1409">
                  <a:moveTo>
                    <a:pt x="464" y="1408"/>
                  </a:moveTo>
                  <a:lnTo>
                    <a:pt x="0" y="528"/>
                  </a:lnTo>
                  <a:lnTo>
                    <a:pt x="360" y="0"/>
                  </a:lnTo>
                  <a:lnTo>
                    <a:pt x="464" y="1408"/>
                  </a:lnTo>
                </a:path>
              </a:pathLst>
            </a:custGeom>
            <a:solidFill>
              <a:schemeClr val="accent1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98377" name="Group 9"/>
          <p:cNvGrpSpPr>
            <a:grpSpLocks/>
          </p:cNvGrpSpPr>
          <p:nvPr/>
        </p:nvGrpSpPr>
        <p:grpSpPr bwMode="auto">
          <a:xfrm>
            <a:off x="5219700" y="1885950"/>
            <a:ext cx="2224088" cy="2516188"/>
            <a:chOff x="3288" y="1056"/>
            <a:chExt cx="1401" cy="1409"/>
          </a:xfrm>
        </p:grpSpPr>
        <p:sp>
          <p:nvSpPr>
            <p:cNvPr id="698378" name="Freeform 10"/>
            <p:cNvSpPr>
              <a:spLocks/>
            </p:cNvSpPr>
            <p:nvPr/>
          </p:nvSpPr>
          <p:spPr bwMode="auto">
            <a:xfrm>
              <a:off x="3384" y="1056"/>
              <a:ext cx="1297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12" y="0"/>
                </a:cxn>
                <a:cxn ang="0">
                  <a:pos x="1296" y="536"/>
                </a:cxn>
                <a:cxn ang="0">
                  <a:pos x="360" y="536"/>
                </a:cxn>
                <a:cxn ang="0">
                  <a:pos x="0" y="0"/>
                </a:cxn>
              </a:cxnLst>
              <a:rect l="0" t="0" r="r" b="b"/>
              <a:pathLst>
                <a:path w="1297" h="537">
                  <a:moveTo>
                    <a:pt x="0" y="0"/>
                  </a:moveTo>
                  <a:lnTo>
                    <a:pt x="912" y="0"/>
                  </a:lnTo>
                  <a:lnTo>
                    <a:pt x="1296" y="536"/>
                  </a:lnTo>
                  <a:lnTo>
                    <a:pt x="360" y="536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98379" name="Freeform 11"/>
            <p:cNvSpPr>
              <a:spLocks/>
            </p:cNvSpPr>
            <p:nvPr/>
          </p:nvSpPr>
          <p:spPr bwMode="auto">
            <a:xfrm>
              <a:off x="3288" y="1576"/>
              <a:ext cx="1401" cy="889"/>
            </a:xfrm>
            <a:custGeom>
              <a:avLst/>
              <a:gdLst/>
              <a:ahLst/>
              <a:cxnLst>
                <a:cxn ang="0">
                  <a:pos x="1400" y="8"/>
                </a:cxn>
                <a:cxn ang="0">
                  <a:pos x="0" y="888"/>
                </a:cxn>
                <a:cxn ang="0">
                  <a:pos x="472" y="0"/>
                </a:cxn>
                <a:cxn ang="0">
                  <a:pos x="1400" y="8"/>
                </a:cxn>
              </a:cxnLst>
              <a:rect l="0" t="0" r="r" b="b"/>
              <a:pathLst>
                <a:path w="1401" h="889">
                  <a:moveTo>
                    <a:pt x="1400" y="8"/>
                  </a:moveTo>
                  <a:lnTo>
                    <a:pt x="0" y="888"/>
                  </a:lnTo>
                  <a:lnTo>
                    <a:pt x="472" y="0"/>
                  </a:lnTo>
                  <a:lnTo>
                    <a:pt x="1400" y="8"/>
                  </a:lnTo>
                </a:path>
              </a:pathLst>
            </a:custGeom>
            <a:solidFill>
              <a:schemeClr val="tx2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98380" name="Freeform 12"/>
            <p:cNvSpPr>
              <a:spLocks/>
            </p:cNvSpPr>
            <p:nvPr/>
          </p:nvSpPr>
          <p:spPr bwMode="auto">
            <a:xfrm>
              <a:off x="3296" y="1056"/>
              <a:ext cx="465" cy="1409"/>
            </a:xfrm>
            <a:custGeom>
              <a:avLst/>
              <a:gdLst/>
              <a:ahLst/>
              <a:cxnLst>
                <a:cxn ang="0">
                  <a:pos x="0" y="1408"/>
                </a:cxn>
                <a:cxn ang="0">
                  <a:pos x="464" y="528"/>
                </a:cxn>
                <a:cxn ang="0">
                  <a:pos x="104" y="0"/>
                </a:cxn>
                <a:cxn ang="0">
                  <a:pos x="0" y="1408"/>
                </a:cxn>
              </a:cxnLst>
              <a:rect l="0" t="0" r="r" b="b"/>
              <a:pathLst>
                <a:path w="465" h="1409">
                  <a:moveTo>
                    <a:pt x="0" y="1408"/>
                  </a:moveTo>
                  <a:lnTo>
                    <a:pt x="464" y="528"/>
                  </a:lnTo>
                  <a:lnTo>
                    <a:pt x="104" y="0"/>
                  </a:lnTo>
                  <a:lnTo>
                    <a:pt x="0" y="1408"/>
                  </a:lnTo>
                </a:path>
              </a:pathLst>
            </a:custGeom>
            <a:solidFill>
              <a:schemeClr val="accent1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98381" name="Rectangle 13"/>
          <p:cNvSpPr>
            <a:spLocks noChangeArrowheads="1"/>
          </p:cNvSpPr>
          <p:nvPr/>
        </p:nvSpPr>
        <p:spPr bwMode="auto">
          <a:xfrm>
            <a:off x="3948113" y="4189413"/>
            <a:ext cx="10572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s-MX">
                <a:solidFill>
                  <a:schemeClr val="bg1"/>
                </a:solidFill>
                <a:latin typeface="Helvetica" pitchFamily="34" charset="0"/>
              </a:rPr>
              <a:t>Métodos</a:t>
            </a:r>
            <a:endParaRPr lang="en-US">
              <a:solidFill>
                <a:srgbClr val="6E0043"/>
              </a:solidFill>
              <a:latin typeface="Helvetica" pitchFamily="34" charset="0"/>
            </a:endParaRPr>
          </a:p>
        </p:txBody>
      </p:sp>
      <p:sp>
        <p:nvSpPr>
          <p:cNvPr id="698382" name="Rectangle 14"/>
          <p:cNvSpPr>
            <a:spLocks noChangeArrowheads="1"/>
          </p:cNvSpPr>
          <p:nvPr/>
        </p:nvSpPr>
        <p:spPr bwMode="auto">
          <a:xfrm>
            <a:off x="3897313" y="4789488"/>
            <a:ext cx="13239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s-MX">
                <a:solidFill>
                  <a:schemeClr val="bg1"/>
                </a:solidFill>
                <a:latin typeface="Helvetica" pitchFamily="34" charset="0"/>
              </a:rPr>
              <a:t>Estrategias</a:t>
            </a:r>
            <a:endParaRPr lang="en-US">
              <a:latin typeface="Helvetica" pitchFamily="34" charset="0"/>
            </a:endParaRPr>
          </a:p>
        </p:txBody>
      </p:sp>
      <p:sp>
        <p:nvSpPr>
          <p:cNvPr id="698383" name="Rectangle 15"/>
          <p:cNvSpPr>
            <a:spLocks noChangeArrowheads="1"/>
          </p:cNvSpPr>
          <p:nvPr/>
        </p:nvSpPr>
        <p:spPr bwMode="auto">
          <a:xfrm>
            <a:off x="1941513" y="2017713"/>
            <a:ext cx="13747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hangingPunct="0"/>
            <a:r>
              <a:rPr lang="es-MX">
                <a:solidFill>
                  <a:schemeClr val="bg1"/>
                </a:solidFill>
                <a:latin typeface="Helvetica" pitchFamily="34" charset="0"/>
              </a:rPr>
              <a:t>métodos de</a:t>
            </a:r>
          </a:p>
          <a:p>
            <a:pPr algn="r" eaLnBrk="0" hangingPunct="0"/>
            <a:r>
              <a:rPr lang="es-MX">
                <a:solidFill>
                  <a:schemeClr val="bg1"/>
                </a:solidFill>
                <a:latin typeface="Helvetica" pitchFamily="34" charset="0"/>
              </a:rPr>
              <a:t>caja blanca</a:t>
            </a:r>
            <a:r>
              <a:rPr lang="en-US">
                <a:latin typeface="Helvetica" pitchFamily="34" charset="0"/>
              </a:rPr>
              <a:t> </a:t>
            </a:r>
          </a:p>
        </p:txBody>
      </p:sp>
      <p:sp>
        <p:nvSpPr>
          <p:cNvPr id="698384" name="Rectangle 16"/>
          <p:cNvSpPr>
            <a:spLocks noChangeArrowheads="1"/>
          </p:cNvSpPr>
          <p:nvPr/>
        </p:nvSpPr>
        <p:spPr bwMode="auto">
          <a:xfrm>
            <a:off x="5675313" y="1989138"/>
            <a:ext cx="13747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hangingPunct="0"/>
            <a:r>
              <a:rPr lang="es-MX">
                <a:solidFill>
                  <a:schemeClr val="bg1"/>
                </a:solidFill>
                <a:latin typeface="Helvetica" pitchFamily="34" charset="0"/>
              </a:rPr>
              <a:t>métodos de</a:t>
            </a:r>
          </a:p>
          <a:p>
            <a:pPr algn="ctr" eaLnBrk="0" hangingPunct="0"/>
            <a:r>
              <a:rPr lang="es-MX">
                <a:solidFill>
                  <a:schemeClr val="bg1"/>
                </a:solidFill>
                <a:latin typeface="Helvetica" pitchFamily="34" charset="0"/>
              </a:rPr>
              <a:t>caja negra</a:t>
            </a:r>
            <a:endParaRPr lang="en-US">
              <a:latin typeface="Helvetic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>
                <a:latin typeface="Tahoma" pitchFamily="34" charset="0"/>
              </a:rPr>
              <a:t>Pruebas de Caja Blanca</a:t>
            </a:r>
            <a:endParaRPr lang="es-ES" b="1">
              <a:latin typeface="Tahoma" pitchFamily="34" charset="0"/>
            </a:endParaRP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s-ES_tradnl" sz="2400">
                <a:latin typeface="Tahoma" pitchFamily="34" charset="0"/>
                <a:cs typeface="Times New Roman" pitchFamily="18" charset="0"/>
              </a:rPr>
              <a:t>    </a:t>
            </a:r>
            <a:r>
              <a:rPr lang="es-ES" sz="2400">
                <a:latin typeface="Tahoma" pitchFamily="34" charset="0"/>
                <a:cs typeface="Times New Roman" pitchFamily="18" charset="0"/>
              </a:rPr>
              <a:t> La prueba de caja blanca, denominada a veces prueba de caja de cristal es un método de diseño de casos de prueba que usa la estructura de control del diseño procedimental para obtener los casos de prueba. </a:t>
            </a:r>
          </a:p>
        </p:txBody>
      </p:sp>
      <p:sp>
        <p:nvSpPr>
          <p:cNvPr id="613401" name="Rectangle 2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s-ES" sz="2600"/>
          </a:p>
        </p:txBody>
      </p:sp>
      <p:sp>
        <p:nvSpPr>
          <p:cNvPr id="613380" name="Rectangle 4"/>
          <p:cNvSpPr>
            <a:spLocks noChangeArrowheads="1"/>
          </p:cNvSpPr>
          <p:nvPr/>
        </p:nvSpPr>
        <p:spPr bwMode="auto">
          <a:xfrm>
            <a:off x="2657475" y="2876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grpSp>
        <p:nvGrpSpPr>
          <p:cNvPr id="613382" name="Group 6"/>
          <p:cNvGrpSpPr>
            <a:grpSpLocks/>
          </p:cNvGrpSpPr>
          <p:nvPr/>
        </p:nvGrpSpPr>
        <p:grpSpPr bwMode="auto">
          <a:xfrm>
            <a:off x="900113" y="3789363"/>
            <a:ext cx="7343775" cy="2232025"/>
            <a:chOff x="748" y="1661"/>
            <a:chExt cx="4491" cy="1043"/>
          </a:xfrm>
        </p:grpSpPr>
        <p:sp>
          <p:nvSpPr>
            <p:cNvPr id="613383" name="Rectangle 7"/>
            <p:cNvSpPr>
              <a:spLocks noChangeArrowheads="1"/>
            </p:cNvSpPr>
            <p:nvPr/>
          </p:nvSpPr>
          <p:spPr bwMode="ltGray">
            <a:xfrm>
              <a:off x="1837" y="1661"/>
              <a:ext cx="2404" cy="104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EF4CA"/>
                </a:gs>
              </a:gsLst>
              <a:path path="shape">
                <a:fillToRect l="50000" t="50000" r="50000" b="50000"/>
              </a:path>
            </a:gradFill>
            <a:ln w="9525">
              <a:miter lim="800000"/>
              <a:headEnd type="none" w="sm" len="sm"/>
              <a:tailEnd type="none" w="sm" len="sm"/>
            </a:ln>
            <a:effectLst/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EF4CA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613384" name="AutoShape 8"/>
            <p:cNvSpPr>
              <a:spLocks noChangeArrowheads="1"/>
            </p:cNvSpPr>
            <p:nvPr/>
          </p:nvSpPr>
          <p:spPr bwMode="ltGray">
            <a:xfrm>
              <a:off x="1066" y="2115"/>
              <a:ext cx="861" cy="272"/>
            </a:xfrm>
            <a:prstGeom prst="rightArrow">
              <a:avLst>
                <a:gd name="adj1" fmla="val 50000"/>
                <a:gd name="adj2" fmla="val 79136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3385" name="Line 9"/>
            <p:cNvSpPr>
              <a:spLocks noChangeShapeType="1"/>
            </p:cNvSpPr>
            <p:nvPr/>
          </p:nvSpPr>
          <p:spPr bwMode="ltGray">
            <a:xfrm flipV="1">
              <a:off x="1882" y="2024"/>
              <a:ext cx="409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613386" name="Line 10"/>
            <p:cNvSpPr>
              <a:spLocks noChangeShapeType="1"/>
            </p:cNvSpPr>
            <p:nvPr/>
          </p:nvSpPr>
          <p:spPr bwMode="ltGray">
            <a:xfrm>
              <a:off x="1837" y="2296"/>
              <a:ext cx="453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613387" name="Oval 11"/>
            <p:cNvSpPr>
              <a:spLocks noChangeArrowheads="1"/>
            </p:cNvSpPr>
            <p:nvPr/>
          </p:nvSpPr>
          <p:spPr bwMode="ltGray">
            <a:xfrm>
              <a:off x="2290" y="1979"/>
              <a:ext cx="317" cy="13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3388" name="Oval 12"/>
            <p:cNvSpPr>
              <a:spLocks noChangeArrowheads="1"/>
            </p:cNvSpPr>
            <p:nvPr/>
          </p:nvSpPr>
          <p:spPr bwMode="ltGray">
            <a:xfrm>
              <a:off x="2290" y="2296"/>
              <a:ext cx="317" cy="13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3389" name="Oval 13"/>
            <p:cNvSpPr>
              <a:spLocks noChangeArrowheads="1"/>
            </p:cNvSpPr>
            <p:nvPr/>
          </p:nvSpPr>
          <p:spPr bwMode="ltGray">
            <a:xfrm>
              <a:off x="2881" y="2160"/>
              <a:ext cx="317" cy="13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3390" name="Line 14"/>
            <p:cNvSpPr>
              <a:spLocks noChangeShapeType="1"/>
            </p:cNvSpPr>
            <p:nvPr/>
          </p:nvSpPr>
          <p:spPr bwMode="ltGray">
            <a:xfrm>
              <a:off x="2608" y="2024"/>
              <a:ext cx="27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613391" name="Line 15"/>
            <p:cNvSpPr>
              <a:spLocks noChangeShapeType="1"/>
            </p:cNvSpPr>
            <p:nvPr/>
          </p:nvSpPr>
          <p:spPr bwMode="ltGray">
            <a:xfrm flipV="1">
              <a:off x="2608" y="2251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613392" name="Oval 16"/>
            <p:cNvSpPr>
              <a:spLocks noChangeArrowheads="1"/>
            </p:cNvSpPr>
            <p:nvPr/>
          </p:nvSpPr>
          <p:spPr bwMode="ltGray">
            <a:xfrm>
              <a:off x="3470" y="2205"/>
              <a:ext cx="317" cy="13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3393" name="Line 17"/>
            <p:cNvSpPr>
              <a:spLocks noChangeShapeType="1"/>
            </p:cNvSpPr>
            <p:nvPr/>
          </p:nvSpPr>
          <p:spPr bwMode="ltGray">
            <a:xfrm>
              <a:off x="3152" y="2206"/>
              <a:ext cx="317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613394" name="Line 18"/>
            <p:cNvSpPr>
              <a:spLocks noChangeShapeType="1"/>
            </p:cNvSpPr>
            <p:nvPr/>
          </p:nvSpPr>
          <p:spPr bwMode="ltGray">
            <a:xfrm rot="10800000">
              <a:off x="3152" y="2296"/>
              <a:ext cx="408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613395" name="Line 19"/>
            <p:cNvSpPr>
              <a:spLocks noChangeShapeType="1"/>
            </p:cNvSpPr>
            <p:nvPr/>
          </p:nvSpPr>
          <p:spPr bwMode="ltGray">
            <a:xfrm flipV="1">
              <a:off x="3787" y="2115"/>
              <a:ext cx="5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613396" name="AutoShape 20"/>
            <p:cNvSpPr>
              <a:spLocks noChangeArrowheads="1"/>
            </p:cNvSpPr>
            <p:nvPr/>
          </p:nvSpPr>
          <p:spPr bwMode="ltGray">
            <a:xfrm>
              <a:off x="4241" y="2115"/>
              <a:ext cx="861" cy="272"/>
            </a:xfrm>
            <a:prstGeom prst="rightArrow">
              <a:avLst>
                <a:gd name="adj1" fmla="val 50000"/>
                <a:gd name="adj2" fmla="val 79136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3397" name="Text Box 21"/>
            <p:cNvSpPr txBox="1">
              <a:spLocks noChangeArrowheads="1"/>
            </p:cNvSpPr>
            <p:nvPr/>
          </p:nvSpPr>
          <p:spPr bwMode="ltGray">
            <a:xfrm>
              <a:off x="748" y="1933"/>
              <a:ext cx="862" cy="186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2000" b="1"/>
                <a:t>Entrada </a:t>
              </a:r>
            </a:p>
          </p:txBody>
        </p:sp>
        <p:sp>
          <p:nvSpPr>
            <p:cNvPr id="613398" name="Text Box 22"/>
            <p:cNvSpPr txBox="1">
              <a:spLocks noChangeArrowheads="1"/>
            </p:cNvSpPr>
            <p:nvPr/>
          </p:nvSpPr>
          <p:spPr bwMode="ltGray">
            <a:xfrm>
              <a:off x="4377" y="1842"/>
              <a:ext cx="862" cy="185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2000" b="1"/>
                <a:t>Salida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875" y="368300"/>
            <a:ext cx="5648325" cy="690563"/>
          </a:xfrm>
          <a:noFill/>
          <a:ln/>
        </p:spPr>
        <p:txBody>
          <a:bodyPr wrap="none" lIns="63500" tIns="25400" rIns="63500" bIns="25400">
            <a:spAutoFit/>
          </a:bodyPr>
          <a:lstStyle/>
          <a:p>
            <a:r>
              <a:rPr lang="es-MX">
                <a:latin typeface="Tahoma" pitchFamily="34" charset="0"/>
              </a:rPr>
              <a:t>Pruebas de Caja Blanca</a:t>
            </a:r>
            <a:endParaRPr lang="en-US">
              <a:latin typeface="Tahoma" pitchFamily="34" charset="0"/>
            </a:endParaRPr>
          </a:p>
        </p:txBody>
      </p:sp>
      <p:sp>
        <p:nvSpPr>
          <p:cNvPr id="631811" name="Oval 3"/>
          <p:cNvSpPr>
            <a:spLocks noChangeArrowheads="1"/>
          </p:cNvSpPr>
          <p:nvPr/>
        </p:nvSpPr>
        <p:spPr bwMode="auto">
          <a:xfrm>
            <a:off x="4968875" y="1758950"/>
            <a:ext cx="63500" cy="1143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1812" name="Oval 4"/>
          <p:cNvSpPr>
            <a:spLocks noChangeArrowheads="1"/>
          </p:cNvSpPr>
          <p:nvPr/>
        </p:nvSpPr>
        <p:spPr bwMode="auto">
          <a:xfrm>
            <a:off x="4956175" y="1744663"/>
            <a:ext cx="88900" cy="1428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1813" name="Line 5"/>
          <p:cNvSpPr>
            <a:spLocks noChangeShapeType="1"/>
          </p:cNvSpPr>
          <p:nvPr/>
        </p:nvSpPr>
        <p:spPr bwMode="auto">
          <a:xfrm>
            <a:off x="5006975" y="1901825"/>
            <a:ext cx="0" cy="85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1814" name="Rectangle 6"/>
          <p:cNvSpPr>
            <a:spLocks noChangeArrowheads="1"/>
          </p:cNvSpPr>
          <p:nvPr/>
        </p:nvSpPr>
        <p:spPr bwMode="auto">
          <a:xfrm>
            <a:off x="4829175" y="2044700"/>
            <a:ext cx="355600" cy="2000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1815" name="Rectangle 7"/>
          <p:cNvSpPr>
            <a:spLocks noChangeArrowheads="1"/>
          </p:cNvSpPr>
          <p:nvPr/>
        </p:nvSpPr>
        <p:spPr bwMode="auto">
          <a:xfrm>
            <a:off x="4816475" y="2030413"/>
            <a:ext cx="3810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1816" name="Line 8"/>
          <p:cNvSpPr>
            <a:spLocks noChangeShapeType="1"/>
          </p:cNvSpPr>
          <p:nvPr/>
        </p:nvSpPr>
        <p:spPr bwMode="auto">
          <a:xfrm>
            <a:off x="5006975" y="2273300"/>
            <a:ext cx="0" cy="71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1817" name="Line 9"/>
          <p:cNvSpPr>
            <a:spLocks noChangeShapeType="1"/>
          </p:cNvSpPr>
          <p:nvPr/>
        </p:nvSpPr>
        <p:spPr bwMode="auto">
          <a:xfrm flipH="1">
            <a:off x="4435475" y="245903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1818" name="Rectangle 10"/>
          <p:cNvSpPr>
            <a:spLocks noChangeArrowheads="1"/>
          </p:cNvSpPr>
          <p:nvPr/>
        </p:nvSpPr>
        <p:spPr bwMode="auto">
          <a:xfrm>
            <a:off x="4270375" y="2659063"/>
            <a:ext cx="355600" cy="2000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1819" name="Rectangle 11"/>
          <p:cNvSpPr>
            <a:spLocks noChangeArrowheads="1"/>
          </p:cNvSpPr>
          <p:nvPr/>
        </p:nvSpPr>
        <p:spPr bwMode="auto">
          <a:xfrm>
            <a:off x="4257675" y="2644775"/>
            <a:ext cx="3810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1820" name="Rectangle 12"/>
          <p:cNvSpPr>
            <a:spLocks noChangeArrowheads="1"/>
          </p:cNvSpPr>
          <p:nvPr/>
        </p:nvSpPr>
        <p:spPr bwMode="auto">
          <a:xfrm>
            <a:off x="5387975" y="2687638"/>
            <a:ext cx="355600" cy="2000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1821" name="Rectangle 13"/>
          <p:cNvSpPr>
            <a:spLocks noChangeArrowheads="1"/>
          </p:cNvSpPr>
          <p:nvPr/>
        </p:nvSpPr>
        <p:spPr bwMode="auto">
          <a:xfrm>
            <a:off x="5375275" y="2673350"/>
            <a:ext cx="3810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1822" name="Line 14"/>
          <p:cNvSpPr>
            <a:spLocks noChangeShapeType="1"/>
          </p:cNvSpPr>
          <p:nvPr/>
        </p:nvSpPr>
        <p:spPr bwMode="auto">
          <a:xfrm>
            <a:off x="4448175" y="2459038"/>
            <a:ext cx="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1823" name="Line 15"/>
          <p:cNvSpPr>
            <a:spLocks noChangeShapeType="1"/>
          </p:cNvSpPr>
          <p:nvPr/>
        </p:nvSpPr>
        <p:spPr bwMode="auto">
          <a:xfrm flipH="1">
            <a:off x="5210175" y="245903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1824" name="Line 16"/>
          <p:cNvSpPr>
            <a:spLocks noChangeShapeType="1"/>
          </p:cNvSpPr>
          <p:nvPr/>
        </p:nvSpPr>
        <p:spPr bwMode="auto">
          <a:xfrm>
            <a:off x="5565775" y="2459038"/>
            <a:ext cx="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1825" name="Line 17"/>
          <p:cNvSpPr>
            <a:spLocks noChangeShapeType="1"/>
          </p:cNvSpPr>
          <p:nvPr/>
        </p:nvSpPr>
        <p:spPr bwMode="auto">
          <a:xfrm>
            <a:off x="4448175" y="2887663"/>
            <a:ext cx="0" cy="114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1826" name="Line 18"/>
          <p:cNvSpPr>
            <a:spLocks noChangeShapeType="1"/>
          </p:cNvSpPr>
          <p:nvPr/>
        </p:nvSpPr>
        <p:spPr bwMode="auto">
          <a:xfrm>
            <a:off x="5565775" y="2916238"/>
            <a:ext cx="0" cy="114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1827" name="Line 19"/>
          <p:cNvSpPr>
            <a:spLocks noChangeShapeType="1"/>
          </p:cNvSpPr>
          <p:nvPr/>
        </p:nvSpPr>
        <p:spPr bwMode="auto">
          <a:xfrm>
            <a:off x="4448175" y="3044825"/>
            <a:ext cx="1104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1828" name="Line 20"/>
          <p:cNvSpPr>
            <a:spLocks noChangeShapeType="1"/>
          </p:cNvSpPr>
          <p:nvPr/>
        </p:nvSpPr>
        <p:spPr bwMode="auto">
          <a:xfrm>
            <a:off x="5006975" y="3044825"/>
            <a:ext cx="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1829" name="Rectangle 21"/>
          <p:cNvSpPr>
            <a:spLocks noChangeArrowheads="1"/>
          </p:cNvSpPr>
          <p:nvPr/>
        </p:nvSpPr>
        <p:spPr bwMode="auto">
          <a:xfrm>
            <a:off x="4829175" y="3273425"/>
            <a:ext cx="355600" cy="2000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1830" name="Rectangle 22"/>
          <p:cNvSpPr>
            <a:spLocks noChangeArrowheads="1"/>
          </p:cNvSpPr>
          <p:nvPr/>
        </p:nvSpPr>
        <p:spPr bwMode="auto">
          <a:xfrm>
            <a:off x="4816475" y="3259138"/>
            <a:ext cx="3810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1831" name="Line 23"/>
          <p:cNvSpPr>
            <a:spLocks noChangeShapeType="1"/>
          </p:cNvSpPr>
          <p:nvPr/>
        </p:nvSpPr>
        <p:spPr bwMode="auto">
          <a:xfrm>
            <a:off x="5006975" y="3502025"/>
            <a:ext cx="0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1832" name="Line 24"/>
          <p:cNvSpPr>
            <a:spLocks noChangeShapeType="1"/>
          </p:cNvSpPr>
          <p:nvPr/>
        </p:nvSpPr>
        <p:spPr bwMode="auto">
          <a:xfrm>
            <a:off x="5006975" y="3844925"/>
            <a:ext cx="0" cy="71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1833" name="Line 25"/>
          <p:cNvSpPr>
            <a:spLocks noChangeShapeType="1"/>
          </p:cNvSpPr>
          <p:nvPr/>
        </p:nvSpPr>
        <p:spPr bwMode="auto">
          <a:xfrm>
            <a:off x="5006975" y="1958975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1834" name="Line 26"/>
          <p:cNvSpPr>
            <a:spLocks noChangeShapeType="1"/>
          </p:cNvSpPr>
          <p:nvPr/>
        </p:nvSpPr>
        <p:spPr bwMode="auto">
          <a:xfrm>
            <a:off x="5006975" y="3902075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1835" name="Line 27"/>
          <p:cNvSpPr>
            <a:spLocks noChangeShapeType="1"/>
          </p:cNvSpPr>
          <p:nvPr/>
        </p:nvSpPr>
        <p:spPr bwMode="auto">
          <a:xfrm>
            <a:off x="5883275" y="1958975"/>
            <a:ext cx="0" cy="1928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1836" name="Rectangle 28"/>
          <p:cNvSpPr>
            <a:spLocks noChangeArrowheads="1"/>
          </p:cNvSpPr>
          <p:nvPr/>
        </p:nvSpPr>
        <p:spPr bwMode="auto">
          <a:xfrm>
            <a:off x="2097088" y="4443413"/>
            <a:ext cx="5681662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400" b="1">
                <a:solidFill>
                  <a:srgbClr val="1F4081"/>
                </a:solidFill>
                <a:latin typeface="Helvetica" pitchFamily="34" charset="0"/>
              </a:rPr>
              <a:t>... </a:t>
            </a:r>
            <a:r>
              <a:rPr lang="es-MX" sz="2400" b="1">
                <a:solidFill>
                  <a:srgbClr val="1F4081"/>
                </a:solidFill>
                <a:latin typeface="Helvetica" pitchFamily="34" charset="0"/>
              </a:rPr>
              <a:t>el objetivo es asegurarse que todas</a:t>
            </a:r>
            <a:endParaRPr lang="en-US" sz="2400" b="1">
              <a:solidFill>
                <a:srgbClr val="1F4081"/>
              </a:solidFill>
              <a:latin typeface="Helvetica" pitchFamily="34" charset="0"/>
            </a:endParaRPr>
          </a:p>
        </p:txBody>
      </p:sp>
      <p:sp>
        <p:nvSpPr>
          <p:cNvPr id="631837" name="Rectangle 29"/>
          <p:cNvSpPr>
            <a:spLocks noChangeArrowheads="1"/>
          </p:cNvSpPr>
          <p:nvPr/>
        </p:nvSpPr>
        <p:spPr bwMode="auto">
          <a:xfrm>
            <a:off x="2097088" y="4800600"/>
            <a:ext cx="5710237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s-MX" sz="2400" b="1">
                <a:solidFill>
                  <a:srgbClr val="1F4081"/>
                </a:solidFill>
                <a:latin typeface="Helvetica" pitchFamily="34" charset="0"/>
              </a:rPr>
              <a:t>las sentencias y condiciones han sido</a:t>
            </a:r>
            <a:endParaRPr lang="en-US" sz="2400" b="1">
              <a:solidFill>
                <a:srgbClr val="1F4081"/>
              </a:solidFill>
              <a:latin typeface="Helvetica" pitchFamily="34" charset="0"/>
            </a:endParaRPr>
          </a:p>
        </p:txBody>
      </p:sp>
      <p:sp>
        <p:nvSpPr>
          <p:cNvPr id="631838" name="Rectangle 30"/>
          <p:cNvSpPr>
            <a:spLocks noChangeArrowheads="1"/>
          </p:cNvSpPr>
          <p:nvPr/>
        </p:nvSpPr>
        <p:spPr bwMode="auto">
          <a:xfrm>
            <a:off x="2097088" y="5157788"/>
            <a:ext cx="5291137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s-MX" sz="2400" b="1">
                <a:solidFill>
                  <a:srgbClr val="1F4081"/>
                </a:solidFill>
                <a:latin typeface="Helvetica" pitchFamily="34" charset="0"/>
              </a:rPr>
              <a:t>ejecutadas por lo menos una vez</a:t>
            </a:r>
            <a:r>
              <a:rPr lang="en-US" sz="2400" b="1">
                <a:solidFill>
                  <a:srgbClr val="1F4081"/>
                </a:solidFill>
                <a:latin typeface="Helvetica" pitchFamily="34" charset="0"/>
              </a:rPr>
              <a:t> ...</a:t>
            </a:r>
          </a:p>
        </p:txBody>
      </p:sp>
      <p:sp>
        <p:nvSpPr>
          <p:cNvPr id="631839" name="AutoShape 31"/>
          <p:cNvSpPr>
            <a:spLocks noChangeArrowheads="1"/>
          </p:cNvSpPr>
          <p:nvPr/>
        </p:nvSpPr>
        <p:spPr bwMode="auto">
          <a:xfrm>
            <a:off x="4778375" y="2330450"/>
            <a:ext cx="444500" cy="271463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1840" name="AutoShape 32"/>
          <p:cNvSpPr>
            <a:spLocks noChangeArrowheads="1"/>
          </p:cNvSpPr>
          <p:nvPr/>
        </p:nvSpPr>
        <p:spPr bwMode="auto">
          <a:xfrm>
            <a:off x="4778375" y="3744913"/>
            <a:ext cx="444500" cy="271462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1841" name="Line 33"/>
          <p:cNvSpPr>
            <a:spLocks noChangeShapeType="1"/>
          </p:cNvSpPr>
          <p:nvPr/>
        </p:nvSpPr>
        <p:spPr bwMode="auto">
          <a:xfrm>
            <a:off x="5006975" y="4059238"/>
            <a:ext cx="0" cy="357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631842" name="Picture 3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3813" y="1174750"/>
            <a:ext cx="2068512" cy="281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>
                <a:latin typeface="Tahoma" pitchFamily="34" charset="0"/>
              </a:rPr>
              <a:t>Pruebas de Caja Blanca</a:t>
            </a:r>
            <a:endParaRPr lang="es-ES" b="1">
              <a:latin typeface="Tahoma" pitchFamily="34" charset="0"/>
            </a:endParaRP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ES" sz="2800">
                <a:latin typeface="Tahoma" pitchFamily="34" charset="0"/>
                <a:cs typeface="Times New Roman" pitchFamily="18" charset="0"/>
              </a:rPr>
              <a:t>   </a:t>
            </a:r>
            <a:r>
              <a:rPr lang="es-ES" sz="2800">
                <a:cs typeface="Times New Roman" pitchFamily="18" charset="0"/>
              </a:rPr>
              <a:t>Mediante este método, el ingeniero del software puede obtener casos de prueba que garanticen:</a:t>
            </a:r>
          </a:p>
          <a:p>
            <a:pPr lvl="1">
              <a:buFont typeface="Wingdings" pitchFamily="2" charset="2"/>
              <a:buChar char="Ø"/>
            </a:pPr>
            <a:r>
              <a:rPr lang="es-ES" sz="2800">
                <a:cs typeface="Times New Roman" pitchFamily="18" charset="0"/>
              </a:rPr>
              <a:t>ejercitar, por lo menos una vez, todos los caminos independientes de cada módulo </a:t>
            </a:r>
          </a:p>
          <a:p>
            <a:pPr lvl="1">
              <a:buFont typeface="Wingdings" pitchFamily="2" charset="2"/>
              <a:buChar char="Ø"/>
            </a:pPr>
            <a:r>
              <a:rPr lang="es-ES" sz="2800">
                <a:cs typeface="Times New Roman" pitchFamily="18" charset="0"/>
              </a:rPr>
              <a:t>ejercitar todas las decisiones lógicas en sus vertientes verdadera y falsa; </a:t>
            </a:r>
          </a:p>
          <a:p>
            <a:pPr lvl="1">
              <a:buFont typeface="Wingdings" pitchFamily="2" charset="2"/>
              <a:buChar char="Ø"/>
            </a:pPr>
            <a:r>
              <a:rPr lang="es-ES" sz="2800">
                <a:cs typeface="Times New Roman" pitchFamily="18" charset="0"/>
              </a:rPr>
              <a:t>ejecutar todos los ciclos en sus límites y con sus límites operacionales, y </a:t>
            </a:r>
          </a:p>
          <a:p>
            <a:pPr lvl="1">
              <a:buFont typeface="Wingdings" pitchFamily="2" charset="2"/>
              <a:buChar char="Ø"/>
            </a:pPr>
            <a:r>
              <a:rPr lang="es-ES" sz="2800">
                <a:cs typeface="Times New Roman" pitchFamily="18" charset="0"/>
              </a:rPr>
              <a:t>ejercitar las estructuras internas de datos para asegurar su validez.  </a:t>
            </a:r>
          </a:p>
        </p:txBody>
      </p:sp>
      <p:sp>
        <p:nvSpPr>
          <p:cNvPr id="610308" name="Rectangle 4"/>
          <p:cNvSpPr>
            <a:spLocks noChangeArrowheads="1"/>
          </p:cNvSpPr>
          <p:nvPr/>
        </p:nvSpPr>
        <p:spPr bwMode="auto">
          <a:xfrm>
            <a:off x="2657475" y="2876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1" name="Rectangle 3"/>
          <p:cNvSpPr>
            <a:spLocks noChangeArrowheads="1"/>
          </p:cNvSpPr>
          <p:nvPr/>
        </p:nvSpPr>
        <p:spPr bwMode="auto">
          <a:xfrm>
            <a:off x="304800" y="1490663"/>
            <a:ext cx="175260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endParaRPr lang="es-ES" sz="2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42052" name="Rectangle 4"/>
          <p:cNvSpPr>
            <a:spLocks noChangeArrowheads="1"/>
          </p:cNvSpPr>
          <p:nvPr/>
        </p:nvSpPr>
        <p:spPr bwMode="auto">
          <a:xfrm>
            <a:off x="2233613" y="2568575"/>
            <a:ext cx="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endParaRPr lang="es-ES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642053" name="Rectangle 5"/>
          <p:cNvSpPr>
            <a:spLocks noChangeArrowheads="1"/>
          </p:cNvSpPr>
          <p:nvPr/>
        </p:nvSpPr>
        <p:spPr bwMode="auto">
          <a:xfrm>
            <a:off x="2233613" y="3990975"/>
            <a:ext cx="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endParaRPr lang="es-ES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pic>
        <p:nvPicPr>
          <p:cNvPr id="64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836613"/>
            <a:ext cx="8748712" cy="527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96875"/>
            <a:ext cx="8107362" cy="1025525"/>
          </a:xfrm>
          <a:noFill/>
          <a:ln/>
        </p:spPr>
        <p:txBody>
          <a:bodyPr wrap="none" lIns="63500" tIns="25400" rIns="63500" bIns="25400">
            <a:spAutoFit/>
          </a:bodyPr>
          <a:lstStyle/>
          <a:p>
            <a:r>
              <a:rPr lang="es-MX" sz="4000">
                <a:latin typeface="Tahoma" pitchFamily="34" charset="0"/>
              </a:rPr>
              <a:t>Pruebas de Caja Blanca</a:t>
            </a:r>
            <a:br>
              <a:rPr lang="es-MX" sz="4000">
                <a:latin typeface="Tahoma" pitchFamily="34" charset="0"/>
              </a:rPr>
            </a:br>
            <a:r>
              <a:rPr lang="en-US" sz="2400" b="1">
                <a:latin typeface="Tahoma" pitchFamily="34" charset="0"/>
              </a:rPr>
              <a:t>Prueba del camino básico…Complejidad Ciclomática</a:t>
            </a:r>
          </a:p>
        </p:txBody>
      </p:sp>
      <p:sp>
        <p:nvSpPr>
          <p:cNvPr id="643075" name="Rectangle 3"/>
          <p:cNvSpPr>
            <a:spLocks noChangeArrowheads="1"/>
          </p:cNvSpPr>
          <p:nvPr/>
        </p:nvSpPr>
        <p:spPr bwMode="auto">
          <a:xfrm>
            <a:off x="457200" y="2371725"/>
            <a:ext cx="7924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buFont typeface="Wingdings" pitchFamily="2" charset="2"/>
              <a:buNone/>
            </a:pPr>
            <a:endParaRPr lang="es-ES" sz="2400">
              <a:latin typeface="Tahoma" pitchFamily="34" charset="0"/>
            </a:endParaRPr>
          </a:p>
        </p:txBody>
      </p:sp>
      <p:sp>
        <p:nvSpPr>
          <p:cNvPr id="643076" name="Rectangle 4"/>
          <p:cNvSpPr>
            <a:spLocks noChangeArrowheads="1"/>
          </p:cNvSpPr>
          <p:nvPr/>
        </p:nvSpPr>
        <p:spPr bwMode="auto">
          <a:xfrm>
            <a:off x="2233613" y="2568575"/>
            <a:ext cx="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endParaRPr lang="es-ES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2233613" y="3990975"/>
            <a:ext cx="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endParaRPr lang="es-ES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64307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Complejidad ciclomática </a:t>
            </a:r>
            <a:r>
              <a:rPr lang="en-US" b="1"/>
              <a:t>de un grafo de flujo: </a:t>
            </a:r>
            <a:r>
              <a:rPr lang="en-US" b="1" i="1"/>
              <a:t>V(G)</a:t>
            </a:r>
          </a:p>
          <a:p>
            <a:endParaRPr lang="en-US" b="1" i="1"/>
          </a:p>
          <a:p>
            <a:r>
              <a:rPr lang="en-US"/>
              <a:t> </a:t>
            </a:r>
            <a:r>
              <a:rPr lang="en-US" b="1"/>
              <a:t>Puede calcularse de tres formas alternativas:</a:t>
            </a:r>
          </a:p>
          <a:p>
            <a:pPr lvl="2"/>
            <a:r>
              <a:rPr lang="en-US"/>
              <a:t> </a:t>
            </a:r>
            <a:r>
              <a:rPr lang="en-US" b="1"/>
              <a:t>El número de regiones del grafo de flujo.</a:t>
            </a:r>
          </a:p>
          <a:p>
            <a:pPr lvl="2"/>
            <a:r>
              <a:rPr lang="en-US"/>
              <a:t> </a:t>
            </a:r>
            <a:r>
              <a:rPr lang="en-US" b="1"/>
              <a:t>V(G) = A - N + 2, donde A es el número de aristas    y N es el número de nodos.</a:t>
            </a:r>
          </a:p>
          <a:p>
            <a:pPr lvl="2"/>
            <a:r>
              <a:rPr lang="en-US"/>
              <a:t> </a:t>
            </a:r>
            <a:r>
              <a:rPr lang="en-US" b="1"/>
              <a:t>V(G) = P + 1, donde P es el número de nodos predicado</a:t>
            </a:r>
            <a:r>
              <a:rPr lang="en-US"/>
              <a:t>.</a:t>
            </a:r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396875"/>
            <a:ext cx="7119937" cy="1055688"/>
          </a:xfrm>
          <a:noFill/>
          <a:ln/>
        </p:spPr>
        <p:txBody>
          <a:bodyPr wrap="none" lIns="63500" tIns="25400" rIns="63500" bIns="25400">
            <a:spAutoFit/>
          </a:bodyPr>
          <a:lstStyle/>
          <a:p>
            <a:r>
              <a:rPr lang="es-MX">
                <a:latin typeface="Tahoma" pitchFamily="34" charset="0"/>
              </a:rPr>
              <a:t>Pruebas de Caja Blanca</a:t>
            </a:r>
            <a:br>
              <a:rPr lang="es-MX">
                <a:latin typeface="Tahoma" pitchFamily="34" charset="0"/>
              </a:rPr>
            </a:br>
            <a:r>
              <a:rPr lang="en-US" sz="2400">
                <a:latin typeface="Tahoma" pitchFamily="34" charset="0"/>
              </a:rPr>
              <a:t>Prueba del camino básico - Complejidad Ciclomática</a:t>
            </a:r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304800" y="1490663"/>
            <a:ext cx="175260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endParaRPr lang="es-ES" sz="2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2233613" y="2568575"/>
            <a:ext cx="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endParaRPr lang="es-ES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644101" name="Rectangle 5"/>
          <p:cNvSpPr>
            <a:spLocks noChangeArrowheads="1"/>
          </p:cNvSpPr>
          <p:nvPr/>
        </p:nvSpPr>
        <p:spPr bwMode="auto">
          <a:xfrm>
            <a:off x="2233613" y="3990975"/>
            <a:ext cx="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endParaRPr lang="es-ES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pic>
        <p:nvPicPr>
          <p:cNvPr id="64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700213"/>
            <a:ext cx="8280400" cy="477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60388" y="396875"/>
            <a:ext cx="7972425" cy="1055688"/>
          </a:xfrm>
          <a:noFill/>
          <a:ln/>
        </p:spPr>
        <p:txBody>
          <a:bodyPr wrap="none" lIns="63500" tIns="25400" rIns="63500" bIns="25400">
            <a:spAutoFit/>
          </a:bodyPr>
          <a:lstStyle/>
          <a:p>
            <a:r>
              <a:rPr lang="es-MX">
                <a:latin typeface="Tahoma" pitchFamily="34" charset="0"/>
              </a:rPr>
              <a:t>Pruebas de Caja Blanca</a:t>
            </a:r>
            <a:br>
              <a:rPr lang="es-MX">
                <a:latin typeface="Tahoma" pitchFamily="34" charset="0"/>
              </a:rPr>
            </a:br>
            <a:r>
              <a:rPr lang="en-US" sz="2400">
                <a:latin typeface="Tahoma" pitchFamily="34" charset="0"/>
              </a:rPr>
              <a:t>Prueba del camino básico - Derivación de casos de prueba</a:t>
            </a:r>
          </a:p>
        </p:txBody>
      </p:sp>
      <p:sp>
        <p:nvSpPr>
          <p:cNvPr id="647171" name="Rectangle 3"/>
          <p:cNvSpPr>
            <a:spLocks noChangeArrowheads="1"/>
          </p:cNvSpPr>
          <p:nvPr/>
        </p:nvSpPr>
        <p:spPr bwMode="auto">
          <a:xfrm>
            <a:off x="2233613" y="2568575"/>
            <a:ext cx="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endParaRPr lang="es-ES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647172" name="Rectangle 4"/>
          <p:cNvSpPr>
            <a:spLocks noChangeArrowheads="1"/>
          </p:cNvSpPr>
          <p:nvPr/>
        </p:nvSpPr>
        <p:spPr bwMode="auto">
          <a:xfrm>
            <a:off x="2233613" y="3990975"/>
            <a:ext cx="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endParaRPr lang="es-ES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pic>
        <p:nvPicPr>
          <p:cNvPr id="64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628775"/>
            <a:ext cx="799306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11237"/>
          </a:xfrm>
          <a:noFill/>
          <a:ln/>
        </p:spPr>
        <p:txBody>
          <a:bodyPr lIns="63500" tIns="25400" rIns="63500" bIns="25400">
            <a:spAutoFit/>
          </a:bodyPr>
          <a:lstStyle/>
          <a:p>
            <a:pPr algn="ctr"/>
            <a:r>
              <a:rPr lang="es-MX">
                <a:latin typeface="Tahoma" pitchFamily="34" charset="0"/>
              </a:rPr>
              <a:t>Pruebas de Software</a:t>
            </a:r>
            <a:br>
              <a:rPr lang="es-MX">
                <a:latin typeface="Tahoma" pitchFamily="34" charset="0"/>
              </a:rPr>
            </a:br>
            <a:r>
              <a:rPr lang="es-MX" sz="2100">
                <a:latin typeface="Tahoma" pitchFamily="34" charset="0"/>
              </a:rPr>
              <a:t>Introducción</a:t>
            </a:r>
            <a:endParaRPr lang="en-US" sz="2100">
              <a:latin typeface="Tahoma" pitchFamily="34" charset="0"/>
            </a:endParaRPr>
          </a:p>
        </p:txBody>
      </p:sp>
      <p:sp>
        <p:nvSpPr>
          <p:cNvPr id="62567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817688"/>
            <a:ext cx="6202362" cy="4924425"/>
          </a:xfrm>
        </p:spPr>
        <p:txBody>
          <a:bodyPr/>
          <a:lstStyle/>
          <a:p>
            <a:r>
              <a:rPr lang="es-MX" sz="2400" b="1"/>
              <a:t>Las pruebas son un factor crítico para determinar la </a:t>
            </a:r>
            <a:r>
              <a:rPr lang="es-MX" sz="2400" b="1" i="1"/>
              <a:t>calidad </a:t>
            </a:r>
            <a:r>
              <a:rPr lang="es-MX" sz="2400" b="1"/>
              <a:t>del software.</a:t>
            </a:r>
          </a:p>
          <a:p>
            <a:r>
              <a:rPr lang="es-MX" sz="2400"/>
              <a:t> </a:t>
            </a:r>
            <a:r>
              <a:rPr lang="es-MX" sz="2400" b="1"/>
              <a:t>El objetivo de una prueba es descubrir algún </a:t>
            </a:r>
            <a:r>
              <a:rPr lang="es-MX" sz="2400" b="1" i="1"/>
              <a:t>error</a:t>
            </a:r>
            <a:r>
              <a:rPr lang="es-MX" sz="2400" b="1"/>
              <a:t>.</a:t>
            </a:r>
          </a:p>
          <a:p>
            <a:r>
              <a:rPr lang="es-MX" sz="2400"/>
              <a:t> </a:t>
            </a:r>
            <a:r>
              <a:rPr lang="es-MX" sz="2400" b="1"/>
              <a:t>Una buena prueba es aquella que tiene una alta probabilidad de encontrar un error.</a:t>
            </a:r>
          </a:p>
          <a:p>
            <a:r>
              <a:rPr lang="es-MX" sz="2400"/>
              <a:t> </a:t>
            </a:r>
            <a:r>
              <a:rPr lang="es-MX" sz="2400" b="1"/>
              <a:t>El éxito de la prueba se mide en función de la capacidad de detectar un error que estaba oculto.</a:t>
            </a:r>
          </a:p>
          <a:p>
            <a:endParaRPr lang="es-ES" sz="2400"/>
          </a:p>
        </p:txBody>
      </p:sp>
      <p:pic>
        <p:nvPicPr>
          <p:cNvPr id="625672" name="Picture 8" descr="j019538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232525" y="2565400"/>
            <a:ext cx="1795463" cy="1833563"/>
          </a:xfr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60388" y="396875"/>
            <a:ext cx="7972425" cy="1055688"/>
          </a:xfrm>
          <a:noFill/>
          <a:ln/>
        </p:spPr>
        <p:txBody>
          <a:bodyPr wrap="none" lIns="63500" tIns="25400" rIns="63500" bIns="25400">
            <a:spAutoFit/>
          </a:bodyPr>
          <a:lstStyle/>
          <a:p>
            <a:r>
              <a:rPr lang="es-MX">
                <a:latin typeface="Tahoma" pitchFamily="34" charset="0"/>
              </a:rPr>
              <a:t>Pruebas de Caja Blanca</a:t>
            </a:r>
            <a:br>
              <a:rPr lang="es-MX">
                <a:latin typeface="Tahoma" pitchFamily="34" charset="0"/>
              </a:rPr>
            </a:br>
            <a:r>
              <a:rPr lang="en-US" sz="2400">
                <a:latin typeface="Tahoma" pitchFamily="34" charset="0"/>
              </a:rPr>
              <a:t>Prueba del camino básico - Derivación de casos de prueba</a:t>
            </a:r>
          </a:p>
        </p:txBody>
      </p:sp>
      <p:sp>
        <p:nvSpPr>
          <p:cNvPr id="648195" name="Rectangle 3"/>
          <p:cNvSpPr>
            <a:spLocks noChangeArrowheads="1"/>
          </p:cNvSpPr>
          <p:nvPr/>
        </p:nvSpPr>
        <p:spPr bwMode="auto">
          <a:xfrm>
            <a:off x="2233613" y="2568575"/>
            <a:ext cx="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endParaRPr lang="es-ES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648196" name="Rectangle 4"/>
          <p:cNvSpPr>
            <a:spLocks noChangeArrowheads="1"/>
          </p:cNvSpPr>
          <p:nvPr/>
        </p:nvSpPr>
        <p:spPr bwMode="auto">
          <a:xfrm>
            <a:off x="2233613" y="3990975"/>
            <a:ext cx="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endParaRPr lang="es-ES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pic>
        <p:nvPicPr>
          <p:cNvPr id="6481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1700213"/>
            <a:ext cx="8208963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41313"/>
            <a:ext cx="7772400" cy="1143000"/>
          </a:xfrm>
        </p:spPr>
        <p:txBody>
          <a:bodyPr/>
          <a:lstStyle/>
          <a:p>
            <a:pPr algn="ctr"/>
            <a:r>
              <a:rPr lang="es-ES_tradnl" b="1">
                <a:latin typeface="Tahoma" pitchFamily="34" charset="0"/>
              </a:rPr>
              <a:t>Pruebas de Caja Negra</a:t>
            </a:r>
            <a:endParaRPr lang="es-ES" b="1">
              <a:latin typeface="Tahoma" pitchFamily="34" charset="0"/>
            </a:endParaRP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341438"/>
            <a:ext cx="8070850" cy="22320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ES" sz="2400" b="1">
                <a:latin typeface="Tahoma" pitchFamily="34" charset="0"/>
              </a:rPr>
              <a:t>Sinónimos:</a:t>
            </a:r>
            <a:r>
              <a:rPr lang="es-ES" sz="2400">
                <a:latin typeface="Tahoma" pitchFamily="34" charset="0"/>
              </a:rPr>
              <a:t> </a:t>
            </a:r>
          </a:p>
          <a:p>
            <a:pPr lvl="1"/>
            <a:r>
              <a:rPr lang="es-ES_tradnl" sz="2400">
                <a:latin typeface="Tahoma" pitchFamily="34" charset="0"/>
              </a:rPr>
              <a:t>P</a:t>
            </a:r>
            <a:r>
              <a:rPr lang="es-ES" sz="2400">
                <a:latin typeface="Tahoma" pitchFamily="34" charset="0"/>
              </a:rPr>
              <a:t>ruebas de caja opaca </a:t>
            </a:r>
          </a:p>
          <a:p>
            <a:pPr lvl="1"/>
            <a:r>
              <a:rPr lang="es-ES_tradnl" sz="2400">
                <a:latin typeface="Tahoma" pitchFamily="34" charset="0"/>
              </a:rPr>
              <a:t>P</a:t>
            </a:r>
            <a:r>
              <a:rPr lang="es-ES" sz="2400">
                <a:latin typeface="Tahoma" pitchFamily="34" charset="0"/>
              </a:rPr>
              <a:t>ruebas funcionales </a:t>
            </a:r>
          </a:p>
          <a:p>
            <a:pPr lvl="1"/>
            <a:r>
              <a:rPr lang="es-ES_tradnl" sz="2400">
                <a:latin typeface="Tahoma" pitchFamily="34" charset="0"/>
              </a:rPr>
              <a:t>P</a:t>
            </a:r>
            <a:r>
              <a:rPr lang="es-ES" sz="2400">
                <a:latin typeface="Tahoma" pitchFamily="34" charset="0"/>
              </a:rPr>
              <a:t>ruebas de entrada/salida </a:t>
            </a:r>
          </a:p>
          <a:p>
            <a:pPr lvl="1"/>
            <a:r>
              <a:rPr lang="es-ES_tradnl" sz="2400">
                <a:latin typeface="Tahoma" pitchFamily="34" charset="0"/>
              </a:rPr>
              <a:t>P</a:t>
            </a:r>
            <a:r>
              <a:rPr lang="es-ES" sz="2400">
                <a:latin typeface="Tahoma" pitchFamily="34" charset="0"/>
              </a:rPr>
              <a:t>ruebas inducidas por los dato</a:t>
            </a:r>
            <a:r>
              <a:rPr lang="es-ES_tradnl" sz="2400">
                <a:latin typeface="Tahoma" pitchFamily="34" charset="0"/>
              </a:rPr>
              <a:t>s.</a:t>
            </a:r>
            <a:endParaRPr lang="es-ES" sz="2400">
              <a:latin typeface="Tahoma" pitchFamily="34" charset="0"/>
            </a:endParaRPr>
          </a:p>
          <a:p>
            <a:endParaRPr lang="es-ES" sz="2400">
              <a:latin typeface="Tahoma" pitchFamily="34" charset="0"/>
            </a:endParaRPr>
          </a:p>
        </p:txBody>
      </p:sp>
      <p:sp>
        <p:nvSpPr>
          <p:cNvPr id="700420" name="Rectangle 4"/>
          <p:cNvSpPr>
            <a:spLocks noChangeArrowheads="1"/>
          </p:cNvSpPr>
          <p:nvPr/>
        </p:nvSpPr>
        <p:spPr bwMode="auto">
          <a:xfrm>
            <a:off x="2728913" y="2757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7004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3573463"/>
            <a:ext cx="7275512" cy="2930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1850" y="333375"/>
            <a:ext cx="7772400" cy="1143000"/>
          </a:xfrm>
        </p:spPr>
        <p:txBody>
          <a:bodyPr/>
          <a:lstStyle/>
          <a:p>
            <a:pPr algn="ctr"/>
            <a:r>
              <a:rPr lang="es-ES_tradnl" b="1">
                <a:latin typeface="Tahoma" pitchFamily="34" charset="0"/>
              </a:rPr>
              <a:t>Pruebas de Caja Negra</a:t>
            </a:r>
            <a:endParaRPr lang="es-ES" b="1">
              <a:latin typeface="Tahoma" pitchFamily="34" charset="0"/>
            </a:endParaRP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812925"/>
            <a:ext cx="8642350" cy="536575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s-ES" sz="2400" b="1">
                <a:latin typeface="Tahoma" pitchFamily="34" charset="0"/>
              </a:rPr>
              <a:t>Busca  errores diferentes a las pruebas de caja blanca:</a:t>
            </a:r>
          </a:p>
          <a:p>
            <a:pPr>
              <a:lnSpc>
                <a:spcPct val="90000"/>
              </a:lnSpc>
            </a:pPr>
            <a:endParaRPr lang="es-ES_tradnl" sz="2400" b="1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s-ES" sz="1700" b="1">
              <a:latin typeface="Tahoma" pitchFamily="34" charset="0"/>
            </a:endParaRPr>
          </a:p>
        </p:txBody>
      </p:sp>
      <p:sp>
        <p:nvSpPr>
          <p:cNvPr id="677892" name="Text Box 4"/>
          <p:cNvSpPr txBox="1">
            <a:spLocks noChangeArrowheads="1"/>
          </p:cNvSpPr>
          <p:nvPr/>
        </p:nvSpPr>
        <p:spPr bwMode="auto">
          <a:xfrm>
            <a:off x="468313" y="2841625"/>
            <a:ext cx="8207375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s-ES" sz="2400">
                <a:latin typeface="Tahoma" pitchFamily="34" charset="0"/>
              </a:rPr>
              <a:t>  Con este método los casos de prueba y los resultados se determinan a partir de la especificación funcional del método de una clase.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s-ES" sz="2400">
                <a:latin typeface="Tahoma" pitchFamily="34" charset="0"/>
              </a:rPr>
              <a:t>  Es decir, la prueba de caja negra se refiere a las pruebas que se llevan a cabo sobre la interfaz del software. </a:t>
            </a:r>
            <a:endParaRPr kumimoji="1" lang="es-ES" sz="2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28825" y="293688"/>
            <a:ext cx="5513388" cy="690562"/>
          </a:xfrm>
          <a:noFill/>
          <a:ln/>
        </p:spPr>
        <p:txBody>
          <a:bodyPr wrap="none" lIns="63500" tIns="25400" rIns="63500" bIns="25400">
            <a:spAutoFit/>
          </a:bodyPr>
          <a:lstStyle/>
          <a:p>
            <a:r>
              <a:rPr lang="es-MX">
                <a:latin typeface="Tahoma" pitchFamily="34" charset="0"/>
              </a:rPr>
              <a:t>Pruebas de Caja Negra</a:t>
            </a:r>
            <a:endParaRPr lang="en-US">
              <a:latin typeface="Tahoma" pitchFamily="34" charset="0"/>
            </a:endParaRPr>
          </a:p>
        </p:txBody>
      </p:sp>
      <p:sp>
        <p:nvSpPr>
          <p:cNvPr id="656387" name="Rectangle 3"/>
          <p:cNvSpPr>
            <a:spLocks noChangeArrowheads="1"/>
          </p:cNvSpPr>
          <p:nvPr/>
        </p:nvSpPr>
        <p:spPr bwMode="auto">
          <a:xfrm>
            <a:off x="539750" y="1628775"/>
            <a:ext cx="8064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buFont typeface="Wingdings" pitchFamily="2" charset="2"/>
              <a:buNone/>
            </a:pPr>
            <a:endParaRPr lang="es-ES" sz="2000" b="1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</a:endParaRPr>
          </a:p>
        </p:txBody>
      </p:sp>
      <p:sp>
        <p:nvSpPr>
          <p:cNvPr id="656388" name="Rectangle 4"/>
          <p:cNvSpPr>
            <a:spLocks noChangeArrowheads="1"/>
          </p:cNvSpPr>
          <p:nvPr/>
        </p:nvSpPr>
        <p:spPr bwMode="auto">
          <a:xfrm>
            <a:off x="2233613" y="2568575"/>
            <a:ext cx="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endParaRPr lang="es-ES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656389" name="Rectangle 5"/>
          <p:cNvSpPr>
            <a:spLocks noChangeArrowheads="1"/>
          </p:cNvSpPr>
          <p:nvPr/>
        </p:nvSpPr>
        <p:spPr bwMode="auto">
          <a:xfrm>
            <a:off x="2233613" y="3990975"/>
            <a:ext cx="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endParaRPr lang="es-ES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6563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362950" cy="5040312"/>
          </a:xfrm>
        </p:spPr>
        <p:txBody>
          <a:bodyPr/>
          <a:lstStyle/>
          <a:p>
            <a:r>
              <a:rPr lang="en-US" sz="2400" b="1"/>
              <a:t>Los métodos de la </a:t>
            </a:r>
            <a:r>
              <a:rPr lang="en-US" sz="2400" b="1" i="1"/>
              <a:t>caja negra </a:t>
            </a:r>
            <a:r>
              <a:rPr lang="en-US" sz="2400" b="1"/>
              <a:t>se enfocan en los requisitos funcionales del software.</a:t>
            </a:r>
          </a:p>
          <a:p>
            <a:endParaRPr lang="en-US" sz="2400" b="1"/>
          </a:p>
          <a:p>
            <a:r>
              <a:rPr lang="en-US" sz="2400"/>
              <a:t> </a:t>
            </a:r>
            <a:r>
              <a:rPr lang="en-US" sz="2400" b="1"/>
              <a:t>La prueba de la caja negra intenta encontrar errores de los siguientes tipos:</a:t>
            </a:r>
          </a:p>
          <a:p>
            <a:pPr lvl="2"/>
            <a:r>
              <a:rPr lang="en-US" sz="2400"/>
              <a:t> </a:t>
            </a:r>
            <a:r>
              <a:rPr lang="en-US" sz="2400" b="1"/>
              <a:t>Funciones incorrectas o inexistentes.</a:t>
            </a:r>
          </a:p>
          <a:p>
            <a:pPr lvl="2"/>
            <a:r>
              <a:rPr lang="en-US" sz="2400"/>
              <a:t> </a:t>
            </a:r>
            <a:r>
              <a:rPr lang="en-US" sz="2400" b="1"/>
              <a:t>Errores relativos a las interfaces.</a:t>
            </a:r>
          </a:p>
          <a:p>
            <a:pPr lvl="2"/>
            <a:r>
              <a:rPr lang="en-US" sz="2400"/>
              <a:t> </a:t>
            </a:r>
            <a:r>
              <a:rPr lang="en-US" sz="2400" b="1"/>
              <a:t>Errores en estructuras de datos o en accesos a bases de datos externas.</a:t>
            </a:r>
          </a:p>
          <a:p>
            <a:pPr lvl="2"/>
            <a:r>
              <a:rPr lang="en-US" sz="2400"/>
              <a:t> </a:t>
            </a:r>
            <a:r>
              <a:rPr lang="en-US" sz="2400" b="1"/>
              <a:t>Errores debidos al rendimiento.</a:t>
            </a:r>
          </a:p>
          <a:p>
            <a:pPr lvl="2"/>
            <a:r>
              <a:rPr lang="en-US" sz="2400"/>
              <a:t> </a:t>
            </a:r>
            <a:r>
              <a:rPr lang="en-US" sz="2400" b="1"/>
              <a:t>Errores de inicialización o terminación.</a:t>
            </a:r>
          </a:p>
          <a:p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60350"/>
            <a:ext cx="7772400" cy="1143000"/>
          </a:xfrm>
        </p:spPr>
        <p:txBody>
          <a:bodyPr/>
          <a:lstStyle/>
          <a:p>
            <a:pPr algn="ctr"/>
            <a:r>
              <a:rPr lang="es-ES_tradnl" b="1">
                <a:latin typeface="Tahoma" pitchFamily="34" charset="0"/>
              </a:rPr>
              <a:t>Pruebas de Caja Negra</a:t>
            </a:r>
            <a:endParaRPr lang="es-ES" b="1">
              <a:latin typeface="Tahoma" pitchFamily="34" charset="0"/>
            </a:endParaRP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412875"/>
            <a:ext cx="4968875" cy="4608513"/>
          </a:xfrm>
        </p:spPr>
        <p:txBody>
          <a:bodyPr/>
          <a:lstStyle/>
          <a:p>
            <a:r>
              <a:rPr lang="es-ES" sz="2400">
                <a:latin typeface="Tahoma" pitchFamily="34" charset="0"/>
              </a:rPr>
              <a:t>El problema con las pruebas de caja negra no suele estar en el número de funciones proporcionadas por el módulo (que siempre es un número muy limitado en diseños razonables); sino en los datos que se le pasan a estas funciones. El conjunto de datos posibles suele ser muy amplio (por ejemplo, un entero). </a:t>
            </a:r>
          </a:p>
          <a:p>
            <a:endParaRPr lang="es-ES" sz="2400">
              <a:latin typeface="Tahoma" pitchFamily="34" charset="0"/>
            </a:endParaRPr>
          </a:p>
        </p:txBody>
      </p:sp>
      <p:pic>
        <p:nvPicPr>
          <p:cNvPr id="678916" name="Picture 4" descr="BS02064_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867400" y="2060575"/>
            <a:ext cx="2443163" cy="24320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28613"/>
            <a:ext cx="7067550" cy="1071562"/>
          </a:xfrm>
          <a:noFill/>
          <a:ln/>
        </p:spPr>
        <p:txBody>
          <a:bodyPr lIns="63500" tIns="25400" rIns="63500" bIns="25400">
            <a:spAutoFit/>
          </a:bodyPr>
          <a:lstStyle/>
          <a:p>
            <a:r>
              <a:rPr lang="es-MX">
                <a:latin typeface="Tahoma" pitchFamily="34" charset="0"/>
              </a:rPr>
              <a:t>Pruebas de Caja Negra</a:t>
            </a:r>
            <a:br>
              <a:rPr lang="es-MX">
                <a:latin typeface="Tahoma" pitchFamily="34" charset="0"/>
              </a:rPr>
            </a:br>
            <a:r>
              <a:rPr lang="es-MX" sz="2500">
                <a:latin typeface="Tahoma" pitchFamily="34" charset="0"/>
              </a:rPr>
              <a:t>Partición Equivalente</a:t>
            </a:r>
            <a:endParaRPr lang="en-US" sz="2500">
              <a:latin typeface="Tahoma" pitchFamily="34" charset="0"/>
            </a:endParaRPr>
          </a:p>
        </p:txBody>
      </p:sp>
      <p:sp>
        <p:nvSpPr>
          <p:cNvPr id="657411" name="Rectangle 3"/>
          <p:cNvSpPr>
            <a:spLocks noChangeArrowheads="1"/>
          </p:cNvSpPr>
          <p:nvPr/>
        </p:nvSpPr>
        <p:spPr bwMode="auto">
          <a:xfrm>
            <a:off x="611188" y="1974850"/>
            <a:ext cx="78486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buFont typeface="Wingdings" pitchFamily="2" charset="2"/>
              <a:buNone/>
            </a:pPr>
            <a:endParaRPr lang="es-ES" sz="2400" b="1">
              <a:latin typeface="Tahoma" pitchFamily="34" charset="0"/>
            </a:endParaRPr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2233613" y="2568575"/>
            <a:ext cx="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endParaRPr lang="es-ES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657413" name="Rectangle 5"/>
          <p:cNvSpPr>
            <a:spLocks noChangeArrowheads="1"/>
          </p:cNvSpPr>
          <p:nvPr/>
        </p:nvSpPr>
        <p:spPr bwMode="auto">
          <a:xfrm>
            <a:off x="2233613" y="3990975"/>
            <a:ext cx="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endParaRPr lang="es-ES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657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362950" cy="4286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b="1"/>
              <a:t>La </a:t>
            </a:r>
            <a:r>
              <a:rPr lang="en-US" sz="2600" b="1" i="1"/>
              <a:t>partición equivalente </a:t>
            </a:r>
            <a:r>
              <a:rPr lang="en-US" sz="2600" b="1"/>
              <a:t>es un método que divide el campo de entrada de un programa en clases de datos a partir de los cuales  se pueden derivar casos de prueba.</a:t>
            </a:r>
          </a:p>
          <a:p>
            <a:pPr>
              <a:lnSpc>
                <a:spcPct val="80000"/>
              </a:lnSpc>
            </a:pPr>
            <a:endParaRPr lang="en-US" sz="2600" b="1"/>
          </a:p>
          <a:p>
            <a:pPr>
              <a:lnSpc>
                <a:spcPct val="80000"/>
              </a:lnSpc>
            </a:pPr>
            <a:r>
              <a:rPr lang="en-US" sz="2600"/>
              <a:t> </a:t>
            </a:r>
            <a:r>
              <a:rPr lang="en-US" sz="2600" b="1"/>
              <a:t>La partición equivalente se enfoca pues a definir casos de prueba para descubrir </a:t>
            </a:r>
            <a:r>
              <a:rPr lang="en-US" sz="2600" b="1" i="1"/>
              <a:t>clases de errores</a:t>
            </a:r>
            <a:r>
              <a:rPr lang="en-US" sz="2600" b="1"/>
              <a:t>.</a:t>
            </a:r>
          </a:p>
          <a:p>
            <a:pPr>
              <a:lnSpc>
                <a:spcPct val="80000"/>
              </a:lnSpc>
            </a:pPr>
            <a:endParaRPr lang="en-US" sz="2600" b="1"/>
          </a:p>
          <a:p>
            <a:pPr>
              <a:lnSpc>
                <a:spcPct val="80000"/>
              </a:lnSpc>
            </a:pPr>
            <a:r>
              <a:rPr lang="en-US" sz="2600"/>
              <a:t> </a:t>
            </a:r>
            <a:r>
              <a:rPr lang="en-US" sz="2600" b="1"/>
              <a:t>Se define una </a:t>
            </a:r>
            <a:r>
              <a:rPr lang="en-US" sz="2600" b="1" i="1"/>
              <a:t>condición de entrada </a:t>
            </a:r>
            <a:r>
              <a:rPr lang="en-US" sz="2600" b="1"/>
              <a:t>(valor numérico específico,  rango de valores, conjunto de valores relacionados o condición lógica).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s-ES" sz="2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>
                <a:latin typeface="Tahoma" pitchFamily="34" charset="0"/>
              </a:rPr>
              <a:t>Pruebas de Caja Negra</a:t>
            </a:r>
            <a:r>
              <a:rPr lang="es-MX">
                <a:latin typeface="Tahoma" pitchFamily="34" charset="0"/>
              </a:rPr>
              <a:t> </a:t>
            </a:r>
            <a:br>
              <a:rPr lang="es-MX">
                <a:latin typeface="Tahoma" pitchFamily="34" charset="0"/>
              </a:rPr>
            </a:br>
            <a:r>
              <a:rPr lang="es-MX" sz="2400">
                <a:latin typeface="Tahoma" pitchFamily="34" charset="0"/>
              </a:rPr>
              <a:t>…Partición Equivalente</a:t>
            </a:r>
            <a:endParaRPr lang="es-ES" sz="2100"/>
          </a:p>
        </p:txBody>
      </p:sp>
      <p:graphicFrame>
        <p:nvGraphicFramePr>
          <p:cNvPr id="729091" name="Group 3"/>
          <p:cNvGraphicFramePr>
            <a:graphicFrameLocks noGrp="1"/>
          </p:cNvGraphicFramePr>
          <p:nvPr>
            <p:ph sz="half" idx="2"/>
          </p:nvPr>
        </p:nvGraphicFramePr>
        <p:xfrm>
          <a:off x="539750" y="1693863"/>
          <a:ext cx="7769225" cy="1374776"/>
        </p:xfrm>
        <a:graphic>
          <a:graphicData uri="http://schemas.openxmlformats.org/drawingml/2006/table">
            <a:tbl>
              <a:tblPr/>
              <a:tblGrid>
                <a:gridCol w="2044700"/>
                <a:gridCol w="2954338"/>
                <a:gridCol w="2770187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Código de Área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Nombre de identificación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Órdenes posibles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número de 3 dígitos que no empieza ni por 0, ni por 1.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caracteres.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"cheque", "depósito", "pago factura" y "retirada de fondos"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29105" name="Picture 17"/>
          <p:cNvPicPr>
            <a:picLocks noChangeAspect="1" noChangeArrowheads="1"/>
          </p:cNvPicPr>
          <p:nvPr/>
        </p:nvPicPr>
        <p:blipFill>
          <a:blip r:embed="rId2" cstate="print">
            <a:lum bright="-12000" contrast="42000"/>
          </a:blip>
          <a:srcRect/>
          <a:stretch>
            <a:fillRect/>
          </a:stretch>
        </p:blipFill>
        <p:spPr bwMode="auto">
          <a:xfrm>
            <a:off x="34925" y="3284538"/>
            <a:ext cx="9036050" cy="3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>
                <a:latin typeface="Tahoma" pitchFamily="34" charset="0"/>
              </a:rPr>
              <a:t>Pruebas de Caja Negra</a:t>
            </a:r>
            <a:r>
              <a:rPr lang="es-MX">
                <a:latin typeface="Tahoma" pitchFamily="34" charset="0"/>
              </a:rPr>
              <a:t> </a:t>
            </a:r>
            <a:br>
              <a:rPr lang="es-MX">
                <a:latin typeface="Tahoma" pitchFamily="34" charset="0"/>
              </a:rPr>
            </a:br>
            <a:r>
              <a:rPr lang="es-MX" sz="2400">
                <a:latin typeface="Tahoma" pitchFamily="34" charset="0"/>
              </a:rPr>
              <a:t>…Partición Equivalente</a:t>
            </a:r>
            <a:endParaRPr lang="es-ES" sz="2400">
              <a:latin typeface="Tahoma" pitchFamily="34" charset="0"/>
            </a:endParaRP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100" b="1"/>
              <a:t>Casos válidos:</a:t>
            </a:r>
          </a:p>
          <a:p>
            <a:pPr marL="742950" lvl="1" indent="-285750">
              <a:lnSpc>
                <a:spcPct val="80000"/>
              </a:lnSpc>
            </a:pPr>
            <a:r>
              <a:rPr lang="es-ES" sz="2000"/>
              <a:t> 300 Nomina Depósito 		(1) (5) (9)</a:t>
            </a:r>
          </a:p>
          <a:p>
            <a:pPr marL="742950" lvl="1" indent="-285750">
              <a:lnSpc>
                <a:spcPct val="80000"/>
              </a:lnSpc>
            </a:pPr>
            <a:r>
              <a:rPr lang="es-ES" sz="2000"/>
              <a:t> 400 Viajes Cheque 		(1) (5) (8)</a:t>
            </a:r>
          </a:p>
          <a:p>
            <a:pPr marL="742950" lvl="1" indent="-285750">
              <a:lnSpc>
                <a:spcPct val="80000"/>
              </a:lnSpc>
            </a:pPr>
            <a:r>
              <a:rPr lang="es-ES" sz="2000"/>
              <a:t> 500 Coches Pago Factura 	(1) (5) (10)</a:t>
            </a:r>
          </a:p>
          <a:p>
            <a:pPr marL="742950" lvl="1" indent="-285750">
              <a:lnSpc>
                <a:spcPct val="80000"/>
              </a:lnSpc>
            </a:pPr>
            <a:r>
              <a:rPr lang="es-ES" sz="2000"/>
              <a:t> 600 Comida Retirada Fondos 	(1) (5) (11)</a:t>
            </a:r>
          </a:p>
          <a:p>
            <a:pPr marL="742950" lvl="1" indent="-285750">
              <a:lnSpc>
                <a:spcPct val="80000"/>
              </a:lnSpc>
            </a:pPr>
            <a:endParaRPr lang="es-ES" sz="2000"/>
          </a:p>
          <a:p>
            <a:pPr>
              <a:lnSpc>
                <a:spcPct val="80000"/>
              </a:lnSpc>
            </a:pPr>
            <a:r>
              <a:rPr lang="es-ES" sz="2100"/>
              <a:t> </a:t>
            </a:r>
            <a:r>
              <a:rPr lang="es-ES" sz="2100" b="1"/>
              <a:t>Casos No Válidos</a:t>
            </a:r>
            <a:r>
              <a:rPr lang="es-ES" sz="2100"/>
              <a:t>:</a:t>
            </a:r>
          </a:p>
          <a:p>
            <a:pPr marL="742950" lvl="1" indent="-285750">
              <a:lnSpc>
                <a:spcPct val="80000"/>
              </a:lnSpc>
            </a:pPr>
            <a:r>
              <a:rPr lang="es-ES" sz="2000"/>
              <a:t> 180 	(2)</a:t>
            </a:r>
          </a:p>
          <a:p>
            <a:pPr marL="742950" lvl="1" indent="-285750">
              <a:lnSpc>
                <a:spcPct val="80000"/>
              </a:lnSpc>
            </a:pPr>
            <a:r>
              <a:rPr lang="es-ES" sz="2000"/>
              <a:t> 1032 	(3)</a:t>
            </a:r>
          </a:p>
          <a:p>
            <a:pPr marL="742950" lvl="1" indent="-285750">
              <a:lnSpc>
                <a:spcPct val="80000"/>
              </a:lnSpc>
            </a:pPr>
            <a:r>
              <a:rPr lang="es-ES" sz="2000"/>
              <a:t> XY 	(4)</a:t>
            </a:r>
          </a:p>
          <a:p>
            <a:pPr marL="742950" lvl="1" indent="-285750">
              <a:lnSpc>
                <a:spcPct val="80000"/>
              </a:lnSpc>
            </a:pPr>
            <a:r>
              <a:rPr lang="es-ES" sz="2000"/>
              <a:t> &lt;CR&gt; 	(6)</a:t>
            </a:r>
          </a:p>
          <a:p>
            <a:pPr marL="742950" lvl="1" indent="-285750">
              <a:lnSpc>
                <a:spcPct val="80000"/>
              </a:lnSpc>
            </a:pPr>
            <a:r>
              <a:rPr lang="es-ES" sz="2000"/>
              <a:t> Regalos 	(7)</a:t>
            </a:r>
          </a:p>
          <a:p>
            <a:pPr marL="742950" lvl="1" indent="-285750">
              <a:lnSpc>
                <a:spcPct val="80000"/>
              </a:lnSpc>
            </a:pPr>
            <a:r>
              <a:rPr lang="es-ES" sz="2000"/>
              <a:t> Casa 	(12)</a:t>
            </a:r>
          </a:p>
          <a:p>
            <a:pPr>
              <a:lnSpc>
                <a:spcPct val="80000"/>
              </a:lnSpc>
            </a:pPr>
            <a:endParaRPr lang="es-ES" sz="2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65350" y="328613"/>
            <a:ext cx="5513388" cy="1071562"/>
          </a:xfrm>
          <a:noFill/>
          <a:ln/>
        </p:spPr>
        <p:txBody>
          <a:bodyPr wrap="none" lIns="63500" tIns="25400" rIns="63500" bIns="25400">
            <a:spAutoFit/>
          </a:bodyPr>
          <a:lstStyle/>
          <a:p>
            <a:pPr algn="ctr"/>
            <a:r>
              <a:rPr lang="es-MX">
                <a:latin typeface="Tahoma" pitchFamily="34" charset="0"/>
              </a:rPr>
              <a:t>Pruebas de Caja Negra</a:t>
            </a:r>
            <a:br>
              <a:rPr lang="es-MX">
                <a:latin typeface="Tahoma" pitchFamily="34" charset="0"/>
              </a:rPr>
            </a:br>
            <a:r>
              <a:rPr lang="es-MX" sz="2500">
                <a:latin typeface="Tahoma" pitchFamily="34" charset="0"/>
              </a:rPr>
              <a:t>Análisis de Valores Límite</a:t>
            </a:r>
            <a:endParaRPr lang="en-US" sz="2500">
              <a:latin typeface="Tahoma" pitchFamily="34" charset="0"/>
            </a:endParaRPr>
          </a:p>
        </p:txBody>
      </p:sp>
      <p:sp>
        <p:nvSpPr>
          <p:cNvPr id="659460" name="Rectangle 4"/>
          <p:cNvSpPr>
            <a:spLocks noChangeArrowheads="1"/>
          </p:cNvSpPr>
          <p:nvPr/>
        </p:nvSpPr>
        <p:spPr bwMode="auto">
          <a:xfrm>
            <a:off x="2233613" y="2568575"/>
            <a:ext cx="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endParaRPr lang="es-ES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659461" name="Rectangle 5"/>
          <p:cNvSpPr>
            <a:spLocks noChangeArrowheads="1"/>
          </p:cNvSpPr>
          <p:nvPr/>
        </p:nvSpPr>
        <p:spPr bwMode="auto">
          <a:xfrm>
            <a:off x="2233613" y="3990975"/>
            <a:ext cx="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endParaRPr lang="es-ES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6594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424863" cy="47529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/>
              <a:t>La técnica de </a:t>
            </a:r>
            <a:r>
              <a:rPr lang="en-US" sz="2400" b="1" i="1"/>
              <a:t>Análisis de Valores Límites </a:t>
            </a:r>
            <a:r>
              <a:rPr lang="en-US" sz="2400" b="1"/>
              <a:t>selecciona casos de prueba que ejerciten los valores límite dada la tendencia de la  aglomeración de errores en los extremos.</a:t>
            </a:r>
          </a:p>
          <a:p>
            <a:pPr>
              <a:lnSpc>
                <a:spcPct val="80000"/>
              </a:lnSpc>
            </a:pPr>
            <a:endParaRPr lang="en-US" sz="2400" b="1"/>
          </a:p>
          <a:p>
            <a:pPr>
              <a:lnSpc>
                <a:spcPct val="80000"/>
              </a:lnSpc>
            </a:pPr>
            <a:r>
              <a:rPr lang="en-US" sz="2400" b="1"/>
              <a:t>Complementa la de la partición equivalente. En lugar de realizar la prueba con cualquier elemento de la partición equivalente, se escogen los valores en los bordes de la clase.</a:t>
            </a:r>
          </a:p>
          <a:p>
            <a:pPr>
              <a:lnSpc>
                <a:spcPct val="80000"/>
              </a:lnSpc>
            </a:pPr>
            <a:endParaRPr lang="en-US" sz="2400" b="1"/>
          </a:p>
          <a:p>
            <a:pPr>
              <a:lnSpc>
                <a:spcPct val="80000"/>
              </a:lnSpc>
            </a:pPr>
            <a:r>
              <a:rPr lang="en-US" sz="2400" b="1"/>
              <a:t>Se derivan tanto casos de prueba a partir de las condiciones de entrada como con las de salida.</a:t>
            </a:r>
            <a:endParaRPr lang="en-US" sz="2400"/>
          </a:p>
          <a:p>
            <a:pPr>
              <a:lnSpc>
                <a:spcPct val="80000"/>
              </a:lnSpc>
            </a:pPr>
            <a:endParaRPr lang="en-US" sz="24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s-E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96875"/>
            <a:ext cx="7488238" cy="1025525"/>
          </a:xfrm>
          <a:noFill/>
          <a:ln/>
        </p:spPr>
        <p:txBody>
          <a:bodyPr lIns="63500" tIns="25400" rIns="63500" bIns="25400">
            <a:spAutoFit/>
          </a:bodyPr>
          <a:lstStyle/>
          <a:p>
            <a:r>
              <a:rPr lang="es-MX" sz="4000">
                <a:latin typeface="Tahoma" pitchFamily="34" charset="0"/>
              </a:rPr>
              <a:t>Pruebas de Caja Negra</a:t>
            </a:r>
            <a:br>
              <a:rPr lang="es-MX" sz="4000">
                <a:latin typeface="Tahoma" pitchFamily="34" charset="0"/>
              </a:rPr>
            </a:br>
            <a:r>
              <a:rPr lang="es-MX" sz="2400">
                <a:latin typeface="Tahoma" pitchFamily="34" charset="0"/>
              </a:rPr>
              <a:t>…Análisis de Valores Límite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660484" name="Rectangle 4"/>
          <p:cNvSpPr>
            <a:spLocks noChangeArrowheads="1"/>
          </p:cNvSpPr>
          <p:nvPr/>
        </p:nvSpPr>
        <p:spPr bwMode="auto">
          <a:xfrm>
            <a:off x="2233613" y="2568575"/>
            <a:ext cx="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endParaRPr lang="es-ES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660485" name="Rectangle 5"/>
          <p:cNvSpPr>
            <a:spLocks noChangeArrowheads="1"/>
          </p:cNvSpPr>
          <p:nvPr/>
        </p:nvSpPr>
        <p:spPr bwMode="auto">
          <a:xfrm>
            <a:off x="2233613" y="3990975"/>
            <a:ext cx="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endParaRPr lang="es-ES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66048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b="1"/>
              <a:t>Directrices:</a:t>
            </a:r>
          </a:p>
          <a:p>
            <a:endParaRPr lang="en-US" sz="2600" b="1"/>
          </a:p>
          <a:p>
            <a:pPr lvl="1"/>
            <a:r>
              <a:rPr lang="en-US" sz="2200"/>
              <a:t> </a:t>
            </a:r>
            <a:r>
              <a:rPr lang="en-US" sz="2200" b="1"/>
              <a:t>Si una condición de entrada especifica un </a:t>
            </a:r>
            <a:r>
              <a:rPr lang="en-US" sz="2200" b="1" i="1"/>
              <a:t>rango </a:t>
            </a:r>
            <a:r>
              <a:rPr lang="en-US" sz="2200" b="1"/>
              <a:t>delimitado por los valores </a:t>
            </a:r>
            <a:r>
              <a:rPr lang="en-US" sz="2200" b="1" i="1"/>
              <a:t>a </a:t>
            </a:r>
            <a:r>
              <a:rPr lang="en-US" sz="2200" b="1"/>
              <a:t>y </a:t>
            </a:r>
            <a:r>
              <a:rPr lang="en-US" sz="2200" b="1" i="1"/>
              <a:t>b</a:t>
            </a:r>
            <a:r>
              <a:rPr lang="en-US" sz="2200" b="1"/>
              <a:t>, se deben diseñar casos de prueba para los valores </a:t>
            </a:r>
            <a:r>
              <a:rPr lang="en-US" sz="2200" b="1" i="1"/>
              <a:t>a </a:t>
            </a:r>
            <a:r>
              <a:rPr lang="en-US" sz="2200" b="1"/>
              <a:t>y </a:t>
            </a:r>
            <a:r>
              <a:rPr lang="en-US" sz="2200" b="1" i="1"/>
              <a:t>b </a:t>
            </a:r>
            <a:r>
              <a:rPr lang="en-US" sz="2200" b="1"/>
              <a:t>y para los valores justo por debajo y justo  por encima de ambos.</a:t>
            </a:r>
          </a:p>
          <a:p>
            <a:pPr lvl="1"/>
            <a:endParaRPr lang="en-US" sz="2200" b="1"/>
          </a:p>
          <a:p>
            <a:pPr lvl="1"/>
            <a:r>
              <a:rPr lang="en-US" sz="2200"/>
              <a:t> </a:t>
            </a:r>
            <a:r>
              <a:rPr lang="en-US" sz="2200" b="1"/>
              <a:t>Si la condición de entrada especifica un </a:t>
            </a:r>
            <a:r>
              <a:rPr lang="en-US" sz="2200" b="1" i="1"/>
              <a:t>número de valores</a:t>
            </a:r>
            <a:r>
              <a:rPr lang="en-US" sz="2200" b="1"/>
              <a:t>,  se deben desarrollar casos de prueba que ejerciten los  valores máximo y mínimo además de los valores justo encima  y debajo de aquéllos.</a:t>
            </a:r>
          </a:p>
          <a:p>
            <a:endParaRPr lang="es-ES" sz="2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4000" b="1">
                <a:latin typeface="Tahoma" pitchFamily="34" charset="0"/>
              </a:rPr>
              <a:t>Pruebas de Software</a:t>
            </a:r>
            <a:br>
              <a:rPr lang="es-MX" sz="4000" b="1">
                <a:latin typeface="Tahoma" pitchFamily="34" charset="0"/>
              </a:rPr>
            </a:br>
            <a:endParaRPr lang="es-ES" sz="4000" b="1">
              <a:latin typeface="Tahoma" pitchFamily="34" charset="0"/>
            </a:endParaRP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47050" cy="4573587"/>
          </a:xfrm>
        </p:spPr>
        <p:txBody>
          <a:bodyPr/>
          <a:lstStyle/>
          <a:p>
            <a:pPr algn="just">
              <a:buFont typeface="Wingdings" pitchFamily="2" charset="2"/>
              <a:buBlip>
                <a:blip r:embed="rId2"/>
              </a:buBlip>
            </a:pPr>
            <a:r>
              <a:rPr lang="es-ES" sz="2600" b="1">
                <a:solidFill>
                  <a:schemeClr val="tx2"/>
                </a:solidFill>
                <a:latin typeface="Tahoma" pitchFamily="34" charset="0"/>
              </a:rPr>
              <a:t>PRUEBAS </a:t>
            </a:r>
            <a:r>
              <a:rPr lang="es-ES" sz="2600" b="1">
                <a:latin typeface="Tahoma" pitchFamily="34" charset="0"/>
              </a:rPr>
              <a:t>(test):</a:t>
            </a:r>
            <a:r>
              <a:rPr lang="es-ES" sz="2600">
                <a:latin typeface="Tahoma" pitchFamily="34" charset="0"/>
              </a:rPr>
              <a:t>      una actividad en la cual un                                                          sistema o uno de sus componentes se ejecuta      en circunstancias previamente especificadas,      los resultados se observan y registran y se realiza una evaluación de algún aspecto.</a:t>
            </a:r>
          </a:p>
          <a:p>
            <a:pPr algn="just">
              <a:buFont typeface="Wingdings" pitchFamily="2" charset="2"/>
              <a:buNone/>
            </a:pPr>
            <a:endParaRPr lang="es-ES" sz="2600">
              <a:latin typeface="Tahoma" pitchFamily="34" charset="0"/>
            </a:endParaRPr>
          </a:p>
          <a:p>
            <a:pPr algn="just">
              <a:buFont typeface="Wingdings" pitchFamily="2" charset="2"/>
              <a:buBlip>
                <a:blip r:embed="rId2"/>
              </a:buBlip>
            </a:pPr>
            <a:r>
              <a:rPr lang="es-ES" sz="2600" b="1">
                <a:solidFill>
                  <a:schemeClr val="tx2"/>
                </a:solidFill>
                <a:latin typeface="Tahoma" pitchFamily="34" charset="0"/>
              </a:rPr>
              <a:t>CASO DE PRUEBA</a:t>
            </a:r>
            <a:r>
              <a:rPr lang="es-ES" sz="2600" b="1">
                <a:latin typeface="Tahoma" pitchFamily="34" charset="0"/>
              </a:rPr>
              <a:t> (test case):</a:t>
            </a:r>
            <a:r>
              <a:rPr lang="es-ES" sz="2600">
                <a:latin typeface="Tahoma" pitchFamily="34" charset="0"/>
              </a:rPr>
              <a:t> un conjunto de    entradas, condiciones de ejecución y  resultados esperados desarrollados para un objetivo particular.</a:t>
            </a:r>
          </a:p>
          <a:p>
            <a:pPr>
              <a:buFont typeface="Wingdings" pitchFamily="2" charset="2"/>
              <a:buNone/>
            </a:pPr>
            <a:endParaRPr lang="es-ES" sz="260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endParaRPr lang="es-ES" sz="2600">
              <a:latin typeface="Tahoma" pitchFamily="34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41313"/>
            <a:ext cx="7772400" cy="949325"/>
          </a:xfrm>
        </p:spPr>
        <p:txBody>
          <a:bodyPr/>
          <a:lstStyle/>
          <a:p>
            <a:pPr algn="ctr"/>
            <a:r>
              <a:rPr lang="es-ES_tradnl" b="1">
                <a:latin typeface="Tahoma" pitchFamily="34" charset="0"/>
              </a:rPr>
              <a:t>Pruebas Orientadas a Objetos</a:t>
            </a:r>
            <a:endParaRPr lang="es-ES" b="1">
              <a:latin typeface="Tahoma" pitchFamily="34" charset="0"/>
            </a:endParaRP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724025"/>
            <a:ext cx="4686300" cy="4800600"/>
          </a:xfrm>
        </p:spPr>
        <p:txBody>
          <a:bodyPr/>
          <a:lstStyle/>
          <a:p>
            <a:endParaRPr lang="es-ES_tradnl" sz="1700">
              <a:latin typeface="Tahoma" pitchFamily="34" charset="0"/>
              <a:cs typeface="Times New Roman" pitchFamily="18" charset="0"/>
            </a:endParaRPr>
          </a:p>
          <a:p>
            <a:endParaRPr lang="es-ES_tradnl" sz="1700">
              <a:latin typeface="Tahoma" pitchFamily="34" charset="0"/>
              <a:cs typeface="Times New Roman" pitchFamily="18" charset="0"/>
            </a:endParaRPr>
          </a:p>
          <a:p>
            <a:r>
              <a:rPr lang="es-ES" sz="2400">
                <a:latin typeface="Tahoma" pitchFamily="34" charset="0"/>
                <a:cs typeface="Times New Roman" pitchFamily="18" charset="0"/>
              </a:rPr>
              <a:t>La metodología de Pruebas Orientada a Objetos para  el Ciclo de Vida Completo es una colección de técnicas para verificar y validar software orientado a objetos. </a:t>
            </a:r>
            <a:endParaRPr lang="es-ES" sz="2400">
              <a:latin typeface="Tahoma" pitchFamily="34" charset="0"/>
            </a:endParaRPr>
          </a:p>
        </p:txBody>
      </p:sp>
      <p:pic>
        <p:nvPicPr>
          <p:cNvPr id="679940" name="Picture 4" descr="BS00580_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867400" y="2565400"/>
            <a:ext cx="2895600" cy="24399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sz="3800" b="1">
                <a:latin typeface="Tahoma" pitchFamily="34" charset="0"/>
              </a:rPr>
              <a:t>Pruebas Orientadas a Objetos</a:t>
            </a:r>
            <a:br>
              <a:rPr lang="es-ES_tradnl" sz="3800" b="1">
                <a:latin typeface="Tahoma" pitchFamily="34" charset="0"/>
              </a:rPr>
            </a:br>
            <a:r>
              <a:rPr lang="es-ES_tradnl" sz="2400" b="1">
                <a:latin typeface="Tahoma" pitchFamily="34" charset="0"/>
              </a:rPr>
              <a:t>Etapas</a:t>
            </a:r>
            <a:endParaRPr lang="es-ES" sz="3800" b="1">
              <a:latin typeface="Tahoma" pitchFamily="34" charset="0"/>
            </a:endParaRPr>
          </a:p>
        </p:txBody>
      </p:sp>
      <p:sp>
        <p:nvSpPr>
          <p:cNvPr id="5888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706563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s-ES_tradnl" sz="2100"/>
              <a:t>1</a:t>
            </a:r>
            <a:r>
              <a:rPr kumimoji="1" lang="es-ES" sz="2100"/>
              <a:t>. Inspección del análisis (verifica si se cometieron errores o falla en la etapa de análisis).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s-ES" sz="2100"/>
              <a:t> 2. Inspección del diseño (debe ser completo y eficiente).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s-ES" sz="2100"/>
              <a:t>3. Inspección del código (observar el entendimiento y facilidad del código).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s-ES" sz="2100"/>
              <a:t>4. Pruebas unitarias (probar cada método de las clases implementadas por separado).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s-ES" sz="2100"/>
              <a:t>5. Pruebas de integración (probar todas las clases, verificando que compaginen entre sí).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s-ES" sz="2100"/>
              <a:t>6. Pruebas de validación de requerimientos (verificar que cumple con todos los requerimientos exigidos por el cliente).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s-ES" sz="2100"/>
              <a:t>7. Pruebas de sistema (ejecutar el programa para verificar si cumple con los requisitos exigidos).</a:t>
            </a:r>
            <a:endParaRPr lang="es-ES" sz="2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800" b="1">
                <a:latin typeface="Tahoma" pitchFamily="34" charset="0"/>
              </a:rPr>
              <a:t>Pruebas Orientadas a Objetos</a:t>
            </a:r>
            <a:endParaRPr lang="es-PA" sz="3800" b="1">
              <a:latin typeface="Tahoma" pitchFamily="34" charset="0"/>
            </a:endParaRPr>
          </a:p>
        </p:txBody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5613" cy="4565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/>
              <a:t>Un objeto tiene más de una función</a:t>
            </a:r>
          </a:p>
          <a:p>
            <a:pPr>
              <a:lnSpc>
                <a:spcPct val="90000"/>
              </a:lnSpc>
            </a:pPr>
            <a:r>
              <a:rPr lang="es-ES"/>
              <a:t>No hay una clase principal</a:t>
            </a:r>
          </a:p>
          <a:p>
            <a:pPr>
              <a:lnSpc>
                <a:spcPct val="90000"/>
              </a:lnSpc>
            </a:pPr>
            <a:r>
              <a:rPr lang="es-ES"/>
              <a:t>Los objetos son reutilizados</a:t>
            </a:r>
          </a:p>
          <a:p>
            <a:pPr>
              <a:lnSpc>
                <a:spcPct val="90000"/>
              </a:lnSpc>
            </a:pPr>
            <a:r>
              <a:rPr lang="es-ES"/>
              <a:t>Niveles de prueba:</a:t>
            </a:r>
          </a:p>
          <a:p>
            <a:pPr marL="742950" lvl="1" indent="-285750">
              <a:lnSpc>
                <a:spcPct val="90000"/>
              </a:lnSpc>
            </a:pPr>
            <a:r>
              <a:rPr lang="es-ES" sz="3000"/>
              <a:t>Operaciones individuales de cada objeto (blanca o negra)</a:t>
            </a:r>
          </a:p>
          <a:p>
            <a:pPr marL="742950" lvl="1" indent="-285750">
              <a:lnSpc>
                <a:spcPct val="90000"/>
              </a:lnSpc>
            </a:pPr>
            <a:r>
              <a:rPr lang="es-ES" sz="3000"/>
              <a:t>Clases de objetos</a:t>
            </a:r>
          </a:p>
          <a:p>
            <a:pPr marL="742950" lvl="1" indent="-285750">
              <a:lnSpc>
                <a:spcPct val="90000"/>
              </a:lnSpc>
            </a:pPr>
            <a:r>
              <a:rPr lang="es-ES" sz="3000"/>
              <a:t>Agrupaciones de objetos (clúster)</a:t>
            </a:r>
          </a:p>
          <a:p>
            <a:pPr marL="742950" lvl="1" indent="-285750">
              <a:lnSpc>
                <a:spcPct val="90000"/>
              </a:lnSpc>
            </a:pPr>
            <a:r>
              <a:rPr lang="es-ES" sz="3000"/>
              <a:t>Sistema - especificación de requisitos</a:t>
            </a:r>
          </a:p>
          <a:p>
            <a:pPr>
              <a:lnSpc>
                <a:spcPct val="90000"/>
              </a:lnSpc>
            </a:pPr>
            <a:endParaRPr lang="es-E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PA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800" b="1">
                <a:latin typeface="Tahoma" pitchFamily="34" charset="0"/>
              </a:rPr>
              <a:t>Pruebas Orientadas a Objetos</a:t>
            </a:r>
            <a:endParaRPr lang="es-PA" sz="3800" b="1">
              <a:latin typeface="Tahoma" pitchFamily="34" charset="0"/>
            </a:endParaRP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A">
                <a:latin typeface="Tahoma" pitchFamily="34" charset="0"/>
                <a:cs typeface="Times New Roman" pitchFamily="18" charset="0"/>
              </a:rPr>
              <a:t>Las pruebas elementales para sistemas OO se centran en una clase simple y sus métodos. </a:t>
            </a:r>
          </a:p>
          <a:p>
            <a:endParaRPr lang="es-PA">
              <a:latin typeface="Tahoma" pitchFamily="34" charset="0"/>
              <a:cs typeface="Times New Roman" pitchFamily="18" charset="0"/>
            </a:endParaRPr>
          </a:p>
          <a:p>
            <a:r>
              <a:rPr lang="es-PA">
                <a:latin typeface="Tahoma" pitchFamily="34" charset="0"/>
                <a:cs typeface="Times New Roman" pitchFamily="18" charset="0"/>
              </a:rPr>
              <a:t>Para ello hay dos tipos de pruebas:</a:t>
            </a:r>
            <a:endParaRPr lang="en-US">
              <a:latin typeface="Tahoma" pitchFamily="34" charset="0"/>
              <a:cs typeface="Times New Roman" pitchFamily="18" charset="0"/>
            </a:endParaRPr>
          </a:p>
          <a:p>
            <a:pPr lvl="1"/>
            <a:r>
              <a:rPr lang="es-PA">
                <a:latin typeface="Tahoma" pitchFamily="34" charset="0"/>
                <a:cs typeface="Times New Roman" pitchFamily="18" charset="0"/>
              </a:rPr>
              <a:t>Pruebas </a:t>
            </a:r>
            <a:r>
              <a:rPr lang="es-PA">
                <a:latin typeface="Tahoma" pitchFamily="34" charset="0"/>
                <a:cs typeface="Times New Roman" pitchFamily="18" charset="0"/>
                <a:hlinkClick r:id="rId2" action="ppaction://hlinksldjump"/>
              </a:rPr>
              <a:t>aleatorias</a:t>
            </a:r>
            <a:r>
              <a:rPr lang="es-PA">
                <a:latin typeface="Tahoma" pitchFamily="34" charset="0"/>
                <a:cs typeface="Times New Roman" pitchFamily="18" charset="0"/>
              </a:rPr>
              <a:t> para Clases OO</a:t>
            </a:r>
            <a:endParaRPr lang="en-US">
              <a:latin typeface="Tahoma" pitchFamily="34" charset="0"/>
              <a:cs typeface="Times New Roman" pitchFamily="18" charset="0"/>
            </a:endParaRPr>
          </a:p>
          <a:p>
            <a:pPr lvl="1"/>
            <a:r>
              <a:rPr lang="es-PA">
                <a:latin typeface="Tahoma" pitchFamily="34" charset="0"/>
                <a:cs typeface="Times New Roman" pitchFamily="18" charset="0"/>
              </a:rPr>
              <a:t>Pruebas de </a:t>
            </a:r>
            <a:r>
              <a:rPr lang="es-PA">
                <a:latin typeface="Tahoma" pitchFamily="34" charset="0"/>
                <a:cs typeface="Times New Roman" pitchFamily="18" charset="0"/>
                <a:hlinkClick r:id="rId3" action="ppaction://hlinksldjump"/>
              </a:rPr>
              <a:t>partición</a:t>
            </a:r>
            <a:r>
              <a:rPr lang="es-PA">
                <a:latin typeface="Tahoma" pitchFamily="34" charset="0"/>
                <a:cs typeface="Times New Roman" pitchFamily="18" charset="0"/>
              </a:rPr>
              <a:t> a nivel de clase</a:t>
            </a:r>
            <a:endParaRPr lang="es-PA" b="1">
              <a:latin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>
                <a:latin typeface="Tahoma" pitchFamily="34" charset="0"/>
              </a:rPr>
              <a:t>Pruebas Aleatorias</a:t>
            </a:r>
            <a:endParaRPr lang="es-ES" b="1">
              <a:latin typeface="Tahoma" pitchFamily="34" charset="0"/>
            </a:endParaRPr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475163" cy="4421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2400">
                <a:latin typeface="Tahoma" pitchFamily="34" charset="0"/>
                <a:cs typeface="Times New Roman" pitchFamily="18" charset="0"/>
              </a:rPr>
              <a:t>En las Pruebas Aleatorias se simula la entrada habitual del programa creando datos de entrada en la secuencia y con la frecuencia con las que podrían aparecer en la práctica, de forma continua sin parar.</a:t>
            </a:r>
          </a:p>
          <a:p>
            <a:pPr>
              <a:lnSpc>
                <a:spcPct val="90000"/>
              </a:lnSpc>
            </a:pPr>
            <a:endParaRPr lang="es-ES" sz="2400">
              <a:latin typeface="Tahoma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s-ES" sz="2400">
                <a:latin typeface="Tahoma" pitchFamily="34" charset="0"/>
                <a:cs typeface="Times New Roman" pitchFamily="18" charset="0"/>
              </a:rPr>
              <a:t>Implica usar una herramienta generadora de pruebas</a:t>
            </a:r>
            <a:endParaRPr lang="es-ES" sz="2400">
              <a:latin typeface="Tahoma" pitchFamily="34" charset="0"/>
            </a:endParaRPr>
          </a:p>
        </p:txBody>
      </p:sp>
      <p:pic>
        <p:nvPicPr>
          <p:cNvPr id="778244" name="Picture 4" descr="softwar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300788" y="3951288"/>
            <a:ext cx="2411412" cy="1912937"/>
          </a:xfrm>
          <a:noFill/>
          <a:ln/>
        </p:spPr>
      </p:pic>
      <p:pic>
        <p:nvPicPr>
          <p:cNvPr id="778245" name="Picture 5"/>
          <p:cNvPicPr>
            <a:picLocks noGrp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148263" y="2565400"/>
            <a:ext cx="2463800" cy="230346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A" sz="3800">
                <a:latin typeface="Tahoma" pitchFamily="34" charset="0"/>
                <a:cs typeface="Times New Roman" pitchFamily="18" charset="0"/>
              </a:rPr>
              <a:t>Pruebas </a:t>
            </a:r>
            <a:r>
              <a:rPr lang="en-US" sz="3800">
                <a:latin typeface="Tahoma" pitchFamily="34" charset="0"/>
                <a:cs typeface="Times New Roman" pitchFamily="18" charset="0"/>
              </a:rPr>
              <a:t>A</a:t>
            </a:r>
            <a:r>
              <a:rPr lang="es-PA" sz="3800">
                <a:latin typeface="Tahoma" pitchFamily="34" charset="0"/>
                <a:cs typeface="Times New Roman" pitchFamily="18" charset="0"/>
              </a:rPr>
              <a:t>leatorias para Clases O</a:t>
            </a:r>
            <a:r>
              <a:rPr lang="en-US" sz="3800">
                <a:latin typeface="Tahoma" pitchFamily="34" charset="0"/>
                <a:cs typeface="Times New Roman" pitchFamily="18" charset="0"/>
              </a:rPr>
              <a:t>rientadas a </a:t>
            </a:r>
            <a:r>
              <a:rPr lang="es-PA" sz="3800">
                <a:latin typeface="Tahoma" pitchFamily="34" charset="0"/>
                <a:cs typeface="Times New Roman" pitchFamily="18" charset="0"/>
              </a:rPr>
              <a:t>O</a:t>
            </a:r>
            <a:r>
              <a:rPr lang="en-US" sz="3800">
                <a:latin typeface="Tahoma" pitchFamily="34" charset="0"/>
                <a:cs typeface="Times New Roman" pitchFamily="18" charset="0"/>
              </a:rPr>
              <a:t>bjeto</a:t>
            </a:r>
            <a:endParaRPr lang="es-PA" sz="3800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imes New Roman" pitchFamily="18" charset="0"/>
              </a:rPr>
              <a:t>En ellas</a:t>
            </a:r>
            <a:r>
              <a:rPr lang="es-PA">
                <a:latin typeface="Tahoma" pitchFamily="34" charset="0"/>
                <a:cs typeface="Times New Roman" pitchFamily="18" charset="0"/>
              </a:rPr>
              <a:t> se trata de ejecutar secuencias de operaciones de cada clase de forma aleatoria, </a:t>
            </a:r>
            <a:endParaRPr lang="en-US">
              <a:latin typeface="Tahoma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imes New Roman" pitchFamily="18" charset="0"/>
              </a:rPr>
              <a:t>Se debe tomar </a:t>
            </a:r>
            <a:r>
              <a:rPr lang="es-PA">
                <a:latin typeface="Tahoma" pitchFamily="34" charset="0"/>
                <a:cs typeface="Times New Roman" pitchFamily="18" charset="0"/>
              </a:rPr>
              <a:t>en cuenta </a:t>
            </a:r>
            <a:r>
              <a:rPr lang="en-US">
                <a:latin typeface="Tahoma" pitchFamily="34" charset="0"/>
                <a:cs typeface="Times New Roman" pitchFamily="18" charset="0"/>
              </a:rPr>
              <a:t>la </a:t>
            </a:r>
            <a:r>
              <a:rPr lang="es-PA">
                <a:latin typeface="Tahoma" pitchFamily="34" charset="0"/>
                <a:cs typeface="Times New Roman" pitchFamily="18" charset="0"/>
              </a:rPr>
              <a:t>exist</a:t>
            </a:r>
            <a:r>
              <a:rPr lang="en-US">
                <a:latin typeface="Tahoma" pitchFamily="34" charset="0"/>
                <a:cs typeface="Times New Roman" pitchFamily="18" charset="0"/>
              </a:rPr>
              <a:t>encia de</a:t>
            </a:r>
            <a:r>
              <a:rPr lang="es-PA">
                <a:latin typeface="Tahoma" pitchFamily="34" charset="0"/>
                <a:cs typeface="Times New Roman" pitchFamily="18" charset="0"/>
              </a:rPr>
              <a:t> ciertas restricciones en el orden de ejecución</a:t>
            </a:r>
            <a:r>
              <a:rPr lang="en-US">
                <a:latin typeface="Tahoma" pitchFamily="34" charset="0"/>
                <a:cs typeface="Times New Roman" pitchFamily="18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imes New Roman" pitchFamily="18" charset="0"/>
              </a:rPr>
              <a:t>Hay que </a:t>
            </a:r>
            <a:r>
              <a:rPr lang="es-PA">
                <a:latin typeface="Tahoma" pitchFamily="34" charset="0"/>
                <a:cs typeface="Times New Roman" pitchFamily="18" charset="0"/>
              </a:rPr>
              <a:t>tratar de ejecutar el comportamiento mínimo de una instancia de una clase (secuencia mínima de prueba),</a:t>
            </a:r>
            <a:endParaRPr lang="en-US">
              <a:latin typeface="Tahoma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imes New Roman" pitchFamily="18" charset="0"/>
              </a:rPr>
              <a:t>En estas pruebas</a:t>
            </a:r>
            <a:r>
              <a:rPr lang="es-PA">
                <a:latin typeface="Tahoma" pitchFamily="34" charset="0"/>
                <a:cs typeface="Times New Roman" pitchFamily="18" charset="0"/>
              </a:rPr>
              <a:t> </a:t>
            </a:r>
            <a:r>
              <a:rPr lang="en-US">
                <a:latin typeface="Tahoma" pitchFamily="34" charset="0"/>
                <a:cs typeface="Times New Roman" pitchFamily="18" charset="0"/>
              </a:rPr>
              <a:t>puede </a:t>
            </a:r>
            <a:r>
              <a:rPr lang="es-PA">
                <a:latin typeface="Tahoma" pitchFamily="34" charset="0"/>
                <a:cs typeface="Times New Roman" pitchFamily="18" charset="0"/>
              </a:rPr>
              <a:t>exist</a:t>
            </a:r>
            <a:r>
              <a:rPr lang="en-US">
                <a:latin typeface="Tahoma" pitchFamily="34" charset="0"/>
                <a:cs typeface="Times New Roman" pitchFamily="18" charset="0"/>
              </a:rPr>
              <a:t>ir una </a:t>
            </a:r>
            <a:r>
              <a:rPr lang="es-PA">
                <a:latin typeface="Tahoma" pitchFamily="34" charset="0"/>
                <a:cs typeface="Times New Roman" pitchFamily="18" charset="0"/>
              </a:rPr>
              <a:t>multitud de permutaciones.</a:t>
            </a:r>
            <a:endParaRPr lang="en-US">
              <a:latin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A" sz="4000">
                <a:latin typeface="Tahoma" pitchFamily="34" charset="0"/>
                <a:cs typeface="Times New Roman" pitchFamily="18" charset="0"/>
              </a:rPr>
              <a:t>Pruebas de </a:t>
            </a:r>
            <a:r>
              <a:rPr lang="en-US" sz="4000">
                <a:latin typeface="Tahoma" pitchFamily="34" charset="0"/>
                <a:cs typeface="Times New Roman" pitchFamily="18" charset="0"/>
              </a:rPr>
              <a:t>P</a:t>
            </a:r>
            <a:r>
              <a:rPr lang="es-PA" sz="4000">
                <a:latin typeface="Tahoma" pitchFamily="34" charset="0"/>
                <a:cs typeface="Times New Roman" pitchFamily="18" charset="0"/>
              </a:rPr>
              <a:t>artición</a:t>
            </a:r>
            <a:r>
              <a:rPr lang="en-US" sz="4000">
                <a:latin typeface="Tahoma" pitchFamily="34" charset="0"/>
                <a:cs typeface="Times New Roman" pitchFamily="18" charset="0"/>
              </a:rPr>
              <a:t/>
            </a:r>
            <a:br>
              <a:rPr lang="en-US" sz="4000">
                <a:latin typeface="Tahoma" pitchFamily="34" charset="0"/>
                <a:cs typeface="Times New Roman" pitchFamily="18" charset="0"/>
              </a:rPr>
            </a:br>
            <a:r>
              <a:rPr lang="es-PA" sz="2800">
                <a:latin typeface="Tahoma" pitchFamily="34" charset="0"/>
                <a:cs typeface="Times New Roman" pitchFamily="18" charset="0"/>
              </a:rPr>
              <a:t>a </a:t>
            </a:r>
            <a:r>
              <a:rPr lang="en-US" sz="2800">
                <a:latin typeface="Tahoma" pitchFamily="34" charset="0"/>
                <a:cs typeface="Times New Roman" pitchFamily="18" charset="0"/>
              </a:rPr>
              <a:t>N</a:t>
            </a:r>
            <a:r>
              <a:rPr lang="es-PA" sz="2800">
                <a:latin typeface="Tahoma" pitchFamily="34" charset="0"/>
                <a:cs typeface="Times New Roman" pitchFamily="18" charset="0"/>
              </a:rPr>
              <a:t>ivel de </a:t>
            </a:r>
            <a:r>
              <a:rPr lang="en-US" sz="2800">
                <a:latin typeface="Tahoma" pitchFamily="34" charset="0"/>
                <a:cs typeface="Times New Roman" pitchFamily="18" charset="0"/>
              </a:rPr>
              <a:t>C</a:t>
            </a:r>
            <a:r>
              <a:rPr lang="es-PA" sz="2800">
                <a:latin typeface="Tahoma" pitchFamily="34" charset="0"/>
                <a:cs typeface="Times New Roman" pitchFamily="18" charset="0"/>
              </a:rPr>
              <a:t>lase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00212"/>
            <a:ext cx="8640960" cy="482513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PA" sz="2600" dirty="0" smtClean="0">
                <a:cs typeface="Times New Roman" pitchFamily="18" charset="0"/>
              </a:rPr>
              <a:t>Las </a:t>
            </a:r>
            <a:r>
              <a:rPr lang="es-PA" sz="2600" dirty="0">
                <a:cs typeface="Times New Roman" pitchFamily="18" charset="0"/>
              </a:rPr>
              <a:t>entradas y salidas están categorizadas y los casos de prueba están diseñados para ejercitar cada categoría. </a:t>
            </a:r>
            <a:r>
              <a:rPr lang="en-US" sz="2600" dirty="0" err="1">
                <a:cs typeface="Times New Roman" pitchFamily="18" charset="0"/>
              </a:rPr>
              <a:t>Estas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en-US" sz="2600" dirty="0" err="1">
                <a:cs typeface="Times New Roman" pitchFamily="18" charset="0"/>
              </a:rPr>
              <a:t>categ</a:t>
            </a:r>
            <a:r>
              <a:rPr lang="es-PA" sz="2600" dirty="0" err="1">
                <a:cs typeface="Times New Roman" pitchFamily="18" charset="0"/>
              </a:rPr>
              <a:t>orías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en-US" sz="2600" dirty="0" err="1">
                <a:cs typeface="Times New Roman" pitchFamily="18" charset="0"/>
              </a:rPr>
              <a:t>están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en-US" sz="2600" dirty="0" err="1">
                <a:cs typeface="Times New Roman" pitchFamily="18" charset="0"/>
              </a:rPr>
              <a:t>basadas</a:t>
            </a:r>
            <a:r>
              <a:rPr lang="en-US" sz="2600" dirty="0">
                <a:cs typeface="Times New Roman" pitchFamily="18" charset="0"/>
              </a:rPr>
              <a:t> en</a:t>
            </a:r>
            <a:r>
              <a:rPr lang="es-PA" sz="2600" dirty="0"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•"/>
            </a:pPr>
            <a:r>
              <a:rPr lang="es-PA" sz="2200" dirty="0">
                <a:cs typeface="Times New Roman" pitchFamily="18" charset="0"/>
              </a:rPr>
              <a:t>Particiones basadas en estados</a:t>
            </a:r>
            <a:r>
              <a:rPr lang="en-US" sz="2200" dirty="0">
                <a:cs typeface="Times New Roman" pitchFamily="18" charset="0"/>
              </a:rPr>
              <a:t>:</a:t>
            </a:r>
            <a:r>
              <a:rPr lang="es-PA" sz="2200" dirty="0">
                <a:cs typeface="Times New Roman" pitchFamily="18" charset="0"/>
              </a:rPr>
              <a:t> dividen las operaciones de clase basándose en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s-PA" sz="2200" dirty="0">
                <a:cs typeface="Times New Roman" pitchFamily="18" charset="0"/>
              </a:rPr>
              <a:t>su capacidad para cambiar el estado de la clase. 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•"/>
            </a:pPr>
            <a:r>
              <a:rPr lang="es-PA" sz="2200" dirty="0">
                <a:cs typeface="Times New Roman" pitchFamily="18" charset="0"/>
              </a:rPr>
              <a:t>Particiones basadas en atributos</a:t>
            </a:r>
            <a:r>
              <a:rPr lang="en-US" sz="2200" dirty="0">
                <a:cs typeface="Times New Roman" pitchFamily="18" charset="0"/>
              </a:rPr>
              <a:t>:</a:t>
            </a:r>
            <a:r>
              <a:rPr lang="es-PA" sz="2200" dirty="0">
                <a:cs typeface="Times New Roman" pitchFamily="18" charset="0"/>
              </a:rPr>
              <a:t> dividen las operaciones de clase según los atributos que usan. 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•"/>
            </a:pPr>
            <a:r>
              <a:rPr lang="es-PA" sz="2200" dirty="0">
                <a:cs typeface="Times New Roman" pitchFamily="18" charset="0"/>
              </a:rPr>
              <a:t>Particiones basadas en categorías</a:t>
            </a:r>
            <a:r>
              <a:rPr lang="en-US" sz="2200" dirty="0">
                <a:cs typeface="Times New Roman" pitchFamily="18" charset="0"/>
              </a:rPr>
              <a:t>:</a:t>
            </a:r>
            <a:r>
              <a:rPr lang="es-PA" sz="2200" dirty="0">
                <a:cs typeface="Times New Roman" pitchFamily="18" charset="0"/>
              </a:rPr>
              <a:t> que categorizan las operaciones basándose en las funciones genéricas que cada una realiza.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b="1">
                <a:latin typeface="Tahoma" pitchFamily="34" charset="0"/>
              </a:rPr>
              <a:t>Otras Estrategias de prueba</a:t>
            </a:r>
            <a:endParaRPr lang="es-ES" sz="4000" b="1">
              <a:latin typeface="Tahoma" pitchFamily="34" charset="0"/>
            </a:endParaRP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</a:pPr>
            <a:endParaRPr lang="es-ES_tradnl"/>
          </a:p>
          <a:p>
            <a:pPr lvl="1"/>
            <a:endParaRPr lang="es-ES_tradnl"/>
          </a:p>
          <a:p>
            <a:pPr lvl="1"/>
            <a:endParaRPr lang="es-ES_tradnl"/>
          </a:p>
          <a:p>
            <a:endParaRPr lang="es-ES"/>
          </a:p>
        </p:txBody>
      </p:sp>
      <p:sp>
        <p:nvSpPr>
          <p:cNvPr id="764932" name="AutoShape 4"/>
          <p:cNvSpPr>
            <a:spLocks noChangeArrowheads="1"/>
          </p:cNvSpPr>
          <p:nvPr/>
        </p:nvSpPr>
        <p:spPr bwMode="gray">
          <a:xfrm>
            <a:off x="1979613" y="2133600"/>
            <a:ext cx="4979987" cy="533400"/>
          </a:xfrm>
          <a:prstGeom prst="roundRect">
            <a:avLst>
              <a:gd name="adj" fmla="val 19046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sz="2000">
                <a:solidFill>
                  <a:schemeClr val="bg1"/>
                </a:solidFill>
              </a:rPr>
              <a:t>1. </a:t>
            </a:r>
            <a:r>
              <a:rPr lang="es-ES_tradnl" sz="2000">
                <a:solidFill>
                  <a:schemeClr val="bg1"/>
                </a:solidFill>
              </a:rPr>
              <a:t>Pruebas de unidades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764933" name="AutoShape 5"/>
          <p:cNvSpPr>
            <a:spLocks noChangeArrowheads="1"/>
          </p:cNvSpPr>
          <p:nvPr/>
        </p:nvSpPr>
        <p:spPr bwMode="gray">
          <a:xfrm>
            <a:off x="1979613" y="2971800"/>
            <a:ext cx="4979987" cy="533400"/>
          </a:xfrm>
          <a:prstGeom prst="roundRect">
            <a:avLst>
              <a:gd name="adj" fmla="val 12796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sz="2000">
                <a:solidFill>
                  <a:schemeClr val="bg1"/>
                </a:solidFill>
              </a:rPr>
              <a:t>2. </a:t>
            </a:r>
            <a:r>
              <a:rPr lang="es-ES_tradnl" sz="2000">
                <a:solidFill>
                  <a:schemeClr val="bg1"/>
                </a:solidFill>
              </a:rPr>
              <a:t>Pruebas de integración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764934" name="AutoShape 6"/>
          <p:cNvSpPr>
            <a:spLocks noChangeArrowheads="1"/>
          </p:cNvSpPr>
          <p:nvPr/>
        </p:nvSpPr>
        <p:spPr bwMode="gray">
          <a:xfrm>
            <a:off x="1979613" y="3810000"/>
            <a:ext cx="4979987" cy="533400"/>
          </a:xfrm>
          <a:prstGeom prst="roundRect">
            <a:avLst>
              <a:gd name="adj" fmla="val 19046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sz="2000">
                <a:solidFill>
                  <a:schemeClr val="bg1"/>
                </a:solidFill>
              </a:rPr>
              <a:t>3. </a:t>
            </a:r>
            <a:r>
              <a:rPr lang="es-ES_tradnl" sz="2000">
                <a:solidFill>
                  <a:schemeClr val="bg1"/>
                </a:solidFill>
              </a:rPr>
              <a:t>Pruebas de regresión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764935" name="AutoShape 7"/>
          <p:cNvSpPr>
            <a:spLocks noChangeArrowheads="1"/>
          </p:cNvSpPr>
          <p:nvPr/>
        </p:nvSpPr>
        <p:spPr bwMode="gray">
          <a:xfrm>
            <a:off x="1979613" y="4648200"/>
            <a:ext cx="4979987" cy="533400"/>
          </a:xfrm>
          <a:prstGeom prst="roundRect">
            <a:avLst>
              <a:gd name="adj" fmla="val 1904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s-MX" sz="2000">
                <a:solidFill>
                  <a:schemeClr val="bg1"/>
                </a:solidFill>
              </a:rPr>
              <a:t>4. </a:t>
            </a:r>
            <a:r>
              <a:rPr lang="es-ES_tradnl" sz="2000">
                <a:solidFill>
                  <a:schemeClr val="bg1"/>
                </a:solidFill>
              </a:rPr>
              <a:t>Pruebas de validación</a:t>
            </a: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Se prueba cada módulo, por separado</a:t>
            </a:r>
            <a:endParaRPr lang="es-ES"/>
          </a:p>
        </p:txBody>
      </p:sp>
      <p:sp>
        <p:nvSpPr>
          <p:cNvPr id="765955" name="AutoShape 3"/>
          <p:cNvSpPr>
            <a:spLocks noChangeArrowheads="1"/>
          </p:cNvSpPr>
          <p:nvPr/>
        </p:nvSpPr>
        <p:spPr bwMode="gray">
          <a:xfrm>
            <a:off x="1979613" y="447675"/>
            <a:ext cx="4979987" cy="533400"/>
          </a:xfrm>
          <a:prstGeom prst="roundRect">
            <a:avLst>
              <a:gd name="adj" fmla="val 19046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sz="2400" b="1">
                <a:solidFill>
                  <a:schemeClr val="bg1"/>
                </a:solidFill>
              </a:rPr>
              <a:t>1. </a:t>
            </a:r>
            <a:r>
              <a:rPr lang="es-ES_tradnl" sz="2400" b="1">
                <a:solidFill>
                  <a:schemeClr val="bg1"/>
                </a:solidFill>
              </a:rPr>
              <a:t>Pruebas de unidades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765956" name="Text Box 4"/>
          <p:cNvSpPr txBox="1">
            <a:spLocks noChangeArrowheads="1"/>
          </p:cNvSpPr>
          <p:nvPr/>
        </p:nvSpPr>
        <p:spPr bwMode="auto">
          <a:xfrm>
            <a:off x="2686050" y="3559175"/>
            <a:ext cx="1524000" cy="730250"/>
          </a:xfrm>
          <a:prstGeom prst="rect">
            <a:avLst/>
          </a:prstGeom>
          <a:solidFill>
            <a:srgbClr val="FFFF64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accent1"/>
              </a:buClr>
              <a:buSzPct val="60000"/>
              <a:buFont typeface="Monotype Sorts" pitchFamily="2" charset="2"/>
              <a:buNone/>
            </a:pPr>
            <a:r>
              <a:rPr lang="es-ES_tradnl" sz="2000"/>
              <a:t>Módulo en pruebas</a:t>
            </a:r>
          </a:p>
        </p:txBody>
      </p:sp>
      <p:sp>
        <p:nvSpPr>
          <p:cNvPr id="765957" name="Text Box 5"/>
          <p:cNvSpPr txBox="1">
            <a:spLocks noChangeArrowheads="1"/>
          </p:cNvSpPr>
          <p:nvPr/>
        </p:nvSpPr>
        <p:spPr bwMode="auto">
          <a:xfrm>
            <a:off x="2686050" y="2263775"/>
            <a:ext cx="1524000" cy="73025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accent1"/>
              </a:buClr>
              <a:buSzPct val="60000"/>
              <a:buFont typeface="Monotype Sorts" pitchFamily="2" charset="2"/>
              <a:buNone/>
            </a:pPr>
            <a:r>
              <a:rPr lang="es-ES_tradnl" sz="2000"/>
              <a:t>Programa de prueba</a:t>
            </a:r>
          </a:p>
        </p:txBody>
      </p:sp>
      <p:sp>
        <p:nvSpPr>
          <p:cNvPr id="765958" name="Text Box 6"/>
          <p:cNvSpPr txBox="1">
            <a:spLocks noChangeArrowheads="1"/>
          </p:cNvSpPr>
          <p:nvPr/>
        </p:nvSpPr>
        <p:spPr bwMode="auto">
          <a:xfrm>
            <a:off x="1619250" y="4930775"/>
            <a:ext cx="1524000" cy="730250"/>
          </a:xfrm>
          <a:prstGeom prst="rect">
            <a:avLst/>
          </a:prstGeom>
          <a:solidFill>
            <a:srgbClr val="FFFF64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accent1"/>
              </a:buClr>
              <a:buSzPct val="60000"/>
              <a:buFont typeface="Monotype Sorts" pitchFamily="2" charset="2"/>
              <a:buNone/>
            </a:pPr>
            <a:r>
              <a:rPr lang="es-ES_tradnl" sz="2000"/>
              <a:t>Otros módulos</a:t>
            </a:r>
          </a:p>
        </p:txBody>
      </p:sp>
      <p:sp>
        <p:nvSpPr>
          <p:cNvPr id="765959" name="Text Box 7"/>
          <p:cNvSpPr txBox="1">
            <a:spLocks noChangeArrowheads="1"/>
          </p:cNvSpPr>
          <p:nvPr/>
        </p:nvSpPr>
        <p:spPr bwMode="auto">
          <a:xfrm>
            <a:off x="3829050" y="4930775"/>
            <a:ext cx="1524000" cy="73025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accent1"/>
              </a:buClr>
              <a:buSzPct val="60000"/>
              <a:buFont typeface="Monotype Sorts" pitchFamily="2" charset="2"/>
              <a:buNone/>
            </a:pPr>
            <a:r>
              <a:rPr lang="es-ES_tradnl" sz="2000"/>
              <a:t>Otros módulos</a:t>
            </a:r>
          </a:p>
        </p:txBody>
      </p:sp>
      <p:sp>
        <p:nvSpPr>
          <p:cNvPr id="765960" name="AutoShape 8"/>
          <p:cNvSpPr>
            <a:spLocks noChangeArrowheads="1"/>
          </p:cNvSpPr>
          <p:nvPr/>
        </p:nvSpPr>
        <p:spPr bwMode="auto">
          <a:xfrm>
            <a:off x="6191250" y="4273550"/>
            <a:ext cx="1600200" cy="962025"/>
          </a:xfrm>
          <a:prstGeom prst="wedgeRoundRectCallout">
            <a:avLst>
              <a:gd name="adj1" fmla="val -102083"/>
              <a:gd name="adj2" fmla="val 51981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Clr>
                <a:schemeClr val="accent1"/>
              </a:buClr>
              <a:buSzPct val="60000"/>
              <a:buFont typeface="Monotype Sorts" pitchFamily="2" charset="2"/>
              <a:buNone/>
            </a:pPr>
            <a:r>
              <a:rPr lang="es-ES_tradnl" sz="2000">
                <a:solidFill>
                  <a:schemeClr val="accent1"/>
                </a:solidFill>
              </a:rPr>
              <a:t>Reales o</a:t>
            </a:r>
          </a:p>
          <a:p>
            <a:pPr algn="ctr" eaLnBrk="0" hangingPunct="0">
              <a:buClr>
                <a:schemeClr val="accent1"/>
              </a:buClr>
              <a:buSzPct val="60000"/>
              <a:buFont typeface="Monotype Sorts" pitchFamily="2" charset="2"/>
              <a:buNone/>
            </a:pPr>
            <a:r>
              <a:rPr lang="es-ES_tradnl" sz="2000">
                <a:solidFill>
                  <a:schemeClr val="accent1"/>
                </a:solidFill>
              </a:rPr>
              <a:t>simulados</a:t>
            </a:r>
          </a:p>
          <a:p>
            <a:pPr algn="ctr" eaLnBrk="0" hangingPunct="0">
              <a:buClr>
                <a:schemeClr val="accent1"/>
              </a:buClr>
              <a:buSzPct val="60000"/>
              <a:buFont typeface="Monotype Sorts" pitchFamily="2" charset="2"/>
              <a:buNone/>
            </a:pPr>
            <a:r>
              <a:rPr lang="es-ES_tradnl" sz="2000">
                <a:solidFill>
                  <a:schemeClr val="accent1"/>
                </a:solidFill>
              </a:rPr>
              <a:t>(</a:t>
            </a:r>
            <a:r>
              <a:rPr lang="es-ES_tradnl" sz="2000" i="1">
                <a:solidFill>
                  <a:schemeClr val="accent1"/>
                </a:solidFill>
              </a:rPr>
              <a:t>stubs</a:t>
            </a:r>
            <a:r>
              <a:rPr lang="es-ES_tradnl" sz="200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765961" name="Line 9"/>
          <p:cNvSpPr>
            <a:spLocks noChangeShapeType="1"/>
          </p:cNvSpPr>
          <p:nvPr/>
        </p:nvSpPr>
        <p:spPr bwMode="auto">
          <a:xfrm>
            <a:off x="3448050" y="2978150"/>
            <a:ext cx="0" cy="581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65962" name="Line 10"/>
          <p:cNvSpPr>
            <a:spLocks noChangeShapeType="1"/>
          </p:cNvSpPr>
          <p:nvPr/>
        </p:nvSpPr>
        <p:spPr bwMode="auto">
          <a:xfrm flipH="1">
            <a:off x="2686050" y="4273550"/>
            <a:ext cx="228600" cy="657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65963" name="Line 11"/>
          <p:cNvSpPr>
            <a:spLocks noChangeShapeType="1"/>
          </p:cNvSpPr>
          <p:nvPr/>
        </p:nvSpPr>
        <p:spPr bwMode="auto">
          <a:xfrm>
            <a:off x="3981450" y="4273550"/>
            <a:ext cx="228600" cy="657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Integración ascendente</a:t>
            </a:r>
          </a:p>
          <a:p>
            <a:pPr>
              <a:buFont typeface="Wingdings" pitchFamily="2" charset="2"/>
              <a:buNone/>
            </a:pPr>
            <a:endParaRPr lang="es-ES"/>
          </a:p>
        </p:txBody>
      </p:sp>
      <p:sp>
        <p:nvSpPr>
          <p:cNvPr id="766979" name="AutoShape 3"/>
          <p:cNvSpPr>
            <a:spLocks noChangeArrowheads="1"/>
          </p:cNvSpPr>
          <p:nvPr/>
        </p:nvSpPr>
        <p:spPr bwMode="gray">
          <a:xfrm>
            <a:off x="1979613" y="404813"/>
            <a:ext cx="4979987" cy="533400"/>
          </a:xfrm>
          <a:prstGeom prst="roundRect">
            <a:avLst>
              <a:gd name="adj" fmla="val 12796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sz="2400" b="1">
                <a:solidFill>
                  <a:schemeClr val="bg1"/>
                </a:solidFill>
              </a:rPr>
              <a:t>2. </a:t>
            </a:r>
            <a:r>
              <a:rPr lang="es-ES_tradnl" sz="2400" b="1">
                <a:solidFill>
                  <a:schemeClr val="bg1"/>
                </a:solidFill>
              </a:rPr>
              <a:t>Pruebas de integración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766980" name="Text Box 4"/>
          <p:cNvSpPr txBox="1">
            <a:spLocks noChangeArrowheads="1"/>
          </p:cNvSpPr>
          <p:nvPr/>
        </p:nvSpPr>
        <p:spPr bwMode="auto">
          <a:xfrm>
            <a:off x="3206750" y="3632200"/>
            <a:ext cx="1524000" cy="730250"/>
          </a:xfrm>
          <a:prstGeom prst="rect">
            <a:avLst/>
          </a:prstGeom>
          <a:solidFill>
            <a:srgbClr val="FFFF64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accent1"/>
              </a:buClr>
              <a:buSzPct val="60000"/>
              <a:buFont typeface="Monotype Sorts" pitchFamily="2" charset="2"/>
              <a:buNone/>
            </a:pPr>
            <a:r>
              <a:rPr lang="es-ES_tradnl" sz="2000"/>
              <a:t>Módulo en pruebas</a:t>
            </a:r>
          </a:p>
        </p:txBody>
      </p:sp>
      <p:sp>
        <p:nvSpPr>
          <p:cNvPr id="766981" name="Text Box 5"/>
          <p:cNvSpPr txBox="1">
            <a:spLocks noChangeArrowheads="1"/>
          </p:cNvSpPr>
          <p:nvPr/>
        </p:nvSpPr>
        <p:spPr bwMode="auto">
          <a:xfrm>
            <a:off x="2139950" y="5003800"/>
            <a:ext cx="1524000" cy="730250"/>
          </a:xfrm>
          <a:prstGeom prst="rect">
            <a:avLst/>
          </a:prstGeom>
          <a:solidFill>
            <a:srgbClr val="FFFF64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accent1"/>
              </a:buClr>
              <a:buSzPct val="60000"/>
              <a:buFont typeface="Monotype Sorts" pitchFamily="2" charset="2"/>
              <a:buNone/>
            </a:pPr>
            <a:r>
              <a:rPr lang="es-ES_tradnl" sz="2000"/>
              <a:t>Otros módulos</a:t>
            </a:r>
          </a:p>
        </p:txBody>
      </p:sp>
      <p:sp>
        <p:nvSpPr>
          <p:cNvPr id="766982" name="Text Box 6"/>
          <p:cNvSpPr txBox="1">
            <a:spLocks noChangeArrowheads="1"/>
          </p:cNvSpPr>
          <p:nvPr/>
        </p:nvSpPr>
        <p:spPr bwMode="auto">
          <a:xfrm>
            <a:off x="4349750" y="5003800"/>
            <a:ext cx="1524000" cy="730250"/>
          </a:xfrm>
          <a:prstGeom prst="rect">
            <a:avLst/>
          </a:prstGeom>
          <a:solidFill>
            <a:srgbClr val="FFFF64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accent1"/>
              </a:buClr>
              <a:buSzPct val="60000"/>
              <a:buFont typeface="Monotype Sorts" pitchFamily="2" charset="2"/>
              <a:buNone/>
            </a:pPr>
            <a:r>
              <a:rPr lang="es-ES_tradnl" sz="2000"/>
              <a:t>Otros módulos</a:t>
            </a:r>
          </a:p>
        </p:txBody>
      </p:sp>
      <p:sp>
        <p:nvSpPr>
          <p:cNvPr id="766983" name="AutoShape 7"/>
          <p:cNvSpPr>
            <a:spLocks noChangeArrowheads="1"/>
          </p:cNvSpPr>
          <p:nvPr/>
        </p:nvSpPr>
        <p:spPr bwMode="auto">
          <a:xfrm>
            <a:off x="6711950" y="4775200"/>
            <a:ext cx="1752600" cy="685800"/>
          </a:xfrm>
          <a:prstGeom prst="wedgeRoundRectCallout">
            <a:avLst>
              <a:gd name="adj1" fmla="val -97556"/>
              <a:gd name="adj2" fmla="val 30556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Clr>
                <a:schemeClr val="accent1"/>
              </a:buClr>
              <a:buSzPct val="60000"/>
              <a:buFont typeface="Monotype Sorts" pitchFamily="2" charset="2"/>
              <a:buNone/>
            </a:pPr>
            <a:r>
              <a:rPr lang="es-ES_tradnl" sz="2000">
                <a:solidFill>
                  <a:schemeClr val="accent1"/>
                </a:solidFill>
              </a:rPr>
              <a:t>Reales,</a:t>
            </a:r>
          </a:p>
          <a:p>
            <a:pPr algn="ctr" eaLnBrk="0" hangingPunct="0">
              <a:buClr>
                <a:schemeClr val="accent1"/>
              </a:buClr>
              <a:buSzPct val="60000"/>
              <a:buFont typeface="Monotype Sorts" pitchFamily="2" charset="2"/>
              <a:buNone/>
            </a:pPr>
            <a:r>
              <a:rPr lang="es-ES_tradnl" sz="2000">
                <a:solidFill>
                  <a:schemeClr val="accent1"/>
                </a:solidFill>
              </a:rPr>
              <a:t>ya probados</a:t>
            </a:r>
          </a:p>
        </p:txBody>
      </p:sp>
      <p:sp>
        <p:nvSpPr>
          <p:cNvPr id="766984" name="Line 8"/>
          <p:cNvSpPr>
            <a:spLocks noChangeShapeType="1"/>
          </p:cNvSpPr>
          <p:nvPr/>
        </p:nvSpPr>
        <p:spPr bwMode="auto">
          <a:xfrm flipH="1">
            <a:off x="3968750" y="3051175"/>
            <a:ext cx="381000" cy="5810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66985" name="Line 9"/>
          <p:cNvSpPr>
            <a:spLocks noChangeShapeType="1"/>
          </p:cNvSpPr>
          <p:nvPr/>
        </p:nvSpPr>
        <p:spPr bwMode="auto">
          <a:xfrm flipH="1">
            <a:off x="3206750" y="4346575"/>
            <a:ext cx="228600" cy="657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66986" name="Line 10"/>
          <p:cNvSpPr>
            <a:spLocks noChangeShapeType="1"/>
          </p:cNvSpPr>
          <p:nvPr/>
        </p:nvSpPr>
        <p:spPr bwMode="auto">
          <a:xfrm>
            <a:off x="4502150" y="4346575"/>
            <a:ext cx="228600" cy="657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66987" name="Text Box 11"/>
          <p:cNvSpPr txBox="1">
            <a:spLocks noChangeArrowheads="1"/>
          </p:cNvSpPr>
          <p:nvPr/>
        </p:nvSpPr>
        <p:spPr bwMode="auto">
          <a:xfrm>
            <a:off x="3968750" y="2336800"/>
            <a:ext cx="1524000" cy="7302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accent1"/>
              </a:buClr>
              <a:buSzPct val="60000"/>
              <a:buFont typeface="Monotype Sorts" pitchFamily="2" charset="2"/>
              <a:buNone/>
            </a:pPr>
            <a:r>
              <a:rPr lang="es-ES_tradnl" sz="2000"/>
              <a:t>Otros módulos</a:t>
            </a:r>
          </a:p>
        </p:txBody>
      </p:sp>
      <p:sp>
        <p:nvSpPr>
          <p:cNvPr id="766988" name="Line 12"/>
          <p:cNvSpPr>
            <a:spLocks noChangeShapeType="1"/>
          </p:cNvSpPr>
          <p:nvPr/>
        </p:nvSpPr>
        <p:spPr bwMode="auto">
          <a:xfrm>
            <a:off x="5111750" y="3051175"/>
            <a:ext cx="152400" cy="19526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66989" name="AutoShape 13"/>
          <p:cNvSpPr>
            <a:spLocks noChangeArrowheads="1"/>
          </p:cNvSpPr>
          <p:nvPr/>
        </p:nvSpPr>
        <p:spPr bwMode="auto">
          <a:xfrm>
            <a:off x="684213" y="2781300"/>
            <a:ext cx="431800" cy="2451100"/>
          </a:xfrm>
          <a:prstGeom prst="upArrow">
            <a:avLst>
              <a:gd name="adj1" fmla="val 29407"/>
              <a:gd name="adj2" fmla="val 144855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66990" name="Text Box 14"/>
          <p:cNvSpPr txBox="1">
            <a:spLocks noChangeArrowheads="1"/>
          </p:cNvSpPr>
          <p:nvPr/>
        </p:nvSpPr>
        <p:spPr bwMode="auto">
          <a:xfrm>
            <a:off x="2139950" y="2320925"/>
            <a:ext cx="1524000" cy="73025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accent1"/>
              </a:buClr>
              <a:buSzPct val="60000"/>
              <a:buFont typeface="Monotype Sorts" pitchFamily="2" charset="2"/>
              <a:buNone/>
            </a:pPr>
            <a:r>
              <a:rPr lang="es-ES_tradnl" sz="2000"/>
              <a:t>Programa de prueba</a:t>
            </a:r>
          </a:p>
        </p:txBody>
      </p:sp>
      <p:sp>
        <p:nvSpPr>
          <p:cNvPr id="766991" name="Line 15"/>
          <p:cNvSpPr>
            <a:spLocks noChangeShapeType="1"/>
          </p:cNvSpPr>
          <p:nvPr/>
        </p:nvSpPr>
        <p:spPr bwMode="auto">
          <a:xfrm>
            <a:off x="2901950" y="3035300"/>
            <a:ext cx="76200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4000" b="1">
                <a:latin typeface="Tahoma" pitchFamily="34" charset="0"/>
              </a:rPr>
              <a:t>Pruebas de Software</a:t>
            </a:r>
            <a:endParaRPr lang="es-PA" sz="4000" b="1">
              <a:latin typeface="Tahoma" pitchFamily="34" charset="0"/>
            </a:endParaRP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064500" cy="5106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PA" sz="2600" b="1">
                <a:solidFill>
                  <a:schemeClr val="tx2"/>
                </a:solidFill>
                <a:latin typeface="Tahoma" pitchFamily="34" charset="0"/>
              </a:rPr>
              <a:t>ERROR:</a:t>
            </a:r>
            <a:r>
              <a:rPr lang="es-PA" sz="2600">
                <a:latin typeface="Tahoma" pitchFamily="34" charset="0"/>
              </a:rPr>
              <a:t>  un problema de calidad detectado </a:t>
            </a:r>
            <a:r>
              <a:rPr lang="es-PA" sz="2600" i="1">
                <a:latin typeface="Tahoma" pitchFamily="34" charset="0"/>
              </a:rPr>
              <a:t>antes</a:t>
            </a:r>
            <a:r>
              <a:rPr lang="es-PA" sz="2600">
                <a:latin typeface="Tahoma" pitchFamily="34" charset="0"/>
              </a:rPr>
              <a:t> de que el software ha sido liberado al usuario final</a:t>
            </a:r>
          </a:p>
          <a:p>
            <a:pPr>
              <a:lnSpc>
                <a:spcPct val="90000"/>
              </a:lnSpc>
            </a:pPr>
            <a:endParaRPr lang="es-PA" sz="2600" b="1">
              <a:solidFill>
                <a:schemeClr val="tx2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s-PA" sz="2600" b="1">
                <a:solidFill>
                  <a:schemeClr val="tx2"/>
                </a:solidFill>
                <a:latin typeface="Tahoma" pitchFamily="34" charset="0"/>
              </a:rPr>
              <a:t>DEFECTO:</a:t>
            </a:r>
            <a:r>
              <a:rPr lang="es-PA" sz="2600">
                <a:latin typeface="Tahoma" pitchFamily="34" charset="0"/>
              </a:rPr>
              <a:t>  un problema de calidad detectado </a:t>
            </a:r>
            <a:r>
              <a:rPr lang="es-PA" sz="2600" i="1">
                <a:latin typeface="Tahoma" pitchFamily="34" charset="0"/>
              </a:rPr>
              <a:t>después</a:t>
            </a:r>
            <a:r>
              <a:rPr lang="es-PA" sz="2600">
                <a:latin typeface="Tahoma" pitchFamily="34" charset="0"/>
              </a:rPr>
              <a:t> de que el software ha sido liberado al usuario final.</a:t>
            </a:r>
          </a:p>
          <a:p>
            <a:pPr>
              <a:lnSpc>
                <a:spcPct val="90000"/>
              </a:lnSpc>
            </a:pPr>
            <a:endParaRPr lang="es-PA" sz="260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s-PA" sz="2600" b="1">
                <a:solidFill>
                  <a:schemeClr val="tx2"/>
                </a:solidFill>
                <a:latin typeface="Tahoma" pitchFamily="34" charset="0"/>
              </a:rPr>
              <a:t>FALLO:</a:t>
            </a:r>
            <a:r>
              <a:rPr lang="es-PA" sz="2600">
                <a:latin typeface="Tahoma" pitchFamily="34" charset="0"/>
              </a:rPr>
              <a:t>   La incapacidad de un sistema o de alguno de sus componentes para realizar las funciones requeridas dentro de los requisitos de rendimiento especificados.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Integración descendente</a:t>
            </a:r>
          </a:p>
          <a:p>
            <a:pPr>
              <a:buFont typeface="Wingdings" pitchFamily="2" charset="2"/>
              <a:buNone/>
            </a:pPr>
            <a:endParaRPr lang="es-ES"/>
          </a:p>
        </p:txBody>
      </p:sp>
      <p:sp>
        <p:nvSpPr>
          <p:cNvPr id="768003" name="AutoShape 3"/>
          <p:cNvSpPr>
            <a:spLocks noChangeArrowheads="1"/>
          </p:cNvSpPr>
          <p:nvPr/>
        </p:nvSpPr>
        <p:spPr bwMode="gray">
          <a:xfrm>
            <a:off x="1979613" y="404813"/>
            <a:ext cx="4979987" cy="533400"/>
          </a:xfrm>
          <a:prstGeom prst="roundRect">
            <a:avLst>
              <a:gd name="adj" fmla="val 12796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sz="2400" b="1">
                <a:solidFill>
                  <a:schemeClr val="bg1"/>
                </a:solidFill>
              </a:rPr>
              <a:t>2. </a:t>
            </a:r>
            <a:r>
              <a:rPr lang="es-ES_tradnl" sz="2400" b="1">
                <a:solidFill>
                  <a:schemeClr val="bg1"/>
                </a:solidFill>
              </a:rPr>
              <a:t>Pruebas de integración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768004" name="Text Box 4"/>
          <p:cNvSpPr txBox="1">
            <a:spLocks noChangeArrowheads="1"/>
          </p:cNvSpPr>
          <p:nvPr/>
        </p:nvSpPr>
        <p:spPr bwMode="auto">
          <a:xfrm>
            <a:off x="2901950" y="3632200"/>
            <a:ext cx="1524000" cy="730250"/>
          </a:xfrm>
          <a:prstGeom prst="rect">
            <a:avLst/>
          </a:prstGeom>
          <a:solidFill>
            <a:srgbClr val="FFFF64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accent1"/>
              </a:buClr>
              <a:buSzPct val="60000"/>
              <a:buFont typeface="Monotype Sorts" pitchFamily="2" charset="2"/>
              <a:buNone/>
            </a:pPr>
            <a:r>
              <a:rPr lang="es-ES_tradnl" sz="2000"/>
              <a:t>Módulo en pruebas</a:t>
            </a:r>
          </a:p>
        </p:txBody>
      </p:sp>
      <p:sp>
        <p:nvSpPr>
          <p:cNvPr id="768005" name="Text Box 5"/>
          <p:cNvSpPr txBox="1">
            <a:spLocks noChangeArrowheads="1"/>
          </p:cNvSpPr>
          <p:nvPr/>
        </p:nvSpPr>
        <p:spPr bwMode="auto">
          <a:xfrm>
            <a:off x="1835150" y="5003800"/>
            <a:ext cx="1524000" cy="73025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accent1"/>
              </a:buClr>
              <a:buSzPct val="60000"/>
              <a:buFont typeface="Monotype Sorts" pitchFamily="2" charset="2"/>
              <a:buNone/>
            </a:pPr>
            <a:r>
              <a:rPr lang="es-ES_tradnl" sz="2000"/>
              <a:t>Otros módulos</a:t>
            </a:r>
          </a:p>
        </p:txBody>
      </p:sp>
      <p:sp>
        <p:nvSpPr>
          <p:cNvPr id="768006" name="Text Box 6"/>
          <p:cNvSpPr txBox="1">
            <a:spLocks noChangeArrowheads="1"/>
          </p:cNvSpPr>
          <p:nvPr/>
        </p:nvSpPr>
        <p:spPr bwMode="auto">
          <a:xfrm>
            <a:off x="4044950" y="5003800"/>
            <a:ext cx="1524000" cy="73025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accent1"/>
              </a:buClr>
              <a:buSzPct val="60000"/>
              <a:buFont typeface="Monotype Sorts" pitchFamily="2" charset="2"/>
              <a:buNone/>
            </a:pPr>
            <a:r>
              <a:rPr lang="es-ES_tradnl" sz="2000"/>
              <a:t>Otros módulos</a:t>
            </a:r>
          </a:p>
        </p:txBody>
      </p:sp>
      <p:sp>
        <p:nvSpPr>
          <p:cNvPr id="768007" name="AutoShape 7"/>
          <p:cNvSpPr>
            <a:spLocks noChangeArrowheads="1"/>
          </p:cNvSpPr>
          <p:nvPr/>
        </p:nvSpPr>
        <p:spPr bwMode="auto">
          <a:xfrm>
            <a:off x="6407150" y="2641600"/>
            <a:ext cx="1752600" cy="685800"/>
          </a:xfrm>
          <a:prstGeom prst="wedgeRoundRectCallout">
            <a:avLst>
              <a:gd name="adj1" fmla="val -118750"/>
              <a:gd name="adj2" fmla="val -5162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Clr>
                <a:schemeClr val="accent1"/>
              </a:buClr>
              <a:buSzPct val="60000"/>
              <a:buFont typeface="Monotype Sorts" pitchFamily="2" charset="2"/>
              <a:buNone/>
            </a:pPr>
            <a:r>
              <a:rPr lang="es-ES_tradnl" sz="2000">
                <a:solidFill>
                  <a:schemeClr val="accent1"/>
                </a:solidFill>
              </a:rPr>
              <a:t>Reales,</a:t>
            </a:r>
          </a:p>
          <a:p>
            <a:pPr algn="ctr" eaLnBrk="0" hangingPunct="0">
              <a:buClr>
                <a:schemeClr val="accent1"/>
              </a:buClr>
              <a:buSzPct val="60000"/>
              <a:buFont typeface="Monotype Sorts" pitchFamily="2" charset="2"/>
              <a:buNone/>
            </a:pPr>
            <a:r>
              <a:rPr lang="es-ES_tradnl" sz="2000">
                <a:solidFill>
                  <a:schemeClr val="accent1"/>
                </a:solidFill>
              </a:rPr>
              <a:t>ya probados</a:t>
            </a:r>
          </a:p>
        </p:txBody>
      </p:sp>
      <p:sp>
        <p:nvSpPr>
          <p:cNvPr id="768008" name="Line 8"/>
          <p:cNvSpPr>
            <a:spLocks noChangeShapeType="1"/>
          </p:cNvSpPr>
          <p:nvPr/>
        </p:nvSpPr>
        <p:spPr bwMode="auto">
          <a:xfrm flipH="1">
            <a:off x="3663950" y="3051175"/>
            <a:ext cx="381000" cy="581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68009" name="Line 9"/>
          <p:cNvSpPr>
            <a:spLocks noChangeShapeType="1"/>
          </p:cNvSpPr>
          <p:nvPr/>
        </p:nvSpPr>
        <p:spPr bwMode="auto">
          <a:xfrm flipH="1">
            <a:off x="2901950" y="4346575"/>
            <a:ext cx="228600" cy="657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68010" name="Line 10"/>
          <p:cNvSpPr>
            <a:spLocks noChangeShapeType="1"/>
          </p:cNvSpPr>
          <p:nvPr/>
        </p:nvSpPr>
        <p:spPr bwMode="auto">
          <a:xfrm>
            <a:off x="4197350" y="4346575"/>
            <a:ext cx="228600" cy="657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68011" name="Text Box 11"/>
          <p:cNvSpPr txBox="1">
            <a:spLocks noChangeArrowheads="1"/>
          </p:cNvSpPr>
          <p:nvPr/>
        </p:nvSpPr>
        <p:spPr bwMode="auto">
          <a:xfrm>
            <a:off x="3663950" y="2336800"/>
            <a:ext cx="1524000" cy="730250"/>
          </a:xfrm>
          <a:prstGeom prst="rect">
            <a:avLst/>
          </a:prstGeom>
          <a:solidFill>
            <a:srgbClr val="FFFF64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accent1"/>
              </a:buClr>
              <a:buSzPct val="60000"/>
              <a:buFont typeface="Monotype Sorts" pitchFamily="2" charset="2"/>
              <a:buNone/>
            </a:pPr>
            <a:r>
              <a:rPr lang="es-ES_tradnl" sz="2000"/>
              <a:t>Otros módulos</a:t>
            </a:r>
          </a:p>
        </p:txBody>
      </p:sp>
      <p:sp>
        <p:nvSpPr>
          <p:cNvPr id="768012" name="Line 12"/>
          <p:cNvSpPr>
            <a:spLocks noChangeShapeType="1"/>
          </p:cNvSpPr>
          <p:nvPr/>
        </p:nvSpPr>
        <p:spPr bwMode="auto">
          <a:xfrm>
            <a:off x="4806950" y="3051175"/>
            <a:ext cx="152400" cy="195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68013" name="AutoShape 13"/>
          <p:cNvSpPr>
            <a:spLocks noChangeArrowheads="1"/>
          </p:cNvSpPr>
          <p:nvPr/>
        </p:nvSpPr>
        <p:spPr bwMode="auto">
          <a:xfrm>
            <a:off x="6407150" y="4546600"/>
            <a:ext cx="1600200" cy="762000"/>
          </a:xfrm>
          <a:prstGeom prst="wedgeRoundRectCallout">
            <a:avLst>
              <a:gd name="adj1" fmla="val -102083"/>
              <a:gd name="adj2" fmla="val 5250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Clr>
                <a:schemeClr val="accent1"/>
              </a:buClr>
              <a:buSzPct val="60000"/>
              <a:buFont typeface="Monotype Sorts" pitchFamily="2" charset="2"/>
              <a:buNone/>
            </a:pPr>
            <a:r>
              <a:rPr lang="es-ES_tradnl" sz="2000">
                <a:solidFill>
                  <a:schemeClr val="accent1"/>
                </a:solidFill>
              </a:rPr>
              <a:t>simulados</a:t>
            </a:r>
          </a:p>
          <a:p>
            <a:pPr algn="ctr" eaLnBrk="0" hangingPunct="0">
              <a:buClr>
                <a:schemeClr val="accent1"/>
              </a:buClr>
              <a:buSzPct val="60000"/>
              <a:buFont typeface="Monotype Sorts" pitchFamily="2" charset="2"/>
              <a:buNone/>
            </a:pPr>
            <a:r>
              <a:rPr lang="es-ES_tradnl" sz="2000">
                <a:solidFill>
                  <a:schemeClr val="accent1"/>
                </a:solidFill>
              </a:rPr>
              <a:t>(</a:t>
            </a:r>
            <a:r>
              <a:rPr lang="es-ES_tradnl" sz="2000" i="1">
                <a:solidFill>
                  <a:schemeClr val="accent1"/>
                </a:solidFill>
              </a:rPr>
              <a:t>stubs</a:t>
            </a:r>
            <a:r>
              <a:rPr lang="es-ES_tradnl" sz="200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768014" name="AutoShape 14"/>
          <p:cNvSpPr>
            <a:spLocks noChangeArrowheads="1"/>
          </p:cNvSpPr>
          <p:nvPr/>
        </p:nvSpPr>
        <p:spPr bwMode="auto">
          <a:xfrm flipV="1">
            <a:off x="684213" y="2492375"/>
            <a:ext cx="431800" cy="2305050"/>
          </a:xfrm>
          <a:prstGeom prst="upArrow">
            <a:avLst>
              <a:gd name="adj1" fmla="val 29407"/>
              <a:gd name="adj2" fmla="val 136224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Repetir las pruebas tras cada modificación</a:t>
            </a:r>
          </a:p>
          <a:p>
            <a:pPr lvl="1"/>
            <a:r>
              <a:rPr lang="es-ES_tradnl"/>
              <a:t>Repetir sólo pruebas de verificación</a:t>
            </a:r>
          </a:p>
          <a:p>
            <a:pPr lvl="2"/>
            <a:r>
              <a:rPr lang="es-ES_tradnl"/>
              <a:t>Pruebas de unidades</a:t>
            </a:r>
          </a:p>
          <a:p>
            <a:pPr lvl="2"/>
            <a:r>
              <a:rPr lang="es-ES_tradnl"/>
              <a:t>Pruebas de integración</a:t>
            </a:r>
          </a:p>
          <a:p>
            <a:pPr lvl="1"/>
            <a:r>
              <a:rPr lang="es-ES_tradnl"/>
              <a:t>Conservar y actualizar los programas de prueba</a:t>
            </a:r>
          </a:p>
          <a:p>
            <a:pPr lvl="1"/>
            <a:r>
              <a:rPr lang="es-ES_tradnl"/>
              <a:t>Usar herramientas de ejecución automática de las pruebas</a:t>
            </a:r>
            <a:endParaRPr lang="es-ES"/>
          </a:p>
        </p:txBody>
      </p:sp>
      <p:sp>
        <p:nvSpPr>
          <p:cNvPr id="769027" name="AutoShape 3"/>
          <p:cNvSpPr>
            <a:spLocks noChangeArrowheads="1"/>
          </p:cNvSpPr>
          <p:nvPr/>
        </p:nvSpPr>
        <p:spPr bwMode="gray">
          <a:xfrm>
            <a:off x="1979613" y="404813"/>
            <a:ext cx="4979987" cy="533400"/>
          </a:xfrm>
          <a:prstGeom prst="roundRect">
            <a:avLst>
              <a:gd name="adj" fmla="val 19046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sz="2400" b="1">
                <a:solidFill>
                  <a:schemeClr val="bg1"/>
                </a:solidFill>
              </a:rPr>
              <a:t>3. </a:t>
            </a:r>
            <a:r>
              <a:rPr lang="es-ES_tradnl" sz="2400" b="1">
                <a:solidFill>
                  <a:schemeClr val="bg1"/>
                </a:solidFill>
              </a:rPr>
              <a:t>Pruebas de regresión</a:t>
            </a:r>
            <a:endParaRPr 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2600"/>
              <a:t>Comprobar que se satisfacen los requisitos</a:t>
            </a:r>
          </a:p>
          <a:p>
            <a:pPr marL="742950" lvl="1" indent="-285750"/>
            <a:r>
              <a:rPr lang="es-ES_tradnl" sz="2200"/>
              <a:t>Se usan la mismas técnicas, pero con otro objetivo</a:t>
            </a:r>
          </a:p>
          <a:p>
            <a:pPr marL="742950" lvl="1" indent="-285750"/>
            <a:r>
              <a:rPr lang="es-ES_tradnl" sz="2200"/>
              <a:t>No hay programas de prueba, sino sólo el código final de la aplicación</a:t>
            </a:r>
          </a:p>
          <a:p>
            <a:pPr marL="742950" lvl="1" indent="-285750"/>
            <a:r>
              <a:rPr lang="es-ES_tradnl" sz="2200"/>
              <a:t>Se prueba el programa completo</a:t>
            </a:r>
          </a:p>
          <a:p>
            <a:pPr marL="742950" lvl="1" indent="-285750"/>
            <a:r>
              <a:rPr lang="es-ES_tradnl" sz="2200"/>
              <a:t>Uno o varios casos de prueba por cada requisito o caso de uso especificado</a:t>
            </a:r>
          </a:p>
          <a:p>
            <a:pPr marL="742950" lvl="1" indent="-285750"/>
            <a:r>
              <a:rPr lang="es-ES_tradnl" sz="2200"/>
              <a:t>Se prueba también rendimiento, capacidad, etc. (y no sólo resultados correctos)</a:t>
            </a:r>
          </a:p>
          <a:p>
            <a:pPr marL="742950" lvl="1" indent="-285750"/>
            <a:r>
              <a:rPr lang="es-ES_tradnl" sz="2200"/>
              <a:t>Pruebas alfa (desarrolladores) y beta (usuarios).</a:t>
            </a:r>
            <a:endParaRPr lang="es-ES" sz="2200"/>
          </a:p>
        </p:txBody>
      </p:sp>
      <p:sp>
        <p:nvSpPr>
          <p:cNvPr id="770051" name="AutoShape 3"/>
          <p:cNvSpPr>
            <a:spLocks noChangeArrowheads="1"/>
          </p:cNvSpPr>
          <p:nvPr/>
        </p:nvSpPr>
        <p:spPr bwMode="gray">
          <a:xfrm>
            <a:off x="1979613" y="404813"/>
            <a:ext cx="4979987" cy="533400"/>
          </a:xfrm>
          <a:prstGeom prst="roundRect">
            <a:avLst>
              <a:gd name="adj" fmla="val 1904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s-MX" sz="2400" b="1">
                <a:solidFill>
                  <a:schemeClr val="bg1"/>
                </a:solidFill>
              </a:rPr>
              <a:t>4. </a:t>
            </a:r>
            <a:r>
              <a:rPr lang="es-ES_tradnl" sz="2400" b="1">
                <a:solidFill>
                  <a:schemeClr val="bg1"/>
                </a:solidFill>
              </a:rPr>
              <a:t>Pruebas de validación</a:t>
            </a:r>
            <a:endParaRPr 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900" b="1">
                <a:latin typeface="Tahoma" pitchFamily="34" charset="0"/>
              </a:rPr>
              <a:t>Actividades de Pruebas de Software</a:t>
            </a:r>
          </a:p>
        </p:txBody>
      </p:sp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457200" y="2103438"/>
            <a:ext cx="1981200" cy="409575"/>
          </a:xfrm>
          <a:prstGeom prst="rect">
            <a:avLst/>
          </a:prstGeom>
          <a:solidFill>
            <a:srgbClr val="3399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accent1"/>
              </a:buClr>
              <a:buSzPct val="60000"/>
              <a:buFont typeface="Monotype Sorts" pitchFamily="2" charset="2"/>
              <a:buNone/>
            </a:pPr>
            <a:r>
              <a:rPr lang="es-ES_tradnl" sz="2000">
                <a:solidFill>
                  <a:schemeClr val="bg1"/>
                </a:solidFill>
              </a:rPr>
              <a:t>Análisis</a:t>
            </a:r>
          </a:p>
        </p:txBody>
      </p:sp>
      <p:grpSp>
        <p:nvGrpSpPr>
          <p:cNvPr id="771076" name="Group 4"/>
          <p:cNvGrpSpPr>
            <a:grpSpLocks/>
          </p:cNvGrpSpPr>
          <p:nvPr/>
        </p:nvGrpSpPr>
        <p:grpSpPr bwMode="auto">
          <a:xfrm>
            <a:off x="463550" y="1590675"/>
            <a:ext cx="7924800" cy="4214813"/>
            <a:chOff x="288" y="1026"/>
            <a:chExt cx="4992" cy="2655"/>
          </a:xfrm>
        </p:grpSpPr>
        <p:sp>
          <p:nvSpPr>
            <p:cNvPr id="771077" name="Text Box 5"/>
            <p:cNvSpPr txBox="1">
              <a:spLocks noChangeArrowheads="1"/>
            </p:cNvSpPr>
            <p:nvPr/>
          </p:nvSpPr>
          <p:spPr bwMode="auto">
            <a:xfrm>
              <a:off x="1056" y="1839"/>
              <a:ext cx="1248" cy="258"/>
            </a:xfrm>
            <a:prstGeom prst="rect">
              <a:avLst/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None/>
              </a:pPr>
              <a:r>
                <a:rPr lang="es-ES_tradnl" sz="2000">
                  <a:solidFill>
                    <a:schemeClr val="bg1"/>
                  </a:solidFill>
                </a:rPr>
                <a:t>Diseño</a:t>
              </a:r>
            </a:p>
          </p:txBody>
        </p:sp>
        <p:sp>
          <p:nvSpPr>
            <p:cNvPr id="771078" name="Text Box 6"/>
            <p:cNvSpPr txBox="1">
              <a:spLocks noChangeArrowheads="1"/>
            </p:cNvSpPr>
            <p:nvPr/>
          </p:nvSpPr>
          <p:spPr bwMode="auto">
            <a:xfrm>
              <a:off x="1776" y="2367"/>
              <a:ext cx="1248" cy="258"/>
            </a:xfrm>
            <a:prstGeom prst="rect">
              <a:avLst/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None/>
              </a:pPr>
              <a:r>
                <a:rPr lang="es-ES_tradnl" sz="2000">
                  <a:solidFill>
                    <a:schemeClr val="bg1"/>
                  </a:solidFill>
                </a:rPr>
                <a:t>Codificación</a:t>
              </a:r>
              <a:endParaRPr lang="es-ES_tradnl" sz="2000"/>
            </a:p>
          </p:txBody>
        </p:sp>
        <p:sp>
          <p:nvSpPr>
            <p:cNvPr id="771079" name="Text Box 7"/>
            <p:cNvSpPr txBox="1">
              <a:spLocks noChangeArrowheads="1"/>
            </p:cNvSpPr>
            <p:nvPr/>
          </p:nvSpPr>
          <p:spPr bwMode="auto">
            <a:xfrm>
              <a:off x="2496" y="2895"/>
              <a:ext cx="1248" cy="258"/>
            </a:xfrm>
            <a:prstGeom prst="rect">
              <a:avLst/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None/>
              </a:pPr>
              <a:r>
                <a:rPr lang="es-ES_tradnl" sz="2000">
                  <a:solidFill>
                    <a:schemeClr val="bg1"/>
                  </a:solidFill>
                </a:rPr>
                <a:t>Integración</a:t>
              </a:r>
            </a:p>
          </p:txBody>
        </p:sp>
        <p:sp>
          <p:nvSpPr>
            <p:cNvPr id="771080" name="Text Box 8"/>
            <p:cNvSpPr txBox="1">
              <a:spLocks noChangeArrowheads="1"/>
            </p:cNvSpPr>
            <p:nvPr/>
          </p:nvSpPr>
          <p:spPr bwMode="auto">
            <a:xfrm>
              <a:off x="3216" y="3423"/>
              <a:ext cx="1248" cy="258"/>
            </a:xfrm>
            <a:prstGeom prst="rect">
              <a:avLst/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None/>
              </a:pPr>
              <a:r>
                <a:rPr lang="es-ES_tradnl" sz="2000">
                  <a:solidFill>
                    <a:schemeClr val="bg1"/>
                  </a:solidFill>
                </a:rPr>
                <a:t>Mantenimiento</a:t>
              </a:r>
            </a:p>
          </p:txBody>
        </p:sp>
        <p:cxnSp>
          <p:nvCxnSpPr>
            <p:cNvPr id="771081" name="AutoShape 9"/>
            <p:cNvCxnSpPr>
              <a:cxnSpLocks noChangeShapeType="1"/>
            </p:cNvCxnSpPr>
            <p:nvPr/>
          </p:nvCxnSpPr>
          <p:spPr bwMode="auto">
            <a:xfrm>
              <a:off x="1536" y="1455"/>
              <a:ext cx="240" cy="414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771082" name="AutoShape 10"/>
            <p:cNvCxnSpPr>
              <a:cxnSpLocks noChangeShapeType="1"/>
            </p:cNvCxnSpPr>
            <p:nvPr/>
          </p:nvCxnSpPr>
          <p:spPr bwMode="auto">
            <a:xfrm>
              <a:off x="2304" y="1983"/>
              <a:ext cx="240" cy="414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771083" name="AutoShape 11"/>
            <p:cNvCxnSpPr>
              <a:cxnSpLocks noChangeShapeType="1"/>
            </p:cNvCxnSpPr>
            <p:nvPr/>
          </p:nvCxnSpPr>
          <p:spPr bwMode="auto">
            <a:xfrm>
              <a:off x="3024" y="2511"/>
              <a:ext cx="240" cy="414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771084" name="AutoShape 12"/>
            <p:cNvCxnSpPr>
              <a:cxnSpLocks noChangeShapeType="1"/>
            </p:cNvCxnSpPr>
            <p:nvPr/>
          </p:nvCxnSpPr>
          <p:spPr bwMode="auto">
            <a:xfrm>
              <a:off x="3744" y="3039"/>
              <a:ext cx="240" cy="414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771085" name="AutoShape 13"/>
            <p:cNvCxnSpPr>
              <a:cxnSpLocks noChangeShapeType="1"/>
              <a:stCxn id="771077" idx="1"/>
            </p:cNvCxnSpPr>
            <p:nvPr/>
          </p:nvCxnSpPr>
          <p:spPr bwMode="auto">
            <a:xfrm rot="10800000">
              <a:off x="768" y="1551"/>
              <a:ext cx="288" cy="417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771086" name="AutoShape 14"/>
            <p:cNvCxnSpPr>
              <a:cxnSpLocks noChangeShapeType="1"/>
            </p:cNvCxnSpPr>
            <p:nvPr/>
          </p:nvCxnSpPr>
          <p:spPr bwMode="auto">
            <a:xfrm rot="10800000">
              <a:off x="1488" y="2079"/>
              <a:ext cx="288" cy="417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771087" name="AutoShape 15"/>
            <p:cNvCxnSpPr>
              <a:cxnSpLocks noChangeShapeType="1"/>
            </p:cNvCxnSpPr>
            <p:nvPr/>
          </p:nvCxnSpPr>
          <p:spPr bwMode="auto">
            <a:xfrm rot="10800000">
              <a:off x="2208" y="2607"/>
              <a:ext cx="288" cy="417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771088" name="AutoShape 16"/>
            <p:cNvCxnSpPr>
              <a:cxnSpLocks noChangeShapeType="1"/>
            </p:cNvCxnSpPr>
            <p:nvPr/>
          </p:nvCxnSpPr>
          <p:spPr bwMode="auto">
            <a:xfrm rot="10800000">
              <a:off x="2928" y="3135"/>
              <a:ext cx="288" cy="417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grpSp>
          <p:nvGrpSpPr>
            <p:cNvPr id="771089" name="Group 17"/>
            <p:cNvGrpSpPr>
              <a:grpSpLocks/>
            </p:cNvGrpSpPr>
            <p:nvPr/>
          </p:nvGrpSpPr>
          <p:grpSpPr bwMode="auto">
            <a:xfrm>
              <a:off x="288" y="2240"/>
              <a:ext cx="4416" cy="813"/>
              <a:chOff x="288" y="2307"/>
              <a:chExt cx="4416" cy="813"/>
            </a:xfrm>
          </p:grpSpPr>
          <p:grpSp>
            <p:nvGrpSpPr>
              <p:cNvPr id="771090" name="Group 18"/>
              <p:cNvGrpSpPr>
                <a:grpSpLocks/>
              </p:cNvGrpSpPr>
              <p:nvPr/>
            </p:nvGrpSpPr>
            <p:grpSpPr bwMode="auto">
              <a:xfrm>
                <a:off x="2544" y="2307"/>
                <a:ext cx="2160" cy="525"/>
                <a:chOff x="2544" y="2307"/>
                <a:chExt cx="2160" cy="525"/>
              </a:xfrm>
            </p:grpSpPr>
            <p:sp>
              <p:nvSpPr>
                <p:cNvPr id="77109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456" y="2448"/>
                  <a:ext cx="1248" cy="258"/>
                </a:xfrm>
                <a:prstGeom prst="rect">
                  <a:avLst/>
                </a:prstGeom>
                <a:solidFill>
                  <a:srgbClr val="FFFF66"/>
                </a:solidFill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  <a:buClr>
                      <a:schemeClr val="accent1"/>
                    </a:buClr>
                    <a:buSzPct val="60000"/>
                    <a:buFont typeface="Monotype Sorts" pitchFamily="2" charset="2"/>
                    <a:buNone/>
                  </a:pPr>
                  <a:r>
                    <a:rPr lang="es-ES_tradnl" sz="2000">
                      <a:solidFill>
                        <a:srgbClr val="FF0000"/>
                      </a:solidFill>
                    </a:rPr>
                    <a:t>P. unidades</a:t>
                  </a:r>
                </a:p>
              </p:txBody>
            </p:sp>
            <p:sp>
              <p:nvSpPr>
                <p:cNvPr id="771092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2544" y="2307"/>
                  <a:ext cx="1056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771093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3264" y="283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77109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600" y="2706"/>
                  <a:ext cx="0" cy="12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771095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600" y="2307"/>
                  <a:ext cx="0" cy="141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  <p:sp>
            <p:nvSpPr>
              <p:cNvPr id="771096" name="AutoShape 24"/>
              <p:cNvSpPr>
                <a:spLocks noChangeArrowheads="1"/>
              </p:cNvSpPr>
              <p:nvPr/>
            </p:nvSpPr>
            <p:spPr bwMode="auto">
              <a:xfrm>
                <a:off x="288" y="2307"/>
                <a:ext cx="960" cy="285"/>
              </a:xfrm>
              <a:prstGeom prst="wedgeRoundRectCallout">
                <a:avLst>
                  <a:gd name="adj1" fmla="val 184690"/>
                  <a:gd name="adj2" fmla="val -74912"/>
                  <a:gd name="adj3" fmla="val 16667"/>
                </a:avLst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None/>
                </a:pPr>
                <a:r>
                  <a:rPr lang="es-ES_tradnl">
                    <a:solidFill>
                      <a:schemeClr val="accent1"/>
                    </a:solidFill>
                  </a:rPr>
                  <a:t>Doc. Diseño</a:t>
                </a:r>
              </a:p>
            </p:txBody>
          </p:sp>
          <p:sp>
            <p:nvSpPr>
              <p:cNvPr id="771097" name="AutoShape 25"/>
              <p:cNvSpPr>
                <a:spLocks noChangeArrowheads="1"/>
              </p:cNvSpPr>
              <p:nvPr/>
            </p:nvSpPr>
            <p:spPr bwMode="auto">
              <a:xfrm>
                <a:off x="768" y="2835"/>
                <a:ext cx="1056" cy="285"/>
              </a:xfrm>
              <a:prstGeom prst="wedgeRoundRectCallout">
                <a:avLst>
                  <a:gd name="adj1" fmla="val 187028"/>
                  <a:gd name="adj2" fmla="val -86139"/>
                  <a:gd name="adj3" fmla="val 16667"/>
                </a:avLst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None/>
                </a:pPr>
                <a:r>
                  <a:rPr lang="es-ES_tradnl">
                    <a:solidFill>
                      <a:schemeClr val="accent1"/>
                    </a:solidFill>
                  </a:rPr>
                  <a:t>Cod. Módulos</a:t>
                </a:r>
              </a:p>
            </p:txBody>
          </p:sp>
        </p:grpSp>
        <p:grpSp>
          <p:nvGrpSpPr>
            <p:cNvPr id="771098" name="Group 26"/>
            <p:cNvGrpSpPr>
              <a:grpSpLocks/>
            </p:cNvGrpSpPr>
            <p:nvPr/>
          </p:nvGrpSpPr>
          <p:grpSpPr bwMode="auto">
            <a:xfrm>
              <a:off x="1248" y="1968"/>
              <a:ext cx="3744" cy="1584"/>
              <a:chOff x="1248" y="2049"/>
              <a:chExt cx="3744" cy="1584"/>
            </a:xfrm>
          </p:grpSpPr>
          <p:sp>
            <p:nvSpPr>
              <p:cNvPr id="771099" name="Text Box 27"/>
              <p:cNvSpPr txBox="1">
                <a:spLocks noChangeArrowheads="1"/>
              </p:cNvSpPr>
              <p:nvPr/>
            </p:nvSpPr>
            <p:spPr bwMode="auto">
              <a:xfrm>
                <a:off x="3744" y="2049"/>
                <a:ext cx="1248" cy="258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None/>
                </a:pPr>
                <a:r>
                  <a:rPr lang="es-ES_tradnl" sz="2000">
                    <a:solidFill>
                      <a:srgbClr val="FF0000"/>
                    </a:solidFill>
                  </a:rPr>
                  <a:t>P. integración</a:t>
                </a:r>
              </a:p>
            </p:txBody>
          </p:sp>
          <p:sp>
            <p:nvSpPr>
              <p:cNvPr id="771100" name="Line 28"/>
              <p:cNvSpPr>
                <a:spLocks noChangeShapeType="1"/>
              </p:cNvSpPr>
              <p:nvPr/>
            </p:nvSpPr>
            <p:spPr bwMode="auto">
              <a:xfrm flipH="1">
                <a:off x="3984" y="3216"/>
                <a:ext cx="91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71101" name="Line 29"/>
              <p:cNvSpPr>
                <a:spLocks noChangeShapeType="1"/>
              </p:cNvSpPr>
              <p:nvPr/>
            </p:nvSpPr>
            <p:spPr bwMode="auto">
              <a:xfrm flipH="1">
                <a:off x="2544" y="2187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71102" name="Line 30"/>
              <p:cNvSpPr>
                <a:spLocks noChangeShapeType="1"/>
              </p:cNvSpPr>
              <p:nvPr/>
            </p:nvSpPr>
            <p:spPr bwMode="auto">
              <a:xfrm>
                <a:off x="4896" y="2307"/>
                <a:ext cx="0" cy="90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71103" name="AutoShape 31"/>
              <p:cNvSpPr>
                <a:spLocks noChangeArrowheads="1"/>
              </p:cNvSpPr>
              <p:nvPr/>
            </p:nvSpPr>
            <p:spPr bwMode="auto">
              <a:xfrm>
                <a:off x="1248" y="3348"/>
                <a:ext cx="1056" cy="285"/>
              </a:xfrm>
              <a:prstGeom prst="wedgeRoundRectCallout">
                <a:avLst>
                  <a:gd name="adj1" fmla="val 207954"/>
                  <a:gd name="adj2" fmla="val -69296"/>
                  <a:gd name="adj3" fmla="val 16667"/>
                </a:avLst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None/>
                </a:pPr>
                <a:r>
                  <a:rPr lang="es-ES_tradnl">
                    <a:solidFill>
                      <a:schemeClr val="accent1"/>
                    </a:solidFill>
                  </a:rPr>
                  <a:t>Cód. Completo</a:t>
                </a:r>
              </a:p>
            </p:txBody>
          </p:sp>
        </p:grpSp>
        <p:grpSp>
          <p:nvGrpSpPr>
            <p:cNvPr id="771104" name="Group 32"/>
            <p:cNvGrpSpPr>
              <a:grpSpLocks/>
            </p:cNvGrpSpPr>
            <p:nvPr/>
          </p:nvGrpSpPr>
          <p:grpSpPr bwMode="auto">
            <a:xfrm>
              <a:off x="1776" y="1026"/>
              <a:ext cx="3504" cy="2235"/>
              <a:chOff x="1776" y="1107"/>
              <a:chExt cx="3504" cy="2235"/>
            </a:xfrm>
          </p:grpSpPr>
          <p:sp>
            <p:nvSpPr>
              <p:cNvPr id="771105" name="Text Box 33"/>
              <p:cNvSpPr txBox="1">
                <a:spLocks noChangeArrowheads="1"/>
              </p:cNvSpPr>
              <p:nvPr/>
            </p:nvSpPr>
            <p:spPr bwMode="auto">
              <a:xfrm>
                <a:off x="4032" y="1662"/>
                <a:ext cx="1248" cy="258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None/>
                </a:pPr>
                <a:r>
                  <a:rPr lang="es-ES_tradnl" sz="2000">
                    <a:solidFill>
                      <a:srgbClr val="FF0000"/>
                    </a:solidFill>
                  </a:rPr>
                  <a:t>P. validación</a:t>
                </a:r>
              </a:p>
            </p:txBody>
          </p:sp>
          <p:sp>
            <p:nvSpPr>
              <p:cNvPr id="771106" name="Line 34"/>
              <p:cNvSpPr>
                <a:spLocks noChangeShapeType="1"/>
              </p:cNvSpPr>
              <p:nvPr/>
            </p:nvSpPr>
            <p:spPr bwMode="auto">
              <a:xfrm flipH="1" flipV="1">
                <a:off x="1776" y="1776"/>
                <a:ext cx="225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71107" name="Line 35"/>
              <p:cNvSpPr>
                <a:spLocks noChangeShapeType="1"/>
              </p:cNvSpPr>
              <p:nvPr/>
            </p:nvSpPr>
            <p:spPr bwMode="auto">
              <a:xfrm>
                <a:off x="5184" y="1920"/>
                <a:ext cx="0" cy="142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71108" name="Line 36"/>
              <p:cNvSpPr>
                <a:spLocks noChangeShapeType="1"/>
              </p:cNvSpPr>
              <p:nvPr/>
            </p:nvSpPr>
            <p:spPr bwMode="auto">
              <a:xfrm flipH="1">
                <a:off x="3984" y="3342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71109" name="AutoShape 37"/>
              <p:cNvSpPr>
                <a:spLocks noChangeArrowheads="1"/>
              </p:cNvSpPr>
              <p:nvPr/>
            </p:nvSpPr>
            <p:spPr bwMode="auto">
              <a:xfrm>
                <a:off x="2736" y="1107"/>
                <a:ext cx="1104" cy="285"/>
              </a:xfrm>
              <a:prstGeom prst="wedgeRoundRectCallout">
                <a:avLst>
                  <a:gd name="adj1" fmla="val -136051"/>
                  <a:gd name="adj2" fmla="val 124736"/>
                  <a:gd name="adj3" fmla="val 16667"/>
                </a:avLst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None/>
                </a:pPr>
                <a:r>
                  <a:rPr lang="es-ES_tradnl">
                    <a:solidFill>
                      <a:schemeClr val="accent1"/>
                    </a:solidFill>
                  </a:rPr>
                  <a:t>Doc. Requisitos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925" y="620713"/>
            <a:ext cx="8675688" cy="5395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un Casos de Prueba</a:t>
            </a:r>
            <a:endParaRPr lang="es-ES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417638"/>
            <a:ext cx="5885579" cy="452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9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14338"/>
            <a:ext cx="8229600" cy="563562"/>
          </a:xfrm>
        </p:spPr>
        <p:txBody>
          <a:bodyPr/>
          <a:lstStyle/>
          <a:p>
            <a:r>
              <a:rPr lang="es-PA" sz="3800" b="1"/>
              <a:t/>
            </a:r>
            <a:br>
              <a:rPr lang="es-PA" sz="3800" b="1"/>
            </a:br>
            <a:endParaRPr lang="es-PA" sz="3800" b="1"/>
          </a:p>
        </p:txBody>
      </p:sp>
      <p:pic>
        <p:nvPicPr>
          <p:cNvPr id="72806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8313" y="836613"/>
            <a:ext cx="8291512" cy="52403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20713"/>
            <a:ext cx="8229600" cy="1143000"/>
          </a:xfrm>
        </p:spPr>
        <p:txBody>
          <a:bodyPr/>
          <a:lstStyle/>
          <a:p>
            <a:pPr algn="ctr"/>
            <a:r>
              <a:rPr lang="es-MX" sz="4000" b="1">
                <a:latin typeface="Tahoma" pitchFamily="34" charset="0"/>
              </a:rPr>
              <a:t>Pruebas de Software</a:t>
            </a:r>
            <a:endParaRPr lang="es-PA" sz="4000" b="1">
              <a:latin typeface="Tahoma" pitchFamily="34" charset="0"/>
            </a:endParaRP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08963" cy="46815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PA" sz="2600" b="1">
                <a:solidFill>
                  <a:schemeClr val="tx2"/>
                </a:solidFill>
                <a:latin typeface="Tahoma" pitchFamily="34" charset="0"/>
              </a:rPr>
              <a:t>Verificación de Software:</a:t>
            </a:r>
          </a:p>
          <a:p>
            <a:r>
              <a:rPr lang="es-PA" sz="2600" b="1">
                <a:latin typeface="Tahoma" pitchFamily="34" charset="0"/>
              </a:rPr>
              <a:t>Determinar si los productos de una fase dada satisfacen las condiciones impuestas al inicio de la fase.</a:t>
            </a:r>
          </a:p>
          <a:p>
            <a:pPr>
              <a:buFont typeface="Wingdings" pitchFamily="2" charset="2"/>
              <a:buNone/>
            </a:pPr>
            <a:endParaRPr lang="es-PA" sz="2600" b="1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s-PA" sz="2600" b="1">
                <a:solidFill>
                  <a:schemeClr val="tx2"/>
                </a:solidFill>
                <a:latin typeface="Tahoma" pitchFamily="34" charset="0"/>
              </a:rPr>
              <a:t>Validación de Software:</a:t>
            </a:r>
          </a:p>
          <a:p>
            <a:r>
              <a:rPr lang="es-PA" sz="2600" b="1">
                <a:latin typeface="Tahoma" pitchFamily="34" charset="0"/>
              </a:rPr>
              <a:t>Evaluación de un sistema o uno de sus componentes durante o al final de su desarrollo para determinar si satisface los requisitos</a:t>
            </a:r>
            <a:r>
              <a:rPr lang="es-PA" sz="2600">
                <a:latin typeface="Tahoma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229600" cy="1143000"/>
          </a:xfrm>
        </p:spPr>
        <p:txBody>
          <a:bodyPr/>
          <a:lstStyle/>
          <a:p>
            <a:pPr algn="ctr"/>
            <a:r>
              <a:rPr lang="es-MX" sz="4400" b="1">
                <a:latin typeface="Tahoma" pitchFamily="34" charset="0"/>
              </a:rPr>
              <a:t>Pruebas de Software</a:t>
            </a:r>
            <a:endParaRPr lang="es-PA" sz="4400" b="1">
              <a:latin typeface="Tahoma" pitchFamily="34" charset="0"/>
            </a:endParaRP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147050" cy="40100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PA" b="1">
                <a:solidFill>
                  <a:schemeClr val="tx2"/>
                </a:solidFill>
                <a:latin typeface="Tahoma" pitchFamily="34" charset="0"/>
              </a:rPr>
              <a:t>Verificación:</a:t>
            </a:r>
          </a:p>
          <a:p>
            <a:r>
              <a:rPr lang="es-PA" b="1">
                <a:latin typeface="Tahoma" pitchFamily="34" charset="0"/>
              </a:rPr>
              <a:t>¿Estamos construyendo correctamente el producto?</a:t>
            </a:r>
          </a:p>
          <a:p>
            <a:pPr>
              <a:buFont typeface="Wingdings" pitchFamily="2" charset="2"/>
              <a:buNone/>
            </a:pPr>
            <a:endParaRPr lang="es-PA" b="1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s-PA" b="1">
                <a:solidFill>
                  <a:schemeClr val="tx2"/>
                </a:solidFill>
                <a:latin typeface="Tahoma" pitchFamily="34" charset="0"/>
              </a:rPr>
              <a:t>Validación:</a:t>
            </a:r>
          </a:p>
          <a:p>
            <a:r>
              <a:rPr lang="es-PA" b="1">
                <a:latin typeface="Tahoma" pitchFamily="34" charset="0"/>
              </a:rPr>
              <a:t>¿Estamos construyendo el producto correcto?.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515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7950" y="908050"/>
            <a:ext cx="8928100" cy="50069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800" b="1"/>
              <a:t>Ciclo de Vida de las Pruebas del Software</a:t>
            </a:r>
            <a:endParaRPr lang="es-ES" sz="3800" b="1"/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27044" name="Picture 4" descr="flootSpani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679575"/>
            <a:ext cx="8640763" cy="4879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rde">
  <a:themeElements>
    <a:clrScheme name="Bord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994</TotalTime>
  <Words>1789</Words>
  <Application>Microsoft Office PowerPoint</Application>
  <PresentationFormat>Presentación en pantalla (4:3)</PresentationFormat>
  <Paragraphs>246</Paragraphs>
  <Slides>45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4" baseType="lpstr">
      <vt:lpstr>Arial</vt:lpstr>
      <vt:lpstr>Garamond</vt:lpstr>
      <vt:lpstr>Helvetica</vt:lpstr>
      <vt:lpstr>Monotype Corsiva</vt:lpstr>
      <vt:lpstr>Monotype Sorts</vt:lpstr>
      <vt:lpstr>Tahoma</vt:lpstr>
      <vt:lpstr>Times New Roman</vt:lpstr>
      <vt:lpstr>Wingdings</vt:lpstr>
      <vt:lpstr>Borde</vt:lpstr>
      <vt:lpstr> </vt:lpstr>
      <vt:lpstr>Pruebas de Software Introducción</vt:lpstr>
      <vt:lpstr>Pruebas de Software </vt:lpstr>
      <vt:lpstr>Pruebas de Software</vt:lpstr>
      <vt:lpstr> </vt:lpstr>
      <vt:lpstr>Pruebas de Software</vt:lpstr>
      <vt:lpstr>Pruebas de Software</vt:lpstr>
      <vt:lpstr>Presentación de PowerPoint</vt:lpstr>
      <vt:lpstr>Ciclo de Vida de las Pruebas del Software</vt:lpstr>
      <vt:lpstr>Principios de Pruebas del Software</vt:lpstr>
      <vt:lpstr>Principios de Pruebas del Software</vt:lpstr>
      <vt:lpstr>Pruebas de Software</vt:lpstr>
      <vt:lpstr>Pruebas de Caja Blanca</vt:lpstr>
      <vt:lpstr>Pruebas de Caja Blanca</vt:lpstr>
      <vt:lpstr>Pruebas de Caja Blanca</vt:lpstr>
      <vt:lpstr>Presentación de PowerPoint</vt:lpstr>
      <vt:lpstr>Pruebas de Caja Blanca Prueba del camino básico…Complejidad Ciclomática</vt:lpstr>
      <vt:lpstr>Pruebas de Caja Blanca Prueba del camino básico - Complejidad Ciclomática</vt:lpstr>
      <vt:lpstr>Pruebas de Caja Blanca Prueba del camino básico - Derivación de casos de prueba</vt:lpstr>
      <vt:lpstr>Pruebas de Caja Blanca Prueba del camino básico - Derivación de casos de prueba</vt:lpstr>
      <vt:lpstr>Pruebas de Caja Negra</vt:lpstr>
      <vt:lpstr>Pruebas de Caja Negra</vt:lpstr>
      <vt:lpstr>Pruebas de Caja Negra</vt:lpstr>
      <vt:lpstr>Pruebas de Caja Negra</vt:lpstr>
      <vt:lpstr>Pruebas de Caja Negra Partición Equivalente</vt:lpstr>
      <vt:lpstr>Pruebas de Caja Negra  …Partición Equivalente</vt:lpstr>
      <vt:lpstr>Pruebas de Caja Negra  …Partición Equivalente</vt:lpstr>
      <vt:lpstr>Pruebas de Caja Negra Análisis de Valores Límite</vt:lpstr>
      <vt:lpstr>Pruebas de Caja Negra …Análisis de Valores Límite</vt:lpstr>
      <vt:lpstr>Pruebas Orientadas a Objetos</vt:lpstr>
      <vt:lpstr>Pruebas Orientadas a Objetos Etapas</vt:lpstr>
      <vt:lpstr>Pruebas Orientadas a Objetos</vt:lpstr>
      <vt:lpstr>Pruebas Orientadas a Objetos</vt:lpstr>
      <vt:lpstr>Pruebas Aleatorias</vt:lpstr>
      <vt:lpstr>Pruebas Aleatorias para Clases Orientadas a Objeto</vt:lpstr>
      <vt:lpstr>Pruebas de Partición a Nivel de Clase</vt:lpstr>
      <vt:lpstr>Otras Estrategias de prueba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Actividades de Pruebas de Software</vt:lpstr>
      <vt:lpstr>Presentación de PowerPoint</vt:lpstr>
      <vt:lpstr>Ejemplo de un Casos de Prueba</vt:lpstr>
    </vt:vector>
  </TitlesOfParts>
  <Company>Aris Machado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PRUEBAS DEL SOFTWARE</dc:title>
  <dc:creator>ARIS MACHADO</dc:creator>
  <cp:lastModifiedBy>960-2015</cp:lastModifiedBy>
  <cp:revision>98</cp:revision>
  <cp:lastPrinted>1601-01-01T00:00:00Z</cp:lastPrinted>
  <dcterms:created xsi:type="dcterms:W3CDTF">2004-07-13T02:22:57Z</dcterms:created>
  <dcterms:modified xsi:type="dcterms:W3CDTF">2016-06-14T19:45:27Z</dcterms:modified>
</cp:coreProperties>
</file>