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8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82" r:id="rId24"/>
    <p:sldId id="483" r:id="rId25"/>
    <p:sldId id="466" r:id="rId26"/>
    <p:sldId id="323" r:id="rId27"/>
  </p:sldIdLst>
  <p:sldSz cx="12192000" cy="6858000"/>
  <p:notesSz cx="6858000" cy="9144000"/>
  <p:embeddedFontLst>
    <p:embeddedFont>
      <p:font typeface="Amatic SC" panose="00000500000000000000" pitchFamily="2" charset="-79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Montserrat" pitchFamily="2" charset="0"/>
      <p:regular r:id="rId32"/>
      <p:bold r:id="rId33"/>
      <p:italic r:id="rId34"/>
      <p:boldItalic r:id="rId35"/>
    </p:embeddedFont>
    <p:embeddedFont>
      <p:font typeface="Neo Sans Pro" panose="020B0504030504040204" pitchFamily="34" charset="0"/>
      <p:regular r:id="rId36"/>
      <p:bold r:id="rId37"/>
      <p:italic r:id="rId38"/>
      <p:boldItalic r:id="rId39"/>
    </p:embeddedFont>
    <p:embeddedFont>
      <p:font typeface="Roboto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94967" autoAdjust="0"/>
  </p:normalViewPr>
  <p:slideViewPr>
    <p:cSldViewPr snapToGrid="0" snapToObjects="1">
      <p:cViewPr varScale="1">
        <p:scale>
          <a:sx n="133" d="100"/>
          <a:sy n="133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346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12879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41017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Medidas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7159F17-8CF3-D3A7-9AB7-E2152C57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1530208" y="1428998"/>
            <a:ext cx="89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Estadísticos para el Emparejamiento |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696177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>
                <a:latin typeface="Montserrat" pitchFamily="2" charset="0"/>
              </a:rPr>
              <a:t>Se tomará cada una muestra de </a:t>
            </a:r>
            <a:r>
              <a:rPr lang="es-PA" b="1" i="1" dirty="0">
                <a:latin typeface="Montserrat" pitchFamily="2" charset="0"/>
              </a:rPr>
              <a:t>(n = 15 tutores, n = 40 estudiantes) </a:t>
            </a:r>
            <a:r>
              <a:rPr lang="es-PA" b="1" dirty="0">
                <a:latin typeface="Montserrat" pitchFamily="2" charset="0"/>
              </a:rPr>
              <a:t>como referencia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C83CE-EC61-AFD4-AA38-2DA10AD5B73F}"/>
              </a:ext>
            </a:extLst>
          </p:cNvPr>
          <p:cNvSpPr txBox="1"/>
          <p:nvPr/>
        </p:nvSpPr>
        <p:spPr>
          <a:xfrm>
            <a:off x="1530208" y="2114049"/>
            <a:ext cx="304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Coeficiente de Pearson (r)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/>
              <p:nvPr/>
            </p:nvSpPr>
            <p:spPr>
              <a:xfrm>
                <a:off x="1267200" y="2598961"/>
                <a:ext cx="3988800" cy="684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p>
                                        <m:sSupPr>
                                          <m:ctrlP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s-P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bHide m:val="on"/>
                                                  <m:supHide m:val="on"/>
                                                  <m:ctrlPr>
                                                    <a:rPr lang="es-PA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r>
                                                    <a:rPr lang="es-PA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nary>
                                            </m:e>
                                          </m:rad>
                                        </m:e>
                                        <m:sup>
                                          <m:r>
                                            <a:rPr lang="es-P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nary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s-PA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nary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P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EEEA9F-97BF-1550-FFAF-6370F8BA1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00" y="2598961"/>
                <a:ext cx="3988800" cy="684418"/>
              </a:xfrm>
              <a:prstGeom prst="rect">
                <a:avLst/>
              </a:prstGeom>
              <a:blipFill>
                <a:blip r:embed="rId3"/>
                <a:stretch>
                  <a:fillRect t="-53097" b="-67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EA3976-B64D-C490-4E58-D40633B21BA8}"/>
              </a:ext>
            </a:extLst>
          </p:cNvPr>
          <p:cNvSpPr txBox="1"/>
          <p:nvPr/>
        </p:nvSpPr>
        <p:spPr>
          <a:xfrm>
            <a:off x="1019202" y="3503110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Donde </a:t>
            </a:r>
            <a:r>
              <a:rPr lang="es-PA" i="1" dirty="0">
                <a:latin typeface="Montserrat" pitchFamily="2" charset="0"/>
              </a:rPr>
              <a:t>t</a:t>
            </a:r>
            <a:r>
              <a:rPr lang="es-PA" dirty="0">
                <a:latin typeface="Montserrat" pitchFamily="2" charset="0"/>
              </a:rPr>
              <a:t> es la variable número uno (Tutores) y </a:t>
            </a:r>
            <a:r>
              <a:rPr lang="es-PA" i="1" dirty="0">
                <a:latin typeface="Montserrat" pitchFamily="2" charset="0"/>
              </a:rPr>
              <a:t>e</a:t>
            </a:r>
            <a:r>
              <a:rPr lang="es-PA" dirty="0">
                <a:latin typeface="Montserrat" pitchFamily="2" charset="0"/>
              </a:rPr>
              <a:t> es la variable número dos (Estudiantes) 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A19F2-AFED-4598-5C8D-834EF5797C57}"/>
              </a:ext>
            </a:extLst>
          </p:cNvPr>
          <p:cNvSpPr txBox="1"/>
          <p:nvPr/>
        </p:nvSpPr>
        <p:spPr>
          <a:xfrm>
            <a:off x="991845" y="4763384"/>
            <a:ext cx="417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n es el número de datos, constante 15 para tutores, constante 40 para estudiantes.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6EDFB-1407-601E-2B1D-442AD6146076}"/>
              </a:ext>
            </a:extLst>
          </p:cNvPr>
          <p:cNvSpPr txBox="1"/>
          <p:nvPr/>
        </p:nvSpPr>
        <p:spPr>
          <a:xfrm>
            <a:off x="6441413" y="2114049"/>
            <a:ext cx="412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Valor P – Coeficiente Estadístico (p)</a:t>
            </a:r>
            <a:endParaRPr lang="en-US" sz="1600" b="1" dirty="0">
              <a:latin typeface="Montserra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98460-9223-42F6-7573-466A579889C9}"/>
              </a:ext>
            </a:extLst>
          </p:cNvPr>
          <p:cNvSpPr txBox="1"/>
          <p:nvPr/>
        </p:nvSpPr>
        <p:spPr>
          <a:xfrm>
            <a:off x="6404613" y="2635411"/>
            <a:ext cx="4177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itchFamily="2" charset="0"/>
              </a:rPr>
              <a:t>Es una medida que indica la probabilidad de que una estadística observada en una muestra ocurra debido al azar si se asume que una hipótesis nula es cierta.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09A7C-34D2-065B-B536-6EA2826C32C3}"/>
              </a:ext>
            </a:extLst>
          </p:cNvPr>
          <p:cNvSpPr txBox="1"/>
          <p:nvPr/>
        </p:nvSpPr>
        <p:spPr>
          <a:xfrm>
            <a:off x="6508800" y="3690811"/>
            <a:ext cx="3960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tx1"/>
                </a:solidFill>
                <a:effectLst/>
                <a:latin typeface="Montserrat" pitchFamily="2" charset="0"/>
              </a:rPr>
              <a:t>P &lt; 0.05: </a:t>
            </a:r>
            <a:r>
              <a:rPr lang="es-ES" i="0" dirty="0">
                <a:solidFill>
                  <a:schemeClr val="tx1"/>
                </a:solidFill>
                <a:effectLst/>
                <a:latin typeface="Montserrat" pitchFamily="2" charset="0"/>
              </a:rPr>
              <a:t>Generalmente se considera evidencia de que los datos no son consistentes con la hipótesis nula.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EAFB91-21D3-67A4-CD0C-7ACEF543FF79}"/>
              </a:ext>
            </a:extLst>
          </p:cNvPr>
          <p:cNvSpPr txBox="1"/>
          <p:nvPr/>
        </p:nvSpPr>
        <p:spPr>
          <a:xfrm>
            <a:off x="6508800" y="4532613"/>
            <a:ext cx="3960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solidFill>
                  <a:schemeClr val="tx1"/>
                </a:solidFill>
                <a:effectLst/>
                <a:latin typeface="Montserrat" pitchFamily="2" charset="0"/>
              </a:rPr>
              <a:t>P &gt; 0.05: </a:t>
            </a:r>
            <a:r>
              <a:rPr lang="es-ES" i="0" dirty="0">
                <a:solidFill>
                  <a:schemeClr val="tx1"/>
                </a:solidFill>
                <a:effectLst/>
                <a:latin typeface="Montserrat" pitchFamily="2" charset="0"/>
              </a:rPr>
              <a:t>No hay evidencia suficiente para rechazar la hipótesis nula.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B6E50-FD93-5682-B17D-337FEF74BD75}"/>
                  </a:ext>
                </a:extLst>
              </p:cNvPr>
              <p:cNvSpPr txBox="1"/>
              <p:nvPr/>
            </p:nvSpPr>
            <p:spPr>
              <a:xfrm>
                <a:off x="991845" y="4129010"/>
                <a:ext cx="4177039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𝑑𝑒𝑛𝑜𝑡𝑎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𝑙𝑎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𝑠𝑢𝑚𝑎𝑡𝑜𝑟𝑖𝑎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Montserrat" pitchFamily="2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FB6E50-FD93-5682-B17D-337FEF74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5" y="4129010"/>
                <a:ext cx="4177039" cy="614079"/>
              </a:xfrm>
              <a:prstGeom prst="rect">
                <a:avLst/>
              </a:prstGeom>
              <a:blipFill>
                <a:blip r:embed="rId4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1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2d8157ce-83da-413d-a051-424db47c4f2a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25f9d8e5-db99-495e-afee-289b3a937a7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7826</TotalTime>
  <Words>1640</Words>
  <Application>Microsoft Office PowerPoint</Application>
  <PresentationFormat>Widescreen</PresentationFormat>
  <Paragraphs>252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Montserrat</vt:lpstr>
      <vt:lpstr>Amatic SC</vt:lpstr>
      <vt:lpstr>Roboto Light</vt:lpstr>
      <vt:lpstr>Symbol</vt:lpstr>
      <vt:lpstr>Cambria Math</vt:lpstr>
      <vt:lpstr>Neo Sans Pro</vt:lpstr>
      <vt:lpstr>Arial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186</cp:revision>
  <dcterms:modified xsi:type="dcterms:W3CDTF">2023-08-10T18:25:40Z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