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3"/>
  </p:notesMasterIdLst>
  <p:sldIdLst>
    <p:sldId id="256" r:id="rId5"/>
    <p:sldId id="469" r:id="rId6"/>
    <p:sldId id="470" r:id="rId7"/>
    <p:sldId id="472" r:id="rId8"/>
    <p:sldId id="353" r:id="rId9"/>
    <p:sldId id="474" r:id="rId10"/>
    <p:sldId id="464" r:id="rId11"/>
    <p:sldId id="479" r:id="rId12"/>
    <p:sldId id="475" r:id="rId13"/>
    <p:sldId id="476" r:id="rId14"/>
    <p:sldId id="477" r:id="rId15"/>
    <p:sldId id="468" r:id="rId16"/>
    <p:sldId id="481" r:id="rId17"/>
    <p:sldId id="482" r:id="rId18"/>
    <p:sldId id="466" r:id="rId19"/>
    <p:sldId id="483" r:id="rId20"/>
    <p:sldId id="323" r:id="rId21"/>
    <p:sldId id="484" r:id="rId22"/>
  </p:sldIdLst>
  <p:sldSz cx="12192000" cy="6858000"/>
  <p:notesSz cx="6858000" cy="9144000"/>
  <p:embeddedFontLst>
    <p:embeddedFont>
      <p:font typeface="Amatic SC" pitchFamily="2" charset="-79"/>
      <p:regular r:id="rId24"/>
      <p:bold r:id="rId25"/>
    </p:embeddedFont>
    <p:embeddedFont>
      <p:font typeface="Cambria Math" panose="02040503050406030204" pitchFamily="18" charset="0"/>
      <p:regular r:id="rId26"/>
    </p:embeddedFont>
    <p:embeddedFont>
      <p:font typeface="Montserrat" pitchFamily="2" charset="77"/>
      <p:regular r:id="rId27"/>
      <p:bold r:id="rId28"/>
      <p:italic r:id="rId29"/>
      <p:boldItalic r:id="rId30"/>
    </p:embeddedFont>
    <p:embeddedFont>
      <p:font typeface="Neo Sans Pro" panose="020B0504030504040204" pitchFamily="34" charset="0"/>
      <p:regular r:id="rId31"/>
      <p:bold r:id="rId32"/>
      <p:italic r:id="rId33"/>
      <p:boldItalic r:id="rId34"/>
    </p:embeddedFont>
    <p:embeddedFont>
      <p:font typeface="Roboto Light" panose="020F03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CB8"/>
    <a:srgbClr val="2C2071"/>
    <a:srgbClr val="447980"/>
    <a:srgbClr val="97D6DF"/>
    <a:srgbClr val="FE3E19"/>
    <a:srgbClr val="1B1D19"/>
    <a:srgbClr val="303030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2" autoAdjust="0"/>
    <p:restoredTop sz="95067" autoAdjust="0"/>
  </p:normalViewPr>
  <p:slideViewPr>
    <p:cSldViewPr snapToGrid="0" snapToObjects="1">
      <p:cViewPr varScale="1">
        <p:scale>
          <a:sx n="185" d="100"/>
          <a:sy n="185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#2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#3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27774"/>
          <a:ext cx="3682055" cy="769859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400" b="1" i="0" kern="1200" dirty="0">
            <a:latin typeface="Montserrat" pitchFamily="2" charset="0"/>
          </a:endParaRPr>
        </a:p>
      </dsp:txBody>
      <dsp:txXfrm>
        <a:off x="37581" y="165355"/>
        <a:ext cx="3606893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#1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#2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#3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9.jpe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6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Academia de Tutores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#PilandoAndo23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693086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i="1" dirty="0">
                <a:latin typeface="Montserrat" pitchFamily="2" charset="0"/>
              </a:rPr>
              <a:t>Fórmulas</a:t>
            </a:r>
            <a:r>
              <a:rPr lang="es-PA" sz="1600" i="1" dirty="0">
                <a:latin typeface="Montserrat" pitchFamily="2" charset="0"/>
              </a:rPr>
              <a:t>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2683817" y="1376882"/>
            <a:ext cx="682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Estadísticos de Dispersión para Tutores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342F-26A3-F962-F86C-4A6196359E4D}"/>
              </a:ext>
            </a:extLst>
          </p:cNvPr>
          <p:cNvSpPr txBox="1"/>
          <p:nvPr/>
        </p:nvSpPr>
        <p:spPr>
          <a:xfrm>
            <a:off x="841817" y="2077669"/>
            <a:ext cx="475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Puntaje de Estilo de Enseñanza (PSE) = 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/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blipFill>
                <a:blip r:embed="rId3"/>
                <a:stretch>
                  <a:fillRect l="-77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/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𝐷𝑜𝑛𝑑𝑒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respuesta</a:t>
                </a:r>
                <a:r>
                  <a:rPr lang="en-US" dirty="0"/>
                  <a:t> a la </a:t>
                </a:r>
                <a:r>
                  <a:rPr lang="en-US" dirty="0" err="1"/>
                  <a:t>enésima</a:t>
                </a:r>
                <a:r>
                  <a:rPr lang="en-US" dirty="0"/>
                  <a:t> </a:t>
                </a:r>
                <a:r>
                  <a:rPr lang="en-US" dirty="0" err="1"/>
                  <a:t>pregunta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blipFill>
                <a:blip r:embed="rId4"/>
                <a:stretch>
                  <a:fillRect l="-1580" t="-25714" r="-17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275D83-0734-19C2-9AB1-DC017FD0FC74}"/>
              </a:ext>
            </a:extLst>
          </p:cNvPr>
          <p:cNvSpPr txBox="1"/>
          <p:nvPr/>
        </p:nvSpPr>
        <p:spPr>
          <a:xfrm>
            <a:off x="991845" y="2980819"/>
            <a:ext cx="454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Media del Estilo de Enseñanza (MSE)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/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𝑃𝑆𝐸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blipFill>
                <a:blip r:embed="rId5"/>
                <a:stretch>
                  <a:fillRect l="-9677" r="-48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64E0F4C-A517-AED7-8D31-88AE6DAFD386}"/>
              </a:ext>
            </a:extLst>
          </p:cNvPr>
          <p:cNvSpPr txBox="1"/>
          <p:nvPr/>
        </p:nvSpPr>
        <p:spPr>
          <a:xfrm>
            <a:off x="991845" y="3818940"/>
            <a:ext cx="475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Varianza del Estilo de Enseñanza (VSE)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/>
              <p:nvPr/>
            </p:nvSpPr>
            <p:spPr>
              <a:xfrm>
                <a:off x="5831918" y="3685377"/>
                <a:ext cx="1267526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𝑃𝑆𝐸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18" y="3685377"/>
                <a:ext cx="1267526" cy="605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204B22-FA93-A060-3447-539A688224BB}"/>
              </a:ext>
            </a:extLst>
          </p:cNvPr>
          <p:cNvSpPr txBox="1"/>
          <p:nvPr/>
        </p:nvSpPr>
        <p:spPr>
          <a:xfrm>
            <a:off x="947362" y="4601052"/>
            <a:ext cx="623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Desviación Estándar del Estilo de Enseñanza (DEEE)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/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𝑉𝑆𝐸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blipFill>
                <a:blip r:embed="rId7"/>
                <a:stretch>
                  <a:fillRect r="-3704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325922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Las mediciones se realizarán para cada uno de los registros del Formulario de Tutores.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2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Menú del Día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450058" y="6039414"/>
            <a:ext cx="929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i="1" dirty="0">
                <a:latin typeface="Montserrat" pitchFamily="2" charset="0"/>
              </a:rPr>
              <a:t> Todas las sesiones serán grabadas y estarán disponibles en un enlace privado en el Canal de </a:t>
            </a:r>
            <a:r>
              <a:rPr lang="es-PA" sz="1600" b="1" i="1" dirty="0" err="1">
                <a:latin typeface="Montserrat" pitchFamily="2" charset="0"/>
              </a:rPr>
              <a:t>Youtube</a:t>
            </a:r>
            <a:r>
              <a:rPr lang="es-PA" sz="1600" b="1" i="1" dirty="0">
                <a:latin typeface="Montserrat" pitchFamily="2" charset="0"/>
              </a:rPr>
              <a:t> de Fundación Ayudinga que se les será enviado posteriormente.</a:t>
            </a:r>
            <a:endParaRPr lang="en-US" sz="1600" b="1" i="1" dirty="0">
              <a:latin typeface="Montserrat" pitchFamily="2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E0A8DB5-01CC-13AD-44E0-9301FBCD9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43105"/>
              </p:ext>
            </p:extLst>
          </p:nvPr>
        </p:nvGraphicFramePr>
        <p:xfrm>
          <a:off x="1713599" y="1476892"/>
          <a:ext cx="9151200" cy="435843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88778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4213014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3050400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</a:tblGrid>
              <a:tr h="424511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Hora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Actividad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Involucrados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9:00 – 9:20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s-PA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Conferencia: Metodología de #PilandoAndoPaLaU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E</a:t>
                      </a:r>
                      <a:r>
                        <a:rPr lang="en-US" sz="1600" dirty="0" err="1">
                          <a:latin typeface="Montserrat" pitchFamily="2" charset="0"/>
                        </a:rPr>
                        <a:t>st.</a:t>
                      </a:r>
                      <a:r>
                        <a:rPr lang="en-US" sz="1600" dirty="0">
                          <a:latin typeface="Montserrat" pitchFamily="2" charset="0"/>
                        </a:rPr>
                        <a:t> Johel </a:t>
                      </a:r>
                      <a:r>
                        <a:rPr lang="en-US" sz="1600" dirty="0" err="1">
                          <a:latin typeface="Montserrat" pitchFamily="2" charset="0"/>
                        </a:rPr>
                        <a:t>Heraclio</a:t>
                      </a:r>
                      <a:r>
                        <a:rPr lang="en-US" sz="1600" dirty="0">
                          <a:latin typeface="Montserrat" pitchFamily="2" charset="0"/>
                        </a:rPr>
                        <a:t> Batista Cárdenas, Inv. </a:t>
                      </a:r>
                      <a:r>
                        <a:rPr lang="en-US" sz="1600" dirty="0" err="1">
                          <a:latin typeface="Montserrat" pitchFamily="2" charset="0"/>
                        </a:rPr>
                        <a:t>Asoc</a:t>
                      </a:r>
                      <a:r>
                        <a:rPr lang="en-US" sz="1600" dirty="0">
                          <a:latin typeface="Montserrat" pitchFamily="2" charset="0"/>
                        </a:rPr>
                        <a:t>.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9:20 – 9:50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Conferencia:</a:t>
                      </a:r>
                      <a:r>
                        <a:rPr lang="es-PA" sz="1600" baseline="0" dirty="0">
                          <a:latin typeface="Montserrat" pitchFamily="2" charset="0"/>
                        </a:rPr>
                        <a:t> Pedagogía para Estudiantes Pre-Universitarios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Lic.</a:t>
                      </a:r>
                      <a:r>
                        <a:rPr lang="es-PA" sz="1600" baseline="0" dirty="0">
                          <a:latin typeface="Montserrat" pitchFamily="2" charset="0"/>
                        </a:rPr>
                        <a:t> Diana Carolina Landero Murgas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9:50 – 10:20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Conferencia: Formalidad y Academicismo en Tutorías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Ing. </a:t>
                      </a:r>
                      <a:r>
                        <a:rPr lang="es-PA" sz="1600" dirty="0" err="1">
                          <a:latin typeface="Montserrat" pitchFamily="2" charset="0"/>
                        </a:rPr>
                        <a:t>Migdonio</a:t>
                      </a:r>
                      <a:r>
                        <a:rPr lang="es-PA" sz="1600" dirty="0">
                          <a:latin typeface="Montserrat" pitchFamily="2" charset="0"/>
                        </a:rPr>
                        <a:t> González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0724"/>
                  </a:ext>
                </a:extLst>
              </a:tr>
              <a:tr h="519161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10:20 – 10:35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Receso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Todos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682467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10:35 – 10:55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Aplicación de Prueba de Grasha-</a:t>
                      </a:r>
                      <a:r>
                        <a:rPr lang="es-PA" sz="1600" dirty="0" err="1">
                          <a:latin typeface="Montserrat" pitchFamily="2" charset="0"/>
                        </a:rPr>
                        <a:t>Riechmann</a:t>
                      </a:r>
                      <a:r>
                        <a:rPr lang="es-PA" sz="1600" dirty="0">
                          <a:latin typeface="Montserrat" pitchFamily="2" charset="0"/>
                        </a:rPr>
                        <a:t> para Estilos de Enseñanza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Todos los tutores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20501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10:55 – 11:15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Conferencia: Inclusión en el Proceso Educativo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Lic. Kathy Davis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27853"/>
                  </a:ext>
                </a:extLst>
              </a:tr>
              <a:tr h="519161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11:15 – 11:55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Simulacro de #PilandoAndoPaLaU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Todos los Tutores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2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1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071199" y="1776934"/>
            <a:ext cx="8049600" cy="22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Pilandoando.org</a:t>
            </a:r>
          </a:p>
          <a:p>
            <a:r>
              <a:rPr lang="es-PA" sz="6600" b="1" dirty="0">
                <a:latin typeface="Montserrat" pitchFamily="2" charset="0"/>
                <a:sym typeface="Wingdings" pitchFamily="2" charset="2"/>
              </a:rPr>
              <a:t> Soy Tutor</a:t>
            </a:r>
            <a:endParaRPr lang="es-PA" sz="6600" b="1" dirty="0">
              <a:latin typeface="Montserrat" pitchFamily="2" charset="0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4859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879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A" sz="1600" dirty="0"/>
                        <a:t>≥</a:t>
                      </a:r>
                      <a:r>
                        <a:rPr lang="es-PA" sz="1600" dirty="0">
                          <a:latin typeface="Montserrat" pitchFamily="2" charset="0"/>
                        </a:rPr>
                        <a:t>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 </a:t>
                      </a:r>
                      <a:r>
                        <a:rPr lang="en-PA" sz="1600" dirty="0"/>
                        <a:t>≥ </a:t>
                      </a:r>
                      <a:r>
                        <a:rPr lang="es-PA" sz="1600" dirty="0">
                          <a:latin typeface="Montserrat" pitchFamily="2" charset="0"/>
                        </a:rPr>
                        <a:t>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49C6A6-4920-4BB1-B3C9-EC8B2FDEDEF4}">
  <ds:schemaRefs>
    <ds:schemaRef ds:uri="2d8157ce-83da-413d-a051-424db47c4f2a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25f9d8e5-db99-495e-afee-289b3a937a7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8193</TotalTime>
  <Words>1226</Words>
  <Application>Microsoft Macintosh PowerPoint</Application>
  <PresentationFormat>Widescreen</PresentationFormat>
  <Paragraphs>200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Montserrat</vt:lpstr>
      <vt:lpstr>Neo Sans Pro</vt:lpstr>
      <vt:lpstr>Cambria Math</vt:lpstr>
      <vt:lpstr>Amatic SC</vt:lpstr>
      <vt:lpstr>Roboto Light</vt:lpstr>
      <vt:lpstr>Meeting Tools by Slidesgo</vt:lpstr>
      <vt:lpstr>Academia de Tutores #PilandoAndo23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194</cp:revision>
  <dcterms:modified xsi:type="dcterms:W3CDTF">2023-08-26T18:13:32Z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