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8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82" r:id="rId24"/>
    <p:sldId id="483" r:id="rId25"/>
    <p:sldId id="466" r:id="rId26"/>
    <p:sldId id="323" r:id="rId27"/>
  </p:sldIdLst>
  <p:sldSz cx="12192000" cy="6858000"/>
  <p:notesSz cx="6858000" cy="9144000"/>
  <p:embeddedFontLst>
    <p:embeddedFont>
      <p:font typeface="Amatic SC" pitchFamily="2" charset="-79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Montserrat" pitchFamily="2" charset="77"/>
      <p:regular r:id="rId32"/>
      <p:bold r:id="rId33"/>
      <p:italic r:id="rId34"/>
      <p:boldItalic r:id="rId35"/>
    </p:embeddedFont>
    <p:embeddedFont>
      <p:font typeface="Neo Sans Pro" panose="020B0504030504040204" pitchFamily="34" charset="0"/>
      <p:regular r:id="rId36"/>
      <p:bold r:id="rId37"/>
      <p:italic r:id="rId38"/>
      <p:boldItalic r:id="rId39"/>
    </p:embeddedFont>
    <p:embeddedFont>
      <p:font typeface="Roboto Light" panose="020F03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 autoAdjust="0"/>
    <p:restoredTop sz="94955" autoAdjust="0"/>
  </p:normalViewPr>
  <p:slideViewPr>
    <p:cSldViewPr snapToGrid="0" snapToObjects="1">
      <p:cViewPr varScale="1">
        <p:scale>
          <a:sx n="185" d="100"/>
          <a:sy n="185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400" b="1" kern="1200" dirty="0">
              <a:latin typeface="Montserrat" pitchFamily="2" charset="0"/>
            </a:rPr>
            <a:t>Tutor #1</a:t>
          </a:r>
          <a:endParaRPr lang="en-US" sz="24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#1</a:t>
          </a:r>
          <a:endParaRPr lang="en-US" sz="15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#2</a:t>
          </a:r>
          <a:endParaRPr lang="en-US" sz="15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#3</a:t>
          </a:r>
          <a:endParaRPr lang="en-US" sz="15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#2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#2</a:t>
          </a:r>
          <a:endParaRPr lang="en-US" sz="15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#3</a:t>
          </a:r>
          <a:endParaRPr lang="en-US" sz="15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#1</a:t>
          </a:r>
          <a:endParaRPr lang="en-US" sz="15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#3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#3</a:t>
          </a:r>
          <a:endParaRPr lang="en-US" sz="15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#1</a:t>
          </a:r>
          <a:endParaRPr lang="en-US" sz="15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kern="1200" dirty="0">
              <a:latin typeface="Montserrat" pitchFamily="2" charset="0"/>
            </a:rPr>
            <a:t>Estudiante #2</a:t>
          </a:r>
          <a:endParaRPr lang="en-US" sz="15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00279"/>
          <a:ext cx="3682055" cy="8248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500" b="1" i="0" kern="1200" dirty="0">
            <a:latin typeface="Montserrat" pitchFamily="2" charset="0"/>
          </a:endParaRPr>
        </a:p>
      </dsp:txBody>
      <dsp:txXfrm>
        <a:off x="40266" y="140545"/>
        <a:ext cx="3601523" cy="744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 err="1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Matchington</a:t>
            </a: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93086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346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12879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41017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Medidas de Dispersión para Tutores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Enseñanza (PSE)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Enseñanza (MSE)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𝑃𝑆𝐸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blipFill>
                <a:blip r:embed="rId5"/>
                <a:stretch>
                  <a:fillRect l="-9677" r="-48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Enseñanza (VSE)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𝑃𝑆𝐸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601052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Enseñanza (DEEE)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𝑉𝑆𝐸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blipFill>
                <a:blip r:embed="rId7"/>
                <a:stretch>
                  <a:fillRect r="-3704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325922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Tutores.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7159F17-8CF3-D3A7-9AB7-E2152C57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1530208" y="1428998"/>
            <a:ext cx="89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Estadísticos para el Emparejamiento |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696177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>
                <a:latin typeface="Montserrat" pitchFamily="2" charset="0"/>
              </a:rPr>
              <a:t>Se tomará cada una muestra de </a:t>
            </a:r>
            <a:r>
              <a:rPr lang="es-PA" b="1" i="1" dirty="0">
                <a:latin typeface="Montserrat" pitchFamily="2" charset="0"/>
              </a:rPr>
              <a:t>(n = 15 tutores, n = 40 estudiantes) </a:t>
            </a:r>
            <a:r>
              <a:rPr lang="es-PA" b="1" dirty="0">
                <a:latin typeface="Montserrat" pitchFamily="2" charset="0"/>
              </a:rPr>
              <a:t>como referencia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C83CE-EC61-AFD4-AA38-2DA10AD5B73F}"/>
              </a:ext>
            </a:extLst>
          </p:cNvPr>
          <p:cNvSpPr txBox="1"/>
          <p:nvPr/>
        </p:nvSpPr>
        <p:spPr>
          <a:xfrm>
            <a:off x="1530208" y="2114049"/>
            <a:ext cx="304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Coeficiente de Pearson (r)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EA9F-97BF-1550-FFAF-6370F8BA1496}"/>
                  </a:ext>
                </a:extLst>
              </p:cNvPr>
              <p:cNvSpPr txBox="1"/>
              <p:nvPr/>
            </p:nvSpPr>
            <p:spPr>
              <a:xfrm>
                <a:off x="1267200" y="2598961"/>
                <a:ext cx="3988800" cy="684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p>
                                        <m:sSupPr>
                                          <m:ctrlP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s-P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bHide m:val="on"/>
                                                  <m:supHide m:val="on"/>
                                                  <m:ctrlPr>
                                                    <a:rPr lang="es-P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r>
                                                    <a:rPr lang="es-PA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nary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nary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nary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EA9F-97BF-1550-FFAF-6370F8BA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00" y="2598961"/>
                <a:ext cx="3988800" cy="684418"/>
              </a:xfrm>
              <a:prstGeom prst="rect">
                <a:avLst/>
              </a:prstGeom>
              <a:blipFill>
                <a:blip r:embed="rId3"/>
                <a:stretch>
                  <a:fillRect t="-53097" b="-67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EA3976-B64D-C490-4E58-D40633B21BA8}"/>
              </a:ext>
            </a:extLst>
          </p:cNvPr>
          <p:cNvSpPr txBox="1"/>
          <p:nvPr/>
        </p:nvSpPr>
        <p:spPr>
          <a:xfrm>
            <a:off x="1019202" y="3503110"/>
            <a:ext cx="417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Donde </a:t>
            </a:r>
            <a:r>
              <a:rPr lang="es-PA" i="1" dirty="0">
                <a:latin typeface="Montserrat" pitchFamily="2" charset="0"/>
              </a:rPr>
              <a:t>t</a:t>
            </a:r>
            <a:r>
              <a:rPr lang="es-PA" dirty="0">
                <a:latin typeface="Montserrat" pitchFamily="2" charset="0"/>
              </a:rPr>
              <a:t> es la variable número uno (Tutores) y </a:t>
            </a:r>
            <a:r>
              <a:rPr lang="es-PA" i="1" dirty="0">
                <a:latin typeface="Montserrat" pitchFamily="2" charset="0"/>
              </a:rPr>
              <a:t>e</a:t>
            </a:r>
            <a:r>
              <a:rPr lang="es-PA" dirty="0">
                <a:latin typeface="Montserrat" pitchFamily="2" charset="0"/>
              </a:rPr>
              <a:t> es la variable número dos (Estudiantes) 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A19F2-AFED-4598-5C8D-834EF5797C57}"/>
              </a:ext>
            </a:extLst>
          </p:cNvPr>
          <p:cNvSpPr txBox="1"/>
          <p:nvPr/>
        </p:nvSpPr>
        <p:spPr>
          <a:xfrm>
            <a:off x="991845" y="4763384"/>
            <a:ext cx="417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n es el número de datos, constante 15 para tutores, constante 40 para estudiantes.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6EDFB-1407-601E-2B1D-442AD6146076}"/>
              </a:ext>
            </a:extLst>
          </p:cNvPr>
          <p:cNvSpPr txBox="1"/>
          <p:nvPr/>
        </p:nvSpPr>
        <p:spPr>
          <a:xfrm>
            <a:off x="6441413" y="2114049"/>
            <a:ext cx="412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Valor P – Coeficiente Estadístico (p)</a:t>
            </a:r>
            <a:endParaRPr lang="en-US" sz="1600" b="1" dirty="0">
              <a:latin typeface="Montserra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98460-9223-42F6-7573-466A579889C9}"/>
              </a:ext>
            </a:extLst>
          </p:cNvPr>
          <p:cNvSpPr txBox="1"/>
          <p:nvPr/>
        </p:nvSpPr>
        <p:spPr>
          <a:xfrm>
            <a:off x="6404613" y="2635411"/>
            <a:ext cx="4177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itchFamily="2" charset="0"/>
              </a:rPr>
              <a:t>Es una medida que indica la probabilidad de que una estadística observada en una muestra ocurra debido al azar si se asume que una hipótesis nula es cierta.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09A7C-34D2-065B-B536-6EA2826C32C3}"/>
              </a:ext>
            </a:extLst>
          </p:cNvPr>
          <p:cNvSpPr txBox="1"/>
          <p:nvPr/>
        </p:nvSpPr>
        <p:spPr>
          <a:xfrm>
            <a:off x="6508800" y="3690811"/>
            <a:ext cx="396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chemeClr val="tx1"/>
                </a:solidFill>
                <a:effectLst/>
                <a:latin typeface="Montserrat" pitchFamily="2" charset="0"/>
              </a:rPr>
              <a:t>P &lt; 0.05: </a:t>
            </a:r>
            <a:r>
              <a:rPr lang="es-ES" i="0" dirty="0">
                <a:solidFill>
                  <a:schemeClr val="tx1"/>
                </a:solidFill>
                <a:effectLst/>
                <a:latin typeface="Montserrat" pitchFamily="2" charset="0"/>
              </a:rPr>
              <a:t>Generalmente se considera evidencia de que los datos no son consistentes con la hipótesis nula.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EAFB91-21D3-67A4-CD0C-7ACEF543FF79}"/>
              </a:ext>
            </a:extLst>
          </p:cNvPr>
          <p:cNvSpPr txBox="1"/>
          <p:nvPr/>
        </p:nvSpPr>
        <p:spPr>
          <a:xfrm>
            <a:off x="6508800" y="4532613"/>
            <a:ext cx="3960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chemeClr val="tx1"/>
                </a:solidFill>
                <a:effectLst/>
                <a:latin typeface="Montserrat" pitchFamily="2" charset="0"/>
              </a:rPr>
              <a:t>P &gt; 0.05: </a:t>
            </a:r>
            <a:r>
              <a:rPr lang="es-ES" i="0" dirty="0">
                <a:solidFill>
                  <a:schemeClr val="tx1"/>
                </a:solidFill>
                <a:effectLst/>
                <a:latin typeface="Montserrat" pitchFamily="2" charset="0"/>
              </a:rPr>
              <a:t>No hay evidencia suficiente para rechazar la hipótesis nula.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FB6E50-FD93-5682-B17D-337FEF74BD75}"/>
                  </a:ext>
                </a:extLst>
              </p:cNvPr>
              <p:cNvSpPr txBox="1"/>
              <p:nvPr/>
            </p:nvSpPr>
            <p:spPr>
              <a:xfrm>
                <a:off x="991845" y="4129010"/>
                <a:ext cx="4177039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𝑑𝑒𝑛𝑜𝑡𝑎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𝑠𝑢𝑚𝑎𝑡𝑜𝑟𝑖𝑎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Montserrat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FB6E50-FD93-5682-B17D-337FEF74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5" y="4129010"/>
                <a:ext cx="4177039" cy="614079"/>
              </a:xfrm>
              <a:prstGeom prst="rect">
                <a:avLst/>
              </a:prstGeom>
              <a:blipFill>
                <a:blip r:embed="rId4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1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7049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79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A" sz="1600" dirty="0"/>
                        <a:t>≥</a:t>
                      </a:r>
                      <a:r>
                        <a:rPr lang="es-PA" sz="1600" dirty="0">
                          <a:latin typeface="Montserrat" pitchFamily="2" charset="0"/>
                        </a:rPr>
                        <a:t>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 </a:t>
                      </a:r>
                      <a:r>
                        <a:rPr lang="en-PA" sz="1600"/>
                        <a:t>≥ </a:t>
                      </a:r>
                      <a:r>
                        <a:rPr lang="es-PA" sz="1600">
                          <a:latin typeface="Montserrat" pitchFamily="2" charset="0"/>
                        </a:rPr>
                        <a:t>1,000 </a:t>
                      </a:r>
                      <a:r>
                        <a:rPr lang="es-PA" sz="1600" dirty="0">
                          <a:latin typeface="Montserrat" pitchFamily="2" charset="0"/>
                        </a:rPr>
                        <a:t>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2d8157ce-83da-413d-a051-424db47c4f2a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25f9d8e5-db99-495e-afee-289b3a937a7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7827</TotalTime>
  <Words>1641</Words>
  <Application>Microsoft Macintosh PowerPoint</Application>
  <PresentationFormat>Widescreen</PresentationFormat>
  <Paragraphs>252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Montserrat</vt:lpstr>
      <vt:lpstr>Symbol</vt:lpstr>
      <vt:lpstr>Neo Sans Pro</vt:lpstr>
      <vt:lpstr>Arial</vt:lpstr>
      <vt:lpstr>Amatic SC</vt:lpstr>
      <vt:lpstr>Cambria Math</vt:lpstr>
      <vt:lpstr>Roboto Light</vt:lpstr>
      <vt:lpstr>Meeting Tools by Slidesgo</vt:lpstr>
      <vt:lpstr>Matchington Project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188</cp:revision>
  <dcterms:modified xsi:type="dcterms:W3CDTF">2023-08-11T00:03:41Z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