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8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82" r:id="rId24"/>
    <p:sldId id="483" r:id="rId25"/>
    <p:sldId id="466" r:id="rId26"/>
    <p:sldId id="323" r:id="rId27"/>
  </p:sldIdLst>
  <p:sldSz cx="12192000" cy="6858000"/>
  <p:notesSz cx="6858000" cy="9144000"/>
  <p:embeddedFontLst>
    <p:embeddedFont>
      <p:font typeface="Amatic SC" panose="00000500000000000000" pitchFamily="2" charset="-79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Montserrat" pitchFamily="2" charset="0"/>
      <p:regular r:id="rId32"/>
      <p:bold r:id="rId33"/>
      <p:italic r:id="rId34"/>
      <p:boldItalic r:id="rId35"/>
    </p:embeddedFont>
    <p:embeddedFont>
      <p:font typeface="Neo Sans Pro" panose="020B0504030504040204" pitchFamily="34" charset="0"/>
      <p:regular r:id="rId36"/>
      <p:bold r:id="rId37"/>
      <p:italic r:id="rId38"/>
      <p:boldItalic r:id="rId39"/>
    </p:embeddedFont>
    <p:embeddedFont>
      <p:font typeface="Roboto Light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967" autoAdjust="0"/>
  </p:normalViewPr>
  <p:slideViewPr>
    <p:cSldViewPr snapToGrid="0" snapToObjects="1">
      <p:cViewPr varScale="1">
        <p:scale>
          <a:sx n="133" d="100"/>
          <a:sy n="133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 err="1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Matchington</a:t>
            </a: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93086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346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12879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41017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Medidas de Dispersión para Tutores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Enseñanza (PSE)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Enseñanza (MSE)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𝑃𝑆𝐸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blipFill>
                <a:blip r:embed="rId5"/>
                <a:stretch>
                  <a:fillRect l="-9677" r="-48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Enseñanza (VSE)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𝑃𝑆𝐸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601052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Enseñanza (DEEE)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𝑉𝑆𝐸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blipFill>
                <a:blip r:embed="rId7"/>
                <a:stretch>
                  <a:fillRect r="-3704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325922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Tutores.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7159F17-8CF3-D3A7-9AB7-E2152C57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1530208" y="1428998"/>
            <a:ext cx="89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Estadísticos para el Emparejamiento |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580188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Se tomará cada una muestra de </a:t>
            </a:r>
            <a:r>
              <a:rPr lang="es-PA" i="1" dirty="0">
                <a:latin typeface="Montserrat" pitchFamily="2" charset="0"/>
              </a:rPr>
              <a:t>(n = 15 tutores, n = 40 estudiantes) </a:t>
            </a:r>
            <a:r>
              <a:rPr lang="es-PA" dirty="0">
                <a:latin typeface="Montserrat" pitchFamily="2" charset="0"/>
              </a:rPr>
              <a:t>como referencia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C83CE-EC61-AFD4-AA38-2DA10AD5B73F}"/>
              </a:ext>
            </a:extLst>
          </p:cNvPr>
          <p:cNvSpPr txBox="1"/>
          <p:nvPr/>
        </p:nvSpPr>
        <p:spPr>
          <a:xfrm>
            <a:off x="1530208" y="2269014"/>
            <a:ext cx="304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Coeficiente de Pearson (r)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EA9F-97BF-1550-FFAF-6370F8BA1496}"/>
                  </a:ext>
                </a:extLst>
              </p:cNvPr>
              <p:cNvSpPr txBox="1"/>
              <p:nvPr/>
            </p:nvSpPr>
            <p:spPr>
              <a:xfrm>
                <a:off x="2257918" y="2729688"/>
                <a:ext cx="1039515" cy="415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EA9F-97BF-1550-FFAF-6370F8BA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18" y="2729688"/>
                <a:ext cx="1039515" cy="415114"/>
              </a:xfrm>
              <a:prstGeom prst="rect">
                <a:avLst/>
              </a:prstGeom>
              <a:blipFill>
                <a:blip r:embed="rId3"/>
                <a:stretch>
                  <a:fillRect l="-1170" t="-89706" r="-15205" b="-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EA3976-B64D-C490-4E58-D40633B21BA8}"/>
              </a:ext>
            </a:extLst>
          </p:cNvPr>
          <p:cNvSpPr txBox="1"/>
          <p:nvPr/>
        </p:nvSpPr>
        <p:spPr>
          <a:xfrm>
            <a:off x="1064561" y="3231477"/>
            <a:ext cx="417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Donde </a:t>
            </a:r>
            <a:r>
              <a:rPr lang="es-PA" i="1" dirty="0">
                <a:latin typeface="Montserrat" pitchFamily="2" charset="0"/>
              </a:rPr>
              <a:t>t</a:t>
            </a:r>
            <a:r>
              <a:rPr lang="es-PA" dirty="0">
                <a:latin typeface="Montserrat" pitchFamily="2" charset="0"/>
              </a:rPr>
              <a:t> es la variable número uno (Tutores) y </a:t>
            </a:r>
            <a:r>
              <a:rPr lang="es-PA" i="1" dirty="0">
                <a:latin typeface="Montserrat" pitchFamily="2" charset="0"/>
              </a:rPr>
              <a:t>e</a:t>
            </a:r>
            <a:r>
              <a:rPr lang="es-PA" dirty="0">
                <a:latin typeface="Montserrat" pitchFamily="2" charset="0"/>
              </a:rPr>
              <a:t> es la variable número dos (Estudiantes) 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5BB52-F131-DD47-A1E9-24041EE0D408}"/>
              </a:ext>
            </a:extLst>
          </p:cNvPr>
          <p:cNvSpPr txBox="1"/>
          <p:nvPr/>
        </p:nvSpPr>
        <p:spPr>
          <a:xfrm>
            <a:off x="1064561" y="3828053"/>
            <a:ext cx="4227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 multiplicación </a:t>
            </a:r>
            <a:r>
              <a:rPr lang="es-PA" i="1" dirty="0" err="1">
                <a:latin typeface="Montserrat" pitchFamily="2" charset="0"/>
              </a:rPr>
              <a:t>zt</a:t>
            </a:r>
            <a:r>
              <a:rPr lang="es-PA" dirty="0">
                <a:latin typeface="Montserrat" pitchFamily="2" charset="0"/>
              </a:rPr>
              <a:t> es la Desviación Estándar de la Variable número uno y </a:t>
            </a:r>
            <a:r>
              <a:rPr lang="es-PA" i="1" dirty="0" err="1">
                <a:latin typeface="Montserrat" pitchFamily="2" charset="0"/>
              </a:rPr>
              <a:t>ze</a:t>
            </a:r>
            <a:r>
              <a:rPr lang="es-PA" dirty="0">
                <a:latin typeface="Montserrat" pitchFamily="2" charset="0"/>
              </a:rPr>
              <a:t> es la Desviación Estándar de la variable número 2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A19F2-AFED-4598-5C8D-834EF5797C57}"/>
              </a:ext>
            </a:extLst>
          </p:cNvPr>
          <p:cNvSpPr txBox="1"/>
          <p:nvPr/>
        </p:nvSpPr>
        <p:spPr>
          <a:xfrm>
            <a:off x="1114961" y="4685436"/>
            <a:ext cx="417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N es el número de datos, constante 15 para tutores, constante 40 para estudiantes.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6EDFB-1407-601E-2B1D-442AD6146076}"/>
              </a:ext>
            </a:extLst>
          </p:cNvPr>
          <p:cNvSpPr txBox="1"/>
          <p:nvPr/>
        </p:nvSpPr>
        <p:spPr>
          <a:xfrm>
            <a:off x="6981808" y="2269014"/>
            <a:ext cx="304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Coeficiente de Pearson (r)</a:t>
            </a:r>
            <a:endParaRPr lang="en-US" sz="16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7813</TotalTime>
  <Words>1597</Words>
  <Application>Microsoft Office PowerPoint</Application>
  <PresentationFormat>Widescreen</PresentationFormat>
  <Paragraphs>249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Montserrat</vt:lpstr>
      <vt:lpstr>Amatic SC</vt:lpstr>
      <vt:lpstr>Roboto Light</vt:lpstr>
      <vt:lpstr>Symbol</vt:lpstr>
      <vt:lpstr>Cambria Math</vt:lpstr>
      <vt:lpstr>Neo Sans Pro</vt:lpstr>
      <vt:lpstr>Arial</vt:lpstr>
      <vt:lpstr>Meeting Tools by Slidesgo</vt:lpstr>
      <vt:lpstr>Matchington Project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184</cp:revision>
  <dcterms:modified xsi:type="dcterms:W3CDTF">2023-08-10T18:12:48Z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