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5"/>
  </p:notesMasterIdLst>
  <p:sldIdLst>
    <p:sldId id="256" r:id="rId5"/>
    <p:sldId id="467" r:id="rId6"/>
    <p:sldId id="363" r:id="rId7"/>
    <p:sldId id="353" r:id="rId8"/>
    <p:sldId id="465" r:id="rId9"/>
    <p:sldId id="464" r:id="rId10"/>
    <p:sldId id="468" r:id="rId11"/>
    <p:sldId id="466" r:id="rId12"/>
    <p:sldId id="463" r:id="rId13"/>
    <p:sldId id="323" r:id="rId14"/>
  </p:sldIdLst>
  <p:sldSz cx="12192000" cy="6858000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Montserrat" pitchFamily="2" charset="0"/>
      <p:regular r:id="rId18"/>
      <p:bold r:id="rId19"/>
      <p:italic r:id="rId20"/>
      <p:boldItalic r:id="rId21"/>
    </p:embeddedFont>
    <p:embeddedFont>
      <p:font typeface="Neo Sans Pro" panose="020B0504030504040204" pitchFamily="34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94967" autoAdjust="0"/>
  </p:normalViewPr>
  <p:slideViewPr>
    <p:cSldViewPr snapToGrid="0" snapToObjects="1">
      <p:cViewPr varScale="1">
        <p:scale>
          <a:sx n="133" d="100"/>
          <a:sy n="133" d="100"/>
        </p:scale>
        <p:origin x="1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Tutorías Presenciales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Aplicación de Pruebas Formativas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Contenidos Educativos Digitales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Autoaprendizaje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Estudiantes</a:t>
          </a:r>
          <a:endParaRPr lang="en-US" b="1" dirty="0"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1</a:t>
          </a:r>
          <a:endParaRPr lang="en-US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2</a:t>
          </a:r>
          <a:endParaRPr lang="en-US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3</a:t>
          </a:r>
          <a:endParaRPr lang="en-US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4</a:t>
          </a:r>
          <a:endParaRPr lang="en-US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Estudiante 5</a:t>
          </a:r>
          <a:endParaRPr lang="en-US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/>
      <dgm:t>
        <a:bodyPr/>
        <a:lstStyle/>
        <a:p>
          <a:r>
            <a:rPr lang="es-PA" sz="3200" b="1" dirty="0">
              <a:latin typeface="Montserrat" pitchFamily="2" charset="0"/>
            </a:rPr>
            <a:t>Tutores</a:t>
          </a:r>
          <a:endParaRPr lang="en-US" sz="3200" b="1" dirty="0"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 1</a:t>
          </a:r>
          <a:endParaRPr lang="en-US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 2</a:t>
          </a:r>
          <a:endParaRPr lang="en-US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 3</a:t>
          </a:r>
          <a:endParaRPr lang="en-US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 4</a:t>
          </a:r>
          <a:endParaRPr lang="en-US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Tutor 5</a:t>
          </a:r>
          <a:endParaRPr lang="en-US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Tutorías Presenciales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982357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2423013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353094"/>
            <a:satOff val="-26948"/>
            <a:lumOff val="-205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Pruebas Formativas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982357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2423013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706188"/>
            <a:satOff val="-53897"/>
            <a:lumOff val="-41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Contenidos Educativos Digitales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982357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2423013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Autoaprendizaje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982357"/>
        <a:ext cx="2043817" cy="1196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982357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2423013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353094"/>
            <a:satOff val="-26948"/>
            <a:lumOff val="-205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982357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2423013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706188"/>
            <a:satOff val="-53897"/>
            <a:lumOff val="-41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982357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2317947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2423013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1945132"/>
          <a:ext cx="2118267" cy="1270960"/>
        </a:xfrm>
        <a:prstGeom prst="roundRect">
          <a:avLst>
            <a:gd name="adj" fmla="val 1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982357"/>
        <a:ext cx="2043817" cy="1196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latin typeface="Montserrat" pitchFamily="2" charset="0"/>
            </a:rPr>
            <a:t>Estudiantes</a:t>
          </a:r>
          <a:endParaRPr lang="en-US" sz="3200" b="1" kern="1200" dirty="0"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Estudiante 1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Estudiante 2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Estudiante 3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Estudiante 4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Estudiante 5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latin typeface="Montserrat" pitchFamily="2" charset="0"/>
            </a:rPr>
            <a:t>Tutores</a:t>
          </a:r>
          <a:endParaRPr lang="en-US" sz="3200" b="1" kern="1200" dirty="0"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Tutor 1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Tutor 2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Tutor 3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Tutor 4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100" b="1" kern="1200" dirty="0">
              <a:latin typeface="Montserrat" pitchFamily="2" charset="0"/>
            </a:rPr>
            <a:t>Tutor 5</a:t>
          </a:r>
          <a:endParaRPr lang="en-US" sz="31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#PilandoAndo2023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 Gente Ayudando Gente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Google Shape;246;p40">
            <a:extLst>
              <a:ext uri="{FF2B5EF4-FFF2-40B4-BE49-F238E27FC236}">
                <a16:creationId xmlns:a16="http://schemas.microsoft.com/office/drawing/2014/main" id="{76C4142B-A34E-FBFE-B0DA-052F2944D3B9}"/>
              </a:ext>
            </a:extLst>
          </p:cNvPr>
          <p:cNvSpPr txBox="1">
            <a:spLocks/>
          </p:cNvSpPr>
          <p:nvPr/>
        </p:nvSpPr>
        <p:spPr>
          <a:xfrm>
            <a:off x="97277" y="1444877"/>
            <a:ext cx="4338536" cy="39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r>
              <a:rPr lang="es-ES" sz="1800" b="1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Pensemos por un segundo</a:t>
            </a:r>
            <a:r>
              <a:rPr lang="es-ES" sz="1800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tal si hacemos un</a:t>
            </a:r>
            <a:r>
              <a:rPr lang="es-ES" sz="1800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tutoría de matemáticas MASIVA con cientos de estudiantes y decenas de tutores?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tal si involucramos a la empresa privada y a voluntarios para dar tutorías?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tal si nos apoyamos entre nosotros para alcanzar nuestros objetivos humanos?</a:t>
            </a:r>
          </a:p>
          <a:p>
            <a:pPr marL="4254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tal si nos unimos todos para mejorar nuestra educación? </a:t>
            </a:r>
            <a:endParaRPr lang="es-ES" sz="1800" dirty="0">
              <a:solidFill>
                <a:schemeClr val="tx1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15000"/>
              </a:lnSpc>
              <a:spcAft>
                <a:spcPts val="800"/>
              </a:spcAft>
            </a:pPr>
            <a:endParaRPr lang="es-PA" sz="1800" dirty="0">
              <a:solidFill>
                <a:schemeClr val="tx1"/>
              </a:solidFill>
              <a:effectLst/>
              <a:latin typeface="Neo Sans Pro" panose="020B05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5" y="1792897"/>
            <a:ext cx="7600624" cy="5065103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01895" y="266375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hora de </a:t>
            </a:r>
            <a:r>
              <a:rPr lang="en-US" sz="3200" b="1" kern="0" dirty="0" err="1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repensar</a:t>
            </a:r>
            <a:r>
              <a:rPr lang="en-US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r>
              <a:rPr lang="en-US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kern="0" dirty="0" err="1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Pregunta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Incómodas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542517" y="1862642"/>
            <a:ext cx="7106963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Sistematización de Procesos 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807911" y="351859"/>
            <a:ext cx="6968489" cy="110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3200" b="1" kern="0" dirty="0" err="1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involucramos</a:t>
            </a: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la </a:t>
            </a:r>
            <a:r>
              <a:rPr lang="en-US" sz="3200" b="1" kern="0" dirty="0" err="1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</a:t>
            </a: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200" b="1" kern="0" dirty="0" err="1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</a:t>
            </a:r>
            <a:r>
              <a:rPr lang="en-US" sz="3200" b="1" kern="0" dirty="0">
                <a:effectLst/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PA" sz="32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993184"/>
              </p:ext>
            </p:extLst>
          </p:nvPr>
        </p:nvGraphicFramePr>
        <p:xfrm>
          <a:off x="843064" y="564271"/>
          <a:ext cx="11024682" cy="516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group of people sitting at a table looking at a screen&#10;&#10;Description automatically generated with low confidence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369" y="3963067"/>
            <a:ext cx="2088204" cy="1391592"/>
          </a:xfrm>
          <a:prstGeom prst="rect">
            <a:avLst/>
          </a:prstGeom>
        </p:spPr>
      </p:pic>
      <p:pic>
        <p:nvPicPr>
          <p:cNvPr id="12" name="Picture 11" descr="A person standing in front of a whiteboard&#10;&#10;Description automatically generated with medium confidence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176" r="9416"/>
          <a:stretch/>
        </p:blipFill>
        <p:spPr>
          <a:xfrm>
            <a:off x="6793455" y="3961436"/>
            <a:ext cx="2088204" cy="1391592"/>
          </a:xfrm>
          <a:prstGeom prst="rect">
            <a:avLst/>
          </a:prstGeom>
        </p:spPr>
      </p:pic>
      <p:pic>
        <p:nvPicPr>
          <p:cNvPr id="14" name="Picture 13" descr="A person giving a presentation&#10;&#10;Description automatically generated with low confidence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64" y="3961436"/>
            <a:ext cx="2088204" cy="139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843064" y="5742585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Ilustración #1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Ciclo de Retroalimentación Académica 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 descr="A picture containing person&#10;&#10;Description automatically generated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9542" y="3957446"/>
            <a:ext cx="2088204" cy="13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135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err="1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roceso</a:t>
            </a:r>
            <a:r>
              <a:rPr lang="en-US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Recolección</a:t>
            </a:r>
            <a:r>
              <a:rPr lang="en-US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921633"/>
              </p:ext>
            </p:extLst>
          </p:nvPr>
        </p:nvGraphicFramePr>
        <p:xfrm>
          <a:off x="843064" y="564271"/>
          <a:ext cx="11024682" cy="516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group of people sitting at a table looking at a screen&#10;&#10;Description automatically generated with low confidence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369" y="3963067"/>
            <a:ext cx="2088204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93455" y="3961436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44152" y="3961436"/>
            <a:ext cx="2086027" cy="139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843064" y="5742585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Ilustración #1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Ciclo de Retroalimentación Académica 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 descr="A picture containing person&#10;&#10;Description automatically generated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9542" y="3957446"/>
            <a:ext cx="2088204" cy="13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77C4D760-118D-2577-1E01-0AC7AF97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33608"/>
              </p:ext>
            </p:extLst>
          </p:nvPr>
        </p:nvGraphicFramePr>
        <p:xfrm>
          <a:off x="-1735846" y="11045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247799"/>
              </p:ext>
            </p:extLst>
          </p:nvPr>
        </p:nvGraphicFramePr>
        <p:xfrm>
          <a:off x="4064000" y="10566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3832698" y="2691319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3832698" y="2795081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3832698" y="2470826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/>
          <p:nvPr/>
        </p:nvCxnSpPr>
        <p:spPr>
          <a:xfrm>
            <a:off x="3832698" y="4844374"/>
            <a:ext cx="2790758" cy="771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3832698" y="4152970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77C4D760-118D-2577-1E01-0AC7AF97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8DE391E3-43EA-6751-2737-D779A3094269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11" name="Picture 10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EE6FD703-A182-0FDC-CBE9-6C9493BE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10">
            <a:extLst>
              <a:ext uri="{FF2B5EF4-FFF2-40B4-BE49-F238E27FC236}">
                <a16:creationId xmlns:a16="http://schemas.microsoft.com/office/drawing/2014/main" id="{9C93F1BE-C9F2-181F-E95E-52036E490D79}"/>
              </a:ext>
            </a:extLst>
          </p:cNvPr>
          <p:cNvSpPr txBox="1"/>
          <p:nvPr/>
        </p:nvSpPr>
        <p:spPr>
          <a:xfrm>
            <a:off x="1" y="5694570"/>
            <a:ext cx="12191999" cy="77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4400" b="1" dirty="0" err="1">
                <a:solidFill>
                  <a:schemeClr val="bg1"/>
                </a:solidFill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Ejecutemos</a:t>
            </a:r>
            <a:r>
              <a:rPr lang="en-US" sz="4400" b="1" dirty="0">
                <a:solidFill>
                  <a:schemeClr val="bg1"/>
                </a:solidFill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Soluciones</a:t>
            </a:r>
            <a:endParaRPr lang="es-PA" sz="4400" b="1" kern="0" dirty="0">
              <a:solidFill>
                <a:schemeClr val="bg1"/>
              </a:solidFill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246;p40">
            <a:extLst>
              <a:ext uri="{FF2B5EF4-FFF2-40B4-BE49-F238E27FC236}">
                <a16:creationId xmlns:a16="http://schemas.microsoft.com/office/drawing/2014/main" id="{74E434B9-C10A-6E51-F0C6-A74235FD288E}"/>
              </a:ext>
            </a:extLst>
          </p:cNvPr>
          <p:cNvSpPr txBox="1">
            <a:spLocks/>
          </p:cNvSpPr>
          <p:nvPr/>
        </p:nvSpPr>
        <p:spPr>
          <a:xfrm>
            <a:off x="152399" y="2257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chemeClr val="bg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9755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5978</TotalTime>
  <Words>265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Amatic SC</vt:lpstr>
      <vt:lpstr>Arial</vt:lpstr>
      <vt:lpstr>Montserrat</vt:lpstr>
      <vt:lpstr>Neo Sans Pro</vt:lpstr>
      <vt:lpstr>Roboto Light</vt:lpstr>
      <vt:lpstr>Meeting Tools by Slidesgo</vt:lpstr>
      <vt:lpstr>#PilandoAndo2023  Gente Ayudando Gente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156</cp:revision>
  <dcterms:modified xsi:type="dcterms:W3CDTF">2023-08-08T06:38:45Z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