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16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Layouts/slideLayout18.xml" ContentType="application/vnd.openxmlformats-officedocument.presentationml.slideLayout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  <p:sldMasterId id="2147483662" r:id="rId2"/>
  </p:sldMasterIdLst>
  <p:notesMasterIdLst>
    <p:notesMasterId r:id="rId21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9144000" cy="51435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4062616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7732726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3512917" name="Google Shape;139;g2eb522a133c_4_0:notes"/>
          <p:cNvSpPr/>
          <p:nvPr>
            <p:ph type="sldImg" idx="2"/>
          </p:nvPr>
        </p:nvSpPr>
        <p:spPr bwMode="auto"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8356641" name="Google Shape;140;g2eb522a133c_4_0:notes"/>
          <p:cNvSpPr txBox="1"/>
          <p:nvPr>
            <p:ph type="body" idx="1"/>
          </p:nvPr>
        </p:nvSpPr>
        <p:spPr bwMode="auto"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36564700" name="Google Shape;141;g2eb522a133c_4_0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017256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9740586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33390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28A4CCE-AC5B-AD5D-44C9-77D0972B9A9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2547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230757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247903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1EB2A73-89C0-4830-54E5-4C441C317CE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50683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40835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49617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308027-7BEF-378A-A55D-B367F449AF9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933714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97899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1263353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469CD4F-1E7A-2ECD-B765-DB55F4448C5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848600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814246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3469192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202EA47-BEBB-F80A-037E-C4E1EAAFAFA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282559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8149801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594867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5C2482-BB8C-15EF-B34D-34EE9DF410D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298919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429800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77039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17716C7-A163-748C-4954-F65E69110B8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13435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0094377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842126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549551-8706-B019-3858-BEDCCD0003F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453631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785892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733137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7950F23-549E-C84F-A9A1-CC586170178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29237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7019167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104585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BFC7612-0B58-BACF-A40C-E55A66519BC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696631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0848188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933589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A8EFF62-7585-670F-A830-F3854069629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30625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09169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174256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A941AC1-0C04-F2CD-1B3E-37BF681F619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377783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407963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456468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9EEF4D6-89B4-A15B-D9E2-2D08D5E30B2A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46181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44330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5796847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133168-AB20-9819-746A-CC5CC407737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1606760" name="Google Shape;10;p2"/>
          <p:cNvSpPr txBox="1"/>
          <p:nvPr>
            <p:ph type="ctrTitle"/>
          </p:nvPr>
        </p:nvSpPr>
        <p:spPr bwMode="auto"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pPr>
              <a:defRPr/>
            </a:pPr>
            <a:endParaRPr/>
          </a:p>
        </p:txBody>
      </p:sp>
      <p:sp>
        <p:nvSpPr>
          <p:cNvPr id="1986121047" name="Google Shape;11;p2"/>
          <p:cNvSpPr txBox="1"/>
          <p:nvPr>
            <p:ph type="subTitle" idx="1"/>
          </p:nvPr>
        </p:nvSpPr>
        <p:spPr bwMode="auto"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pPr>
              <a:defRPr/>
            </a:pPr>
            <a:endParaRPr/>
          </a:p>
        </p:txBody>
      </p:sp>
      <p:sp>
        <p:nvSpPr>
          <p:cNvPr id="1170337912" name="Google Shape;12;p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ig number" preserve="0" showMasterPhAnim="0" showMasterSp="1" userDrawn="1">
  <p:cSld name="BIG_NUMB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9035202" name="Google Shape;45;p11"/>
          <p:cNvSpPr txBox="1"/>
          <p:nvPr>
            <p:ph type="title" hasCustomPrompt="1"/>
          </p:nvPr>
        </p:nvSpPr>
        <p:spPr bwMode="auto"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6355016" name="Google Shape;46;p11"/>
          <p:cNvSpPr txBox="1"/>
          <p:nvPr>
            <p:ph type="body" idx="1"/>
          </p:nvPr>
        </p:nvSpPr>
        <p:spPr bwMode="auto"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5946302" name="Google Shape;47;p1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524694" name="Google Shape;49;p12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7_Custom Layout" preserve="0" showMasterPhAnim="0" showMasterSp="0" userDrawn="1">
  <p:cSld name="47_Custom Layout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70448070" name="Google Shape;51;p13"/>
          <p:cNvPicPr/>
          <p:nvPr/>
        </p:nvPicPr>
        <p:blipFill rotWithShape="1">
          <a:blip r:embed="rId2">
            <a:alphaModFix/>
          </a:blip>
          <a:srcRect l="0" t="0" r="0" b="0"/>
          <a:stretch/>
        </p:blipFill>
        <p:spPr bwMode="auto">
          <a:xfrm>
            <a:off x="1842516" y="-162779"/>
            <a:ext cx="5458966" cy="54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8910713" name="Google Shape;52;p13"/>
          <p:cNvPicPr/>
          <p:nvPr/>
        </p:nvPicPr>
        <p:blipFill rotWithShape="1">
          <a:blip r:embed="rId3">
            <a:alphaModFix/>
          </a:blip>
          <a:srcRect l="0" t="0" r="0" b="0"/>
          <a:stretch/>
        </p:blipFill>
        <p:spPr bwMode="auto">
          <a:xfrm>
            <a:off x="2335857" y="1889301"/>
            <a:ext cx="4127677" cy="1262181"/>
          </a:xfrm>
          <a:prstGeom prst="rect">
            <a:avLst/>
          </a:prstGeom>
          <a:noFill/>
          <a:ln>
            <a:noFill/>
          </a:ln>
        </p:spPr>
      </p:pic>
      <p:sp>
        <p:nvSpPr>
          <p:cNvPr id="526552652" name="Google Shape;53;p13"/>
          <p:cNvSpPr txBox="1"/>
          <p:nvPr/>
        </p:nvSpPr>
        <p:spPr bwMode="auto">
          <a:xfrm>
            <a:off x="1193006" y="3515815"/>
            <a:ext cx="321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En cybersécurité aussi, le savoir n’a de valeur que si il est partagé.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798921608" name="Google Shape;54;p13"/>
          <p:cNvSpPr txBox="1"/>
          <p:nvPr/>
        </p:nvSpPr>
        <p:spPr bwMode="auto">
          <a:xfrm>
            <a:off x="4764026" y="3515815"/>
            <a:ext cx="3277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In Cybersecurity too, knowledge only increases in value once shared.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700391939" name="Google Shape;55;p13"/>
          <p:cNvSpPr txBox="1"/>
          <p:nvPr/>
        </p:nvSpPr>
        <p:spPr bwMode="auto">
          <a:xfrm>
            <a:off x="6689345" y="4710283"/>
            <a:ext cx="217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cxnSp>
        <p:nvCxnSpPr>
          <p:cNvPr id="2026160818" name="Google Shape;56;p13"/>
          <p:cNvCxnSpPr/>
          <p:nvPr/>
        </p:nvCxnSpPr>
        <p:spPr bwMode="auto">
          <a:xfrm>
            <a:off x="4579144" y="3558677"/>
            <a:ext cx="0" cy="36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et contenu" preserve="0" showMasterPhAnim="0" showMasterSp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3206203" name="Google Shape;58;p14"/>
          <p:cNvSpPr txBox="1"/>
          <p:nvPr>
            <p:ph type="title"/>
          </p:nvPr>
        </p:nvSpPr>
        <p:spPr bwMode="auto">
          <a:xfrm>
            <a:off x="911453" y="681229"/>
            <a:ext cx="6908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  <a:defRPr sz="2400">
                <a:solidFill>
                  <a:srgbClr val="FB70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40259033" name="Google Shape;59;p14"/>
          <p:cNvSpPr txBox="1"/>
          <p:nvPr>
            <p:ph type="body" idx="1"/>
          </p:nvPr>
        </p:nvSpPr>
        <p:spPr bwMode="auto">
          <a:xfrm>
            <a:off x="911453" y="1299652"/>
            <a:ext cx="7486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marL="914400" lvl="1" indent="-3365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/>
            </a:lvl2pPr>
            <a:lvl3pPr marL="1371600" lvl="2" indent="-3238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/>
            </a:lvl3pPr>
            <a:lvl4pPr marL="1828800" lvl="3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3200400" lvl="6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3657600" lvl="7" indent="-3175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4114800" lvl="8" indent="-3175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36182583" name="Google Shape;60;p14"/>
          <p:cNvCxnSpPr/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66689344" name="Google Shape;61;p14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1892382916" name="Google Shape;62;p14"/>
          <p:cNvCxnSpPr/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7385175" name="Google Shape;63;p14"/>
          <p:cNvCxnSpPr/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055898112" name="Google Shape;64;p14"/>
          <p:cNvSpPr txBox="1"/>
          <p:nvPr>
            <p:ph type="dt" idx="10"/>
          </p:nvPr>
        </p:nvSpPr>
        <p:spPr bwMode="auto">
          <a:xfrm>
            <a:off x="5812723" y="125134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pPr>
              <a:defRPr/>
            </a:pPr>
            <a:endParaRPr/>
          </a:p>
        </p:txBody>
      </p:sp>
      <p:cxnSp>
        <p:nvCxnSpPr>
          <p:cNvPr id="1589270345" name="Google Shape;65;p14"/>
          <p:cNvCxnSpPr/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57764951" name="Google Shape;66;p14"/>
          <p:cNvCxnSpPr/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02547183" name="Google Shape;67;p14"/>
          <p:cNvCxnSpPr/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396316247" name="Google Shape;68;p14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944393222" name="Google Shape;69;p14"/>
          <p:cNvCxnSpPr/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60311070" name="Google Shape;70;p14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7_Custom Layout" preserve="0" showMasterPhAnim="0" showMasterSp="0" userDrawn="1">
  <p:cSld name="47_Custom Layout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57319014" name="Google Shape;80;p16"/>
          <p:cNvPicPr/>
          <p:nvPr/>
        </p:nvPicPr>
        <p:blipFill rotWithShape="1">
          <a:blip r:embed="rId2">
            <a:alphaModFix/>
          </a:blip>
          <a:srcRect l="0" t="0" r="0" b="0"/>
          <a:stretch/>
        </p:blipFill>
        <p:spPr bwMode="auto">
          <a:xfrm>
            <a:off x="1842516" y="-162779"/>
            <a:ext cx="5458966" cy="54690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3442720" name="Google Shape;81;p16"/>
          <p:cNvPicPr/>
          <p:nvPr/>
        </p:nvPicPr>
        <p:blipFill rotWithShape="1">
          <a:blip r:embed="rId3">
            <a:alphaModFix/>
          </a:blip>
          <a:srcRect l="0" t="0" r="0" b="0"/>
          <a:stretch/>
        </p:blipFill>
        <p:spPr bwMode="auto">
          <a:xfrm>
            <a:off x="2335857" y="1889301"/>
            <a:ext cx="4127677" cy="1262181"/>
          </a:xfrm>
          <a:prstGeom prst="rect">
            <a:avLst/>
          </a:prstGeom>
          <a:noFill/>
          <a:ln>
            <a:noFill/>
          </a:ln>
        </p:spPr>
      </p:pic>
      <p:sp>
        <p:nvSpPr>
          <p:cNvPr id="819610681" name="Google Shape;82;p16"/>
          <p:cNvSpPr txBox="1"/>
          <p:nvPr/>
        </p:nvSpPr>
        <p:spPr bwMode="auto">
          <a:xfrm>
            <a:off x="1193006" y="3515815"/>
            <a:ext cx="3217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En cybersécurité aussi, le savoir n’a de valeur que si il est partagé.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2075546716" name="Google Shape;83;p16"/>
          <p:cNvSpPr txBox="1"/>
          <p:nvPr/>
        </p:nvSpPr>
        <p:spPr bwMode="auto">
          <a:xfrm>
            <a:off x="4764026" y="3515815"/>
            <a:ext cx="32775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In Cybersecurity too, knowledge only increases in value once shared.</a:t>
            </a:r>
            <a:endParaRPr sz="1200" b="0" i="0" u="none" strike="noStrike" cap="none">
              <a:solidFill>
                <a:schemeClr val="lt1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330660692" name="Google Shape;84;p16"/>
          <p:cNvSpPr txBox="1"/>
          <p:nvPr/>
        </p:nvSpPr>
        <p:spPr bwMode="auto">
          <a:xfrm>
            <a:off x="6689345" y="4710283"/>
            <a:ext cx="2178600" cy="2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1200" b="1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cxnSp>
        <p:nvCxnSpPr>
          <p:cNvPr id="1016082885" name="Google Shape;85;p16"/>
          <p:cNvCxnSpPr/>
          <p:nvPr/>
        </p:nvCxnSpPr>
        <p:spPr bwMode="auto">
          <a:xfrm>
            <a:off x="4579144" y="3558677"/>
            <a:ext cx="0" cy="3612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et contenu" preserve="0" showMasterPhAnim="0" showMasterSp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844563" name="Google Shape;87;p17"/>
          <p:cNvSpPr txBox="1"/>
          <p:nvPr>
            <p:ph type="title"/>
          </p:nvPr>
        </p:nvSpPr>
        <p:spPr bwMode="auto">
          <a:xfrm>
            <a:off x="911453" y="681229"/>
            <a:ext cx="6908100" cy="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B7023"/>
              </a:buClr>
              <a:buSzPts val="2400"/>
              <a:buFont typeface="Roboto Medium"/>
              <a:buNone/>
              <a:defRPr sz="2400">
                <a:solidFill>
                  <a:srgbClr val="FB702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6539381" name="Google Shape;88;p17"/>
          <p:cNvSpPr txBox="1"/>
          <p:nvPr>
            <p:ph type="body" idx="1"/>
          </p:nvPr>
        </p:nvSpPr>
        <p:spPr bwMode="auto">
          <a:xfrm>
            <a:off x="911453" y="1299652"/>
            <a:ext cx="7486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1pPr>
            <a:lvl2pPr marL="91440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•"/>
              <a:defRPr sz="1700"/>
            </a:lvl2pPr>
            <a:lvl3pPr marL="137160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Arial"/>
              <a:buChar char="•"/>
              <a:defRPr sz="1500"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400"/>
            </a:lvl4pPr>
            <a:lvl5pPr marL="228600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Arial"/>
              <a:buChar char="•"/>
              <a:defRPr sz="12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222318626" name="Google Shape;89;p17"/>
          <p:cNvCxnSpPr/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34615802" name="Google Shape;90;p17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 b="0" i="0" u="none" strike="noStrike" cap="none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 b="0" i="0" u="none" strike="noStrike" cap="none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cxnSp>
        <p:nvCxnSpPr>
          <p:cNvPr id="257172566" name="Google Shape;91;p17"/>
          <p:cNvCxnSpPr/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554268126" name="Google Shape;92;p17"/>
          <p:cNvCxnSpPr/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5468165" name="Google Shape;93;p17"/>
          <p:cNvSpPr txBox="1"/>
          <p:nvPr>
            <p:ph type="dt" idx="10"/>
          </p:nvPr>
        </p:nvSpPr>
        <p:spPr bwMode="auto">
          <a:xfrm>
            <a:off x="5812723" y="125134"/>
            <a:ext cx="1096800" cy="1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48827625" name="Google Shape;94;p17"/>
          <p:cNvCxnSpPr/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86554668" name="Google Shape;95;p17"/>
          <p:cNvCxnSpPr/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069212462" name="Google Shape;96;p17"/>
          <p:cNvCxnSpPr/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68726163" name="Google Shape;97;p17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715947651" name="Google Shape;98;p17"/>
          <p:cNvCxnSpPr/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15505294" name="Google Shape;99;p17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_Titre de section" preserve="0" showMasterPhAnim="0" showMasterSp="1" userDrawn="1">
  <p:cSld name="1_Titre de section">
    <p:bg>
      <p:bgPr shadeToTitle="0">
        <a:solidFill>
          <a:srgbClr val="0C0C0C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98668226" name="Google Shape;101;p18"/>
          <p:cNvPicPr/>
          <p:nvPr/>
        </p:nvPicPr>
        <p:blipFill rotWithShape="1">
          <a:blip r:embed="rId2">
            <a:alphaModFix amt="80000"/>
          </a:blip>
          <a:srcRect l="0" t="0" r="0" b="0"/>
          <a:stretch/>
        </p:blipFill>
        <p:spPr bwMode="auto">
          <a:xfrm>
            <a:off x="-2627422" y="106001"/>
            <a:ext cx="4840992" cy="4849941"/>
          </a:xfrm>
          <a:prstGeom prst="rect">
            <a:avLst/>
          </a:prstGeom>
          <a:noFill/>
          <a:ln>
            <a:noFill/>
          </a:ln>
        </p:spPr>
      </p:pic>
      <p:sp>
        <p:nvSpPr>
          <p:cNvPr id="1603069051" name="Google Shape;102;p18"/>
          <p:cNvSpPr/>
          <p:nvPr/>
        </p:nvSpPr>
        <p:spPr bwMode="auto">
          <a:xfrm>
            <a:off x="0" y="0"/>
            <a:ext cx="510600" cy="5143500"/>
          </a:xfrm>
          <a:prstGeom prst="rect">
            <a:avLst/>
          </a:prstGeom>
          <a:solidFill>
            <a:srgbClr val="0C0C0C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46736739" name="Google Shape;103;p18"/>
          <p:cNvSpPr/>
          <p:nvPr/>
        </p:nvSpPr>
        <p:spPr bwMode="auto">
          <a:xfrm>
            <a:off x="669472" y="4723388"/>
            <a:ext cx="6567900" cy="330300"/>
          </a:xfrm>
          <a:prstGeom prst="rect">
            <a:avLst/>
          </a:prstGeom>
          <a:solidFill>
            <a:srgbClr val="0C0C0C"/>
          </a:solidFill>
          <a:ln w="12700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4948720" name="Google Shape;104;p18"/>
          <p:cNvSpPr txBox="1"/>
          <p:nvPr/>
        </p:nvSpPr>
        <p:spPr bwMode="auto">
          <a:xfrm>
            <a:off x="861165" y="4782146"/>
            <a:ext cx="3397199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>
                <a:solidFill>
                  <a:srgbClr val="595959"/>
                </a:solidFill>
                <a:latin typeface="Roboto"/>
                <a:ea typeface="Roboto"/>
                <a:cs typeface="Roboto"/>
              </a:rPr>
              <a:t>Copyright ©2020 WOCSA – All rights reserved </a:t>
            </a:r>
            <a:endParaRPr sz="1100"/>
          </a:p>
        </p:txBody>
      </p:sp>
      <p:sp>
        <p:nvSpPr>
          <p:cNvPr id="1351701944" name="Google Shape;105;p18"/>
          <p:cNvSpPr txBox="1"/>
          <p:nvPr>
            <p:ph type="title"/>
          </p:nvPr>
        </p:nvSpPr>
        <p:spPr bwMode="auto">
          <a:xfrm>
            <a:off x="911453" y="2189284"/>
            <a:ext cx="7482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Roboto Medium"/>
              <a:buNone/>
              <a:defRPr sz="4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67119244" name="Google Shape;106;p18"/>
          <p:cNvCxnSpPr/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94429315" name="Google Shape;107;p18"/>
          <p:cNvCxnSpPr/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34167425" name="Google Shape;108;p18"/>
          <p:cNvCxnSpPr/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32781179" name="Google Shape;109;p18"/>
          <p:cNvCxnSpPr/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83369517" name="Google Shape;110;p18"/>
          <p:cNvSpPr txBox="1"/>
          <p:nvPr/>
        </p:nvSpPr>
        <p:spPr bwMode="auto">
          <a:xfrm>
            <a:off x="8475955" y="129905"/>
            <a:ext cx="550500" cy="2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r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 </a:t>
            </a:r>
            <a:endParaRPr sz="1100"/>
          </a:p>
        </p:txBody>
      </p:sp>
      <p:cxnSp>
        <p:nvCxnSpPr>
          <p:cNvPr id="1259706375" name="Google Shape;111;p18"/>
          <p:cNvCxnSpPr/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1590946" name="Google Shape;112;p18"/>
          <p:cNvSpPr txBox="1"/>
          <p:nvPr>
            <p:ph type="dt" idx="10"/>
          </p:nvPr>
        </p:nvSpPr>
        <p:spPr bwMode="auto">
          <a:xfrm>
            <a:off x="5857545" y="132468"/>
            <a:ext cx="10749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>
                <a:solidFill>
                  <a:srgbClr val="7F7F7F"/>
                </a:solidFill>
                <a:latin typeface="Roboto"/>
                <a:ea typeface="Roboto"/>
                <a:cs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1878649047" name="Google Shape;113;p18"/>
          <p:cNvCxnSpPr/>
          <p:nvPr/>
        </p:nvCxnSpPr>
        <p:spPr bwMode="auto">
          <a:xfrm>
            <a:off x="6940576" y="26634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8525997" name="Google Shape;114;p18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1221332053" name="Google Shape;115;p18"/>
          <p:cNvCxnSpPr/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3F3F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56106220" name="Google Shape;116;p18"/>
          <p:cNvSpPr/>
          <p:nvPr/>
        </p:nvSpPr>
        <p:spPr bwMode="auto">
          <a:xfrm>
            <a:off x="8109521" y="4788805"/>
            <a:ext cx="865800" cy="35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40106367" name="Google Shape;117;p18" descr="Une image contenant dessin&#10;&#10;Description générée automatiquement"/>
          <p:cNvPicPr/>
          <p:nvPr/>
        </p:nvPicPr>
        <p:blipFill rotWithShape="1">
          <a:blip r:embed="rId3">
            <a:alphaModFix/>
          </a:blip>
          <a:srcRect l="0" t="0" r="0" b="0"/>
          <a:stretch/>
        </p:blipFill>
        <p:spPr bwMode="auto">
          <a:xfrm>
            <a:off x="8291496" y="4813805"/>
            <a:ext cx="593287" cy="19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re de section" preserve="0" showMasterPhAnim="0" showMasterSp="1" userDrawn="1">
  <p:cSld name="Titre de section">
    <p:bg>
      <p:bgPr shadeToTitle="0">
        <a:solidFill>
          <a:srgbClr val="FB702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1865478" name="Google Shape;119;p19"/>
          <p:cNvSpPr txBox="1"/>
          <p:nvPr>
            <p:ph type="body" idx="1"/>
          </p:nvPr>
        </p:nvSpPr>
        <p:spPr bwMode="auto">
          <a:xfrm>
            <a:off x="985838" y="1604012"/>
            <a:ext cx="7482000" cy="28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79916123" name="Google Shape;120;p19"/>
          <p:cNvSpPr txBox="1"/>
          <p:nvPr>
            <p:ph type="title"/>
          </p:nvPr>
        </p:nvSpPr>
        <p:spPr bwMode="auto">
          <a:xfrm>
            <a:off x="985838" y="549506"/>
            <a:ext cx="7482000" cy="8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6600"/>
              <a:buFont typeface="Roboto Medium"/>
              <a:buNone/>
              <a:defRPr sz="6600">
                <a:solidFill>
                  <a:srgbClr val="C55A1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cxnSp>
        <p:nvCxnSpPr>
          <p:cNvPr id="425043927" name="Google Shape;121;p19"/>
          <p:cNvCxnSpPr/>
          <p:nvPr/>
        </p:nvCxnSpPr>
        <p:spPr bwMode="auto">
          <a:xfrm>
            <a:off x="510497" y="0"/>
            <a:ext cx="0" cy="51435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94779372" name="Google Shape;122;p19"/>
          <p:cNvCxnSpPr/>
          <p:nvPr/>
        </p:nvCxnSpPr>
        <p:spPr bwMode="auto">
          <a:xfrm>
            <a:off x="0" y="4723389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0183394" name="Google Shape;123;p19"/>
          <p:cNvCxnSpPr/>
          <p:nvPr/>
        </p:nvCxnSpPr>
        <p:spPr bwMode="auto">
          <a:xfrm>
            <a:off x="8034000" y="4723389"/>
            <a:ext cx="0" cy="4200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63515233" name="Google Shape;124;p19"/>
          <p:cNvSpPr/>
          <p:nvPr/>
        </p:nvSpPr>
        <p:spPr bwMode="auto">
          <a:xfrm>
            <a:off x="985838" y="396321"/>
            <a:ext cx="863400" cy="58800"/>
          </a:xfrm>
          <a:prstGeom prst="rect">
            <a:avLst/>
          </a:prstGeom>
          <a:solidFill>
            <a:srgbClr val="C55A1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55393925" name="Google Shape;125;p19"/>
          <p:cNvSpPr txBox="1"/>
          <p:nvPr/>
        </p:nvSpPr>
        <p:spPr bwMode="auto">
          <a:xfrm>
            <a:off x="861165" y="4782146"/>
            <a:ext cx="3397199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>
                <a:solidFill>
                  <a:schemeClr val="lt1"/>
                </a:solidFill>
                <a:latin typeface="Roboto"/>
                <a:ea typeface="Roboto"/>
                <a:cs typeface="Roboto"/>
              </a:rPr>
              <a:t>Copyright ©2020 WOCSA – All rights reserved </a:t>
            </a:r>
            <a:endParaRPr sz="1100"/>
          </a:p>
        </p:txBody>
      </p:sp>
      <p:cxnSp>
        <p:nvCxnSpPr>
          <p:cNvPr id="1038152303" name="Google Shape;126;p19"/>
          <p:cNvCxnSpPr/>
          <p:nvPr/>
        </p:nvCxnSpPr>
        <p:spPr bwMode="auto">
          <a:xfrm>
            <a:off x="0" y="396321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36064597" name="Google Shape;127;p19"/>
          <p:cNvCxnSpPr/>
          <p:nvPr/>
        </p:nvCxnSpPr>
        <p:spPr bwMode="auto">
          <a:xfrm>
            <a:off x="8109521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395189" name="Google Shape;128;p19"/>
          <p:cNvCxnSpPr/>
          <p:nvPr/>
        </p:nvCxnSpPr>
        <p:spPr bwMode="auto">
          <a:xfrm>
            <a:off x="6940576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88173529" name="Google Shape;129;p19"/>
          <p:cNvCxnSpPr/>
          <p:nvPr/>
        </p:nvCxnSpPr>
        <p:spPr bwMode="auto">
          <a:xfrm>
            <a:off x="5843843" y="0"/>
            <a:ext cx="0" cy="396300"/>
          </a:xfrm>
          <a:prstGeom prst="straightConnector1">
            <a:avLst/>
          </a:prstGeom>
          <a:noFill/>
          <a:ln w="9525" cap="flat" cmpd="sng">
            <a:solidFill>
              <a:srgbClr val="EB671D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14663459" name="Google Shape;130;p19"/>
          <p:cNvSpPr txBox="1"/>
          <p:nvPr/>
        </p:nvSpPr>
        <p:spPr bwMode="auto">
          <a:xfrm>
            <a:off x="8398103" y="126442"/>
            <a:ext cx="6231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 sz="700">
                <a:solidFill>
                  <a:srgbClr val="7F7F7F"/>
                </a:solidFill>
                <a:latin typeface="Roboto"/>
                <a:ea typeface="Roboto"/>
                <a:cs typeface="Roboto"/>
              </a:rPr>
              <a:t>‹#›</a:t>
            </a:fld>
            <a:endParaRPr sz="700">
              <a:solidFill>
                <a:srgbClr val="7F7F7F"/>
              </a:solidFill>
              <a:latin typeface="Roboto"/>
              <a:ea typeface="Roboto"/>
              <a:cs typeface="Roboto"/>
            </a:endParaRPr>
          </a:p>
        </p:txBody>
      </p:sp>
      <p:sp>
        <p:nvSpPr>
          <p:cNvPr id="156906032" name="Google Shape;131;p19"/>
          <p:cNvSpPr/>
          <p:nvPr/>
        </p:nvSpPr>
        <p:spPr bwMode="auto">
          <a:xfrm>
            <a:off x="8109521" y="4757738"/>
            <a:ext cx="859200" cy="385800"/>
          </a:xfrm>
          <a:prstGeom prst="rect">
            <a:avLst/>
          </a:prstGeom>
          <a:solidFill>
            <a:srgbClr val="FB7023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718627424" name="Google Shape;132;p19" descr="Une image contenant dessin&#10;&#10;Description générée automatiquement"/>
          <p:cNvPicPr/>
          <p:nvPr/>
        </p:nvPicPr>
        <p:blipFill rotWithShape="1">
          <a:blip r:embed="rId2">
            <a:alphaModFix/>
          </a:blip>
          <a:srcRect l="0" t="0" r="0" b="0"/>
          <a:stretch/>
        </p:blipFill>
        <p:spPr bwMode="auto">
          <a:xfrm>
            <a:off x="8291496" y="4820464"/>
            <a:ext cx="593287" cy="1993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ustom Layout" preserve="0" showMasterPhAnim="0" showMasterSp="1" userDrawn="1">
  <p:cSld name="Custom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9471059" name="Google Shape;134;p20"/>
          <p:cNvSpPr txBox="1"/>
          <p:nvPr>
            <p:ph type="title"/>
          </p:nvPr>
        </p:nvSpPr>
        <p:spPr bwMode="auto">
          <a:xfrm>
            <a:off x="964405" y="792428"/>
            <a:ext cx="75510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53604812" name="Google Shape;135;p20"/>
          <p:cNvSpPr txBox="1"/>
          <p:nvPr>
            <p:ph type="dt" idx="10"/>
          </p:nvPr>
        </p:nvSpPr>
        <p:spPr bwMode="auto">
          <a:xfrm>
            <a:off x="5713687" y="89975"/>
            <a:ext cx="80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9661179" name="Google Shape;136;p20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92873782" name="Google Shape;137;p20"/>
          <p:cNvSpPr txBox="1"/>
          <p:nvPr>
            <p:ph type="sldNum" idx="12"/>
          </p:nvPr>
        </p:nvSpPr>
        <p:spPr bwMode="auto">
          <a:xfrm>
            <a:off x="8089777" y="89075"/>
            <a:ext cx="425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4158427" name="Google Shape;14;p3"/>
          <p:cNvSpPr txBox="1"/>
          <p:nvPr>
            <p:ph type="title"/>
          </p:nvPr>
        </p:nvSpPr>
        <p:spPr bwMode="auto"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pPr>
              <a:defRPr/>
            </a:pPr>
            <a:endParaRPr/>
          </a:p>
        </p:txBody>
      </p:sp>
      <p:sp>
        <p:nvSpPr>
          <p:cNvPr id="28623083" name="Google Shape;15;p3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6985821" name="Google Shape;17;p4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72216019" name="Google Shape;18;p4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52051264" name="Google Shape;19;p4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wo columns" preserve="0" showMasterPhAnim="0" showMasterSp="1" type="twoColTx" userDrawn="1">
  <p:cSld name="TITLE_AND_TWO_COLUMN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1258058" name="Google Shape;21;p5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40658652" name="Google Shape;22;p5"/>
          <p:cNvSpPr txBox="1"/>
          <p:nvPr>
            <p:ph type="body" idx="1"/>
          </p:nvPr>
        </p:nvSpPr>
        <p:spPr bwMode="auto"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2081797994" name="Google Shape;23;p5"/>
          <p:cNvSpPr txBox="1"/>
          <p:nvPr>
            <p:ph type="body" idx="2"/>
          </p:nvPr>
        </p:nvSpPr>
        <p:spPr bwMode="auto">
          <a:xfrm>
            <a:off x="4832399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1100631130" name="Google Shape;24;p5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8444695" name="Google Shape;26;p6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58933002" name="Google Shape;27;p6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537974" name="Google Shape;29;p7"/>
          <p:cNvSpPr txBox="1"/>
          <p:nvPr>
            <p:ph type="title"/>
          </p:nvPr>
        </p:nvSpPr>
        <p:spPr bwMode="auto"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pPr>
              <a:defRPr/>
            </a:pPr>
            <a:endParaRPr/>
          </a:p>
        </p:txBody>
      </p:sp>
      <p:sp>
        <p:nvSpPr>
          <p:cNvPr id="981313907" name="Google Shape;30;p7"/>
          <p:cNvSpPr txBox="1"/>
          <p:nvPr>
            <p:ph type="body" idx="1"/>
          </p:nvPr>
        </p:nvSpPr>
        <p:spPr bwMode="auto"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>
              <a:defRPr/>
            </a:pPr>
            <a:endParaRPr/>
          </a:p>
        </p:txBody>
      </p:sp>
      <p:sp>
        <p:nvSpPr>
          <p:cNvPr id="393496472" name="Google Shape;31;p7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Main point" preserve="0" showMasterPhAnim="0" showMasterSp="1" userDrawn="1">
  <p:cSld name="MAIN_POI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8901782" name="Google Shape;33;p8"/>
          <p:cNvSpPr txBox="1"/>
          <p:nvPr>
            <p:ph type="title"/>
          </p:nvPr>
        </p:nvSpPr>
        <p:spPr bwMode="auto"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pPr>
              <a:defRPr/>
            </a:pPr>
            <a:endParaRPr/>
          </a:p>
        </p:txBody>
      </p:sp>
      <p:sp>
        <p:nvSpPr>
          <p:cNvPr id="1882837543" name="Google Shape;34;p8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title and description" preserve="0" showMasterPhAnim="0" showMasterSp="1" userDrawn="1">
  <p:cSld name="SECTION_TITLE_AND_DESCRI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5006922" name="Google Shape;36;p9"/>
          <p:cNvSpPr/>
          <p:nvPr/>
        </p:nvSpPr>
        <p:spPr bwMode="auto"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09374692" name="Google Shape;37;p9"/>
          <p:cNvSpPr txBox="1"/>
          <p:nvPr>
            <p:ph type="title"/>
          </p:nvPr>
        </p:nvSpPr>
        <p:spPr bwMode="auto">
          <a:xfrm>
            <a:off x="265500" y="1233175"/>
            <a:ext cx="4045199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pPr>
              <a:defRPr/>
            </a:pPr>
            <a:endParaRPr/>
          </a:p>
        </p:txBody>
      </p:sp>
      <p:sp>
        <p:nvSpPr>
          <p:cNvPr id="404026285" name="Google Shape;38;p9"/>
          <p:cNvSpPr txBox="1"/>
          <p:nvPr>
            <p:ph type="subTitle" idx="1"/>
          </p:nvPr>
        </p:nvSpPr>
        <p:spPr bwMode="auto">
          <a:xfrm>
            <a:off x="265500" y="2803075"/>
            <a:ext cx="4045199" cy="12350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pPr>
              <a:defRPr/>
            </a:pPr>
            <a:endParaRPr/>
          </a:p>
        </p:txBody>
      </p:sp>
      <p:sp>
        <p:nvSpPr>
          <p:cNvPr id="921325976" name="Google Shape;39;p9"/>
          <p:cNvSpPr txBox="1"/>
          <p:nvPr>
            <p:ph type="body" idx="2"/>
          </p:nvPr>
        </p:nvSpPr>
        <p:spPr bwMode="auto"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45657495" name="Google Shape;40;p9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aption" preserve="0" showMasterPhAnim="0" showMasterSp="1" userDrawn="1">
  <p:cSld name="CAPTION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5517242" name="Google Shape;42;p10"/>
          <p:cNvSpPr txBox="1"/>
          <p:nvPr>
            <p:ph type="body" idx="1"/>
          </p:nvPr>
        </p:nvSpPr>
        <p:spPr bwMode="auto"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1512705545" name="Google Shape;43;p10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theme" Target="../theme/theme2.xml"/><Relationship Id="rId7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0061067" name="Google Shape;6;p1"/>
          <p:cNvSpPr txBox="1"/>
          <p:nvPr>
            <p:ph type="title"/>
          </p:nvPr>
        </p:nvSpPr>
        <p:spPr bwMode="auto"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27999685" name="Google Shape;7;p1"/>
          <p:cNvSpPr txBox="1"/>
          <p:nvPr>
            <p:ph type="body" idx="1"/>
          </p:nvPr>
        </p:nvSpPr>
        <p:spPr bwMode="auto"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019655495" name="Google Shape;8;p1"/>
          <p:cNvSpPr txBox="1"/>
          <p:nvPr>
            <p:ph type="sldNum" idx="12"/>
          </p:nvPr>
        </p:nvSpPr>
        <p:spPr bwMode="auto"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8688641" name="Google Shape;72;p15"/>
          <p:cNvSpPr txBox="1"/>
          <p:nvPr>
            <p:ph type="title"/>
          </p:nvPr>
        </p:nvSpPr>
        <p:spPr bwMode="auto">
          <a:xfrm>
            <a:off x="964405" y="792428"/>
            <a:ext cx="7551000" cy="4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Roboto Medium"/>
              <a:buNone/>
              <a:defRPr sz="2100" b="0" i="0" u="none" strike="noStrike" cap="none">
                <a:solidFill>
                  <a:schemeClr val="dk1"/>
                </a:solidFill>
                <a:latin typeface="Roboto Medium"/>
                <a:ea typeface="Roboto Medium"/>
                <a:cs typeface="Robot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1202893303" name="Google Shape;73;p15"/>
          <p:cNvSpPr txBox="1"/>
          <p:nvPr>
            <p:ph type="body" idx="1"/>
          </p:nvPr>
        </p:nvSpPr>
        <p:spPr bwMode="auto">
          <a:xfrm>
            <a:off x="964406" y="1369218"/>
            <a:ext cx="7551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—"/>
              <a:defRPr sz="1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1pPr>
            <a:lvl2pPr marL="914400" marR="0" lvl="1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—"/>
              <a:defRPr sz="17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2pPr>
            <a:lvl3pPr marL="1371600" marR="0" lvl="2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—"/>
              <a:defRPr sz="15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3pPr>
            <a:lvl4pPr marL="1828800" marR="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—"/>
              <a:defRPr sz="14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4pPr>
            <a:lvl5pPr marL="2286000" marR="0" lvl="4" indent="-30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—"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</a:defRPr>
            </a:lvl5pPr>
            <a:lvl6pPr marL="2743200" marR="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pic>
        <p:nvPicPr>
          <p:cNvPr id="300412686" name="Google Shape;74;p15" descr="Une image contenant dessin&#10;&#10;Description générée automatiquement"/>
          <p:cNvPicPr/>
          <p:nvPr/>
        </p:nvPicPr>
        <p:blipFill rotWithShape="1">
          <a:blip r:embed="rId7">
            <a:alphaModFix/>
          </a:blip>
          <a:srcRect l="0" t="0" r="0" b="0"/>
          <a:stretch/>
        </p:blipFill>
        <p:spPr bwMode="auto">
          <a:xfrm>
            <a:off x="8172599" y="4803907"/>
            <a:ext cx="765402" cy="257175"/>
          </a:xfrm>
          <a:prstGeom prst="rect">
            <a:avLst/>
          </a:prstGeom>
          <a:noFill/>
          <a:ln>
            <a:noFill/>
          </a:ln>
        </p:spPr>
      </p:pic>
      <p:sp>
        <p:nvSpPr>
          <p:cNvPr id="997721495" name="Google Shape;75;p15"/>
          <p:cNvSpPr txBox="1"/>
          <p:nvPr/>
        </p:nvSpPr>
        <p:spPr bwMode="auto">
          <a:xfrm>
            <a:off x="6907934" y="67863"/>
            <a:ext cx="1182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GB"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rPr>
              <a:t>www.wocsa.org</a:t>
            </a:r>
            <a:endParaRPr sz="1100"/>
          </a:p>
        </p:txBody>
      </p:sp>
      <p:sp>
        <p:nvSpPr>
          <p:cNvPr id="340207919" name="Google Shape;76;p15"/>
          <p:cNvSpPr txBox="1"/>
          <p:nvPr>
            <p:ph type="dt" idx="10"/>
          </p:nvPr>
        </p:nvSpPr>
        <p:spPr bwMode="auto">
          <a:xfrm>
            <a:off x="5713687" y="89975"/>
            <a:ext cx="802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29266479" name="Google Shape;77;p15"/>
          <p:cNvSpPr txBox="1"/>
          <p:nvPr>
            <p:ph type="ftr" idx="11"/>
          </p:nvPr>
        </p:nvSpPr>
        <p:spPr bwMode="auto">
          <a:xfrm>
            <a:off x="505473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R="0"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67695316" name="Google Shape;78;p15"/>
          <p:cNvSpPr txBox="1"/>
          <p:nvPr>
            <p:ph type="sldNum" idx="12"/>
          </p:nvPr>
        </p:nvSpPr>
        <p:spPr bwMode="auto">
          <a:xfrm>
            <a:off x="8089777" y="89075"/>
            <a:ext cx="425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1pPr>
            <a:lvl2pPr marL="0" marR="0" lvl="1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2pPr>
            <a:lvl3pPr marL="0" marR="0" lvl="2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3pPr>
            <a:lvl4pPr marL="0" marR="0" lvl="3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4pPr>
            <a:lvl5pPr marL="0" marR="0" lvl="4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5pPr>
            <a:lvl6pPr marL="0" marR="0" lvl="5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6pPr>
            <a:lvl7pPr marL="0" marR="0" lvl="6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7pPr>
            <a:lvl8pPr marL="0" marR="0" lvl="7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8pPr>
            <a:lvl9pPr marL="0" marR="0" lvl="8" indent="0" algn="r">
              <a:spcBef>
                <a:spcPts val="0"/>
              </a:spcBef>
              <a:buNone/>
              <a:defRPr sz="700" b="0" i="0" u="none" strike="noStrike" cap="none">
                <a:solidFill>
                  <a:srgbClr val="888888"/>
                </a:solidFill>
                <a:latin typeface="Roboto"/>
                <a:ea typeface="Roboto"/>
                <a:cs typeface="Roboto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hoaxbuster.com/" TargetMode="External"/><Relationship Id="rId4" Type="http://schemas.openxmlformats.org/officeDocument/2006/relationships/hyperlink" Target="https://gist.github.com/sundowndev/283efaddbcf896ab405488330d1bbc06" TargetMode="External"/><Relationship Id="rId5" Type="http://schemas.openxmlformats.org/officeDocument/2006/relationships/hyperlink" Target="https://google.com" TargetMode="External"/><Relationship Id="rId6" Type="http://schemas.openxmlformats.org/officeDocument/2006/relationships/hyperlink" Target="https://toolbox.google.com/factcheck/explorer" TargetMode="External"/><Relationship Id="rId7" Type="http://schemas.openxmlformats.org/officeDocument/2006/relationships/hyperlink" Target="https://www.invid-project.eu/" TargetMode="External"/><Relationship Id="rId8" Type="http://schemas.openxmlformats.org/officeDocument/2006/relationships/hyperlink" Target="https://www.snopes.com/" TargetMode="External"/><Relationship Id="rId9" Type="http://schemas.openxmlformats.org/officeDocument/2006/relationships/image" Target="../media/image5.png"/><Relationship Id="rId10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7.jpg"/><Relationship Id="rId5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realitycheckk.com/week1" TargetMode="External"/><Relationship Id="rId4" Type="http://schemas.openxmlformats.org/officeDocument/2006/relationships/hyperlink" Target="https://tineye.com/" TargetMode="External"/><Relationship Id="rId5" Type="http://schemas.openxmlformats.org/officeDocument/2006/relationships/hyperlink" Target="https://fotoforensics.com/" TargetMode="External"/><Relationship Id="rId6" Type="http://schemas.openxmlformats.org/officeDocument/2006/relationships/hyperlink" Target="https://sightengine.com/detecter-images-generees-par-ia" TargetMode="External"/><Relationship Id="rId7" Type="http://schemas.openxmlformats.org/officeDocument/2006/relationships/hyperlink" Target="https://hivemoderation.com/ai-generated-content-detection" TargetMode="External"/><Relationship Id="rId8" Type="http://schemas.openxmlformats.org/officeDocument/2006/relationships/image" Target="../media/image5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2977078" name=""/>
          <p:cNvSpPr txBox="1"/>
          <p:nvPr/>
        </p:nvSpPr>
        <p:spPr bwMode="auto">
          <a:xfrm flipH="0" flipV="0">
            <a:off x="1936973" y="789572"/>
            <a:ext cx="183636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rgbClr val="FB7023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34251155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818815" y="9177"/>
            <a:ext cx="7721973" cy="51630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3012955" name="Google Shape;17;p4"/>
          <p:cNvSpPr txBox="1"/>
          <p:nvPr>
            <p:ph type="title"/>
          </p:nvPr>
        </p:nvSpPr>
        <p:spPr bwMode="auto">
          <a:xfrm>
            <a:off x="311697" y="445023"/>
            <a:ext cx="8520597" cy="572697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</a:t>
            </a: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n°2</a:t>
            </a:r>
            <a:r>
              <a:rPr lang="fr-FR" sz="2000">
                <a:solidFill>
                  <a:srgbClr val="FB7023"/>
                </a:solidFill>
              </a:rPr>
              <a:t> : FactChecking sur articles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696576886" name="Google Shape;18;p4"/>
          <p:cNvSpPr txBox="1"/>
          <p:nvPr>
            <p:ph type="body" idx="1"/>
          </p:nvPr>
        </p:nvSpPr>
        <p:spPr bwMode="auto">
          <a:xfrm flipH="0" flipV="0">
            <a:off x="311695" y="1152470"/>
            <a:ext cx="8776089" cy="389827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 vous de jouer ! 					           </a:t>
            </a:r>
            <a:endParaRPr sz="1800"/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Étape 1 : Comprendre votre mission et composez les équipes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Votre objectif : parmi 10 articles, validez, débunkez, ou apportez des nuances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à un maximum d’entre eux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Formez deux équipes : vous êtes en compétition l’une contre l’autre</a:t>
            </a: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2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Répartissez-vous les tâches : l’union fait la force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 !</a:t>
            </a:r>
            <a:endParaRPr sz="1400"/>
          </a:p>
          <a:p>
            <a:pPr marL="196851" lvl="0" indent="0">
              <a:buClr>
                <a:schemeClr val="dk2"/>
              </a:buClr>
              <a:buSzPts val="1400"/>
              <a:buNone/>
              <a:defRPr/>
            </a:pPr>
            <a:endParaRPr sz="1200"/>
          </a:p>
          <a:p>
            <a:pPr marL="196851" lvl="0" indent="0">
              <a:buClr>
                <a:schemeClr val="dk2"/>
              </a:buClr>
              <a:buSzPts val="1400"/>
              <a:buNone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Les outils à votre disposition :  </a:t>
            </a:r>
            <a:endParaRPr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Base d’articles débunkés 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3" tooltip=""/>
              </a:rPr>
              <a:t>https://www.hoaxbuster.com/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endParaRPr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Google Dorking: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4" tooltip=""/>
              </a:rPr>
              <a:t>https://gist.github.com/sundowndev/283efaddbcf896ab405488330d1bbc06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endParaRPr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Internet (obviously):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5" tooltip=""/>
              </a:rPr>
              <a:t>https://google.com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endParaRPr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Google Fact Check Explorer: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6" tooltip=""/>
              </a:rPr>
              <a:t>https://toolbox.google.com/factcheck/explorer</a:t>
            </a:r>
            <a:endParaRPr sz="14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InVID: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7" tooltip=""/>
              </a:rPr>
              <a:t>https://www.invid-project.eu/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endParaRPr sz="14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Snopes: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8" tooltip=""/>
              </a:rPr>
              <a:t>https://www.snopes.com/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endParaRPr sz="14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8" indent="0">
              <a:buClr>
                <a:schemeClr val="dk2"/>
              </a:buClr>
              <a:buSzPts val="1800"/>
              <a:buFont typeface="Arial"/>
              <a:buNone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=&gt; TIPS : Aidez-vous de la grille d’évaluation :</a:t>
            </a:r>
            <a:r>
              <a:rPr lang="fr-FR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 </a:t>
            </a:r>
            <a:r>
              <a:rPr lang="fr-FR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article_evaluation_grid.pdf</a:t>
            </a:r>
            <a:endParaRPr sz="1400" b="0" i="0" u="none" strike="noStrike" cap="none" spc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988411303" name=""/>
          <p:cNvPicPr>
            <a:picLocks noChangeAspect="1"/>
          </p:cNvPicPr>
          <p:nvPr/>
        </p:nvPicPr>
        <p:blipFill rotWithShape="1">
          <a:blip r:embed="rId9"/>
          <a:stretch/>
        </p:blipFill>
        <p:spPr bwMode="auto">
          <a:xfrm flipH="0" flipV="0">
            <a:off x="7722342" y="61430"/>
            <a:ext cx="1365444" cy="458787"/>
          </a:xfrm>
          <a:prstGeom prst="rect">
            <a:avLst/>
          </a:prstGeom>
        </p:spPr>
      </p:pic>
      <p:pic>
        <p:nvPicPr>
          <p:cNvPr id="1873449739" name=""/>
          <p:cNvPicPr>
            <a:picLocks noChangeAspect="1"/>
          </p:cNvPicPr>
          <p:nvPr/>
        </p:nvPicPr>
        <p:blipFill rotWithShape="1">
          <a:blip r:embed="rId10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64448648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85394" y="-6489"/>
            <a:ext cx="7712168" cy="515647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9388977" name="Google Shape;17;p4"/>
          <p:cNvSpPr txBox="1"/>
          <p:nvPr>
            <p:ph type="title"/>
          </p:nvPr>
        </p:nvSpPr>
        <p:spPr bwMode="auto">
          <a:xfrm>
            <a:off x="311697" y="445023"/>
            <a:ext cx="8520597" cy="572697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</a:t>
            </a: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n°3</a:t>
            </a:r>
            <a:r>
              <a:rPr lang="fr-FR" sz="2000">
                <a:solidFill>
                  <a:srgbClr val="FB7023"/>
                </a:solidFill>
              </a:rPr>
              <a:t> : Détection IA sur vidéo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632223234" name="Google Shape;18;p4"/>
          <p:cNvSpPr txBox="1"/>
          <p:nvPr>
            <p:ph type="body" idx="1"/>
          </p:nvPr>
        </p:nvSpPr>
        <p:spPr bwMode="auto">
          <a:xfrm flipH="0" flipV="0">
            <a:off x="311694" y="1152469"/>
            <a:ext cx="8776089" cy="389827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 vous de jouer ! 					           </a:t>
            </a:r>
            <a:endParaRPr sz="1800"/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Étape 1 : Regarder chaque vidéo attentivement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Étape 2 : Relevez les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incohérences et les signes de génération d’IA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Étape 3 :  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Déterminer laquelle des deux a été générée par IA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endParaRPr lang="fr-FR" sz="1400" b="0" i="0" u="none" strike="noStrike" cap="none" spc="0">
              <a:solidFill>
                <a:schemeClr val="dk2"/>
              </a:solidFill>
              <a:latin typeface="Times New Roman"/>
              <a:cs typeface="Times New Roman"/>
            </a:endParaRPr>
          </a:p>
          <a:p>
            <a:pPr marL="114299" lvl="0" indent="0" algn="ctr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rgbClr val="C00000"/>
                </a:solidFill>
                <a:latin typeface="Arial"/>
                <a:ea typeface="Arial"/>
                <a:cs typeface="Arial"/>
              </a:rPr>
              <a:t>https://www.youtube.com/watch?v=oWLHAuUoYqQ</a:t>
            </a:r>
            <a:endParaRPr sz="1400" b="0" i="0" u="none" strike="noStrike" cap="none" spc="0">
              <a:solidFill>
                <a:srgbClr val="C00000"/>
              </a:solidFill>
              <a:latin typeface="Times New Roman"/>
              <a:cs typeface="Times New Roman"/>
            </a:endParaRPr>
          </a:p>
          <a:p>
            <a:pPr marL="114297" indent="0">
              <a:buClr>
                <a:schemeClr val="dk2"/>
              </a:buClr>
              <a:buSzPts val="1800"/>
              <a:buFont typeface="Arial"/>
              <a:buNone/>
              <a:defRPr/>
            </a:pPr>
            <a:endParaRPr sz="1400" b="0" i="0" u="none" strike="noStrike" cap="none" spc="0">
              <a:solidFill>
                <a:srgbClr val="FF0000"/>
              </a:solidFill>
              <a:latin typeface="Arial"/>
              <a:cs typeface="Arial"/>
            </a:endParaRPr>
          </a:p>
          <a:p>
            <a:pPr marL="114297" indent="0">
              <a:buClr>
                <a:schemeClr val="dk2"/>
              </a:buClr>
              <a:buSzPts val="1800"/>
              <a:buFont typeface="Arial"/>
              <a:buNone/>
              <a:defRPr/>
            </a:pPr>
            <a:endParaRPr sz="1400" b="0" i="0" u="none" strike="noStrike" cap="none" spc="0">
              <a:solidFill>
                <a:srgbClr val="FF0000"/>
              </a:solidFill>
              <a:latin typeface="Arial"/>
              <a:cs typeface="Arial"/>
            </a:endParaRPr>
          </a:p>
        </p:txBody>
      </p:sp>
      <p:pic>
        <p:nvPicPr>
          <p:cNvPr id="1456635698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29"/>
            <a:ext cx="1365444" cy="458786"/>
          </a:xfrm>
          <a:prstGeom prst="rect">
            <a:avLst/>
          </a:prstGeom>
        </p:spPr>
      </p:pic>
      <p:pic>
        <p:nvPicPr>
          <p:cNvPr id="1014922678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7" y="520218"/>
            <a:ext cx="948047" cy="942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3780385" name="Google Shape;17;p4"/>
          <p:cNvSpPr txBox="1"/>
          <p:nvPr>
            <p:ph type="title"/>
          </p:nvPr>
        </p:nvSpPr>
        <p:spPr bwMode="auto">
          <a:xfrm flipH="0" flipV="0">
            <a:off x="92259" y="1898275"/>
            <a:ext cx="8995522" cy="1095291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defRPr/>
            </a:pPr>
            <a:r>
              <a:rPr lang="fr-FR" sz="4800">
                <a:solidFill>
                  <a:srgbClr val="FB7023"/>
                </a:solidFill>
              </a:rPr>
              <a:t>Conclusion</a:t>
            </a:r>
            <a:endParaRPr sz="4800">
              <a:solidFill>
                <a:srgbClr val="FB7023"/>
              </a:solidFill>
            </a:endParaRPr>
          </a:p>
        </p:txBody>
      </p:sp>
      <p:pic>
        <p:nvPicPr>
          <p:cNvPr id="25261278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30"/>
            <a:ext cx="1365444" cy="458787"/>
          </a:xfrm>
          <a:prstGeom prst="rect">
            <a:avLst/>
          </a:prstGeom>
        </p:spPr>
      </p:pic>
      <p:pic>
        <p:nvPicPr>
          <p:cNvPr id="1457108366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3937350" name="Google Shape;17;p4"/>
          <p:cNvSpPr txBox="1"/>
          <p:nvPr>
            <p:ph type="title"/>
          </p:nvPr>
        </p:nvSpPr>
        <p:spPr bwMode="auto">
          <a:xfrm>
            <a:off x="311697" y="445023"/>
            <a:ext cx="8520597" cy="572697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Infox – Ne vous faites plus avoir ! 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968524727" name="Google Shape;18;p4"/>
          <p:cNvSpPr txBox="1"/>
          <p:nvPr>
            <p:ph type="body" idx="1"/>
          </p:nvPr>
        </p:nvSpPr>
        <p:spPr bwMode="auto">
          <a:xfrm flipH="0" flipV="0">
            <a:off x="311697" y="1152470"/>
            <a:ext cx="8520597" cy="389827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6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6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Se faire piéger ? Ça arrive à tout le monde. 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114299" indent="0" algn="ctr">
              <a:buClr>
                <a:schemeClr val="dk2"/>
              </a:buClr>
              <a:buSzPts val="1800"/>
              <a:buNone/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=&gt; L’objectif : que ça arrive le moins possible ! &lt;=</a:t>
            </a:r>
            <a:endParaRPr sz="18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Dans le doute, je ne like pas, je ne partage pas.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Les 3 réflexes qui sauvent : 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398179" indent="-283879">
              <a:buClr>
                <a:schemeClr val="dk2"/>
              </a:buClr>
              <a:buSzPts val="1800"/>
              <a:buAutoNum type="arabicPeriod"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Vérifier la source (qui ? pourquoi ? quand ?)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398179" indent="-283879">
              <a:buClr>
                <a:schemeClr val="dk2"/>
              </a:buClr>
              <a:buSzPts val="1800"/>
              <a:buAutoNum type="arabicPeriod"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Repérer les biais (ton, émotion, parti pris)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398179" indent="-283879">
              <a:buClr>
                <a:schemeClr val="dk2"/>
              </a:buClr>
              <a:buSzPts val="1800"/>
              <a:buAutoNum type="arabicPeriod"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Croiser les infos (un doute ? Cherchez ailleurs !)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lvl="0" indent="0">
              <a:buClr>
                <a:schemeClr val="dk2"/>
              </a:buClr>
              <a:buSzPts val="1800"/>
              <a:buNone/>
              <a:defRPr/>
            </a:pPr>
            <a:endParaRPr lang="fr-FR"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marL="114299" lvl="0" indent="0" algn="ctr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Des questions ? Des remarques ? Discutons-en ! 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500512969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29"/>
            <a:ext cx="1365444" cy="458786"/>
          </a:xfrm>
          <a:prstGeom prst="rect">
            <a:avLst/>
          </a:prstGeom>
        </p:spPr>
      </p:pic>
      <p:pic>
        <p:nvPicPr>
          <p:cNvPr id="2136207233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2324473" y="4122741"/>
            <a:ext cx="2761932" cy="928005"/>
          </a:xfrm>
          <a:prstGeom prst="rect">
            <a:avLst/>
          </a:prstGeom>
        </p:spPr>
      </p:pic>
      <p:pic>
        <p:nvPicPr>
          <p:cNvPr id="611883950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  <p:pic>
        <p:nvPicPr>
          <p:cNvPr id="2141744232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5841682" y="4122741"/>
            <a:ext cx="886370" cy="880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3528578" name="Google Shape;17;p4"/>
          <p:cNvSpPr txBox="1"/>
          <p:nvPr>
            <p:ph type="title"/>
          </p:nvPr>
        </p:nvSpPr>
        <p:spPr bwMode="auto">
          <a:xfrm>
            <a:off x="311698" y="445023"/>
            <a:ext cx="8520598" cy="57269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Introduction				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948861492" name="Google Shape;18;p4"/>
          <p:cNvSpPr txBox="1"/>
          <p:nvPr>
            <p:ph type="body" idx="1"/>
          </p:nvPr>
        </p:nvSpPr>
        <p:spPr bwMode="auto">
          <a:xfrm flipH="0" flipV="0">
            <a:off x="311698" y="1152472"/>
            <a:ext cx="8520598" cy="3898280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 fontScale="65000" lnSpcReduction="7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WOCSA 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: World Open CyberSecurity Association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Qui sommes-nous ? </a:t>
            </a:r>
            <a:endParaRPr sz="18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Organisation à but non lucratif : sensibilisation, éducation, collaboration dans la cybersécurité à l’échelle mondiale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Notre mission : </a:t>
            </a:r>
            <a:endParaRPr sz="18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Créer un monde numérique plus sûr via des projets open-source et des initiatives communautaires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Nos valeurs :</a:t>
            </a:r>
            <a:endParaRPr sz="18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Collaboration, Transparence, Innovation, Inclusion, Apprentissage pratique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Organisation :</a:t>
            </a:r>
            <a:endParaRPr sz="18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Présence mondiale avec des entités locales autonomes collaborant sous une charte commune</a:t>
            </a:r>
            <a:endParaRPr sz="1800"/>
          </a:p>
        </p:txBody>
      </p:sp>
      <p:pic>
        <p:nvPicPr>
          <p:cNvPr id="666109904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31"/>
            <a:ext cx="1365444" cy="458788"/>
          </a:xfrm>
          <a:prstGeom prst="rect">
            <a:avLst/>
          </a:prstGeom>
        </p:spPr>
      </p:pic>
      <p:sp>
        <p:nvSpPr>
          <p:cNvPr id="749996003" name=""/>
          <p:cNvSpPr txBox="1"/>
          <p:nvPr/>
        </p:nvSpPr>
        <p:spPr bwMode="auto">
          <a:xfrm flipH="0" flipV="0">
            <a:off x="3428455" y="123619"/>
            <a:ext cx="2287082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https://wocsa.org/</a:t>
            </a:r>
            <a:endParaRPr sz="2000">
              <a:solidFill>
                <a:srgbClr val="FB7023"/>
              </a:solidFill>
            </a:endParaRPr>
          </a:p>
        </p:txBody>
      </p:sp>
      <p:pic>
        <p:nvPicPr>
          <p:cNvPr id="1282703864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1137217" name="Google Shape;17;p4"/>
          <p:cNvSpPr txBox="1"/>
          <p:nvPr>
            <p:ph type="title"/>
          </p:nvPr>
        </p:nvSpPr>
        <p:spPr bwMode="auto">
          <a:xfrm>
            <a:off x="311697" y="445023"/>
            <a:ext cx="8520597" cy="572697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Introduction				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946993946" name="Google Shape;18;p4"/>
          <p:cNvSpPr txBox="1"/>
          <p:nvPr>
            <p:ph type="body" idx="1"/>
          </p:nvPr>
        </p:nvSpPr>
        <p:spPr bwMode="auto">
          <a:xfrm flipH="0" flipV="0">
            <a:off x="311697" y="1152471"/>
            <a:ext cx="8520597" cy="3898279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 fontScale="65000" lnSpcReduction="7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C’est Vrai Ça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: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Lutter contre la désinformation sur LinkedIn avec humour et rigueur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Qui sont-ils ? </a:t>
            </a:r>
            <a:endParaRPr sz="18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Collectif citoyen : Une trentaine de bénévoles aux profils variés, unis par la curiosité et l’irritation face aux fake news.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>
              <a:buClr>
                <a:schemeClr val="dk2"/>
              </a:buClr>
              <a:buSzPts val="1800"/>
              <a:buNone/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Notre mission : </a:t>
            </a:r>
            <a:endParaRPr sz="18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8" indent="0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Vérifier les informations circulant sur LinkedIn pour développer l’esprit critique.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Méthodologie</a:t>
            </a: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de debunk </a:t>
            </a: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made in C’est Vrai Ca</a:t>
            </a:r>
            <a:endParaRPr sz="18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8" indent="0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Signalement – Recherche – Relecture – Publication | Transparence – Pédagogie - Neutralité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Les objectifs :</a:t>
            </a:r>
            <a:endParaRPr sz="1800" b="1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>
              <a:buClr>
                <a:schemeClr val="dk2"/>
              </a:buClr>
              <a:buSzPts val="1800"/>
              <a:buNone/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Développer l’esprit critique – Améliorer LinkedIn 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– Éduquer </a:t>
            </a: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8" indent="0">
              <a:buClr>
                <a:schemeClr val="dk2"/>
              </a:buClr>
              <a:buSzPts val="1800"/>
              <a:buNone/>
              <a:defRPr/>
            </a:pPr>
            <a:endParaRPr sz="1800"/>
          </a:p>
        </p:txBody>
      </p:sp>
      <p:pic>
        <p:nvPicPr>
          <p:cNvPr id="352085402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30"/>
            <a:ext cx="1365444" cy="458787"/>
          </a:xfrm>
          <a:prstGeom prst="rect">
            <a:avLst/>
          </a:prstGeom>
        </p:spPr>
      </p:pic>
      <p:sp>
        <p:nvSpPr>
          <p:cNvPr id="659475576" name=""/>
          <p:cNvSpPr txBox="1"/>
          <p:nvPr/>
        </p:nvSpPr>
        <p:spPr bwMode="auto">
          <a:xfrm flipH="0" flipV="0">
            <a:off x="3104131" y="123618"/>
            <a:ext cx="2935730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https://cestvraica.com</a:t>
            </a:r>
            <a:endParaRPr sz="2000">
              <a:solidFill>
                <a:srgbClr val="FB7023"/>
              </a:solidFill>
            </a:endParaRPr>
          </a:p>
        </p:txBody>
      </p:sp>
      <p:pic>
        <p:nvPicPr>
          <p:cNvPr id="1519161494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9" y="520218"/>
            <a:ext cx="948048" cy="9421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536854" name="Google Shape;17;p4"/>
          <p:cNvSpPr txBox="1"/>
          <p:nvPr>
            <p:ph type="title"/>
          </p:nvPr>
        </p:nvSpPr>
        <p:spPr bwMode="auto">
          <a:xfrm flipH="0" flipV="0">
            <a:off x="92260" y="1898277"/>
            <a:ext cx="8995523" cy="1095293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defRPr/>
            </a:pPr>
            <a:r>
              <a:rPr lang="fr-FR" sz="4800">
                <a:solidFill>
                  <a:srgbClr val="FB7023"/>
                </a:solidFill>
              </a:rPr>
              <a:t>Un peu de théorie...</a:t>
            </a:r>
            <a:endParaRPr sz="4800">
              <a:solidFill>
                <a:srgbClr val="FB7023"/>
              </a:solidFill>
            </a:endParaRPr>
          </a:p>
        </p:txBody>
      </p:sp>
      <p:pic>
        <p:nvPicPr>
          <p:cNvPr id="30270261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31"/>
            <a:ext cx="1365444" cy="458788"/>
          </a:xfrm>
          <a:prstGeom prst="rect">
            <a:avLst/>
          </a:prstGeom>
        </p:spPr>
      </p:pic>
      <p:pic>
        <p:nvPicPr>
          <p:cNvPr id="589808383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4056067" name="Google Shape;17;p4"/>
          <p:cNvSpPr txBox="1"/>
          <p:nvPr>
            <p:ph type="title"/>
          </p:nvPr>
        </p:nvSpPr>
        <p:spPr bwMode="auto">
          <a:xfrm>
            <a:off x="311698" y="445023"/>
            <a:ext cx="8520598" cy="572698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Définitions - </a:t>
            </a: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Lexique de la Désinformation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318744460" name="Google Shape;18;p4"/>
          <p:cNvSpPr txBox="1"/>
          <p:nvPr>
            <p:ph type="body" idx="1"/>
          </p:nvPr>
        </p:nvSpPr>
        <p:spPr bwMode="auto">
          <a:xfrm flipH="0" flipV="0">
            <a:off x="311698" y="1152472"/>
            <a:ext cx="8520598" cy="3898280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8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8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Fake News (Infox)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: Information fausse ou biaisée, diffusée pour influencer.</a:t>
            </a:r>
            <a:endParaRPr lang="fr-FR"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Désinformation 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: Action délibérée de tromper.</a:t>
            </a:r>
            <a:endParaRPr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Mésinformation 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: Information fausse partagée sans intention de nuire.</a:t>
            </a:r>
            <a:endParaRPr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Information malveillante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: Information vraie utilisée pour nuire.</a:t>
            </a:r>
            <a:endParaRPr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fr-FR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Débunker (débunkage) </a:t>
            </a: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: Démontage d’une fausse information.</a:t>
            </a:r>
            <a:endParaRPr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755691450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31"/>
            <a:ext cx="1365444" cy="458788"/>
          </a:xfrm>
          <a:prstGeom prst="rect">
            <a:avLst/>
          </a:prstGeom>
        </p:spPr>
      </p:pic>
      <p:pic>
        <p:nvPicPr>
          <p:cNvPr id="1893877956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597450" name="Google Shape;17;p4"/>
          <p:cNvSpPr txBox="1"/>
          <p:nvPr>
            <p:ph type="title"/>
          </p:nvPr>
        </p:nvSpPr>
        <p:spPr bwMode="auto">
          <a:xfrm>
            <a:off x="311697" y="445023"/>
            <a:ext cx="8520597" cy="572697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Définitions – Biais Cognitifs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994227644" name="Google Shape;18;p4"/>
          <p:cNvSpPr txBox="1"/>
          <p:nvPr>
            <p:ph type="body" idx="1"/>
          </p:nvPr>
        </p:nvSpPr>
        <p:spPr bwMode="auto">
          <a:xfrm flipH="0" flipV="0">
            <a:off x="311697" y="1152471"/>
            <a:ext cx="8776087" cy="3898279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 fontScale="95000" lnSpcReduction="1000"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en-US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Biais attentionnels</a:t>
            </a:r>
            <a:endParaRPr lang="en-US" sz="1800" b="1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   Biais d'attention</a:t>
            </a: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 : </a:t>
            </a:r>
            <a:r>
              <a:rPr lang="en-US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avoir ses perceptions influencées par ses propres centres d’intérêt</a:t>
            </a:r>
            <a:endParaRPr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Biais mnésique</a:t>
            </a:r>
            <a:endParaRPr lang="en-US" sz="1800" b="1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Effet de récence</a:t>
            </a: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 :</a:t>
            </a:r>
            <a:r>
              <a:rPr lang="en-US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mieux se souvenir des dernières informations auxquelles on a été confronté.</a:t>
            </a:r>
            <a:endParaRPr lang="en-US" sz="1800" b="1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Biais de jugement</a:t>
            </a:r>
            <a:endParaRPr lang="en-US" sz="1800" b="1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Biais d'automatisation</a:t>
            </a: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 : </a:t>
            </a:r>
            <a:r>
              <a:rPr lang="en-US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privilégier l'avis de la machine à celui de l'humain.</a:t>
            </a:r>
            <a:endParaRPr lang="en-US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Biais de confirmation</a:t>
            </a: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 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: </a:t>
            </a:r>
            <a:r>
              <a:rPr lang="en-US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tendance à valider ses opinions auprès des instances qui les confirment, et à rejeter d'emblée les instances qui les réfutent.</a:t>
            </a:r>
            <a:endParaRPr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Biais de raisonnement</a:t>
            </a:r>
            <a:endParaRPr lang="en-US" sz="1800" b="1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Illusion des séries</a:t>
            </a: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 : </a:t>
            </a:r>
            <a:r>
              <a:rPr lang="en-US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percevoir à tort des coïncidences dans des données au hasard.</a:t>
            </a:r>
            <a:endParaRPr lang="en-US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Biais de l'avare cognitif </a:t>
            </a:r>
            <a:r>
              <a:rPr lang="en-US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: tendance à rechercher l'explication la plus simple.</a:t>
            </a:r>
            <a:endParaRPr lang="en-US" sz="1800" b="1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18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Biais liés à la personnalité</a:t>
            </a:r>
            <a:endParaRPr lang="en-US" sz="1800" b="1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Effet Barnum</a:t>
            </a: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 : </a:t>
            </a:r>
            <a:r>
              <a:rPr lang="en-US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accepter une vague description de la personnalité comme s'appliquant spécifiquement à soi-même</a:t>
            </a:r>
            <a:endParaRPr lang="en-US" sz="18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22426226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30"/>
            <a:ext cx="1365444" cy="458787"/>
          </a:xfrm>
          <a:prstGeom prst="rect">
            <a:avLst/>
          </a:prstGeom>
        </p:spPr>
      </p:pic>
      <p:sp>
        <p:nvSpPr>
          <p:cNvPr id="1426235832" name=""/>
          <p:cNvSpPr txBox="1"/>
          <p:nvPr/>
        </p:nvSpPr>
        <p:spPr bwMode="auto">
          <a:xfrm rot="0" flipH="0" flipV="0">
            <a:off x="5599736" y="4678947"/>
            <a:ext cx="3355649" cy="3051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4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https://fr.wikipedia.org/wiki/Biais_cognitif</a:t>
            </a:r>
            <a:endParaRPr/>
          </a:p>
        </p:txBody>
      </p:sp>
      <p:pic>
        <p:nvPicPr>
          <p:cNvPr id="797625943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0290849" name="Google Shape;17;p4"/>
          <p:cNvSpPr txBox="1"/>
          <p:nvPr>
            <p:ph type="title"/>
          </p:nvPr>
        </p:nvSpPr>
        <p:spPr bwMode="auto">
          <a:xfrm>
            <a:off x="311697" y="445023"/>
            <a:ext cx="8520597" cy="572697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Débunker comme un chef : Les bons réflexes </a:t>
            </a:r>
            <a:endParaRPr lang="fr-FR" sz="2000">
              <a:solidFill>
                <a:srgbClr val="FB7023"/>
              </a:solidFill>
            </a:endParaRPr>
          </a:p>
        </p:txBody>
      </p:sp>
      <p:pic>
        <p:nvPicPr>
          <p:cNvPr id="1931501709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30"/>
            <a:ext cx="1365444" cy="458787"/>
          </a:xfrm>
          <a:prstGeom prst="rect">
            <a:avLst/>
          </a:prstGeom>
        </p:spPr>
      </p:pic>
      <p:pic>
        <p:nvPicPr>
          <p:cNvPr id="2055283509" name=""/>
          <p:cNvPicPr>
            <a:picLocks noChangeAspect="1"/>
          </p:cNvPicPr>
          <p:nvPr/>
        </p:nvPicPr>
        <p:blipFill rotWithShape="1">
          <a:blip r:embed="rId4"/>
          <a:srcRect l="0" t="0" r="0" b="49466"/>
          <a:stretch/>
        </p:blipFill>
        <p:spPr bwMode="auto">
          <a:xfrm flipH="0" flipV="0">
            <a:off x="50131" y="1164522"/>
            <a:ext cx="4521868" cy="3046771"/>
          </a:xfrm>
          <a:prstGeom prst="rect">
            <a:avLst/>
          </a:prstGeom>
        </p:spPr>
      </p:pic>
      <p:pic>
        <p:nvPicPr>
          <p:cNvPr id="1709372598" name=""/>
          <p:cNvPicPr>
            <a:picLocks noChangeAspect="1"/>
          </p:cNvPicPr>
          <p:nvPr/>
        </p:nvPicPr>
        <p:blipFill rotWithShape="1">
          <a:blip r:embed="rId4"/>
          <a:srcRect l="0" t="50000" r="0" b="0"/>
          <a:stretch/>
        </p:blipFill>
        <p:spPr bwMode="auto">
          <a:xfrm flipH="0" flipV="0">
            <a:off x="4560650" y="1164522"/>
            <a:ext cx="4570156" cy="3046771"/>
          </a:xfrm>
          <a:prstGeom prst="rect">
            <a:avLst/>
          </a:prstGeom>
        </p:spPr>
      </p:pic>
      <p:sp>
        <p:nvSpPr>
          <p:cNvPr id="958566357" name=""/>
          <p:cNvSpPr txBox="1"/>
          <p:nvPr/>
        </p:nvSpPr>
        <p:spPr bwMode="auto">
          <a:xfrm rot="0" flipH="0" flipV="0">
            <a:off x="237802" y="4211294"/>
            <a:ext cx="8594490" cy="4575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fr-FR" sz="1200"/>
              <a:t>Source : UQAM </a:t>
            </a:r>
            <a:endParaRPr sz="1200"/>
          </a:p>
          <a:p>
            <a:pPr>
              <a:defRPr/>
            </a:pP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https://collimateur.uqam.ca/collimateur/</a:t>
            </a:r>
            <a:r>
              <a:rPr lang="en-US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enseignez-vous-la-difference-entre-mesinformation-desinformation-et-malinformation/</a:t>
            </a:r>
            <a:endParaRPr sz="12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50882485" name=""/>
          <p:cNvSpPr txBox="1"/>
          <p:nvPr/>
        </p:nvSpPr>
        <p:spPr bwMode="auto">
          <a:xfrm rot="0" flipH="0" flipV="0">
            <a:off x="-21902" y="4735695"/>
            <a:ext cx="9157749" cy="3051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b="1">
                <a:solidFill>
                  <a:srgbClr val="FF0000"/>
                </a:solidFill>
              </a:rPr>
              <a:t>A LIRE : </a:t>
            </a:r>
            <a:r>
              <a:rPr b="1">
                <a:solidFill>
                  <a:srgbClr val="FF0000"/>
                </a:solidFill>
              </a:rPr>
              <a:t>https://www.linkedin.com/pulse/guide-du-d%C3%A9bunkeur-d%C3%A9butant-cestvraica/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427138521" name=""/>
          <p:cNvPicPr>
            <a:picLocks noChangeAspect="1"/>
          </p:cNvPicPr>
          <p:nvPr/>
        </p:nvPicPr>
        <p:blipFill rotWithShape="1">
          <a:blip r:embed="rId5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6134262" name="Google Shape;17;p4"/>
          <p:cNvSpPr txBox="1"/>
          <p:nvPr>
            <p:ph type="title"/>
          </p:nvPr>
        </p:nvSpPr>
        <p:spPr bwMode="auto">
          <a:xfrm flipH="0" flipV="0">
            <a:off x="92260" y="1898276"/>
            <a:ext cx="8995523" cy="1095292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 algn="ctr">
              <a:defRPr/>
            </a:pPr>
            <a:r>
              <a:rPr lang="fr-FR" sz="4800">
                <a:solidFill>
                  <a:srgbClr val="FB7023"/>
                </a:solidFill>
              </a:rPr>
              <a:t>Place à la pratique !</a:t>
            </a:r>
            <a:endParaRPr sz="4800">
              <a:solidFill>
                <a:srgbClr val="FB7023"/>
              </a:solidFill>
            </a:endParaRPr>
          </a:p>
        </p:txBody>
      </p:sp>
      <p:pic>
        <p:nvPicPr>
          <p:cNvPr id="207990777" name=""/>
          <p:cNvPicPr>
            <a:picLocks noChangeAspect="1"/>
          </p:cNvPicPr>
          <p:nvPr/>
        </p:nvPicPr>
        <p:blipFill rotWithShape="1">
          <a:blip r:embed="rId3"/>
          <a:stretch/>
        </p:blipFill>
        <p:spPr bwMode="auto">
          <a:xfrm flipH="0" flipV="0">
            <a:off x="7722342" y="61431"/>
            <a:ext cx="1365444" cy="458788"/>
          </a:xfrm>
          <a:prstGeom prst="rect">
            <a:avLst/>
          </a:prstGeom>
        </p:spPr>
      </p:pic>
      <p:pic>
        <p:nvPicPr>
          <p:cNvPr id="1920248368" name=""/>
          <p:cNvPicPr>
            <a:picLocks noChangeAspect="1"/>
          </p:cNvPicPr>
          <p:nvPr/>
        </p:nvPicPr>
        <p:blipFill rotWithShape="1">
          <a:blip r:embed="rId4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3518595" name="Google Shape;17;p4"/>
          <p:cNvSpPr txBox="1"/>
          <p:nvPr>
            <p:ph type="title"/>
          </p:nvPr>
        </p:nvSpPr>
        <p:spPr bwMode="auto">
          <a:xfrm>
            <a:off x="311697" y="445023"/>
            <a:ext cx="8520597" cy="572697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pPr>
              <a:defRPr/>
            </a:pPr>
            <a:r>
              <a:rPr lang="fr-FR" sz="2000">
                <a:solidFill>
                  <a:srgbClr val="FB7023"/>
                </a:solidFill>
              </a:rPr>
              <a:t>Activité </a:t>
            </a:r>
            <a:r>
              <a:rPr lang="fr-FR" sz="2000" b="0" i="0" u="none" strike="noStrike" cap="none" spc="0">
                <a:solidFill>
                  <a:srgbClr val="FB7023"/>
                </a:solidFill>
                <a:latin typeface="Arial"/>
                <a:ea typeface="Arial"/>
                <a:cs typeface="Arial"/>
              </a:rPr>
              <a:t>n°1</a:t>
            </a:r>
            <a:r>
              <a:rPr lang="fr-FR" sz="2000">
                <a:solidFill>
                  <a:srgbClr val="FB7023"/>
                </a:solidFill>
              </a:rPr>
              <a:t> : </a:t>
            </a:r>
            <a:r>
              <a:rPr lang="fr-FR" sz="2000" u="none">
                <a:solidFill>
                  <a:srgbClr val="FB7023"/>
                </a:solidFill>
              </a:rPr>
              <a:t>FactChecking </a:t>
            </a:r>
            <a:r>
              <a:rPr lang="fr-FR" sz="2000">
                <a:solidFill>
                  <a:srgbClr val="FB7023"/>
                </a:solidFill>
              </a:rPr>
              <a:t>sur images</a:t>
            </a:r>
            <a:endParaRPr lang="fr-FR" sz="2000">
              <a:solidFill>
                <a:srgbClr val="FB7023"/>
              </a:solidFill>
            </a:endParaRPr>
          </a:p>
        </p:txBody>
      </p:sp>
      <p:sp>
        <p:nvSpPr>
          <p:cNvPr id="1819012351" name="Google Shape;18;p4"/>
          <p:cNvSpPr txBox="1"/>
          <p:nvPr>
            <p:ph type="body" idx="1"/>
          </p:nvPr>
        </p:nvSpPr>
        <p:spPr bwMode="auto">
          <a:xfrm flipH="0" flipV="0">
            <a:off x="311697" y="1152471"/>
            <a:ext cx="8520597" cy="3898279"/>
          </a:xfrm>
          <a:prstGeom prst="rect">
            <a:avLst/>
          </a:prstGeom>
        </p:spPr>
        <p:txBody>
          <a:bodyPr spcFirstLastPara="1" vertOverflow="overflow" horzOverflow="overflow" vert="horz" wrap="square" lIns="91422" tIns="91422" rIns="91422" bIns="91422" numCol="1" spcCol="0" rtlCol="0" fromWordArt="0" anchor="t" anchorCtr="0" forceAA="0" upright="0" compatLnSpc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497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49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497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>
              <a:defRPr/>
            </a:pPr>
            <a:r>
              <a:rPr lang="fr-FR" sz="18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 vous de jouer ! 					           </a:t>
            </a:r>
            <a:endParaRPr sz="1800"/>
          </a:p>
          <a:p>
            <a:pPr lvl="1">
              <a:defRPr/>
            </a:pPr>
            <a:r>
              <a:rPr lang="fr-FR"/>
              <a:t>Étape 1 : Testez-vous sur 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3" tooltip=""/>
              </a:rPr>
              <a:t>https://realitycheckk.com/week1</a:t>
            </a:r>
            <a:r>
              <a:rPr lang="fr-FR"/>
              <a:t> </a:t>
            </a:r>
            <a:endParaRPr lang="fr-FR"/>
          </a:p>
          <a:p>
            <a:pPr marL="596902" lvl="1" indent="0" algn="ctr">
              <a:buClr>
                <a:schemeClr val="dk2"/>
              </a:buClr>
              <a:buSzPts val="1400"/>
              <a:buNone/>
              <a:defRPr/>
            </a:pP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PARVENEZ-VOUS A TOUTES LES REPERER ?</a:t>
            </a:r>
            <a:endParaRPr sz="1400" b="1"/>
          </a:p>
          <a:p>
            <a:pPr marL="596902" lvl="1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  <a:p>
            <a:pPr lvl="1">
              <a:defRPr/>
            </a:pPr>
            <a:r>
              <a:rPr lang="fr-FR"/>
              <a:t>Étape 2 : </a:t>
            </a:r>
            <a:r>
              <a:rPr lang="fr-FR"/>
              <a:t>15 images à FactChecker (en solo ou en binôme)</a:t>
            </a:r>
            <a:endParaRPr lang="fr-FR"/>
          </a:p>
          <a:p>
            <a:pPr marL="596902" lvl="1" indent="0">
              <a:buClr>
                <a:schemeClr val="dk2"/>
              </a:buClr>
              <a:buSzPts val="1400"/>
              <a:buNone/>
              <a:defRPr/>
            </a:pPr>
            <a:endParaRPr lang="fr-FR"/>
          </a:p>
          <a:p>
            <a:pPr marL="196852" lvl="0" indent="0">
              <a:buClr>
                <a:schemeClr val="dk2"/>
              </a:buClr>
              <a:buSzPts val="1400"/>
              <a:buNone/>
              <a:defRPr/>
            </a:pPr>
            <a:r>
              <a:rPr lang="fr-FR" sz="1400"/>
              <a:t>Les outils à votre disposition :  </a:t>
            </a:r>
            <a:endParaRPr sz="1400"/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Recherche d'images déjà publiées en ligne 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4" tooltip=""/>
              </a:rPr>
              <a:t>https://tineye.com/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ea typeface="Arial"/>
              <a:cs typeface="Arial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Analyse des manipulations et accès aux métadonnées 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5" tooltip=""/>
              </a:rPr>
              <a:t>https://fotoforensics.com/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Détection d'images générées par IA 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6" tooltip=""/>
              </a:rPr>
              <a:t>https://sightengine.com/detecter-images-generees-par-ia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 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>
              <a:buClr>
                <a:schemeClr val="dk2"/>
              </a:buClr>
              <a:buSzPts val="1800"/>
              <a:buFont typeface="Arial"/>
              <a:buChar char="–"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</a:rPr>
              <a:t>Détection de contenu généré par IA : </a:t>
            </a:r>
            <a:r>
              <a:rPr lang="fr-FR" sz="1400" b="0" i="0" u="sng" strike="noStrike" cap="none" spc="0">
                <a:solidFill>
                  <a:schemeClr val="dk2"/>
                </a:solidFill>
                <a:latin typeface="Arial"/>
                <a:ea typeface="Arial"/>
                <a:cs typeface="Arial"/>
                <a:hlinkClick r:id="rId7" tooltip=""/>
              </a:rPr>
              <a:t>https://hivemoderation.com/ai-generated-content-detection</a:t>
            </a: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cs typeface="Arial"/>
              </a:rPr>
              <a:t> </a:t>
            </a:r>
            <a:endParaRPr lang="fr-FR" sz="1400" b="0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>
              <a:buClr>
                <a:schemeClr val="dk2"/>
              </a:buClr>
              <a:buSzPts val="1800"/>
              <a:buFont typeface="Arial"/>
              <a:buNone/>
              <a:defRPr/>
            </a:pPr>
            <a:r>
              <a:rPr lang="fr-FR" sz="1400" b="0" i="0" u="none" strike="noStrike" cap="none" spc="0">
                <a:solidFill>
                  <a:schemeClr val="dk2"/>
                </a:solidFill>
                <a:latin typeface="Arial"/>
                <a:cs typeface="Arial"/>
              </a:rPr>
              <a:t>=&gt; TIPS : Aidez-vous de la grille d’évaluation :</a:t>
            </a:r>
            <a:r>
              <a:rPr lang="fr-FR" sz="1400" b="0" i="0" u="none" strike="noStrike" cap="none" spc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lang="fr-FR" sz="1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image_evaluation_grid.pdf</a:t>
            </a:r>
            <a:endParaRPr sz="1400" b="0" i="0" u="none" strike="noStrike" cap="none" spc="0">
              <a:solidFill>
                <a:srgbClr val="FF0000"/>
              </a:solidFill>
              <a:latin typeface="Arial"/>
              <a:cs typeface="Arial"/>
            </a:endParaRPr>
          </a:p>
          <a:p>
            <a:pPr marL="114299" indent="0" algn="ctr">
              <a:buClr>
                <a:schemeClr val="dk2"/>
              </a:buClr>
              <a:buSzPts val="1800"/>
              <a:buFont typeface="Arial"/>
              <a:buNone/>
              <a:defRPr/>
            </a:pPr>
            <a:endParaRPr sz="14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  <a:p>
            <a:pPr marL="114299" indent="0" algn="ctr">
              <a:buClr>
                <a:schemeClr val="dk2"/>
              </a:buClr>
              <a:buSzPts val="1800"/>
              <a:buFont typeface="Arial"/>
              <a:buNone/>
              <a:defRPr/>
            </a:pPr>
            <a:r>
              <a:rPr lang="fr-FR" sz="1400" b="1" i="0" u="none" strike="noStrike" cap="none" spc="0">
                <a:solidFill>
                  <a:schemeClr val="dk2"/>
                </a:solidFill>
                <a:latin typeface="Arial"/>
                <a:cs typeface="Arial"/>
              </a:rPr>
              <a:t>TOP CHRONO : 30 MINUTES</a:t>
            </a:r>
            <a:endParaRPr lang="fr-FR" sz="1400" b="1" i="0" u="none" strike="noStrike" cap="none" spc="0">
              <a:solidFill>
                <a:schemeClr val="dk2"/>
              </a:solidFill>
              <a:latin typeface="Arial"/>
              <a:cs typeface="Arial"/>
            </a:endParaRPr>
          </a:p>
        </p:txBody>
      </p:sp>
      <p:pic>
        <p:nvPicPr>
          <p:cNvPr id="859874272" name=""/>
          <p:cNvPicPr>
            <a:picLocks noChangeAspect="1"/>
          </p:cNvPicPr>
          <p:nvPr/>
        </p:nvPicPr>
        <p:blipFill rotWithShape="1">
          <a:blip r:embed="rId8"/>
          <a:stretch/>
        </p:blipFill>
        <p:spPr bwMode="auto">
          <a:xfrm flipH="0" flipV="0">
            <a:off x="7722342" y="61430"/>
            <a:ext cx="1365444" cy="458787"/>
          </a:xfrm>
          <a:prstGeom prst="rect">
            <a:avLst/>
          </a:prstGeom>
        </p:spPr>
      </p:pic>
      <p:pic>
        <p:nvPicPr>
          <p:cNvPr id="1941484460" name=""/>
          <p:cNvPicPr>
            <a:picLocks noChangeAspect="1"/>
          </p:cNvPicPr>
          <p:nvPr/>
        </p:nvPicPr>
        <p:blipFill rotWithShape="1">
          <a:blip r:embed="rId9"/>
          <a:stretch/>
        </p:blipFill>
        <p:spPr bwMode="auto">
          <a:xfrm flipH="0" flipV="0">
            <a:off x="7931038" y="520218"/>
            <a:ext cx="948048" cy="9421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ONLYOFFICE/9.1.0.173</Application>
  <DocSecurity>0</DocSecurity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modified xsi:type="dcterms:W3CDTF">2025-10-25T08:22:23Z</dcterms:modified>
  <cp:category/>
  <cp:contentStatus/>
  <cp:version/>
</cp:coreProperties>
</file>