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6800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03468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9191198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AE2322-9300-0A19-A2AC-92C8D2FF2F7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87142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044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241056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F74934-7E22-89E0-BD97-8E38F73B32C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661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82174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42548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109204-1BEC-32BC-193A-415E2D06B40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1DDA3-22CF-E297-1FDA-95EA45EF7A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11224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16480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33970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A8E60A-6A2D-0F0C-C58D-BD14188E590D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4288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639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0392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78AF99-A19F-98B6-A7B4-4D7B1D4488F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2077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3104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6164942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5C58A8-5C1A-0D90-608D-041F95A595F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838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6476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6783705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9F6D46-9898-4FB0-BA06-3797B36943F4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0134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22927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0630277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367971E-9FB8-4C92-FAE9-A9889713AC4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1113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6061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719652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89E00C-AE87-739B-D56B-48596C080D2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2095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02470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fren</a:t>
            </a:r>
            <a:endParaRPr lang="fr-FR"/>
          </a:p>
        </p:txBody>
      </p:sp>
      <p:sp>
        <p:nvSpPr>
          <p:cNvPr id="17717384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CE945B-6AC9-67F7-7EF8-BC71F78927E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4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5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0" name="Google Shape;60;p14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4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9" name="Google Shape;69;p14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3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85" name="Google Shape;85;p16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89" name="Google Shape;89;p17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1" name="Google Shape;91;p17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94" name="Google Shape;94;p17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8" name="Google Shape;98;p17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/>
          <p:nvPr/>
        </p:nvPicPr>
        <p:blipFill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6" name="Google Shape;106;p18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8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8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8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111" name="Google Shape;111;p18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3" name="Google Shape;113;p18"/>
          <p:cNvCxnSpPr>
            <a:cxnSpLocks/>
          </p:cNvCxnSpPr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15" name="Google Shape;115;p18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7" name="Google Shape;117;p18" descr="Une image contenant dessin&#10;&#10;Description générée automatiquement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1" name="Google Shape;121;p19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9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5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26" name="Google Shape;126;p19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9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9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1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2" name="Google Shape;132;p19" descr="Une image contenant dessin&#10;&#10;Description générée automatiquement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4" name="Google Shape;74;p15" descr="Une image contenant dessin&#10;&#10;Description générée automatiquement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76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@IP:8123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48885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7940055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85235514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5 : Lancement de l’attaque par BruteForce sur le serveur Home Assistant :</a:t>
            </a:r>
            <a:endParaRPr lang="fr-FR"/>
          </a:p>
          <a:p>
            <a:pPr lvl="2">
              <a:defRPr/>
            </a:pPr>
            <a:r>
              <a:rPr lang="fr-FR"/>
              <a:t>Retournez dans le menu « Positions » : </a:t>
            </a:r>
            <a:endParaRPr lang="fr-FR"/>
          </a:p>
          <a:p>
            <a:pPr lvl="2">
              <a:defRPr/>
            </a:pPr>
            <a:r>
              <a:rPr lang="fr-FR"/>
              <a:t>Lancez votre attaque : </a:t>
            </a:r>
            <a:endParaRPr lang="fr-FR"/>
          </a:p>
          <a:p>
            <a:pPr lvl="3">
              <a:defRPr/>
            </a:pPr>
            <a:r>
              <a:rPr lang="fr-FR"/>
              <a:t>Appuyez sur le bouton </a:t>
            </a:r>
            <a:endParaRPr lang="fr-FR"/>
          </a:p>
          <a:p>
            <a:pPr lvl="3">
              <a:defRPr/>
            </a:pPr>
            <a:r>
              <a:rPr lang="fr-FR"/>
              <a:t>Ignorez l’alerte qui se déclenche en cliquant sur le bouton « OK »</a:t>
            </a:r>
            <a:endParaRPr lang="fr-FR"/>
          </a:p>
          <a:p>
            <a:pPr lvl="3">
              <a:defRPr/>
            </a:pPr>
            <a:r>
              <a:rPr lang="fr-FR"/>
              <a:t>Une nouvelle fenêtre apparaît : observez les mots de passe être testés un à un :</a:t>
            </a:r>
            <a:endParaRPr lang="fr-FR"/>
          </a:p>
          <a:p>
            <a:pPr lvl="3">
              <a:defRPr/>
            </a:pPr>
            <a:r>
              <a:rPr lang="fr-FR"/>
              <a:t>Intéressez-vous au « Status Code » et au champ « Length »</a:t>
            </a:r>
            <a:endParaRPr lang="fr-FR"/>
          </a:p>
          <a:p>
            <a:pPr lvl="3">
              <a:defRPr/>
            </a:pPr>
            <a:r>
              <a:rPr lang="fr-FR"/>
              <a:t>Le mot de passe possède le « Status Code » = 200 et une « Length » = 407</a:t>
            </a:r>
            <a:endParaRPr lang="fr-FR"/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138031667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94906376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143144" y="1836068"/>
            <a:ext cx="2784536" cy="617153"/>
          </a:xfrm>
          <a:prstGeom prst="rect">
            <a:avLst/>
          </a:prstGeom>
        </p:spPr>
      </p:pic>
      <p:pic>
        <p:nvPicPr>
          <p:cNvPr id="1353581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148137" y="2207310"/>
            <a:ext cx="1085850" cy="314324"/>
          </a:xfrm>
          <a:prstGeom prst="rect">
            <a:avLst/>
          </a:prstGeom>
        </p:spPr>
      </p:pic>
      <p:pic>
        <p:nvPicPr>
          <p:cNvPr id="20645689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54598" y="3538492"/>
            <a:ext cx="8834802" cy="1512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671988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096018888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5 : Tout travail mérite salaire : obtenez votre trophée !</a:t>
            </a:r>
            <a:endParaRPr lang="fr-FR"/>
          </a:p>
          <a:p>
            <a:pPr lvl="2">
              <a:defRPr/>
            </a:pPr>
            <a:r>
              <a:rPr lang="fr-FR"/>
              <a:t>Dans le menu « Proxy », cliquez sur                        pour désactiver l’interception </a:t>
            </a:r>
            <a:endParaRPr lang="fr-FR"/>
          </a:p>
          <a:p>
            <a:pPr lvl="2">
              <a:defRPr/>
            </a:pPr>
            <a:r>
              <a:rPr lang="fr-FR"/>
              <a:t>Tentez de vous reconnecter au serveur avec le mot de passe trouvé sur le browser !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b="1">
              <a:solidFill>
                <a:srgbClr val="FB7023"/>
              </a:solidFill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r>
              <a:rPr lang="fr-FR" b="1">
                <a:solidFill>
                  <a:srgbClr val="FB7023"/>
                </a:solidFill>
              </a:rPr>
              <a:t>Félicitations, vous avez piraté votre premier serveur home assistant ! </a:t>
            </a:r>
            <a:endParaRPr lang="fr-FR" b="1">
              <a:solidFill>
                <a:srgbClr val="FB7023"/>
              </a:solidFill>
            </a:endParaRPr>
          </a:p>
        </p:txBody>
      </p:sp>
      <p:pic>
        <p:nvPicPr>
          <p:cNvPr id="4488845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7530677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87302" y="1754605"/>
            <a:ext cx="1085850" cy="266699"/>
          </a:xfrm>
          <a:prstGeom prst="rect">
            <a:avLst/>
          </a:prstGeom>
        </p:spPr>
      </p:pic>
      <p:pic>
        <p:nvPicPr>
          <p:cNvPr id="2266514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87791" y="2456446"/>
            <a:ext cx="1947861" cy="1785938"/>
          </a:xfrm>
          <a:prstGeom prst="rect">
            <a:avLst/>
          </a:prstGeom>
        </p:spPr>
      </p:pic>
      <p:pic>
        <p:nvPicPr>
          <p:cNvPr id="16761556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75240" y="2456446"/>
            <a:ext cx="3880052" cy="1785938"/>
          </a:xfrm>
          <a:prstGeom prst="rect">
            <a:avLst/>
          </a:prstGeom>
        </p:spPr>
      </p:pic>
      <p:sp>
        <p:nvSpPr>
          <p:cNvPr id="168506140" name=""/>
          <p:cNvSpPr/>
          <p:nvPr/>
        </p:nvSpPr>
        <p:spPr bwMode="auto">
          <a:xfrm flipH="0" flipV="0">
            <a:off x="2738437" y="3202154"/>
            <a:ext cx="1948865" cy="16292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7723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42533628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443169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Bilan de l’activité : Comment se protéger d’une attaque par BruteForce ?</a:t>
            </a:r>
            <a:endParaRPr lang="fr-FR"/>
          </a:p>
          <a:p>
            <a:pPr lvl="1">
              <a:defRPr/>
            </a:pPr>
            <a:r>
              <a:rPr lang="fr-FR"/>
              <a:t>Utiliser des mots de passe fort : majuscules, minuscules, chiffres et caractères spéciaux </a:t>
            </a:r>
            <a:endParaRPr lang="fr-FR"/>
          </a:p>
          <a:p>
            <a:pPr lvl="2">
              <a:defRPr/>
            </a:pPr>
            <a:r>
              <a:rPr lang="fr-FR"/>
              <a:t>Exemple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ReeX4eyH3dJq&amp;Cv8t$QDNvqN%AxUIx^U</a:t>
            </a:r>
            <a:endParaRPr lang="fr-FR"/>
          </a:p>
          <a:p>
            <a:pPr lvl="1">
              <a:defRPr/>
            </a:pPr>
            <a:r>
              <a:rPr lang="fr-FR"/>
              <a:t>Utiliser un gestionnaire de mot de passe : la mémoire humaine est limitée !</a:t>
            </a:r>
            <a:endParaRPr lang="fr-FR"/>
          </a:p>
          <a:p>
            <a:pPr lvl="2">
              <a:defRPr/>
            </a:pPr>
            <a:r>
              <a:rPr lang="fr-FR"/>
              <a:t>De nombreuses solutions gratuites (et payantes) existent : exemple de Bitwarden</a:t>
            </a:r>
            <a:endParaRPr lang="fr-FR"/>
          </a:p>
          <a:p>
            <a:pPr lvl="1">
              <a:defRPr/>
            </a:pPr>
            <a:r>
              <a:rPr lang="fr-FR"/>
              <a:t>Activer l’authentification multi-facteurs (MFA) sur vos comptes personnels et professionnels</a:t>
            </a:r>
            <a:endParaRPr lang="fr-FR"/>
          </a:p>
          <a:p>
            <a:pPr lvl="2">
              <a:defRPr/>
            </a:pPr>
            <a:r>
              <a:rPr lang="fr-FR"/>
              <a:t>Code temporaires sur votre smartphone, clefs d’authentification, ...</a:t>
            </a: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Des questions ? Des remarques ? Discutons-en ! </a:t>
            </a:r>
            <a:endParaRPr lang="fr-FR"/>
          </a:p>
        </p:txBody>
      </p:sp>
      <p:pic>
        <p:nvPicPr>
          <p:cNvPr id="15151851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8421759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90946" y="3752464"/>
            <a:ext cx="3684670" cy="1238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45341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990365950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599" cy="3898281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qu’est un serveur Home Assistant ? </a:t>
            </a:r>
            <a:endParaRPr lang="fr-FR"/>
          </a:p>
          <a:p>
            <a:pPr lvl="1">
              <a:defRPr/>
            </a:pPr>
            <a:r>
              <a:rPr lang="fr-FR"/>
              <a:t>Centre de contrôle d’une maison connectée</a:t>
            </a:r>
            <a:endParaRPr lang="fr-FR"/>
          </a:p>
          <a:p>
            <a:pPr lvl="1">
              <a:defRPr/>
            </a:pPr>
            <a:r>
              <a:rPr lang="fr-FR"/>
              <a:t>Compatible avec de multiples protocoles IoT : WiFi, Zigbee, ...</a:t>
            </a:r>
            <a:endParaRPr lang="fr-FR"/>
          </a:p>
          <a:p>
            <a:pPr lvl="1">
              <a:defRPr/>
            </a:pPr>
            <a:r>
              <a:rPr lang="fr-FR"/>
              <a:t>Interface personnalisable pour les besoins de l’utilisateur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Quelques cas d’usage : </a:t>
            </a:r>
            <a:endParaRPr lang="fr-FR"/>
          </a:p>
          <a:p>
            <a:pPr lvl="1">
              <a:defRPr/>
            </a:pPr>
            <a:r>
              <a:rPr lang="fr-FR"/>
              <a:t>Gestion de l’éclairage </a:t>
            </a:r>
            <a:endParaRPr lang="fr-FR"/>
          </a:p>
          <a:p>
            <a:pPr lvl="1">
              <a:defRPr/>
            </a:pPr>
            <a:r>
              <a:rPr lang="fr-FR"/>
              <a:t>Régulation du chauffage</a:t>
            </a:r>
            <a:endParaRPr lang="fr-FR"/>
          </a:p>
          <a:p>
            <a:pPr lvl="1">
              <a:defRPr/>
            </a:pPr>
            <a:r>
              <a:rPr lang="fr-FR"/>
              <a:t>Automatisation des volets roulants</a:t>
            </a:r>
            <a:endParaRPr lang="fr-FR"/>
          </a:p>
          <a:p>
            <a:pPr lvl="1">
              <a:defRPr/>
            </a:pPr>
            <a:r>
              <a:rPr lang="fr-FR"/>
              <a:t>Surveillance et sécurité de l’habitat</a:t>
            </a:r>
            <a:endParaRPr lang="fr-FR"/>
          </a:p>
          <a:p>
            <a:pPr lvl="1">
              <a:defRPr/>
            </a:pPr>
            <a:r>
              <a:rPr lang="fr-FR"/>
              <a:t>Automatisation de scènes quotidiennes : </a:t>
            </a:r>
            <a:endParaRPr lang="fr-FR"/>
          </a:p>
          <a:p>
            <a:pPr lvl="2">
              <a:defRPr/>
            </a:pPr>
            <a:r>
              <a:rPr lang="fr-FR"/>
              <a:t>Gestion des électro-ménagés</a:t>
            </a:r>
            <a:endParaRPr lang="fr-FR"/>
          </a:p>
          <a:p>
            <a:pPr lvl="2">
              <a:defRPr/>
            </a:pPr>
            <a:r>
              <a:rPr lang="fr-FR"/>
              <a:t>Gestion des listes de courses</a:t>
            </a:r>
            <a:endParaRPr lang="fr-FR"/>
          </a:p>
          <a:p>
            <a:pPr lvl="2">
              <a:defRPr/>
            </a:pPr>
            <a:r>
              <a:rPr lang="fr-FR"/>
              <a:t>Et bien d’autres ! </a:t>
            </a:r>
            <a:endParaRPr lang="fr-FR"/>
          </a:p>
        </p:txBody>
      </p:sp>
      <p:pic>
        <p:nvPicPr>
          <p:cNvPr id="187192956" name=""/>
          <p:cNvPicPr>
            <a:picLocks noChangeAspect="1"/>
          </p:cNvPicPr>
          <p:nvPr/>
        </p:nvPicPr>
        <p:blipFill>
          <a:blip r:embed="rId3"/>
          <a:srcRect l="34794" t="28599" r="34545" b="28150"/>
          <a:stretch/>
        </p:blipFill>
        <p:spPr bwMode="auto">
          <a:xfrm flipH="0" flipV="0">
            <a:off x="4841934" y="2371039"/>
            <a:ext cx="3377208" cy="2679716"/>
          </a:xfrm>
          <a:prstGeom prst="rect">
            <a:avLst/>
          </a:prstGeom>
        </p:spPr>
      </p:pic>
      <p:pic>
        <p:nvPicPr>
          <p:cNvPr id="125815883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01577" y="1152473"/>
            <a:ext cx="1330720" cy="1330720"/>
          </a:xfrm>
          <a:prstGeom prst="rect">
            <a:avLst/>
          </a:prstGeom>
        </p:spPr>
      </p:pic>
      <p:pic>
        <p:nvPicPr>
          <p:cNvPr id="189374936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722342" y="61432"/>
            <a:ext cx="1365444" cy="4587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862097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200108761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599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qu’est un mot de passe faible ? </a:t>
            </a:r>
            <a:endParaRPr lang="fr-FR"/>
          </a:p>
          <a:p>
            <a:pPr lvl="1">
              <a:defRPr/>
            </a:pPr>
            <a:r>
              <a:rPr lang="fr-FR"/>
              <a:t>Mot de passe trop court : moins de 12 caractères</a:t>
            </a:r>
            <a:endParaRPr lang="fr-FR"/>
          </a:p>
          <a:p>
            <a:pPr lvl="1">
              <a:defRPr/>
            </a:pPr>
            <a:r>
              <a:rPr lang="fr-FR"/>
              <a:t>Manque de diversité de caractères : uniquement des majuscules ou des minuscules</a:t>
            </a:r>
            <a:endParaRPr lang="fr-FR"/>
          </a:p>
          <a:p>
            <a:pPr lvl="1">
              <a:defRPr/>
            </a:pPr>
            <a:r>
              <a:rPr lang="fr-FR"/>
              <a:t>Des mots courants : “password”, “123456”, “abc123”</a:t>
            </a:r>
            <a:endParaRPr lang="fr-FR"/>
          </a:p>
          <a:p>
            <a:pPr lvl="1">
              <a:defRPr/>
            </a:pPr>
            <a:r>
              <a:rPr lang="fr-FR"/>
              <a:t>Des informations personnelles : “nom_du_chien” + “année_naissance”</a:t>
            </a:r>
            <a:endParaRPr lang="fr-FR"/>
          </a:p>
          <a:p>
            <a:pPr lvl="1">
              <a:defRPr/>
            </a:pPr>
            <a:r>
              <a:rPr lang="fr-FR"/>
              <a:t>Réutilisation d’un même mot de passe pour plusieurs comptes </a:t>
            </a:r>
            <a:endParaRPr lang="fr-FR"/>
          </a:p>
          <a:p>
            <a:pPr marL="596899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0">
              <a:defRPr/>
            </a:pPr>
            <a:r>
              <a:rPr lang="fr-FR"/>
              <a:t>Quels sont les risques liés aux mots de passe faibles ? </a:t>
            </a:r>
            <a:endParaRPr lang="fr-FR"/>
          </a:p>
          <a:p>
            <a:pPr lvl="1">
              <a:defRPr/>
            </a:pPr>
            <a:r>
              <a:rPr lang="fr-FR"/>
              <a:t>Accès non autorisés à vos comptes personnels</a:t>
            </a:r>
            <a:endParaRPr lang="fr-FR"/>
          </a:p>
          <a:p>
            <a:pPr lvl="1">
              <a:defRPr/>
            </a:pPr>
            <a:r>
              <a:rPr lang="fr-FR"/>
              <a:t>Usurpation de votre identité </a:t>
            </a:r>
            <a:endParaRPr lang="fr-FR"/>
          </a:p>
          <a:p>
            <a:pPr lvl="1">
              <a:defRPr/>
            </a:pPr>
            <a:r>
              <a:rPr lang="fr-FR"/>
              <a:t>Violation de votre vie privée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La preuve par l’exemple : découverte du mot de passe par « Brute Force »</a:t>
            </a:r>
            <a:endParaRPr lang="fr-FR"/>
          </a:p>
          <a:p>
            <a:pPr lvl="1">
              <a:defRPr/>
            </a:pPr>
            <a:endParaRPr lang="fr-FR"/>
          </a:p>
        </p:txBody>
      </p:sp>
      <p:pic>
        <p:nvPicPr>
          <p:cNvPr id="15439418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157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252418434" name="Google Shape;18;p4"/>
          <p:cNvSpPr txBox="1"/>
          <p:nvPr>
            <p:ph type="body" idx="1"/>
          </p:nvPr>
        </p:nvSpPr>
        <p:spPr bwMode="auto">
          <a:xfrm flipH="0" flipV="0">
            <a:off x="311697" y="1152473"/>
            <a:ext cx="5898861" cy="3979746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Qu’est ce qu’une attaque par « Brute Force »</a:t>
            </a:r>
            <a:endParaRPr lang="fr-FR"/>
          </a:p>
          <a:p>
            <a:pPr lvl="1">
              <a:defRPr/>
            </a:pPr>
            <a:r>
              <a:rPr lang="fr-FR"/>
              <a:t>En clair : tester toutes les combinaisons possibles d’un MDP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Automatisation des tentatives à l'aide d'outils</a:t>
            </a:r>
            <a:r>
              <a:rPr lang="fr-FR"/>
              <a:t> spécifiques</a:t>
            </a:r>
            <a:endParaRPr lang="fr-FR"/>
          </a:p>
          <a:p>
            <a:pPr lvl="1">
              <a:defRPr/>
            </a:pPr>
            <a:r>
              <a:rPr lang="fr-FR"/>
              <a:t>Probabilité de succès dépendante de la  force du MDP</a:t>
            </a: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Burpsuite : outil d’analyse des applications Web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Analyse des vulnérabilités automatiques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Interception des requêtes HTTP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Modification de requêtes manuelle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Repeater pour rejouer les requêtes</a:t>
            </a:r>
            <a:r>
              <a:rPr lang="fr-FR"/>
              <a:t> 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Votre mission si vous l’acceptez : </a:t>
            </a:r>
            <a:endParaRPr lang="fr-FR"/>
          </a:p>
          <a:p>
            <a:pPr marL="114299" lvl="0" indent="0" algn="ctr">
              <a:buClr>
                <a:schemeClr val="dk2"/>
              </a:buClr>
              <a:buSzPts val="1800"/>
              <a:buNone/>
              <a:defRPr/>
            </a:pPr>
            <a:r>
              <a:rPr lang="fr-FR" i="1" u="sng">
                <a:solidFill>
                  <a:srgbClr val="FB7023"/>
                </a:solidFill>
              </a:rPr>
              <a:t>Découvrir le mot de passe du serveur HomeAssistant !</a:t>
            </a:r>
            <a:endParaRPr i="1" u="sng">
              <a:solidFill>
                <a:srgbClr val="FB7023"/>
              </a:solidFill>
            </a:endParaRPr>
          </a:p>
        </p:txBody>
      </p:sp>
      <p:pic>
        <p:nvPicPr>
          <p:cNvPr id="9648557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210560" y="1152473"/>
            <a:ext cx="2900869" cy="3898280"/>
          </a:xfrm>
          <a:prstGeom prst="rect">
            <a:avLst/>
          </a:prstGeom>
        </p:spPr>
      </p:pic>
      <p:pic>
        <p:nvPicPr>
          <p:cNvPr id="9397018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275228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7746400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1 : Ouvrir l’application Burpsuite depuis votre PC : </a:t>
            </a:r>
            <a:endParaRPr lang="fr-FR"/>
          </a:p>
          <a:p>
            <a:pPr lvl="2">
              <a:defRPr/>
            </a:pPr>
            <a:r>
              <a:rPr lang="fr-FR"/>
              <a:t>Sélectionnez : « Temporary Project in memory »</a:t>
            </a:r>
            <a:endParaRPr lang="fr-FR"/>
          </a:p>
          <a:p>
            <a:pPr lvl="2">
              <a:defRPr/>
            </a:pPr>
            <a:r>
              <a:rPr lang="fr-FR"/>
              <a:t>Sélectionnez : « Use Burp defaults »</a:t>
            </a:r>
            <a:endParaRPr lang="fr-FR"/>
          </a:p>
          <a:p>
            <a:pPr lvl="2">
              <a:defRPr/>
            </a:pPr>
            <a:r>
              <a:rPr lang="fr-FR"/>
              <a:t>Cliquez sur « Start Burp »</a:t>
            </a:r>
            <a:endParaRPr lang="fr-FR"/>
          </a:p>
          <a:p>
            <a:pPr lvl="2">
              <a:defRPr/>
            </a:pPr>
            <a:endParaRPr lang="fr-FR"/>
          </a:p>
          <a:p>
            <a:pPr marL="596899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15183103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65004829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27201" y="1319073"/>
            <a:ext cx="470805" cy="474168"/>
          </a:xfrm>
          <a:prstGeom prst="rect">
            <a:avLst/>
          </a:prstGeom>
        </p:spPr>
      </p:pic>
      <p:pic>
        <p:nvPicPr>
          <p:cNvPr id="316180130" name=""/>
          <p:cNvPicPr>
            <a:picLocks noChangeAspect="1"/>
          </p:cNvPicPr>
          <p:nvPr/>
        </p:nvPicPr>
        <p:blipFill>
          <a:blip r:embed="rId5"/>
          <a:srcRect l="0" t="37656" r="0" b="37952"/>
          <a:stretch/>
        </p:blipFill>
        <p:spPr bwMode="auto">
          <a:xfrm flipH="0" flipV="0">
            <a:off x="6283165" y="1319073"/>
            <a:ext cx="1944036" cy="474168"/>
          </a:xfrm>
          <a:prstGeom prst="rect">
            <a:avLst/>
          </a:prstGeom>
        </p:spPr>
      </p:pic>
      <p:pic>
        <p:nvPicPr>
          <p:cNvPr id="1470315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0403" y="2667112"/>
            <a:ext cx="3524496" cy="2383641"/>
          </a:xfrm>
          <a:prstGeom prst="rect">
            <a:avLst/>
          </a:prstGeom>
        </p:spPr>
      </p:pic>
      <p:pic>
        <p:nvPicPr>
          <p:cNvPr id="21784286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307801" y="2667112"/>
            <a:ext cx="3524496" cy="2383641"/>
          </a:xfrm>
          <a:prstGeom prst="rect">
            <a:avLst/>
          </a:prstGeom>
        </p:spPr>
      </p:pic>
      <p:sp>
        <p:nvSpPr>
          <p:cNvPr id="2024790053" name=""/>
          <p:cNvSpPr/>
          <p:nvPr/>
        </p:nvSpPr>
        <p:spPr bwMode="auto">
          <a:xfrm flipH="0" flipV="0">
            <a:off x="4105163" y="3777471"/>
            <a:ext cx="1090360" cy="162927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highlight>
                <a:srgbClr val="FF0000"/>
              </a:highlight>
            </a:endParaRPr>
          </a:p>
        </p:txBody>
      </p:sp>
      <p:sp>
        <p:nvSpPr>
          <p:cNvPr id="1552546822" name=""/>
          <p:cNvSpPr/>
          <p:nvPr/>
        </p:nvSpPr>
        <p:spPr bwMode="auto">
          <a:xfrm flipH="0" flipV="0">
            <a:off x="614752" y="3281411"/>
            <a:ext cx="902367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6863007" name=""/>
          <p:cNvSpPr/>
          <p:nvPr/>
        </p:nvSpPr>
        <p:spPr bwMode="auto">
          <a:xfrm flipH="0" flipV="0">
            <a:off x="5455994" y="3258551"/>
            <a:ext cx="610565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161168" name=""/>
          <p:cNvSpPr/>
          <p:nvPr/>
        </p:nvSpPr>
        <p:spPr bwMode="auto">
          <a:xfrm flipH="0" flipV="0">
            <a:off x="8405064" y="5027895"/>
            <a:ext cx="349804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876560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598536895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2 : Ouvrez une fenêtre de connexion au serveur HomeAssistant </a:t>
            </a:r>
            <a:endParaRPr lang="fr-FR"/>
          </a:p>
          <a:p>
            <a:pPr lvl="2">
              <a:defRPr/>
            </a:pPr>
            <a:r>
              <a:rPr lang="fr-FR"/>
              <a:t>Ouvrez le menu « Proxy» en haut à gauche de votre écran :</a:t>
            </a:r>
            <a:endParaRPr lang="fr-FR"/>
          </a:p>
          <a:p>
            <a:pPr lvl="2">
              <a:defRPr/>
            </a:pPr>
            <a:r>
              <a:rPr lang="fr-FR"/>
              <a:t>Cliquez sur « Open browser » </a:t>
            </a:r>
            <a:endParaRPr lang="fr-FR"/>
          </a:p>
          <a:p>
            <a:pPr lvl="2">
              <a:defRPr/>
            </a:pPr>
            <a:r>
              <a:rPr lang="fr-FR"/>
              <a:t>Dans la barre de recherche, renseignez l’adresse IP du serveur : </a:t>
            </a:r>
            <a:r>
              <a:rPr lang="fr-FR" u="sng">
                <a:hlinkClick r:id="rId3" tooltip="http://@IP:8123"/>
              </a:rPr>
              <a:t>http://@IP:8123</a:t>
            </a:r>
            <a:endParaRPr lang="fr-FR"/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——— ! Premier point de contrôle ! </a:t>
            </a: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 ———</a:t>
            </a:r>
            <a:endParaRPr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endParaRPr lang="fr-FR"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</p:txBody>
      </p:sp>
      <p:pic>
        <p:nvPicPr>
          <p:cNvPr id="203990450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2027797995" name=""/>
          <p:cNvPicPr>
            <a:picLocks noChangeAspect="1"/>
          </p:cNvPicPr>
          <p:nvPr/>
        </p:nvPicPr>
        <p:blipFill>
          <a:blip r:embed="rId5"/>
          <a:srcRect l="0" t="18792" r="0" b="18726"/>
          <a:stretch/>
        </p:blipFill>
        <p:spPr bwMode="auto">
          <a:xfrm flipH="0" flipV="0">
            <a:off x="4571999" y="2102347"/>
            <a:ext cx="1781535" cy="156660"/>
          </a:xfrm>
          <a:prstGeom prst="rect">
            <a:avLst/>
          </a:prstGeom>
        </p:spPr>
      </p:pic>
      <p:pic>
        <p:nvPicPr>
          <p:cNvPr id="16651130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962848" y="1625639"/>
            <a:ext cx="2124937" cy="430506"/>
          </a:xfrm>
          <a:prstGeom prst="rect">
            <a:avLst/>
          </a:prstGeom>
        </p:spPr>
      </p:pic>
      <p:pic>
        <p:nvPicPr>
          <p:cNvPr id="97474674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5130233" y="2665854"/>
            <a:ext cx="3906624" cy="2384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637364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734672357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3 : Récupérer de la requête de connexion au serveur Home Assistant</a:t>
            </a:r>
            <a:endParaRPr lang="fr-FR"/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Nom d’utilisateur : wocsa</a:t>
            </a:r>
            <a:endParaRPr sz="1400"/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Mot de passe : ???????? </a:t>
            </a:r>
            <a:r>
              <a:rPr lang="fr-FR"/>
              <a:t>—&gt; Tentons de le découvrir ! </a:t>
            </a:r>
            <a:endParaRPr lang="fr-FR"/>
          </a:p>
          <a:p>
            <a:pPr lvl="2">
              <a:defRPr/>
            </a:pPr>
            <a:r>
              <a:rPr lang="fr-FR"/>
              <a:t>Dans Burpsuite, activez « Intercept » en cliquant sur le bouton : 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r>
              <a:rPr lang="fr-FR"/>
              <a:t>Retournez dans le browser et tentez d’entrer un mot de passe aléatoire : ex : toto</a:t>
            </a:r>
            <a:endParaRPr lang="fr-FR"/>
          </a:p>
          <a:p>
            <a:pPr lvl="2">
              <a:defRPr/>
            </a:pPr>
            <a:r>
              <a:rPr lang="fr-FR"/>
              <a:t>Observez la requête de connexion dans Burpsuite : </a:t>
            </a:r>
            <a:endParaRPr lang="fr-FR"/>
          </a:p>
        </p:txBody>
      </p:sp>
      <p:pic>
        <p:nvPicPr>
          <p:cNvPr id="541482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8522829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394308" y="1604210"/>
            <a:ext cx="1693477" cy="712298"/>
          </a:xfrm>
          <a:prstGeom prst="rect">
            <a:avLst/>
          </a:prstGeom>
        </p:spPr>
      </p:pic>
      <p:pic>
        <p:nvPicPr>
          <p:cNvPr id="159532852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00262" y="2571750"/>
            <a:ext cx="4187697" cy="611605"/>
          </a:xfrm>
          <a:prstGeom prst="rect">
            <a:avLst/>
          </a:prstGeom>
        </p:spPr>
      </p:pic>
      <p:pic>
        <p:nvPicPr>
          <p:cNvPr id="12810606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900088" y="2571750"/>
            <a:ext cx="4187697" cy="368460"/>
          </a:xfrm>
          <a:prstGeom prst="rect">
            <a:avLst/>
          </a:prstGeom>
        </p:spPr>
      </p:pic>
      <p:sp>
        <p:nvSpPr>
          <p:cNvPr id="1623843047" name=""/>
          <p:cNvSpPr/>
          <p:nvPr/>
        </p:nvSpPr>
        <p:spPr bwMode="auto">
          <a:xfrm flipH="0" flipV="0">
            <a:off x="4355822" y="2687049"/>
            <a:ext cx="463717" cy="13786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3996686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00262" y="3786432"/>
            <a:ext cx="1717327" cy="1320648"/>
          </a:xfrm>
          <a:prstGeom prst="rect">
            <a:avLst/>
          </a:prstGeom>
        </p:spPr>
      </p:pic>
      <p:pic>
        <p:nvPicPr>
          <p:cNvPr id="100174437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2194111" y="3795622"/>
            <a:ext cx="6893674" cy="1311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6019100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408877142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4 : Préparer l’attaque par BruteForce dans Burpsuite</a:t>
            </a:r>
            <a:endParaRPr lang="fr-FR"/>
          </a:p>
          <a:p>
            <a:pPr lvl="2">
              <a:defRPr/>
            </a:pPr>
            <a:r>
              <a:rPr lang="fr-FR"/>
              <a:t>Dans Burpsuite : Clic droit dans la requête récupérée</a:t>
            </a:r>
            <a:endParaRPr lang="fr-FR"/>
          </a:p>
          <a:p>
            <a:pPr lvl="2">
              <a:defRPr/>
            </a:pPr>
            <a:r>
              <a:rPr lang="fr-FR"/>
              <a:t>Sélectionnez « Send to Intruder » </a:t>
            </a:r>
            <a:endParaRPr lang="fr-FR"/>
          </a:p>
          <a:p>
            <a:pPr lvl="2">
              <a:defRPr/>
            </a:pPr>
            <a:r>
              <a:rPr lang="fr-FR"/>
              <a:t>Rendez-vous dans le menu « Intruder » : retrouvez la requête de connexion : </a:t>
            </a:r>
            <a:endParaRPr lang="fr-FR"/>
          </a:p>
        </p:txBody>
      </p:sp>
      <p:pic>
        <p:nvPicPr>
          <p:cNvPr id="6629916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1788375226" name=""/>
          <p:cNvPicPr>
            <a:picLocks noChangeAspect="1"/>
          </p:cNvPicPr>
          <p:nvPr/>
        </p:nvPicPr>
        <p:blipFill>
          <a:blip r:embed="rId4"/>
          <a:srcRect l="2209" t="0" r="0" b="0"/>
          <a:stretch/>
        </p:blipFill>
        <p:spPr bwMode="auto">
          <a:xfrm flipH="0" flipV="0">
            <a:off x="4926864" y="2042861"/>
            <a:ext cx="2080460" cy="238874"/>
          </a:xfrm>
          <a:prstGeom prst="rect">
            <a:avLst/>
          </a:prstGeom>
        </p:spPr>
      </p:pic>
      <p:pic>
        <p:nvPicPr>
          <p:cNvPr id="1773757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942" y="2571750"/>
            <a:ext cx="9048843" cy="2479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417736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n°2 : Mot de passe </a:t>
            </a:r>
            <a:r>
              <a:rPr lang="fr-FR" sz="2000">
                <a:solidFill>
                  <a:srgbClr val="FB7023"/>
                </a:solidFill>
              </a:rPr>
              <a:t>faible </a:t>
            </a:r>
            <a:r>
              <a:rPr lang="fr-FR" sz="2000">
                <a:solidFill>
                  <a:srgbClr val="FB7023"/>
                </a:solidFill>
              </a:rPr>
              <a:t>sur Home Assistant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184540139" name="Google Shape;18;p4"/>
          <p:cNvSpPr txBox="1"/>
          <p:nvPr>
            <p:ph type="body" idx="1"/>
          </p:nvPr>
        </p:nvSpPr>
        <p:spPr bwMode="auto">
          <a:xfrm flipH="0" flipV="0">
            <a:off x="311698" y="1152473"/>
            <a:ext cx="8520600" cy="389828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/>
              <a:t>A vous de jouer !</a:t>
            </a:r>
            <a:endParaRPr lang="fr-FR"/>
          </a:p>
          <a:p>
            <a:pPr lvl="1">
              <a:defRPr/>
            </a:pPr>
            <a:r>
              <a:rPr lang="fr-FR"/>
              <a:t>Étape 4 : Préparer l’attaque par BruteForce dans Burpsuite</a:t>
            </a:r>
            <a:endParaRPr lang="fr-FR"/>
          </a:p>
          <a:p>
            <a:pPr lvl="2">
              <a:defRPr/>
            </a:pPr>
            <a:r>
              <a:rPr lang="fr-FR"/>
              <a:t>Remplacez le mot de passe aléatoire toto par les caractères « $$ »</a:t>
            </a: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endParaRPr lang="fr-FR"/>
          </a:p>
          <a:p>
            <a:pPr lvl="2">
              <a:defRPr/>
            </a:pPr>
            <a:r>
              <a:rPr lang="fr-FR"/>
              <a:t>Astuce : Utilisez le bouton                  en haut à droite de votre écran</a:t>
            </a:r>
            <a:endParaRPr lang="fr-FR"/>
          </a:p>
          <a:p>
            <a:pPr lvl="2">
              <a:defRPr/>
            </a:pPr>
            <a:r>
              <a:rPr lang="fr-FR"/>
              <a:t>Rendez-vous dans le sous-menu « Payload » </a:t>
            </a:r>
            <a:endParaRPr lang="fr-FR"/>
          </a:p>
          <a:p>
            <a:pPr lvl="2">
              <a:defRPr/>
            </a:pPr>
            <a:r>
              <a:rPr lang="fr-FR"/>
              <a:t>Dans « Payload Settings » : </a:t>
            </a:r>
            <a:endParaRPr lang="fr-FR"/>
          </a:p>
          <a:p>
            <a:pPr lvl="3">
              <a:defRPr/>
            </a:pPr>
            <a:r>
              <a:rPr lang="fr-FR"/>
              <a:t>Cliquez sur le bouton </a:t>
            </a:r>
            <a:endParaRPr lang="fr-FR"/>
          </a:p>
          <a:p>
            <a:pPr lvl="3">
              <a:defRPr/>
            </a:pPr>
            <a:r>
              <a:rPr lang="fr-FR"/>
              <a:t>Sélectionnez le fichier «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Weak_Password_List.txt » qui se trouve sur votre bureau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—&gt; Cette liste contient les mots de passe à tester : 30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	        </a:t>
            </a:r>
            <a:endParaRPr lang="fr-FR"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0540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	             ——— ! Deuxième point de contrôle ! </a:t>
            </a:r>
            <a:r>
              <a:rPr lang="fr-FR" sz="14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 ———</a:t>
            </a:r>
            <a:endParaRPr sz="1400" b="0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  <a:p>
            <a:pPr marL="1511299" lvl="3" indent="0">
              <a:buClr>
                <a:schemeClr val="dk2"/>
              </a:buClr>
              <a:buSzPts val="1400"/>
              <a:buNone/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829307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8"/>
          </a:xfrm>
          <a:prstGeom prst="rect">
            <a:avLst/>
          </a:prstGeom>
        </p:spPr>
      </p:pic>
      <p:pic>
        <p:nvPicPr>
          <p:cNvPr id="81799015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197" y="2111792"/>
            <a:ext cx="6276974" cy="171450"/>
          </a:xfrm>
          <a:prstGeom prst="rect">
            <a:avLst/>
          </a:prstGeom>
        </p:spPr>
      </p:pic>
      <p:pic>
        <p:nvPicPr>
          <p:cNvPr id="9410421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810810" y="2283242"/>
            <a:ext cx="6276974" cy="171450"/>
          </a:xfrm>
          <a:prstGeom prst="rect">
            <a:avLst/>
          </a:prstGeom>
        </p:spPr>
      </p:pic>
      <p:pic>
        <p:nvPicPr>
          <p:cNvPr id="14257141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878930" y="2454692"/>
            <a:ext cx="752474" cy="295274"/>
          </a:xfrm>
          <a:prstGeom prst="rect">
            <a:avLst/>
          </a:prstGeom>
        </p:spPr>
      </p:pic>
      <p:sp>
        <p:nvSpPr>
          <p:cNvPr id="650005231" name=""/>
          <p:cNvSpPr/>
          <p:nvPr/>
        </p:nvSpPr>
        <p:spPr bwMode="auto">
          <a:xfrm flipH="0" flipV="1">
            <a:off x="1519922" y="2323096"/>
            <a:ext cx="1240756" cy="8773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731211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066562" y="2773221"/>
            <a:ext cx="3021223" cy="656787"/>
          </a:xfrm>
          <a:prstGeom prst="rect">
            <a:avLst/>
          </a:prstGeom>
        </p:spPr>
      </p:pic>
      <p:pic>
        <p:nvPicPr>
          <p:cNvPr id="169312948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6698972" y="3789150"/>
            <a:ext cx="2388813" cy="1261605"/>
          </a:xfrm>
          <a:prstGeom prst="rect">
            <a:avLst/>
          </a:prstGeom>
        </p:spPr>
      </p:pic>
      <p:pic>
        <p:nvPicPr>
          <p:cNvPr id="133915727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966661" y="3239753"/>
            <a:ext cx="981073" cy="266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modified xsi:type="dcterms:W3CDTF">2024-10-20T17:29:41Z</dcterms:modified>
  <cp:category/>
  <cp:contentStatus/>
  <cp:version/>
</cp:coreProperties>
</file>