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3.xml" ContentType="application/vnd.openxmlformats-officedocument.presentationml.slide+xml"/>
  <Override PartName="/ppt/theme/theme2.xml" ContentType="application/vnd.openxmlformats-officedocument.theme+xml"/>
  <Override PartName="/ppt/theme/theme1.xml" ContentType="application/vnd.openxmlformats-officedocument.them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ppt/notesSlides/notesSlide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docProps/core.xml" ContentType="application/vnd.openxmlformats-package.core-properties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16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  <p:sldMasterId id="2147483662" r:id="rId2"/>
  </p:sldMasterIdLst>
  <p:notesMasterIdLst>
    <p:notesMasterId r:id="rId2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5143500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 /><Relationship Id="rId22" Type="http://schemas.openxmlformats.org/officeDocument/2006/relationships/tableStyles" Target="tableStyles.xml" /><Relationship Id="rId2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8363320" name="Google Shape;3;n"/>
          <p:cNvSpPr/>
          <p:nvPr>
            <p:ph type="sldImg" idx="2"/>
          </p:nvPr>
        </p:nvSpPr>
        <p:spPr bwMode="auto"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7293885" name="Google Shape;4;n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7858248" name="Google Shape;139;g2eb522a133c_4_0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3042947" name="Google Shape;140;g2eb522a133c_4_0:notes"/>
          <p:cNvSpPr txBox="1"/>
          <p:nvPr>
            <p:ph type="body" idx="1"/>
          </p:nvPr>
        </p:nvSpPr>
        <p:spPr bwMode="auto"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71146151" name="Google Shape;141;g2eb522a133c_4_0:notes"/>
          <p:cNvSpPr txBox="1"/>
          <p:nvPr>
            <p:ph type="sldNum" idx="12"/>
          </p:nvPr>
        </p:nvSpPr>
        <p:spPr bwMode="auto"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28A4CCE-AC5B-AD5D-44C9-77D0972B9A9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718128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7861148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9384398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1EB2A73-89C0-4830-54E5-4C441C317CE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B308027-7BEF-378A-A55D-B367F449AF9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994129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0569881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3433087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202EA47-BEBB-F80A-037E-C4E1EAAFAFA1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947866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21434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200515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45C2482-BB8C-15EF-B34D-34EE9DF410DB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049166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644464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404901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17716C7-A163-748C-4954-F65E69110B8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047921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577931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559616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7549551-8706-B019-3858-BEDCCD0003F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964606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6581015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046499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7950F23-549E-C84F-A9A1-CC586170178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841995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5506612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720122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FC7612-0B58-BACF-A40C-E55A66519BCA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25585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514051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4523378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8EFF62-7585-670F-A830-F3854069629B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943812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272676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224936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941AC1-0C04-F2CD-1B3E-37BF681F619D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984451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4506165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003773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9EEF4D6-89B4-A15B-D9E2-2D08D5E30B2A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49902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807004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4507790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6133168-AB20-9819-746A-CC5CC4077372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showMasterSp="1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450766" name="Google Shape;10;p2"/>
          <p:cNvSpPr txBox="1"/>
          <p:nvPr>
            <p:ph type="ctrTitle"/>
          </p:nvPr>
        </p:nvSpPr>
        <p:spPr bwMode="auto"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994146679" name="Google Shape;11;p2"/>
          <p:cNvSpPr txBox="1"/>
          <p:nvPr>
            <p:ph type="subTitle" idx="1"/>
          </p:nvPr>
        </p:nvSpPr>
        <p:spPr bwMode="auto"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63289820" name="Google Shape;12;p2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showMasterSp="1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6351877" name="Google Shape;45;p11"/>
          <p:cNvSpPr txBox="1"/>
          <p:nvPr>
            <p:ph type="title" hasCustomPrompt="1"/>
          </p:nvPr>
        </p:nvSpPr>
        <p:spPr bwMode="auto"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654583520" name="Google Shape;46;p11"/>
          <p:cNvSpPr txBox="1"/>
          <p:nvPr>
            <p:ph type="body" idx="1"/>
          </p:nvPr>
        </p:nvSpPr>
        <p:spPr bwMode="auto"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99311692" name="Google Shape;47;p11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854843" name="Google Shape;49;p12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47_Custom Layout" preserve="0" showMasterPhAnim="0" showMasterSp="0" userDrawn="1">
  <p:cSld name="47_Custom Layout">
    <p:bg>
      <p:bgPr shadeToTitle="0">
        <a:solidFill>
          <a:srgbClr val="FB702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6291966" name="Google Shape;51;p13"/>
          <p:cNvPicPr/>
          <p:nvPr/>
        </p:nvPicPr>
        <p:blipFill rotWithShape="1">
          <a:blip r:embed="rId2">
            <a:alphaModFix/>
          </a:blip>
          <a:srcRect l="0" t="0" r="0" b="0"/>
          <a:stretch/>
        </p:blipFill>
        <p:spPr bwMode="auto">
          <a:xfrm>
            <a:off x="1842516" y="-162779"/>
            <a:ext cx="5458966" cy="5469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0872756" name="Google Shape;52;p13"/>
          <p:cNvPicPr/>
          <p:nvPr/>
        </p:nvPicPr>
        <p:blipFill rotWithShape="1">
          <a:blip r:embed="rId3">
            <a:alphaModFix/>
          </a:blip>
          <a:srcRect l="0" t="0" r="0" b="0"/>
          <a:stretch/>
        </p:blipFill>
        <p:spPr bwMode="auto">
          <a:xfrm>
            <a:off x="2335857" y="1889301"/>
            <a:ext cx="4127677" cy="1262181"/>
          </a:xfrm>
          <a:prstGeom prst="rect">
            <a:avLst/>
          </a:prstGeom>
          <a:noFill/>
          <a:ln>
            <a:noFill/>
          </a:ln>
        </p:spPr>
      </p:pic>
      <p:sp>
        <p:nvSpPr>
          <p:cNvPr id="867964428" name="Google Shape;53;p13"/>
          <p:cNvSpPr txBox="1"/>
          <p:nvPr/>
        </p:nvSpPr>
        <p:spPr bwMode="auto">
          <a:xfrm>
            <a:off x="1193006" y="3515815"/>
            <a:ext cx="32178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rPr>
              <a:t>En cybersécurité aussi, le savoir n’a de valeur que si il est partagé.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430519226" name="Google Shape;54;p13"/>
          <p:cNvSpPr txBox="1"/>
          <p:nvPr/>
        </p:nvSpPr>
        <p:spPr bwMode="auto">
          <a:xfrm>
            <a:off x="4764026" y="3515815"/>
            <a:ext cx="32775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rPr>
              <a:t>In Cybersecurity too, knowledge only increases in value once shared.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06859526" name="Google Shape;55;p13"/>
          <p:cNvSpPr txBox="1"/>
          <p:nvPr/>
        </p:nvSpPr>
        <p:spPr bwMode="auto">
          <a:xfrm>
            <a:off x="6689345" y="4710283"/>
            <a:ext cx="21786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rPr>
              <a:t>www.wocsa.org</a:t>
            </a:r>
            <a:endParaRPr sz="1100"/>
          </a:p>
        </p:txBody>
      </p:sp>
      <p:cxnSp>
        <p:nvCxnSpPr>
          <p:cNvPr id="929472721" name="Google Shape;56;p13"/>
          <p:cNvCxnSpPr/>
          <p:nvPr/>
        </p:nvCxnSpPr>
        <p:spPr bwMode="auto">
          <a:xfrm>
            <a:off x="4579144" y="3558677"/>
            <a:ext cx="0" cy="36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re et contenu" preserve="0" showMasterPhAnim="0" showMasterSp="1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275673" name="Google Shape;58;p14"/>
          <p:cNvSpPr txBox="1"/>
          <p:nvPr>
            <p:ph type="title"/>
          </p:nvPr>
        </p:nvSpPr>
        <p:spPr bwMode="auto">
          <a:xfrm>
            <a:off x="911453" y="681229"/>
            <a:ext cx="6908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7023"/>
              </a:buClr>
              <a:buSzPts val="2400"/>
              <a:buFont typeface="Roboto Medium"/>
              <a:buNone/>
              <a:defRPr sz="2400">
                <a:solidFill>
                  <a:srgbClr val="FB702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5734881" name="Google Shape;59;p14"/>
          <p:cNvSpPr txBox="1"/>
          <p:nvPr>
            <p:ph type="body" idx="1"/>
          </p:nvPr>
        </p:nvSpPr>
        <p:spPr bwMode="auto">
          <a:xfrm>
            <a:off x="911453" y="1299652"/>
            <a:ext cx="74865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1pPr>
            <a:lvl2pPr marL="914400" lvl="1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•"/>
              <a:defRPr sz="1700"/>
            </a:lvl2pPr>
            <a:lvl3pPr marL="1371600" lvl="2" indent="-3238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/>
            </a:lvl3pPr>
            <a:lvl4pPr marL="1828800" lvl="3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/>
            </a:lvl4pPr>
            <a:lvl5pPr marL="2286000" lvl="4" indent="-30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/>
            </a:lvl5pPr>
            <a:lvl6pPr marL="2743200" lvl="5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1508093781" name="Google Shape;60;p14"/>
          <p:cNvCxnSpPr/>
          <p:nvPr/>
        </p:nvCxnSpPr>
        <p:spPr bwMode="auto">
          <a:xfrm>
            <a:off x="0" y="396321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1445674" name="Google Shape;61;p14"/>
          <p:cNvSpPr txBox="1"/>
          <p:nvPr/>
        </p:nvSpPr>
        <p:spPr bwMode="auto">
          <a:xfrm>
            <a:off x="8398103" y="126442"/>
            <a:ext cx="6231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 sz="7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</a:rPr>
              <a:t>‹#›</a:t>
            </a:fld>
            <a:endParaRPr sz="700" b="0" i="0" u="none" strike="noStrike" cap="none">
              <a:solidFill>
                <a:srgbClr val="7F7F7F"/>
              </a:solidFill>
              <a:latin typeface="Roboto"/>
              <a:ea typeface="Roboto"/>
              <a:cs typeface="Roboto"/>
            </a:endParaRPr>
          </a:p>
        </p:txBody>
      </p:sp>
      <p:cxnSp>
        <p:nvCxnSpPr>
          <p:cNvPr id="1474183183" name="Google Shape;62;p14"/>
          <p:cNvCxnSpPr/>
          <p:nvPr/>
        </p:nvCxnSpPr>
        <p:spPr bwMode="auto">
          <a:xfrm>
            <a:off x="8109521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53065025" name="Google Shape;63;p14"/>
          <p:cNvCxnSpPr/>
          <p:nvPr/>
        </p:nvCxnSpPr>
        <p:spPr bwMode="auto">
          <a:xfrm>
            <a:off x="510497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84710220" name="Google Shape;64;p14"/>
          <p:cNvSpPr txBox="1"/>
          <p:nvPr>
            <p:ph type="dt" idx="10"/>
          </p:nvPr>
        </p:nvSpPr>
        <p:spPr bwMode="auto">
          <a:xfrm>
            <a:off x="5812723" y="125134"/>
            <a:ext cx="10968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7F7F7F"/>
                </a:solidFill>
                <a:latin typeface="Roboto"/>
                <a:ea typeface="Roboto"/>
                <a:cs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pPr>
              <a:defRPr/>
            </a:pPr>
            <a:endParaRPr/>
          </a:p>
        </p:txBody>
      </p:sp>
      <p:cxnSp>
        <p:nvCxnSpPr>
          <p:cNvPr id="787640302" name="Google Shape;65;p14"/>
          <p:cNvCxnSpPr/>
          <p:nvPr/>
        </p:nvCxnSpPr>
        <p:spPr bwMode="auto">
          <a:xfrm>
            <a:off x="6940576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53931464" name="Google Shape;66;p14"/>
          <p:cNvCxnSpPr/>
          <p:nvPr/>
        </p:nvCxnSpPr>
        <p:spPr bwMode="auto">
          <a:xfrm>
            <a:off x="0" y="47233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9030329" name="Google Shape;67;p14"/>
          <p:cNvCxnSpPr/>
          <p:nvPr/>
        </p:nvCxnSpPr>
        <p:spPr bwMode="auto">
          <a:xfrm>
            <a:off x="8034000" y="4723389"/>
            <a:ext cx="0" cy="4200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11242666" name="Google Shape;68;p14"/>
          <p:cNvSpPr/>
          <p:nvPr/>
        </p:nvSpPr>
        <p:spPr bwMode="auto">
          <a:xfrm>
            <a:off x="985838" y="396321"/>
            <a:ext cx="863400" cy="588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995554041" name="Google Shape;69;p14"/>
          <p:cNvCxnSpPr/>
          <p:nvPr/>
        </p:nvCxnSpPr>
        <p:spPr bwMode="auto">
          <a:xfrm>
            <a:off x="5843843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33922092" name="Google Shape;70;p14"/>
          <p:cNvSpPr txBox="1"/>
          <p:nvPr>
            <p:ph type="ftr" idx="11"/>
          </p:nvPr>
        </p:nvSpPr>
        <p:spPr bwMode="auto">
          <a:xfrm>
            <a:off x="505473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47_Custom Layout" preserve="0" showMasterPhAnim="0" showMasterSp="0" userDrawn="1">
  <p:cSld name="47_Custom Layout">
    <p:bg>
      <p:bgPr shadeToTitle="0">
        <a:solidFill>
          <a:srgbClr val="FB702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75100097" name="Google Shape;80;p16"/>
          <p:cNvPicPr/>
          <p:nvPr/>
        </p:nvPicPr>
        <p:blipFill rotWithShape="1">
          <a:blip r:embed="rId2">
            <a:alphaModFix/>
          </a:blip>
          <a:srcRect l="0" t="0" r="0" b="0"/>
          <a:stretch/>
        </p:blipFill>
        <p:spPr bwMode="auto">
          <a:xfrm>
            <a:off x="1842516" y="-162779"/>
            <a:ext cx="5458966" cy="5469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303524" name="Google Shape;81;p16"/>
          <p:cNvPicPr/>
          <p:nvPr/>
        </p:nvPicPr>
        <p:blipFill rotWithShape="1">
          <a:blip r:embed="rId3">
            <a:alphaModFix/>
          </a:blip>
          <a:srcRect l="0" t="0" r="0" b="0"/>
          <a:stretch/>
        </p:blipFill>
        <p:spPr bwMode="auto">
          <a:xfrm>
            <a:off x="2335857" y="1889301"/>
            <a:ext cx="4127677" cy="1262181"/>
          </a:xfrm>
          <a:prstGeom prst="rect">
            <a:avLst/>
          </a:prstGeom>
          <a:noFill/>
          <a:ln>
            <a:noFill/>
          </a:ln>
        </p:spPr>
      </p:pic>
      <p:sp>
        <p:nvSpPr>
          <p:cNvPr id="1430240012" name="Google Shape;82;p16"/>
          <p:cNvSpPr txBox="1"/>
          <p:nvPr/>
        </p:nvSpPr>
        <p:spPr bwMode="auto">
          <a:xfrm>
            <a:off x="1193006" y="3515815"/>
            <a:ext cx="32178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rPr>
              <a:t>En cybersécurité aussi, le savoir n’a de valeur que si il est partagé.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638905699" name="Google Shape;83;p16"/>
          <p:cNvSpPr txBox="1"/>
          <p:nvPr/>
        </p:nvSpPr>
        <p:spPr bwMode="auto">
          <a:xfrm>
            <a:off x="4764026" y="3515815"/>
            <a:ext cx="32775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rPr>
              <a:t>In Cybersecurity too, knowledge only increases in value once shared.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038130067" name="Google Shape;84;p16"/>
          <p:cNvSpPr txBox="1"/>
          <p:nvPr/>
        </p:nvSpPr>
        <p:spPr bwMode="auto">
          <a:xfrm>
            <a:off x="6689345" y="4710283"/>
            <a:ext cx="21786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rPr>
              <a:t>www.wocsa.org</a:t>
            </a:r>
            <a:endParaRPr sz="1100"/>
          </a:p>
        </p:txBody>
      </p:sp>
      <p:cxnSp>
        <p:nvCxnSpPr>
          <p:cNvPr id="986581829" name="Google Shape;85;p16"/>
          <p:cNvCxnSpPr/>
          <p:nvPr/>
        </p:nvCxnSpPr>
        <p:spPr bwMode="auto">
          <a:xfrm>
            <a:off x="4579144" y="3558677"/>
            <a:ext cx="0" cy="36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re et contenu" preserve="0" showMasterPhAnim="0" showMasterSp="1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7132156" name="Google Shape;87;p17"/>
          <p:cNvSpPr txBox="1"/>
          <p:nvPr>
            <p:ph type="title"/>
          </p:nvPr>
        </p:nvSpPr>
        <p:spPr bwMode="auto">
          <a:xfrm>
            <a:off x="911453" y="681229"/>
            <a:ext cx="6908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7023"/>
              </a:buClr>
              <a:buSzPts val="2400"/>
              <a:buFont typeface="Roboto Medium"/>
              <a:buNone/>
              <a:defRPr sz="2400">
                <a:solidFill>
                  <a:srgbClr val="FB702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88201222" name="Google Shape;88;p17"/>
          <p:cNvSpPr txBox="1"/>
          <p:nvPr>
            <p:ph type="body" idx="1"/>
          </p:nvPr>
        </p:nvSpPr>
        <p:spPr bwMode="auto">
          <a:xfrm>
            <a:off x="911453" y="1299652"/>
            <a:ext cx="74865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1pPr>
            <a:lvl2pPr marL="914400" lvl="1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•"/>
              <a:defRPr sz="1700"/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874822755" name="Google Shape;89;p17"/>
          <p:cNvCxnSpPr/>
          <p:nvPr/>
        </p:nvCxnSpPr>
        <p:spPr bwMode="auto">
          <a:xfrm>
            <a:off x="0" y="396321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28310239" name="Google Shape;90;p17"/>
          <p:cNvSpPr txBox="1"/>
          <p:nvPr/>
        </p:nvSpPr>
        <p:spPr bwMode="auto">
          <a:xfrm>
            <a:off x="8398103" y="126442"/>
            <a:ext cx="6231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 sz="7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</a:rPr>
              <a:t>‹#›</a:t>
            </a:fld>
            <a:endParaRPr sz="700" b="0" i="0" u="none" strike="noStrike" cap="none">
              <a:solidFill>
                <a:srgbClr val="7F7F7F"/>
              </a:solidFill>
              <a:latin typeface="Roboto"/>
              <a:ea typeface="Roboto"/>
              <a:cs typeface="Roboto"/>
            </a:endParaRPr>
          </a:p>
        </p:txBody>
      </p:sp>
      <p:cxnSp>
        <p:nvCxnSpPr>
          <p:cNvPr id="1113384500" name="Google Shape;91;p17"/>
          <p:cNvCxnSpPr/>
          <p:nvPr/>
        </p:nvCxnSpPr>
        <p:spPr bwMode="auto">
          <a:xfrm>
            <a:off x="8109521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76136518" name="Google Shape;92;p17"/>
          <p:cNvCxnSpPr/>
          <p:nvPr/>
        </p:nvCxnSpPr>
        <p:spPr bwMode="auto">
          <a:xfrm>
            <a:off x="510497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17797484" name="Google Shape;93;p17"/>
          <p:cNvSpPr txBox="1"/>
          <p:nvPr>
            <p:ph type="dt" idx="10"/>
          </p:nvPr>
        </p:nvSpPr>
        <p:spPr bwMode="auto">
          <a:xfrm>
            <a:off x="5812723" y="125134"/>
            <a:ext cx="10968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7F7F7F"/>
                </a:solidFill>
                <a:latin typeface="Roboto"/>
                <a:ea typeface="Roboto"/>
                <a:cs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1191873535" name="Google Shape;94;p17"/>
          <p:cNvCxnSpPr/>
          <p:nvPr/>
        </p:nvCxnSpPr>
        <p:spPr bwMode="auto">
          <a:xfrm>
            <a:off x="6940576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0597972" name="Google Shape;95;p17"/>
          <p:cNvCxnSpPr/>
          <p:nvPr/>
        </p:nvCxnSpPr>
        <p:spPr bwMode="auto">
          <a:xfrm>
            <a:off x="0" y="47233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7796344" name="Google Shape;96;p17"/>
          <p:cNvCxnSpPr/>
          <p:nvPr/>
        </p:nvCxnSpPr>
        <p:spPr bwMode="auto">
          <a:xfrm>
            <a:off x="8034000" y="4723389"/>
            <a:ext cx="0" cy="4200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2261847" name="Google Shape;97;p17"/>
          <p:cNvSpPr/>
          <p:nvPr/>
        </p:nvSpPr>
        <p:spPr bwMode="auto">
          <a:xfrm>
            <a:off x="985838" y="396321"/>
            <a:ext cx="863400" cy="588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1604757156" name="Google Shape;98;p17"/>
          <p:cNvCxnSpPr/>
          <p:nvPr/>
        </p:nvCxnSpPr>
        <p:spPr bwMode="auto">
          <a:xfrm>
            <a:off x="5843843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04011329" name="Google Shape;99;p17"/>
          <p:cNvSpPr txBox="1"/>
          <p:nvPr>
            <p:ph type="ftr" idx="11"/>
          </p:nvPr>
        </p:nvSpPr>
        <p:spPr bwMode="auto">
          <a:xfrm>
            <a:off x="505473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_Titre de section" preserve="0" showMasterPhAnim="0" showMasterSp="1" userDrawn="1">
  <p:cSld name="1_Titre de section">
    <p:bg>
      <p:bgPr shadeToTitle="0">
        <a:solidFill>
          <a:srgbClr val="0C0C0C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28536278" name="Google Shape;101;p18"/>
          <p:cNvPicPr/>
          <p:nvPr/>
        </p:nvPicPr>
        <p:blipFill rotWithShape="1">
          <a:blip r:embed="rId2">
            <a:alphaModFix amt="80000"/>
          </a:blip>
          <a:srcRect l="0" t="0" r="0" b="0"/>
          <a:stretch/>
        </p:blipFill>
        <p:spPr bwMode="auto">
          <a:xfrm>
            <a:off x="-2627422" y="106001"/>
            <a:ext cx="4840992" cy="4849941"/>
          </a:xfrm>
          <a:prstGeom prst="rect">
            <a:avLst/>
          </a:prstGeom>
          <a:noFill/>
          <a:ln>
            <a:noFill/>
          </a:ln>
        </p:spPr>
      </p:pic>
      <p:sp>
        <p:nvSpPr>
          <p:cNvPr id="753726030" name="Google Shape;102;p18"/>
          <p:cNvSpPr/>
          <p:nvPr/>
        </p:nvSpPr>
        <p:spPr bwMode="auto">
          <a:xfrm>
            <a:off x="0" y="0"/>
            <a:ext cx="510600" cy="51435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18231317" name="Google Shape;103;p18"/>
          <p:cNvSpPr/>
          <p:nvPr/>
        </p:nvSpPr>
        <p:spPr bwMode="auto">
          <a:xfrm>
            <a:off x="669472" y="4723388"/>
            <a:ext cx="6567900" cy="330300"/>
          </a:xfrm>
          <a:prstGeom prst="rect">
            <a:avLst/>
          </a:prstGeom>
          <a:solidFill>
            <a:srgbClr val="0C0C0C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55820402" name="Google Shape;104;p18"/>
          <p:cNvSpPr txBox="1"/>
          <p:nvPr/>
        </p:nvSpPr>
        <p:spPr bwMode="auto">
          <a:xfrm>
            <a:off x="861165" y="4782146"/>
            <a:ext cx="3397199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700">
                <a:solidFill>
                  <a:srgbClr val="595959"/>
                </a:solidFill>
                <a:latin typeface="Roboto"/>
                <a:ea typeface="Roboto"/>
                <a:cs typeface="Roboto"/>
              </a:rPr>
              <a:t>Copyright ©2020 WOCSA – All rights reserved </a:t>
            </a:r>
            <a:endParaRPr sz="1100"/>
          </a:p>
        </p:txBody>
      </p:sp>
      <p:sp>
        <p:nvSpPr>
          <p:cNvPr id="1214205036" name="Google Shape;105;p18"/>
          <p:cNvSpPr txBox="1"/>
          <p:nvPr>
            <p:ph type="title"/>
          </p:nvPr>
        </p:nvSpPr>
        <p:spPr bwMode="auto">
          <a:xfrm>
            <a:off x="911453" y="2189284"/>
            <a:ext cx="7482000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 Medium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474499438" name="Google Shape;106;p18"/>
          <p:cNvCxnSpPr/>
          <p:nvPr/>
        </p:nvCxnSpPr>
        <p:spPr bwMode="auto">
          <a:xfrm>
            <a:off x="510497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00214202" name="Google Shape;107;p18"/>
          <p:cNvCxnSpPr/>
          <p:nvPr/>
        </p:nvCxnSpPr>
        <p:spPr bwMode="auto">
          <a:xfrm>
            <a:off x="0" y="47233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87192641" name="Google Shape;108;p18"/>
          <p:cNvCxnSpPr/>
          <p:nvPr/>
        </p:nvCxnSpPr>
        <p:spPr bwMode="auto">
          <a:xfrm>
            <a:off x="8034000" y="4723389"/>
            <a:ext cx="0" cy="420000"/>
          </a:xfrm>
          <a:prstGeom prst="straightConnector1">
            <a:avLst/>
          </a:prstGeom>
          <a:noFill/>
          <a:ln w="9525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20447383" name="Google Shape;109;p18"/>
          <p:cNvCxnSpPr/>
          <p:nvPr/>
        </p:nvCxnSpPr>
        <p:spPr bwMode="auto">
          <a:xfrm>
            <a:off x="0" y="396321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72039115" name="Google Shape;110;p18"/>
          <p:cNvSpPr txBox="1"/>
          <p:nvPr/>
        </p:nvSpPr>
        <p:spPr bwMode="auto">
          <a:xfrm>
            <a:off x="8475955" y="129905"/>
            <a:ext cx="550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 sz="700">
                <a:solidFill>
                  <a:srgbClr val="7F7F7F"/>
                </a:solidFill>
                <a:latin typeface="Roboto"/>
                <a:ea typeface="Roboto"/>
                <a:cs typeface="Roboto"/>
              </a:rPr>
              <a:t>‹#›</a:t>
            </a:fld>
            <a:r>
              <a:rPr lang="en-GB" sz="700">
                <a:solidFill>
                  <a:srgbClr val="7F7F7F"/>
                </a:solidFill>
                <a:latin typeface="Roboto"/>
                <a:ea typeface="Roboto"/>
                <a:cs typeface="Roboto"/>
              </a:rPr>
              <a:t> </a:t>
            </a:r>
            <a:endParaRPr sz="1100"/>
          </a:p>
        </p:txBody>
      </p:sp>
      <p:cxnSp>
        <p:nvCxnSpPr>
          <p:cNvPr id="701167020" name="Google Shape;111;p18"/>
          <p:cNvCxnSpPr/>
          <p:nvPr/>
        </p:nvCxnSpPr>
        <p:spPr bwMode="auto">
          <a:xfrm>
            <a:off x="8109521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01112198" name="Google Shape;112;p18"/>
          <p:cNvSpPr txBox="1"/>
          <p:nvPr>
            <p:ph type="dt" idx="10"/>
          </p:nvPr>
        </p:nvSpPr>
        <p:spPr bwMode="auto">
          <a:xfrm>
            <a:off x="5857545" y="132468"/>
            <a:ext cx="10749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7F7F7F"/>
                </a:solidFill>
                <a:latin typeface="Roboto"/>
                <a:ea typeface="Roboto"/>
                <a:cs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1650755656" name="Google Shape;113;p18"/>
          <p:cNvCxnSpPr/>
          <p:nvPr/>
        </p:nvCxnSpPr>
        <p:spPr bwMode="auto">
          <a:xfrm>
            <a:off x="6940576" y="26634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1757236" name="Google Shape;114;p18"/>
          <p:cNvSpPr/>
          <p:nvPr/>
        </p:nvSpPr>
        <p:spPr bwMode="auto">
          <a:xfrm>
            <a:off x="985838" y="396321"/>
            <a:ext cx="863400" cy="588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1837784924" name="Google Shape;115;p18"/>
          <p:cNvCxnSpPr/>
          <p:nvPr/>
        </p:nvCxnSpPr>
        <p:spPr bwMode="auto">
          <a:xfrm>
            <a:off x="5843843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5894889" name="Google Shape;116;p18"/>
          <p:cNvSpPr/>
          <p:nvPr/>
        </p:nvSpPr>
        <p:spPr bwMode="auto">
          <a:xfrm>
            <a:off x="8109521" y="4788805"/>
            <a:ext cx="865800" cy="35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526717286" name="Google Shape;117;p18" descr="Une image contenant dessin&#10;&#10;Description générée automatiquement"/>
          <p:cNvPicPr/>
          <p:nvPr/>
        </p:nvPicPr>
        <p:blipFill rotWithShape="1">
          <a:blip r:embed="rId3">
            <a:alphaModFix/>
          </a:blip>
          <a:srcRect l="0" t="0" r="0" b="0"/>
          <a:stretch/>
        </p:blipFill>
        <p:spPr bwMode="auto">
          <a:xfrm>
            <a:off x="8291496" y="4813805"/>
            <a:ext cx="593287" cy="199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re de section" preserve="0" showMasterPhAnim="0" showMasterSp="1" userDrawn="1">
  <p:cSld name="Titre de section">
    <p:bg>
      <p:bgPr shadeToTitle="0">
        <a:solidFill>
          <a:srgbClr val="FB702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1528395" name="Google Shape;119;p19"/>
          <p:cNvSpPr txBox="1"/>
          <p:nvPr>
            <p:ph type="body" idx="1"/>
          </p:nvPr>
        </p:nvSpPr>
        <p:spPr bwMode="auto">
          <a:xfrm>
            <a:off x="985838" y="1604012"/>
            <a:ext cx="7482000" cy="28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03350103" name="Google Shape;120;p19"/>
          <p:cNvSpPr txBox="1"/>
          <p:nvPr>
            <p:ph type="title"/>
          </p:nvPr>
        </p:nvSpPr>
        <p:spPr bwMode="auto">
          <a:xfrm>
            <a:off x="985838" y="549506"/>
            <a:ext cx="7482000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6600"/>
              <a:buFont typeface="Roboto Medium"/>
              <a:buNone/>
              <a:defRPr sz="6600">
                <a:solidFill>
                  <a:srgbClr val="C55A1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1330807046" name="Google Shape;121;p19"/>
          <p:cNvCxnSpPr/>
          <p:nvPr/>
        </p:nvCxnSpPr>
        <p:spPr bwMode="auto">
          <a:xfrm>
            <a:off x="510497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EB671D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1159258" name="Google Shape;122;p19"/>
          <p:cNvCxnSpPr/>
          <p:nvPr/>
        </p:nvCxnSpPr>
        <p:spPr bwMode="auto">
          <a:xfrm>
            <a:off x="0" y="47233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B671D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64350584" name="Google Shape;123;p19"/>
          <p:cNvCxnSpPr/>
          <p:nvPr/>
        </p:nvCxnSpPr>
        <p:spPr bwMode="auto">
          <a:xfrm>
            <a:off x="8034000" y="4723389"/>
            <a:ext cx="0" cy="420000"/>
          </a:xfrm>
          <a:prstGeom prst="straightConnector1">
            <a:avLst/>
          </a:prstGeom>
          <a:noFill/>
          <a:ln w="9525" cap="flat" cmpd="sng">
            <a:solidFill>
              <a:srgbClr val="EB671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9456774" name="Google Shape;124;p19"/>
          <p:cNvSpPr/>
          <p:nvPr/>
        </p:nvSpPr>
        <p:spPr bwMode="auto">
          <a:xfrm>
            <a:off x="985838" y="396321"/>
            <a:ext cx="863400" cy="5880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7801278" name="Google Shape;125;p19"/>
          <p:cNvSpPr txBox="1"/>
          <p:nvPr/>
        </p:nvSpPr>
        <p:spPr bwMode="auto">
          <a:xfrm>
            <a:off x="861165" y="4782146"/>
            <a:ext cx="3397199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700">
                <a:solidFill>
                  <a:schemeClr val="lt1"/>
                </a:solidFill>
                <a:latin typeface="Roboto"/>
                <a:ea typeface="Roboto"/>
                <a:cs typeface="Roboto"/>
              </a:rPr>
              <a:t>Copyright ©2020 WOCSA – All rights reserved </a:t>
            </a:r>
            <a:endParaRPr sz="1100"/>
          </a:p>
        </p:txBody>
      </p:sp>
      <p:cxnSp>
        <p:nvCxnSpPr>
          <p:cNvPr id="812204591" name="Google Shape;126;p19"/>
          <p:cNvCxnSpPr/>
          <p:nvPr/>
        </p:nvCxnSpPr>
        <p:spPr bwMode="auto">
          <a:xfrm>
            <a:off x="0" y="396321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B671D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15051231" name="Google Shape;127;p19"/>
          <p:cNvCxnSpPr/>
          <p:nvPr/>
        </p:nvCxnSpPr>
        <p:spPr bwMode="auto">
          <a:xfrm>
            <a:off x="8109521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EB671D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0418555" name="Google Shape;128;p19"/>
          <p:cNvCxnSpPr/>
          <p:nvPr/>
        </p:nvCxnSpPr>
        <p:spPr bwMode="auto">
          <a:xfrm>
            <a:off x="6940576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EB671D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96778125" name="Google Shape;129;p19"/>
          <p:cNvCxnSpPr/>
          <p:nvPr/>
        </p:nvCxnSpPr>
        <p:spPr bwMode="auto">
          <a:xfrm>
            <a:off x="5843843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EB671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9235794" name="Google Shape;130;p19"/>
          <p:cNvSpPr txBox="1"/>
          <p:nvPr/>
        </p:nvSpPr>
        <p:spPr bwMode="auto">
          <a:xfrm>
            <a:off x="8398103" y="126442"/>
            <a:ext cx="6231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 sz="700">
                <a:solidFill>
                  <a:srgbClr val="7F7F7F"/>
                </a:solidFill>
                <a:latin typeface="Roboto"/>
                <a:ea typeface="Roboto"/>
                <a:cs typeface="Roboto"/>
              </a:rPr>
              <a:t>‹#›</a:t>
            </a:fld>
            <a:endParaRPr sz="700">
              <a:solidFill>
                <a:srgbClr val="7F7F7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402075596" name="Google Shape;131;p19"/>
          <p:cNvSpPr/>
          <p:nvPr/>
        </p:nvSpPr>
        <p:spPr bwMode="auto">
          <a:xfrm>
            <a:off x="8109521" y="4757738"/>
            <a:ext cx="859200" cy="385800"/>
          </a:xfrm>
          <a:prstGeom prst="rect">
            <a:avLst/>
          </a:prstGeom>
          <a:solidFill>
            <a:srgbClr val="FB702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532467605" name="Google Shape;132;p19" descr="Une image contenant dessin&#10;&#10;Description générée automatiquement"/>
          <p:cNvPicPr/>
          <p:nvPr/>
        </p:nvPicPr>
        <p:blipFill rotWithShape="1">
          <a:blip r:embed="rId2">
            <a:alphaModFix/>
          </a:blip>
          <a:srcRect l="0" t="0" r="0" b="0"/>
          <a:stretch/>
        </p:blipFill>
        <p:spPr bwMode="auto">
          <a:xfrm>
            <a:off x="8291496" y="4820464"/>
            <a:ext cx="593287" cy="199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ustom Layout" preserve="0" showMasterPhAnim="0" showMasterSp="1" userDrawn="1">
  <p:cSld name="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8468487" name="Google Shape;134;p20"/>
          <p:cNvSpPr txBox="1"/>
          <p:nvPr>
            <p:ph type="title"/>
          </p:nvPr>
        </p:nvSpPr>
        <p:spPr bwMode="auto">
          <a:xfrm>
            <a:off x="964405" y="792428"/>
            <a:ext cx="75510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24324600" name="Google Shape;135;p20"/>
          <p:cNvSpPr txBox="1"/>
          <p:nvPr>
            <p:ph type="dt" idx="10"/>
          </p:nvPr>
        </p:nvSpPr>
        <p:spPr bwMode="auto">
          <a:xfrm>
            <a:off x="5713687" y="89975"/>
            <a:ext cx="802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27000767" name="Google Shape;136;p20"/>
          <p:cNvSpPr txBox="1"/>
          <p:nvPr>
            <p:ph type="ftr" idx="11"/>
          </p:nvPr>
        </p:nvSpPr>
        <p:spPr bwMode="auto">
          <a:xfrm>
            <a:off x="505473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33525028" name="Google Shape;137;p20"/>
          <p:cNvSpPr txBox="1"/>
          <p:nvPr>
            <p:ph type="sldNum" idx="12"/>
          </p:nvPr>
        </p:nvSpPr>
        <p:spPr bwMode="auto">
          <a:xfrm>
            <a:off x="8089777" y="89075"/>
            <a:ext cx="425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showMasterSp="1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8516165" name="Google Shape;14;p3"/>
          <p:cNvSpPr txBox="1"/>
          <p:nvPr>
            <p:ph type="title"/>
          </p:nvPr>
        </p:nvSpPr>
        <p:spPr bwMode="auto"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983252756" name="Google Shape;15;p3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showMasterSp="1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9598307" name="Google Shape;17;p4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78836935" name="Google Shape;18;p4"/>
          <p:cNvSpPr txBox="1"/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41287125" name="Google Shape;19;p4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showMasterSp="1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2820866" name="Google Shape;21;p5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33837312" name="Google Shape;22;p5"/>
          <p:cNvSpPr txBox="1"/>
          <p:nvPr>
            <p:ph type="body" idx="1"/>
          </p:nvPr>
        </p:nvSpPr>
        <p:spPr bwMode="auto"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052831224" name="Google Shape;23;p5"/>
          <p:cNvSpPr txBox="1"/>
          <p:nvPr>
            <p:ph type="body" idx="2"/>
          </p:nvPr>
        </p:nvSpPr>
        <p:spPr bwMode="auto">
          <a:xfrm>
            <a:off x="4832399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990797728" name="Google Shape;24;p5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showMasterSp="1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3585626" name="Google Shape;26;p6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538713" name="Google Shape;27;p6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showMasterSp="1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907419" name="Google Shape;29;p7"/>
          <p:cNvSpPr txBox="1"/>
          <p:nvPr>
            <p:ph type="title"/>
          </p:nvPr>
        </p:nvSpPr>
        <p:spPr bwMode="auto"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1848795850" name="Google Shape;30;p7"/>
          <p:cNvSpPr txBox="1"/>
          <p:nvPr>
            <p:ph type="body" idx="1"/>
          </p:nvPr>
        </p:nvSpPr>
        <p:spPr bwMode="auto"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724783979" name="Google Shape;31;p7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showMasterSp="1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0615207" name="Google Shape;33;p8"/>
          <p:cNvSpPr txBox="1"/>
          <p:nvPr>
            <p:ph type="title"/>
          </p:nvPr>
        </p:nvSpPr>
        <p:spPr bwMode="auto"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1923566291" name="Google Shape;34;p8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showMasterSp="1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0482046" name="Google Shape;36;p9"/>
          <p:cNvSpPr/>
          <p:nvPr/>
        </p:nvSpPr>
        <p:spPr bwMode="auto"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40336208" name="Google Shape;37;p9"/>
          <p:cNvSpPr txBox="1"/>
          <p:nvPr>
            <p:ph type="title"/>
          </p:nvPr>
        </p:nvSpPr>
        <p:spPr bwMode="auto">
          <a:xfrm>
            <a:off x="265500" y="1233175"/>
            <a:ext cx="4045199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1485735907" name="Google Shape;38;p9"/>
          <p:cNvSpPr txBox="1"/>
          <p:nvPr>
            <p:ph type="subTitle" idx="1"/>
          </p:nvPr>
        </p:nvSpPr>
        <p:spPr bwMode="auto">
          <a:xfrm>
            <a:off x="265500" y="2803075"/>
            <a:ext cx="4045199" cy="123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258637775" name="Google Shape;39;p9"/>
          <p:cNvSpPr txBox="1"/>
          <p:nvPr>
            <p:ph type="body" idx="2"/>
          </p:nvPr>
        </p:nvSpPr>
        <p:spPr bwMode="auto"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8232864" name="Google Shape;40;p9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showMasterSp="1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0125931" name="Google Shape;42;p10"/>
          <p:cNvSpPr txBox="1"/>
          <p:nvPr>
            <p:ph type="body" idx="1"/>
          </p:nvPr>
        </p:nvSpPr>
        <p:spPr bwMode="auto"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95935631" name="Google Shape;43;p10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theme" Target="../theme/theme2.xml"/><Relationship Id="rId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5198031" name="Google Shape;6;p1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47760111" name="Google Shape;7;p1"/>
          <p:cNvSpPr txBox="1"/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33881189" name="Google Shape;8;p1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9842312" name="Google Shape;72;p15"/>
          <p:cNvSpPr txBox="1"/>
          <p:nvPr>
            <p:ph type="title"/>
          </p:nvPr>
        </p:nvSpPr>
        <p:spPr bwMode="auto">
          <a:xfrm>
            <a:off x="964405" y="792428"/>
            <a:ext cx="75510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Medium"/>
              <a:buNone/>
              <a:defRPr sz="21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pPr>
              <a:defRPr/>
            </a:pPr>
            <a:endParaRPr/>
          </a:p>
        </p:txBody>
      </p:sp>
      <p:sp>
        <p:nvSpPr>
          <p:cNvPr id="438511629" name="Google Shape;73;p15"/>
          <p:cNvSpPr txBox="1"/>
          <p:nvPr>
            <p:ph type="body" idx="1"/>
          </p:nvPr>
        </p:nvSpPr>
        <p:spPr bwMode="auto">
          <a:xfrm>
            <a:off x="964406" y="1369218"/>
            <a:ext cx="75510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—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L="914400" marR="0" lvl="1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—"/>
              <a:defRPr sz="1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—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—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—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184170357" name="Google Shape;74;p15" descr="Une image contenant dessin&#10;&#10;Description générée automatiquement"/>
          <p:cNvPicPr/>
          <p:nvPr/>
        </p:nvPicPr>
        <p:blipFill rotWithShape="1">
          <a:blip r:embed="rId7">
            <a:alphaModFix/>
          </a:blip>
          <a:srcRect l="0" t="0" r="0" b="0"/>
          <a:stretch/>
        </p:blipFill>
        <p:spPr bwMode="auto">
          <a:xfrm>
            <a:off x="8172599" y="4803907"/>
            <a:ext cx="765402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2403703" name="Google Shape;75;p15"/>
          <p:cNvSpPr txBox="1"/>
          <p:nvPr/>
        </p:nvSpPr>
        <p:spPr bwMode="auto">
          <a:xfrm>
            <a:off x="6907934" y="67863"/>
            <a:ext cx="1182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rPr>
              <a:t>www.wocsa.org</a:t>
            </a:r>
            <a:endParaRPr sz="1100"/>
          </a:p>
        </p:txBody>
      </p:sp>
      <p:sp>
        <p:nvSpPr>
          <p:cNvPr id="16881702" name="Google Shape;76;p15"/>
          <p:cNvSpPr txBox="1"/>
          <p:nvPr>
            <p:ph type="dt" idx="10"/>
          </p:nvPr>
        </p:nvSpPr>
        <p:spPr bwMode="auto">
          <a:xfrm>
            <a:off x="5713687" y="89975"/>
            <a:ext cx="802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47911303" name="Google Shape;77;p15"/>
          <p:cNvSpPr txBox="1"/>
          <p:nvPr>
            <p:ph type="ftr" idx="11"/>
          </p:nvPr>
        </p:nvSpPr>
        <p:spPr bwMode="auto">
          <a:xfrm>
            <a:off x="505473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82101324" name="Google Shape;78;p15"/>
          <p:cNvSpPr txBox="1"/>
          <p:nvPr>
            <p:ph type="sldNum" idx="12"/>
          </p:nvPr>
        </p:nvSpPr>
        <p:spPr bwMode="auto">
          <a:xfrm>
            <a:off x="8089777" y="89075"/>
            <a:ext cx="425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1pPr>
            <a:lvl2pPr marL="0" marR="0" lvl="1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2pPr>
            <a:lvl3pPr marL="0" marR="0" lvl="2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3pPr>
            <a:lvl4pPr marL="0" marR="0" lvl="3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4pPr>
            <a:lvl5pPr marL="0" marR="0" lvl="4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5pPr>
            <a:lvl6pPr marL="0" marR="0" lvl="5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6pPr>
            <a:lvl7pPr marL="0" marR="0" lvl="6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7pPr>
            <a:lvl8pPr marL="0" marR="0" lvl="7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8pPr>
            <a:lvl9pPr marL="0" marR="0" lvl="8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hoaxbuster.com/" TargetMode="External"/><Relationship Id="rId4" Type="http://schemas.openxmlformats.org/officeDocument/2006/relationships/hyperlink" Target="https://gist.github.com/sundowndev/283efaddbcf896ab405488330d1bbc06" TargetMode="External"/><Relationship Id="rId5" Type="http://schemas.openxmlformats.org/officeDocument/2006/relationships/hyperlink" Target="https://google.com" TargetMode="External"/><Relationship Id="rId6" Type="http://schemas.openxmlformats.org/officeDocument/2006/relationships/hyperlink" Target="https://toolbox.google.com/factcheck/explorer" TargetMode="External"/><Relationship Id="rId7" Type="http://schemas.openxmlformats.org/officeDocument/2006/relationships/hyperlink" Target="https://www.invid-project.eu/" TargetMode="External"/><Relationship Id="rId8" Type="http://schemas.openxmlformats.org/officeDocument/2006/relationships/hyperlink" Target="https://www.snopes.com/" TargetMode="External"/><Relationship Id="rId9" Type="http://schemas.openxmlformats.org/officeDocument/2006/relationships/image" Target="../media/image5.png"/><Relationship Id="rId10" Type="http://schemas.openxmlformats.org/officeDocument/2006/relationships/image" Target="../media/image6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jpg"/><Relationship Id="rId5" Type="http://schemas.openxmlformats.org/officeDocument/2006/relationships/image" Target="../media/image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ealitycheckk.com/week1" TargetMode="External"/><Relationship Id="rId4" Type="http://schemas.openxmlformats.org/officeDocument/2006/relationships/hyperlink" Target="https://tineye.com/" TargetMode="External"/><Relationship Id="rId5" Type="http://schemas.openxmlformats.org/officeDocument/2006/relationships/hyperlink" Target="https://fotoforensics.com/" TargetMode="External"/><Relationship Id="rId6" Type="http://schemas.openxmlformats.org/officeDocument/2006/relationships/hyperlink" Target="https://sightengine.com/detecter-images-generees-par-ia" TargetMode="External"/><Relationship Id="rId7" Type="http://schemas.openxmlformats.org/officeDocument/2006/relationships/hyperlink" Target="https://hivemoderation.com/ai-generated-content-detection" TargetMode="External"/><Relationship Id="rId8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8534281" name=""/>
          <p:cNvSpPr txBox="1"/>
          <p:nvPr/>
        </p:nvSpPr>
        <p:spPr bwMode="auto">
          <a:xfrm flipH="0" flipV="0">
            <a:off x="1936973" y="789572"/>
            <a:ext cx="183636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rgbClr val="FB702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39846977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818815" y="9177"/>
            <a:ext cx="7721973" cy="51630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8938498" name="Google Shape;17;p4"/>
          <p:cNvSpPr txBox="1"/>
          <p:nvPr>
            <p:ph type="title"/>
          </p:nvPr>
        </p:nvSpPr>
        <p:spPr bwMode="auto">
          <a:xfrm>
            <a:off x="311697" y="445023"/>
            <a:ext cx="8520597" cy="572697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fr-FR" sz="2000">
                <a:solidFill>
                  <a:srgbClr val="FB7023"/>
                </a:solidFill>
              </a:rPr>
              <a:t>Activité </a:t>
            </a:r>
            <a:r>
              <a:rPr lang="fr-FR" sz="2000" b="0" i="0" u="none" strike="noStrike" cap="none" spc="0">
                <a:solidFill>
                  <a:srgbClr val="FB7023"/>
                </a:solidFill>
                <a:latin typeface="Arial"/>
                <a:ea typeface="Arial"/>
                <a:cs typeface="Arial"/>
              </a:rPr>
              <a:t>n°2</a:t>
            </a:r>
            <a:r>
              <a:rPr lang="fr-FR" sz="2000">
                <a:solidFill>
                  <a:srgbClr val="FB7023"/>
                </a:solidFill>
              </a:rPr>
              <a:t> : FactChecking sur articles</a:t>
            </a:r>
            <a:endParaRPr lang="fr-FR" sz="2000">
              <a:solidFill>
                <a:srgbClr val="FB7023"/>
              </a:solidFill>
            </a:endParaRPr>
          </a:p>
        </p:txBody>
      </p:sp>
      <p:sp>
        <p:nvSpPr>
          <p:cNvPr id="2023483712" name="Google Shape;18;p4"/>
          <p:cNvSpPr txBox="1"/>
          <p:nvPr>
            <p:ph type="body" idx="1"/>
          </p:nvPr>
        </p:nvSpPr>
        <p:spPr bwMode="auto">
          <a:xfrm flipH="0" flipV="0">
            <a:off x="311696" y="1152470"/>
            <a:ext cx="8776089" cy="3898278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7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7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7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7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7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A vous de jouer ! 					           </a:t>
            </a:r>
            <a:endParaRPr sz="1800"/>
          </a:p>
          <a:p>
            <a:pPr lvl="1"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Étape 1 : Comprendre votre mission et composez les équipes</a:t>
            </a:r>
            <a:endParaRPr lang="fr-FR" sz="1400" b="0" i="0" u="none" strike="noStrike" cap="none" spc="0">
              <a:solidFill>
                <a:schemeClr val="dk2"/>
              </a:solidFill>
              <a:latin typeface="Times New Roman"/>
              <a:cs typeface="Times New Roman"/>
            </a:endParaRPr>
          </a:p>
          <a:p>
            <a:pPr lvl="2"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Votre objectif : parmi 10 articles, validez, débunkez, ou apportez des nuances </a:t>
            </a: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à un maximum d’entre eux</a:t>
            </a:r>
            <a:endParaRPr lang="fr-FR" sz="1400" b="0" i="0" u="none" strike="noStrike" cap="none" spc="0">
              <a:solidFill>
                <a:schemeClr val="dk2"/>
              </a:solidFill>
              <a:latin typeface="Times New Roman"/>
              <a:cs typeface="Times New Roman"/>
            </a:endParaRPr>
          </a:p>
          <a:p>
            <a:pPr lvl="2"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Formez deux équipes : vous êtes en compétition l’une contre l’autre</a:t>
            </a:r>
            <a:endParaRPr lang="fr-FR" sz="1400" b="0" i="0" u="none" strike="noStrike" cap="none" spc="0">
              <a:solidFill>
                <a:schemeClr val="dk2"/>
              </a:solidFill>
              <a:latin typeface="Times New Roman"/>
              <a:cs typeface="Times New Roman"/>
            </a:endParaRPr>
          </a:p>
          <a:p>
            <a:pPr lvl="2"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Répartissez-vous les tâches : l’union fait la force</a:t>
            </a: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 !</a:t>
            </a:r>
            <a:endParaRPr sz="1400"/>
          </a:p>
          <a:p>
            <a:pPr marL="196851" lvl="0" indent="0">
              <a:buClr>
                <a:schemeClr val="dk2"/>
              </a:buClr>
              <a:buSzPts val="1400"/>
              <a:buNone/>
              <a:defRPr/>
            </a:pPr>
            <a:endParaRPr sz="1200"/>
          </a:p>
          <a:p>
            <a:pPr marL="196851" lvl="0" indent="0">
              <a:buClr>
                <a:schemeClr val="dk2"/>
              </a:buClr>
              <a:buSzPts val="1400"/>
              <a:buNone/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Les outils à votre disposition :  </a:t>
            </a:r>
            <a:endParaRPr sz="1400" b="0" i="0" u="none" strike="noStrike" cap="none" spc="0">
              <a:solidFill>
                <a:schemeClr val="dk2"/>
              </a:solidFill>
              <a:latin typeface="Times New Roman"/>
              <a:cs typeface="Times New Roman"/>
            </a:endParaRPr>
          </a:p>
          <a:p>
            <a:pPr>
              <a:buClr>
                <a:schemeClr val="dk2"/>
              </a:buClr>
              <a:buSzPts val="1800"/>
              <a:buFont typeface="Arial"/>
              <a:buChar char="–"/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Base d’articles débunkés : </a:t>
            </a:r>
            <a:r>
              <a:rPr lang="fr-FR" sz="1400" b="0" i="0" u="sng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  <a:hlinkClick r:id="rId3" tooltip=""/>
              </a:rPr>
              <a:t>https://www.hoaxbuster.com/</a:t>
            </a: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 </a:t>
            </a:r>
            <a:endParaRPr sz="14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>
              <a:buClr>
                <a:schemeClr val="dk2"/>
              </a:buClr>
              <a:buSzPts val="1800"/>
              <a:buFont typeface="Arial"/>
              <a:buChar char="–"/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Google Dorking: </a:t>
            </a:r>
            <a:r>
              <a:rPr lang="fr-FR" sz="1400" b="0" i="0" u="sng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  <a:hlinkClick r:id="rId4" tooltip=""/>
              </a:rPr>
              <a:t>https://gist.github.com/sundowndev/283efaddbcf896ab405488330d1bbc06</a:t>
            </a: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 </a:t>
            </a:r>
            <a:endParaRPr sz="14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>
              <a:buClr>
                <a:schemeClr val="dk2"/>
              </a:buClr>
              <a:buSzPts val="1800"/>
              <a:buFont typeface="Arial"/>
              <a:buChar char="–"/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Internet (obviously): </a:t>
            </a:r>
            <a:r>
              <a:rPr lang="fr-FR" sz="1400" b="0" i="0" u="sng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  <a:hlinkClick r:id="rId5" tooltip=""/>
              </a:rPr>
              <a:t>https://google.com</a:t>
            </a: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 </a:t>
            </a:r>
            <a:endParaRPr sz="14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>
              <a:buClr>
                <a:schemeClr val="dk2"/>
              </a:buClr>
              <a:buSzPts val="1800"/>
              <a:buFont typeface="Arial"/>
              <a:buChar char="–"/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Google Fact Check Explorer: </a:t>
            </a:r>
            <a:r>
              <a:rPr lang="fr-FR" sz="1400" b="0" i="0" u="sng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  <a:hlinkClick r:id="rId6" tooltip=""/>
              </a:rPr>
              <a:t>https://toolbox.google.com/factcheck/explorer</a:t>
            </a:r>
            <a:endParaRPr sz="14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buClr>
                <a:schemeClr val="dk2"/>
              </a:buClr>
              <a:buSzPts val="1800"/>
              <a:buFont typeface="Arial"/>
              <a:buChar char="–"/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InVID: </a:t>
            </a:r>
            <a:r>
              <a:rPr lang="fr-FR" sz="1400" b="0" i="0" u="sng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  <a:hlinkClick r:id="rId7" tooltip=""/>
              </a:rPr>
              <a:t>https://www.invid-project.eu/</a:t>
            </a: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 </a:t>
            </a:r>
            <a:endParaRPr sz="14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buClr>
                <a:schemeClr val="dk2"/>
              </a:buClr>
              <a:buSzPts val="1800"/>
              <a:buFont typeface="Arial"/>
              <a:buChar char="–"/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Snopes: </a:t>
            </a:r>
            <a:r>
              <a:rPr lang="fr-FR" sz="1400" b="0" i="0" u="sng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  <a:hlinkClick r:id="rId8" tooltip=""/>
              </a:rPr>
              <a:t>https://www.snopes.com/</a:t>
            </a: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 </a:t>
            </a:r>
            <a:endParaRPr sz="14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 marL="114298" indent="0">
              <a:buClr>
                <a:schemeClr val="dk2"/>
              </a:buClr>
              <a:buSzPts val="1800"/>
              <a:buFont typeface="Arial"/>
              <a:buNone/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=&gt; TIPS : Aidez-vous de la grille d’évaluation :</a:t>
            </a:r>
            <a:r>
              <a:rPr lang="fr-FR" sz="1400" b="0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400" b="0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article_evaluation_grid.pdf</a:t>
            </a:r>
            <a:endParaRPr sz="1400" b="0" i="0" u="none" strike="noStrike" cap="none" spc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2020061189" name=""/>
          <p:cNvPicPr>
            <a:picLocks noChangeAspect="1"/>
          </p:cNvPicPr>
          <p:nvPr/>
        </p:nvPicPr>
        <p:blipFill rotWithShape="1">
          <a:blip r:embed="rId9"/>
          <a:stretch/>
        </p:blipFill>
        <p:spPr bwMode="auto">
          <a:xfrm flipH="0" flipV="0">
            <a:off x="7722342" y="61430"/>
            <a:ext cx="1365444" cy="458787"/>
          </a:xfrm>
          <a:prstGeom prst="rect">
            <a:avLst/>
          </a:prstGeom>
        </p:spPr>
      </p:pic>
      <p:pic>
        <p:nvPicPr>
          <p:cNvPr id="189537439" name=""/>
          <p:cNvPicPr>
            <a:picLocks noChangeAspect="1"/>
          </p:cNvPicPr>
          <p:nvPr/>
        </p:nvPicPr>
        <p:blipFill rotWithShape="1">
          <a:blip r:embed="rId10"/>
          <a:stretch/>
        </p:blipFill>
        <p:spPr bwMode="auto">
          <a:xfrm flipH="0" flipV="0">
            <a:off x="7931038" y="520218"/>
            <a:ext cx="948048" cy="9421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08935164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85394" y="-6489"/>
            <a:ext cx="7712168" cy="51564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4544970" name="Google Shape;17;p4"/>
          <p:cNvSpPr txBox="1"/>
          <p:nvPr>
            <p:ph type="title"/>
          </p:nvPr>
        </p:nvSpPr>
        <p:spPr bwMode="auto">
          <a:xfrm flipH="0" flipV="0">
            <a:off x="92259" y="1898275"/>
            <a:ext cx="8995522" cy="1095291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ctr">
              <a:defRPr/>
            </a:pPr>
            <a:r>
              <a:rPr lang="fr-FR" sz="4800">
                <a:solidFill>
                  <a:srgbClr val="FB7023"/>
                </a:solidFill>
              </a:rPr>
              <a:t>Conclusion</a:t>
            </a:r>
            <a:endParaRPr sz="4800">
              <a:solidFill>
                <a:srgbClr val="FB7023"/>
              </a:solidFill>
            </a:endParaRPr>
          </a:p>
        </p:txBody>
      </p:sp>
      <p:pic>
        <p:nvPicPr>
          <p:cNvPr id="1232947300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722342" y="61430"/>
            <a:ext cx="1365444" cy="458787"/>
          </a:xfrm>
          <a:prstGeom prst="rect">
            <a:avLst/>
          </a:prstGeom>
        </p:spPr>
      </p:pic>
      <p:pic>
        <p:nvPicPr>
          <p:cNvPr id="1561882892" name=""/>
          <p:cNvPicPr>
            <a:picLocks noChangeAspect="1"/>
          </p:cNvPicPr>
          <p:nvPr/>
        </p:nvPicPr>
        <p:blipFill rotWithShape="1">
          <a:blip r:embed="rId4"/>
          <a:stretch/>
        </p:blipFill>
        <p:spPr bwMode="auto">
          <a:xfrm flipH="0" flipV="0">
            <a:off x="7931038" y="520218"/>
            <a:ext cx="948048" cy="9421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404743" name="Google Shape;17;p4"/>
          <p:cNvSpPr txBox="1"/>
          <p:nvPr>
            <p:ph type="title"/>
          </p:nvPr>
        </p:nvSpPr>
        <p:spPr bwMode="auto">
          <a:xfrm>
            <a:off x="311697" y="445023"/>
            <a:ext cx="8520597" cy="572697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fr-FR" sz="2000">
                <a:solidFill>
                  <a:srgbClr val="FB7023"/>
                </a:solidFill>
              </a:rPr>
              <a:t>Infox – Ne vous faites plus avoir ! </a:t>
            </a:r>
            <a:endParaRPr lang="fr-FR" sz="2000">
              <a:solidFill>
                <a:srgbClr val="FB7023"/>
              </a:solidFill>
            </a:endParaRPr>
          </a:p>
        </p:txBody>
      </p:sp>
      <p:sp>
        <p:nvSpPr>
          <p:cNvPr id="199533329" name="Google Shape;18;p4"/>
          <p:cNvSpPr txBox="1"/>
          <p:nvPr>
            <p:ph type="body" idx="1"/>
          </p:nvPr>
        </p:nvSpPr>
        <p:spPr bwMode="auto">
          <a:xfrm flipH="0" flipV="0">
            <a:off x="311697" y="1152470"/>
            <a:ext cx="8520597" cy="3898278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6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6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6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6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6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6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Se faire piéger ? Ça arrive à tout le monde. </a:t>
            </a:r>
            <a:endParaRPr lang="fr-FR" sz="18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 marL="114299" indent="0" algn="ctr">
              <a:buClr>
                <a:schemeClr val="dk2"/>
              </a:buClr>
              <a:buSzPts val="1800"/>
              <a:buNone/>
              <a:defRPr/>
            </a:pPr>
            <a:r>
              <a:rPr lang="fr-FR" sz="18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=&gt; L’objectif : que ça arrive le moins possible ! &lt;=</a:t>
            </a:r>
            <a:endParaRPr sz="1800" b="1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Dans le doute, je ne like pas, je ne partage pas.</a:t>
            </a:r>
            <a:endParaRPr lang="fr-FR"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Les 3 réflexes qui sauvent : </a:t>
            </a:r>
            <a:endParaRPr lang="fr-FR"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 marL="398179" indent="-283879">
              <a:buClr>
                <a:schemeClr val="dk2"/>
              </a:buClr>
              <a:buSzPts val="1800"/>
              <a:buAutoNum type="arabicPeriod"/>
              <a:defRPr/>
            </a:pP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Vérifier la source (qui ? pourquoi ? quand ?)</a:t>
            </a:r>
            <a:endParaRPr lang="fr-FR" sz="18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 marL="398179" indent="-283879">
              <a:buClr>
                <a:schemeClr val="dk2"/>
              </a:buClr>
              <a:buSzPts val="1800"/>
              <a:buAutoNum type="arabicPeriod"/>
              <a:defRPr/>
            </a:pP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Repérer les biais (ton, émotion, parti pris)</a:t>
            </a:r>
            <a:endParaRPr lang="fr-FR" sz="18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 marL="398179" indent="-283879">
              <a:buClr>
                <a:schemeClr val="dk2"/>
              </a:buClr>
              <a:buSzPts val="1800"/>
              <a:buAutoNum type="arabicPeriod"/>
              <a:defRPr/>
            </a:pP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Croiser les infos (un doute ? Cherchez ailleurs !)</a:t>
            </a:r>
            <a:endParaRPr lang="fr-FR"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 marL="114299" lvl="0" indent="0">
              <a:buClr>
                <a:schemeClr val="dk2"/>
              </a:buClr>
              <a:buSzPts val="1800"/>
              <a:buNone/>
              <a:defRPr/>
            </a:pPr>
            <a:endParaRPr lang="fr-FR" sz="18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 marL="114299" lvl="0" indent="0" algn="ctr">
              <a:buClr>
                <a:schemeClr val="dk2"/>
              </a:buClr>
              <a:buSzPts val="1800"/>
              <a:buNone/>
              <a:defRPr/>
            </a:pP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Des questions ? Des remarques ? Discutons-en ! </a:t>
            </a:r>
            <a:endParaRPr lang="fr-FR" sz="18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167456699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722342" y="61429"/>
            <a:ext cx="1365444" cy="458786"/>
          </a:xfrm>
          <a:prstGeom prst="rect">
            <a:avLst/>
          </a:prstGeom>
        </p:spPr>
      </p:pic>
      <p:pic>
        <p:nvPicPr>
          <p:cNvPr id="913755027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2324473" y="4122741"/>
            <a:ext cx="2761932" cy="928005"/>
          </a:xfrm>
          <a:prstGeom prst="rect">
            <a:avLst/>
          </a:prstGeom>
        </p:spPr>
      </p:pic>
      <p:pic>
        <p:nvPicPr>
          <p:cNvPr id="827407076" name=""/>
          <p:cNvPicPr>
            <a:picLocks noChangeAspect="1"/>
          </p:cNvPicPr>
          <p:nvPr/>
        </p:nvPicPr>
        <p:blipFill rotWithShape="1">
          <a:blip r:embed="rId4"/>
          <a:stretch/>
        </p:blipFill>
        <p:spPr bwMode="auto">
          <a:xfrm flipH="0" flipV="0">
            <a:off x="7931038" y="520218"/>
            <a:ext cx="948048" cy="942122"/>
          </a:xfrm>
          <a:prstGeom prst="rect">
            <a:avLst/>
          </a:prstGeom>
        </p:spPr>
      </p:pic>
      <p:pic>
        <p:nvPicPr>
          <p:cNvPr id="684816224" name=""/>
          <p:cNvPicPr>
            <a:picLocks noChangeAspect="1"/>
          </p:cNvPicPr>
          <p:nvPr/>
        </p:nvPicPr>
        <p:blipFill rotWithShape="1">
          <a:blip r:embed="rId4"/>
          <a:stretch/>
        </p:blipFill>
        <p:spPr bwMode="auto">
          <a:xfrm flipH="0" flipV="0">
            <a:off x="5841682" y="4122741"/>
            <a:ext cx="886370" cy="8808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1800219" name="Google Shape;17;p4"/>
          <p:cNvSpPr txBox="1"/>
          <p:nvPr>
            <p:ph type="title"/>
          </p:nvPr>
        </p:nvSpPr>
        <p:spPr bwMode="auto">
          <a:xfrm>
            <a:off x="311698" y="445023"/>
            <a:ext cx="8520598" cy="572698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fr-FR" sz="2000">
                <a:solidFill>
                  <a:srgbClr val="FB7023"/>
                </a:solidFill>
              </a:rPr>
              <a:t>Introduction				</a:t>
            </a:r>
            <a:endParaRPr lang="fr-FR" sz="2000">
              <a:solidFill>
                <a:srgbClr val="FB7023"/>
              </a:solidFill>
            </a:endParaRPr>
          </a:p>
        </p:txBody>
      </p:sp>
      <p:sp>
        <p:nvSpPr>
          <p:cNvPr id="1355340918" name="Google Shape;18;p4"/>
          <p:cNvSpPr txBox="1"/>
          <p:nvPr>
            <p:ph type="body" idx="1"/>
          </p:nvPr>
        </p:nvSpPr>
        <p:spPr bwMode="auto">
          <a:xfrm flipH="0" flipV="0">
            <a:off x="311698" y="1152472"/>
            <a:ext cx="8520598" cy="3898280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 fontScale="65000" lnSpcReduction="7000"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lang="fr-FR" sz="18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WOCSA </a:t>
            </a: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: World Open CyberSecurity Association</a:t>
            </a: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fr-FR" sz="18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Qui sommes-nous ? </a:t>
            </a:r>
            <a:endParaRPr sz="1800" b="1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 marL="114299" indent="0">
              <a:buClr>
                <a:schemeClr val="dk2"/>
              </a:buClr>
              <a:buSzPts val="1800"/>
              <a:buNone/>
              <a:defRPr/>
            </a:pP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Organisation à but non lucratif : sensibilisation, éducation, collaboration dans la cybersécurité à l’échelle mondiale</a:t>
            </a: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fr-FR" sz="18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Notre mission : </a:t>
            </a:r>
            <a:endParaRPr sz="1800" b="1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 marL="114299" indent="0">
              <a:buClr>
                <a:schemeClr val="dk2"/>
              </a:buClr>
              <a:buSzPts val="1800"/>
              <a:buNone/>
              <a:defRPr/>
            </a:pP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Créer un monde numérique plus sûr via des projets open-source et des initiatives communautaires</a:t>
            </a: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fr-FR" sz="18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Nos valeurs :</a:t>
            </a:r>
            <a:endParaRPr sz="1800" b="1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 marL="114299" indent="0">
              <a:buClr>
                <a:schemeClr val="dk2"/>
              </a:buClr>
              <a:buSzPts val="1800"/>
              <a:buNone/>
              <a:defRPr/>
            </a:pP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Collaboration, Transparence, Innovation, Inclusion, Apprentissage pratique</a:t>
            </a: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fr-FR" sz="18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Organisation :</a:t>
            </a:r>
            <a:endParaRPr sz="1800" b="1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 marL="114299" indent="0">
              <a:buClr>
                <a:schemeClr val="dk2"/>
              </a:buClr>
              <a:buSzPts val="1800"/>
              <a:buNone/>
              <a:defRPr/>
            </a:pP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Présence mondiale avec des entités locales autonomes collaborant sous une charte commune</a:t>
            </a:r>
            <a:endParaRPr sz="1800"/>
          </a:p>
        </p:txBody>
      </p:sp>
      <p:pic>
        <p:nvPicPr>
          <p:cNvPr id="2003237461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722342" y="61431"/>
            <a:ext cx="1365444" cy="458788"/>
          </a:xfrm>
          <a:prstGeom prst="rect">
            <a:avLst/>
          </a:prstGeom>
        </p:spPr>
      </p:pic>
      <p:sp>
        <p:nvSpPr>
          <p:cNvPr id="2127647674" name=""/>
          <p:cNvSpPr txBox="1"/>
          <p:nvPr/>
        </p:nvSpPr>
        <p:spPr bwMode="auto">
          <a:xfrm flipH="0" flipV="0">
            <a:off x="3428455" y="123619"/>
            <a:ext cx="2287082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fr-FR" sz="2000" b="0" i="0" u="none" strike="noStrike" cap="none" spc="0">
                <a:solidFill>
                  <a:srgbClr val="FB7023"/>
                </a:solidFill>
                <a:latin typeface="Arial"/>
                <a:ea typeface="Arial"/>
                <a:cs typeface="Arial"/>
              </a:rPr>
              <a:t>https://wocsa.org/</a:t>
            </a:r>
            <a:endParaRPr sz="2000">
              <a:solidFill>
                <a:srgbClr val="FB7023"/>
              </a:solidFill>
            </a:endParaRPr>
          </a:p>
        </p:txBody>
      </p:sp>
      <p:pic>
        <p:nvPicPr>
          <p:cNvPr id="1134685250" name=""/>
          <p:cNvPicPr>
            <a:picLocks noChangeAspect="1"/>
          </p:cNvPicPr>
          <p:nvPr/>
        </p:nvPicPr>
        <p:blipFill rotWithShape="1">
          <a:blip r:embed="rId4"/>
          <a:stretch/>
        </p:blipFill>
        <p:spPr bwMode="auto">
          <a:xfrm flipH="0" flipV="0">
            <a:off x="7931038" y="520218"/>
            <a:ext cx="948048" cy="9421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271011" name="Google Shape;17;p4"/>
          <p:cNvSpPr txBox="1"/>
          <p:nvPr>
            <p:ph type="title"/>
          </p:nvPr>
        </p:nvSpPr>
        <p:spPr bwMode="auto">
          <a:xfrm>
            <a:off x="311697" y="445023"/>
            <a:ext cx="8520597" cy="572697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fr-FR" sz="2000">
                <a:solidFill>
                  <a:srgbClr val="FB7023"/>
                </a:solidFill>
              </a:rPr>
              <a:t>Introduction				</a:t>
            </a:r>
            <a:endParaRPr lang="fr-FR" sz="2000">
              <a:solidFill>
                <a:srgbClr val="FB7023"/>
              </a:solidFill>
            </a:endParaRPr>
          </a:p>
        </p:txBody>
      </p:sp>
      <p:sp>
        <p:nvSpPr>
          <p:cNvPr id="188451215" name="Google Shape;18;p4"/>
          <p:cNvSpPr txBox="1"/>
          <p:nvPr>
            <p:ph type="body" idx="1"/>
          </p:nvPr>
        </p:nvSpPr>
        <p:spPr bwMode="auto">
          <a:xfrm flipH="0" flipV="0">
            <a:off x="311697" y="1152471"/>
            <a:ext cx="8520597" cy="3898279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 fontScale="65000" lnSpcReduction="7000"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7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7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7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7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7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lang="fr-FR" sz="18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C’est Vrai Ça</a:t>
            </a: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 :</a:t>
            </a: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Lutter contre la désinformation sur LinkedIn avec humour et rigueur</a:t>
            </a: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fr-FR" sz="18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Qui sont-ils ? </a:t>
            </a:r>
            <a:endParaRPr sz="1800" b="1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 marL="114299" indent="0">
              <a:buClr>
                <a:schemeClr val="dk2"/>
              </a:buClr>
              <a:buSzPts val="1800"/>
              <a:buNone/>
              <a:defRPr/>
            </a:pP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Collectif citoyen : Une trentaine de bénévoles aux profils variés, unis par la curiosité et l’irritation face aux fake news.</a:t>
            </a: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 marL="114299" indent="0">
              <a:buClr>
                <a:schemeClr val="dk2"/>
              </a:buClr>
              <a:buSzPts val="1800"/>
              <a:buNone/>
              <a:defRPr/>
            </a:pP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fr-FR" sz="18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Notre mission : </a:t>
            </a:r>
            <a:endParaRPr sz="1800" b="1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 marL="114298" indent="0">
              <a:buClr>
                <a:schemeClr val="dk2"/>
              </a:buClr>
              <a:buSzPts val="1800"/>
              <a:buNone/>
              <a:defRPr/>
            </a:pP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Vérifier les informations circulant sur LinkedIn pour développer l’esprit critique.</a:t>
            </a: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fr-FR" sz="18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Méthodologie</a:t>
            </a:r>
            <a:r>
              <a:rPr lang="fr-FR" sz="18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 de debunk </a:t>
            </a:r>
            <a:r>
              <a:rPr lang="fr-FR" sz="18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made in C’est Vrai Ca</a:t>
            </a:r>
            <a:endParaRPr sz="1800" b="1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 marL="114298" indent="0">
              <a:buClr>
                <a:schemeClr val="dk2"/>
              </a:buClr>
              <a:buSzPts val="1800"/>
              <a:buNone/>
              <a:defRPr/>
            </a:pP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Signalement – Recherche – Relecture – Publication | Transparence – Pédagogie - Neutralité</a:t>
            </a: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fr-FR" sz="18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Les objectifs :</a:t>
            </a:r>
            <a:endParaRPr sz="1800" b="1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 marL="114299" indent="0">
              <a:buClr>
                <a:schemeClr val="dk2"/>
              </a:buClr>
              <a:buSzPts val="1800"/>
              <a:buNone/>
              <a:defRPr/>
            </a:pP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Développer l’esprit critique – Améliorer LinkedIn </a:t>
            </a: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– Éduquer </a:t>
            </a: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 marL="114298" indent="0">
              <a:buClr>
                <a:schemeClr val="dk2"/>
              </a:buClr>
              <a:buSzPts val="1800"/>
              <a:buNone/>
              <a:defRPr/>
            </a:pPr>
            <a:endParaRPr sz="1800"/>
          </a:p>
        </p:txBody>
      </p:sp>
      <p:pic>
        <p:nvPicPr>
          <p:cNvPr id="1812328872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722342" y="61430"/>
            <a:ext cx="1365444" cy="458787"/>
          </a:xfrm>
          <a:prstGeom prst="rect">
            <a:avLst/>
          </a:prstGeom>
        </p:spPr>
      </p:pic>
      <p:sp>
        <p:nvSpPr>
          <p:cNvPr id="542817303" name=""/>
          <p:cNvSpPr txBox="1"/>
          <p:nvPr/>
        </p:nvSpPr>
        <p:spPr bwMode="auto">
          <a:xfrm flipH="0" flipV="0">
            <a:off x="3104131" y="123618"/>
            <a:ext cx="2935730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fr-FR" sz="2000" b="0" i="0" u="none" strike="noStrike" cap="none" spc="0">
                <a:solidFill>
                  <a:srgbClr val="FB7023"/>
                </a:solidFill>
                <a:latin typeface="Arial"/>
                <a:ea typeface="Arial"/>
                <a:cs typeface="Arial"/>
              </a:rPr>
              <a:t>https://cestvraica.com</a:t>
            </a:r>
            <a:endParaRPr sz="2000">
              <a:solidFill>
                <a:srgbClr val="FB7023"/>
              </a:solidFill>
            </a:endParaRPr>
          </a:p>
        </p:txBody>
      </p:sp>
      <p:pic>
        <p:nvPicPr>
          <p:cNvPr id="1426546338" name=""/>
          <p:cNvPicPr>
            <a:picLocks noChangeAspect="1"/>
          </p:cNvPicPr>
          <p:nvPr/>
        </p:nvPicPr>
        <p:blipFill rotWithShape="1">
          <a:blip r:embed="rId4"/>
          <a:stretch/>
        </p:blipFill>
        <p:spPr bwMode="auto">
          <a:xfrm flipH="0" flipV="0">
            <a:off x="7931039" y="520218"/>
            <a:ext cx="948048" cy="9421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5963747" name="Google Shape;17;p4"/>
          <p:cNvSpPr txBox="1"/>
          <p:nvPr>
            <p:ph type="title"/>
          </p:nvPr>
        </p:nvSpPr>
        <p:spPr bwMode="auto">
          <a:xfrm flipH="0" flipV="0">
            <a:off x="92260" y="1898277"/>
            <a:ext cx="8995523" cy="1095293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ctr">
              <a:defRPr/>
            </a:pPr>
            <a:r>
              <a:rPr lang="fr-FR" sz="4800">
                <a:solidFill>
                  <a:srgbClr val="FB7023"/>
                </a:solidFill>
              </a:rPr>
              <a:t>Un peu de théorie...</a:t>
            </a:r>
            <a:endParaRPr sz="4800">
              <a:solidFill>
                <a:srgbClr val="FB7023"/>
              </a:solidFill>
            </a:endParaRPr>
          </a:p>
        </p:txBody>
      </p:sp>
      <p:pic>
        <p:nvPicPr>
          <p:cNvPr id="164130502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722342" y="61431"/>
            <a:ext cx="1365444" cy="458788"/>
          </a:xfrm>
          <a:prstGeom prst="rect">
            <a:avLst/>
          </a:prstGeom>
        </p:spPr>
      </p:pic>
      <p:pic>
        <p:nvPicPr>
          <p:cNvPr id="269991869" name=""/>
          <p:cNvPicPr>
            <a:picLocks noChangeAspect="1"/>
          </p:cNvPicPr>
          <p:nvPr/>
        </p:nvPicPr>
        <p:blipFill rotWithShape="1">
          <a:blip r:embed="rId4"/>
          <a:stretch/>
        </p:blipFill>
        <p:spPr bwMode="auto">
          <a:xfrm flipH="0" flipV="0">
            <a:off x="7931038" y="520218"/>
            <a:ext cx="948048" cy="9421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9224305" name="Google Shape;17;p4"/>
          <p:cNvSpPr txBox="1"/>
          <p:nvPr>
            <p:ph type="title"/>
          </p:nvPr>
        </p:nvSpPr>
        <p:spPr bwMode="auto">
          <a:xfrm>
            <a:off x="311698" y="445023"/>
            <a:ext cx="8520598" cy="572698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fr-FR" sz="2000">
                <a:solidFill>
                  <a:srgbClr val="FB7023"/>
                </a:solidFill>
              </a:rPr>
              <a:t>Définitions - </a:t>
            </a:r>
            <a:r>
              <a:rPr lang="fr-FR" sz="2000" b="0" i="0" u="none" strike="noStrike" cap="none" spc="0">
                <a:solidFill>
                  <a:srgbClr val="FB7023"/>
                </a:solidFill>
                <a:latin typeface="Arial"/>
                <a:ea typeface="Arial"/>
                <a:cs typeface="Arial"/>
              </a:rPr>
              <a:t>Lexique de la Désinformation</a:t>
            </a:r>
            <a:endParaRPr lang="fr-FR" sz="2000">
              <a:solidFill>
                <a:srgbClr val="FB7023"/>
              </a:solidFill>
            </a:endParaRPr>
          </a:p>
        </p:txBody>
      </p:sp>
      <p:sp>
        <p:nvSpPr>
          <p:cNvPr id="346284601" name="Google Shape;18;p4"/>
          <p:cNvSpPr txBox="1"/>
          <p:nvPr>
            <p:ph type="body" idx="1"/>
          </p:nvPr>
        </p:nvSpPr>
        <p:spPr bwMode="auto">
          <a:xfrm flipH="0" flipV="0">
            <a:off x="311698" y="1152472"/>
            <a:ext cx="8520598" cy="3898280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fr-FR" sz="18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Fake News (Infox)</a:t>
            </a: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 : Information fausse ou biaisée, diffusée pour influencer.</a:t>
            </a:r>
            <a:endParaRPr lang="fr-FR" sz="18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fr-FR" sz="18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Désinformation </a:t>
            </a: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: Action délibérée de tromper.</a:t>
            </a:r>
            <a:endParaRPr sz="18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fr-FR" sz="18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Mésinformation </a:t>
            </a: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: Information fausse partagée sans intention de nuire.</a:t>
            </a:r>
            <a:endParaRPr sz="18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fr-FR" sz="18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Information malveillante</a:t>
            </a: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 : Information vraie utilisée pour nuire.</a:t>
            </a:r>
            <a:endParaRPr sz="18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fr-FR" sz="18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Débunker (débunkage) </a:t>
            </a: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: Démontage d’une fausse information.</a:t>
            </a:r>
            <a:endParaRPr sz="18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448640736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722342" y="61431"/>
            <a:ext cx="1365444" cy="458788"/>
          </a:xfrm>
          <a:prstGeom prst="rect">
            <a:avLst/>
          </a:prstGeom>
        </p:spPr>
      </p:pic>
      <p:pic>
        <p:nvPicPr>
          <p:cNvPr id="840221945" name=""/>
          <p:cNvPicPr>
            <a:picLocks noChangeAspect="1"/>
          </p:cNvPicPr>
          <p:nvPr/>
        </p:nvPicPr>
        <p:blipFill rotWithShape="1">
          <a:blip r:embed="rId4"/>
          <a:stretch/>
        </p:blipFill>
        <p:spPr bwMode="auto">
          <a:xfrm flipH="0" flipV="0">
            <a:off x="7931038" y="520218"/>
            <a:ext cx="948048" cy="9421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596832" name="Google Shape;17;p4"/>
          <p:cNvSpPr txBox="1"/>
          <p:nvPr>
            <p:ph type="title"/>
          </p:nvPr>
        </p:nvSpPr>
        <p:spPr bwMode="auto">
          <a:xfrm>
            <a:off x="311697" y="445023"/>
            <a:ext cx="8520597" cy="572697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fr-FR" sz="2000">
                <a:solidFill>
                  <a:srgbClr val="FB7023"/>
                </a:solidFill>
              </a:rPr>
              <a:t>Définitions – Biais Cognitifs</a:t>
            </a:r>
            <a:endParaRPr lang="fr-FR" sz="2000">
              <a:solidFill>
                <a:srgbClr val="FB7023"/>
              </a:solidFill>
            </a:endParaRPr>
          </a:p>
        </p:txBody>
      </p:sp>
      <p:sp>
        <p:nvSpPr>
          <p:cNvPr id="120745062" name="Google Shape;18;p4"/>
          <p:cNvSpPr txBox="1"/>
          <p:nvPr>
            <p:ph type="body" idx="1"/>
          </p:nvPr>
        </p:nvSpPr>
        <p:spPr bwMode="auto">
          <a:xfrm flipH="0" flipV="0">
            <a:off x="311697" y="1152471"/>
            <a:ext cx="8776087" cy="3898279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 fontScale="95000" lnSpcReduction="1000"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7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7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7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7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7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lang="en-US" sz="18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Biais attentionnels</a:t>
            </a:r>
            <a:endParaRPr lang="en-US" sz="1800" b="1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14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    Biais d'attention</a:t>
            </a:r>
            <a:r>
              <a:rPr lang="fr-FR" sz="14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 : </a:t>
            </a:r>
            <a:r>
              <a:rPr lang="en-US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avoir ses perceptions influencées par ses propres centres d’intérêt</a:t>
            </a:r>
            <a:endParaRPr sz="18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8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Biais mnésique</a:t>
            </a:r>
            <a:endParaRPr lang="en-US" sz="1800" b="1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14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Effet de récence</a:t>
            </a:r>
            <a:r>
              <a:rPr lang="fr-FR" sz="14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 :</a:t>
            </a:r>
            <a:r>
              <a:rPr lang="en-US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 mieux se souvenir des dernières informations auxquelles on a été confronté.</a:t>
            </a:r>
            <a:endParaRPr lang="en-US" sz="1800" b="1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8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Biais de jugement</a:t>
            </a:r>
            <a:endParaRPr lang="en-US" sz="1800" b="1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14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Biais d'automatisation</a:t>
            </a:r>
            <a:r>
              <a:rPr lang="fr-FR" sz="14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 : </a:t>
            </a:r>
            <a:r>
              <a:rPr lang="en-US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privilégier l'avis de la machine à celui de l'humain.</a:t>
            </a:r>
            <a:endParaRPr lang="en-US" sz="14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14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Biais de confirmation</a:t>
            </a:r>
            <a:r>
              <a:rPr lang="fr-FR" sz="14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 </a:t>
            </a: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: </a:t>
            </a:r>
            <a:r>
              <a:rPr lang="en-US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 tendance à valider ses opinions auprès des instances qui les confirment, et à rejeter d'emblée les instances qui les réfutent.</a:t>
            </a:r>
            <a:endParaRPr sz="18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8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Biais de raisonnement</a:t>
            </a:r>
            <a:endParaRPr lang="en-US" sz="1800" b="1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14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Illusion des séries</a:t>
            </a:r>
            <a:r>
              <a:rPr lang="fr-FR" sz="14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 : </a:t>
            </a:r>
            <a:r>
              <a:rPr lang="en-US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percevoir à tort des coïncidences dans des données au hasard.</a:t>
            </a:r>
            <a:endParaRPr lang="en-US" sz="14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14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Biais de l'avare cognitif </a:t>
            </a:r>
            <a:r>
              <a:rPr lang="en-US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: tendance à rechercher l'explication la plus simple.</a:t>
            </a:r>
            <a:endParaRPr lang="en-US" sz="1800" b="1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8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Biais liés à la personnalité</a:t>
            </a:r>
            <a:endParaRPr lang="en-US" sz="1800" b="1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14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Effet Barnum</a:t>
            </a:r>
            <a:r>
              <a:rPr lang="fr-FR" sz="14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 : </a:t>
            </a:r>
            <a:r>
              <a:rPr lang="en-US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 accepter une vague description de la personnalité comme s'appliquant spécifiquement à soi-même</a:t>
            </a:r>
            <a:endParaRPr lang="en-US" sz="18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092478043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722342" y="61430"/>
            <a:ext cx="1365444" cy="458787"/>
          </a:xfrm>
          <a:prstGeom prst="rect">
            <a:avLst/>
          </a:prstGeom>
        </p:spPr>
      </p:pic>
      <p:sp>
        <p:nvSpPr>
          <p:cNvPr id="554021379" name=""/>
          <p:cNvSpPr txBox="1"/>
          <p:nvPr/>
        </p:nvSpPr>
        <p:spPr bwMode="auto">
          <a:xfrm rot="0" flipH="0" flipV="0">
            <a:off x="5599736" y="4678947"/>
            <a:ext cx="3355649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https://fr.wikipedia.org/wiki/Biais_cognitif</a:t>
            </a:r>
            <a:endParaRPr/>
          </a:p>
        </p:txBody>
      </p:sp>
      <p:pic>
        <p:nvPicPr>
          <p:cNvPr id="299220998" name=""/>
          <p:cNvPicPr>
            <a:picLocks noChangeAspect="1"/>
          </p:cNvPicPr>
          <p:nvPr/>
        </p:nvPicPr>
        <p:blipFill rotWithShape="1">
          <a:blip r:embed="rId4"/>
          <a:stretch/>
        </p:blipFill>
        <p:spPr bwMode="auto">
          <a:xfrm flipH="0" flipV="0">
            <a:off x="7931038" y="520218"/>
            <a:ext cx="948048" cy="9421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2472823" name="Google Shape;17;p4"/>
          <p:cNvSpPr txBox="1"/>
          <p:nvPr>
            <p:ph type="title"/>
          </p:nvPr>
        </p:nvSpPr>
        <p:spPr bwMode="auto">
          <a:xfrm>
            <a:off x="311697" y="445023"/>
            <a:ext cx="8520597" cy="572697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fr-FR" sz="2000">
                <a:solidFill>
                  <a:srgbClr val="FB7023"/>
                </a:solidFill>
              </a:rPr>
              <a:t>Débunker comme un chef : Les bons réflexes </a:t>
            </a:r>
            <a:endParaRPr lang="fr-FR" sz="2000">
              <a:solidFill>
                <a:srgbClr val="FB7023"/>
              </a:solidFill>
            </a:endParaRPr>
          </a:p>
        </p:txBody>
      </p:sp>
      <p:pic>
        <p:nvPicPr>
          <p:cNvPr id="1976664005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722342" y="61430"/>
            <a:ext cx="1365444" cy="458787"/>
          </a:xfrm>
          <a:prstGeom prst="rect">
            <a:avLst/>
          </a:prstGeom>
        </p:spPr>
      </p:pic>
      <p:pic>
        <p:nvPicPr>
          <p:cNvPr id="702369104" name=""/>
          <p:cNvPicPr>
            <a:picLocks noChangeAspect="1"/>
          </p:cNvPicPr>
          <p:nvPr/>
        </p:nvPicPr>
        <p:blipFill rotWithShape="1">
          <a:blip r:embed="rId4"/>
          <a:srcRect l="0" t="0" r="0" b="49466"/>
          <a:stretch/>
        </p:blipFill>
        <p:spPr bwMode="auto">
          <a:xfrm flipH="0" flipV="0">
            <a:off x="50131" y="1164522"/>
            <a:ext cx="4521868" cy="3046771"/>
          </a:xfrm>
          <a:prstGeom prst="rect">
            <a:avLst/>
          </a:prstGeom>
        </p:spPr>
      </p:pic>
      <p:pic>
        <p:nvPicPr>
          <p:cNvPr id="992135862" name=""/>
          <p:cNvPicPr>
            <a:picLocks noChangeAspect="1"/>
          </p:cNvPicPr>
          <p:nvPr/>
        </p:nvPicPr>
        <p:blipFill rotWithShape="1">
          <a:blip r:embed="rId4"/>
          <a:srcRect l="0" t="50000" r="0" b="0"/>
          <a:stretch/>
        </p:blipFill>
        <p:spPr bwMode="auto">
          <a:xfrm flipH="0" flipV="0">
            <a:off x="4560650" y="1164522"/>
            <a:ext cx="4570156" cy="3046771"/>
          </a:xfrm>
          <a:prstGeom prst="rect">
            <a:avLst/>
          </a:prstGeom>
        </p:spPr>
      </p:pic>
      <p:sp>
        <p:nvSpPr>
          <p:cNvPr id="1455516129" name=""/>
          <p:cNvSpPr txBox="1"/>
          <p:nvPr/>
        </p:nvSpPr>
        <p:spPr bwMode="auto">
          <a:xfrm rot="0" flipH="0" flipV="0">
            <a:off x="237802" y="4211294"/>
            <a:ext cx="8594490" cy="4575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200"/>
              <a:t>Source : UQAM </a:t>
            </a:r>
            <a:endParaRPr sz="1200"/>
          </a:p>
          <a:p>
            <a:pPr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https://collimateur.uqam.ca/collimateur/</a:t>
            </a: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enseignez-vous-la-difference-entre-mesinformation-desinformation-et-malinformation/</a:t>
            </a:r>
            <a:endParaRPr sz="12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909712035" name=""/>
          <p:cNvSpPr txBox="1"/>
          <p:nvPr/>
        </p:nvSpPr>
        <p:spPr bwMode="auto">
          <a:xfrm rot="0" flipH="0" flipV="0">
            <a:off x="-21902" y="4735695"/>
            <a:ext cx="9157749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b="1">
                <a:solidFill>
                  <a:srgbClr val="FF0000"/>
                </a:solidFill>
              </a:rPr>
              <a:t>A LIRE : </a:t>
            </a:r>
            <a:r>
              <a:rPr b="1">
                <a:solidFill>
                  <a:srgbClr val="FF0000"/>
                </a:solidFill>
              </a:rPr>
              <a:t>https://www.linkedin.com/pulse/guide-du-d%C3%A9bunkeur-d%C3%A9butant-cestvraica/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357202866" name=""/>
          <p:cNvPicPr>
            <a:picLocks noChangeAspect="1"/>
          </p:cNvPicPr>
          <p:nvPr/>
        </p:nvPicPr>
        <p:blipFill rotWithShape="1">
          <a:blip r:embed="rId5"/>
          <a:stretch/>
        </p:blipFill>
        <p:spPr bwMode="auto">
          <a:xfrm flipH="0" flipV="0">
            <a:off x="7931038" y="520218"/>
            <a:ext cx="948048" cy="9421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6801793" name="Google Shape;17;p4"/>
          <p:cNvSpPr txBox="1"/>
          <p:nvPr>
            <p:ph type="title"/>
          </p:nvPr>
        </p:nvSpPr>
        <p:spPr bwMode="auto">
          <a:xfrm flipH="0" flipV="0">
            <a:off x="92260" y="1898276"/>
            <a:ext cx="8995523" cy="1095292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ctr">
              <a:defRPr/>
            </a:pPr>
            <a:r>
              <a:rPr lang="fr-FR" sz="4800">
                <a:solidFill>
                  <a:srgbClr val="FB7023"/>
                </a:solidFill>
              </a:rPr>
              <a:t>Place à la pratique !</a:t>
            </a:r>
            <a:endParaRPr sz="4800">
              <a:solidFill>
                <a:srgbClr val="FB7023"/>
              </a:solidFill>
            </a:endParaRPr>
          </a:p>
        </p:txBody>
      </p:sp>
      <p:pic>
        <p:nvPicPr>
          <p:cNvPr id="1797104388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722342" y="61431"/>
            <a:ext cx="1365444" cy="458788"/>
          </a:xfrm>
          <a:prstGeom prst="rect">
            <a:avLst/>
          </a:prstGeom>
        </p:spPr>
      </p:pic>
      <p:pic>
        <p:nvPicPr>
          <p:cNvPr id="2145988276" name=""/>
          <p:cNvPicPr>
            <a:picLocks noChangeAspect="1"/>
          </p:cNvPicPr>
          <p:nvPr/>
        </p:nvPicPr>
        <p:blipFill rotWithShape="1">
          <a:blip r:embed="rId4"/>
          <a:stretch/>
        </p:blipFill>
        <p:spPr bwMode="auto">
          <a:xfrm flipH="0" flipV="0">
            <a:off x="7931038" y="520218"/>
            <a:ext cx="948048" cy="9421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6326404" name="Google Shape;17;p4"/>
          <p:cNvSpPr txBox="1"/>
          <p:nvPr>
            <p:ph type="title"/>
          </p:nvPr>
        </p:nvSpPr>
        <p:spPr bwMode="auto">
          <a:xfrm>
            <a:off x="311697" y="445023"/>
            <a:ext cx="8520597" cy="572697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fr-FR" sz="2000">
                <a:solidFill>
                  <a:srgbClr val="FB7023"/>
                </a:solidFill>
              </a:rPr>
              <a:t>Activité </a:t>
            </a:r>
            <a:r>
              <a:rPr lang="fr-FR" sz="2000" b="0" i="0" u="none" strike="noStrike" cap="none" spc="0">
                <a:solidFill>
                  <a:srgbClr val="FB7023"/>
                </a:solidFill>
                <a:latin typeface="Arial"/>
                <a:ea typeface="Arial"/>
                <a:cs typeface="Arial"/>
              </a:rPr>
              <a:t>n°1</a:t>
            </a:r>
            <a:r>
              <a:rPr lang="fr-FR" sz="2000">
                <a:solidFill>
                  <a:srgbClr val="FB7023"/>
                </a:solidFill>
              </a:rPr>
              <a:t> : </a:t>
            </a:r>
            <a:r>
              <a:rPr lang="fr-FR" sz="2000" u="none">
                <a:solidFill>
                  <a:srgbClr val="FB7023"/>
                </a:solidFill>
              </a:rPr>
              <a:t>FactChecking </a:t>
            </a:r>
            <a:r>
              <a:rPr lang="fr-FR" sz="2000">
                <a:solidFill>
                  <a:srgbClr val="FB7023"/>
                </a:solidFill>
              </a:rPr>
              <a:t>sur images</a:t>
            </a:r>
            <a:endParaRPr lang="fr-FR" sz="2000">
              <a:solidFill>
                <a:srgbClr val="FB7023"/>
              </a:solidFill>
            </a:endParaRPr>
          </a:p>
        </p:txBody>
      </p:sp>
      <p:sp>
        <p:nvSpPr>
          <p:cNvPr id="1330711522" name="Google Shape;18;p4"/>
          <p:cNvSpPr txBox="1"/>
          <p:nvPr>
            <p:ph type="body" idx="1"/>
          </p:nvPr>
        </p:nvSpPr>
        <p:spPr bwMode="auto">
          <a:xfrm flipH="0" flipV="0">
            <a:off x="311697" y="1152471"/>
            <a:ext cx="8520597" cy="3898279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7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7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7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7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7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A vous de jouer ! 					           </a:t>
            </a:r>
            <a:endParaRPr sz="1800"/>
          </a:p>
          <a:p>
            <a:pPr lvl="1">
              <a:defRPr/>
            </a:pPr>
            <a:r>
              <a:rPr lang="fr-FR"/>
              <a:t>Étape 1 : Testez-vous sur : </a:t>
            </a:r>
            <a:r>
              <a:rPr lang="fr-FR" sz="1400" b="0" i="0" u="sng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  <a:hlinkClick r:id="rId3" tooltip=""/>
              </a:rPr>
              <a:t>https://realitycheckk.com/week1</a:t>
            </a:r>
            <a:r>
              <a:rPr lang="fr-FR"/>
              <a:t> </a:t>
            </a:r>
            <a:endParaRPr lang="fr-FR"/>
          </a:p>
          <a:p>
            <a:pPr marL="596902" lvl="1" indent="0" algn="ctr">
              <a:buClr>
                <a:schemeClr val="dk2"/>
              </a:buClr>
              <a:buSzPts val="1400"/>
              <a:buNone/>
              <a:defRPr/>
            </a:pPr>
            <a:r>
              <a:rPr lang="fr-FR" sz="14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PARVENEZ-VOUS A TOUTES LES REPERER ?</a:t>
            </a:r>
            <a:endParaRPr sz="1400" b="1"/>
          </a:p>
          <a:p>
            <a:pPr marL="596902" lvl="1" indent="0">
              <a:buClr>
                <a:schemeClr val="dk2"/>
              </a:buClr>
              <a:buSzPts val="1400"/>
              <a:buNone/>
              <a:defRPr/>
            </a:pPr>
            <a:endParaRPr lang="fr-FR"/>
          </a:p>
          <a:p>
            <a:pPr lvl="1">
              <a:defRPr/>
            </a:pPr>
            <a:r>
              <a:rPr lang="fr-FR"/>
              <a:t>Étape 2 : </a:t>
            </a:r>
            <a:r>
              <a:rPr lang="fr-FR"/>
              <a:t>15 images à FactChecker (en solo ou en binôme)</a:t>
            </a:r>
            <a:endParaRPr lang="fr-FR"/>
          </a:p>
          <a:p>
            <a:pPr marL="596902" lvl="1" indent="0">
              <a:buClr>
                <a:schemeClr val="dk2"/>
              </a:buClr>
              <a:buSzPts val="1400"/>
              <a:buNone/>
              <a:defRPr/>
            </a:pPr>
            <a:endParaRPr lang="fr-FR"/>
          </a:p>
          <a:p>
            <a:pPr marL="196852" lvl="0" indent="0">
              <a:buClr>
                <a:schemeClr val="dk2"/>
              </a:buClr>
              <a:buSzPts val="1400"/>
              <a:buNone/>
              <a:defRPr/>
            </a:pPr>
            <a:r>
              <a:rPr lang="fr-FR" sz="1400"/>
              <a:t>Les outils à votre disposition :  </a:t>
            </a:r>
            <a:endParaRPr sz="1400"/>
          </a:p>
          <a:p>
            <a:pPr>
              <a:buClr>
                <a:schemeClr val="dk2"/>
              </a:buClr>
              <a:buSzPts val="1800"/>
              <a:buFont typeface="Arial"/>
              <a:buChar char="–"/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Recherche d'images déjà publiées en ligne : </a:t>
            </a:r>
            <a:r>
              <a:rPr lang="fr-FR" sz="1400" b="0" i="0" u="sng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  <a:hlinkClick r:id="rId4" tooltip=""/>
              </a:rPr>
              <a:t>https://tineye.com/</a:t>
            </a: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 </a:t>
            </a:r>
            <a:endParaRPr lang="fr-FR" sz="14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>
              <a:buClr>
                <a:schemeClr val="dk2"/>
              </a:buClr>
              <a:buSzPts val="1800"/>
              <a:buFont typeface="Arial"/>
              <a:buChar char="–"/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Analyse des manipulations et accès aux métadonnées : </a:t>
            </a:r>
            <a:r>
              <a:rPr lang="fr-FR" sz="1400" b="0" i="0" u="sng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  <a:hlinkClick r:id="rId5" tooltip=""/>
              </a:rPr>
              <a:t>https://fotoforensics.com/</a:t>
            </a: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 </a:t>
            </a:r>
            <a:endParaRPr lang="fr-FR" sz="14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buClr>
                <a:schemeClr val="dk2"/>
              </a:buClr>
              <a:buSzPts val="1800"/>
              <a:buFont typeface="Arial"/>
              <a:buChar char="–"/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Détection d'images générées par IA : </a:t>
            </a:r>
            <a:r>
              <a:rPr lang="fr-FR" sz="1400" b="0" i="0" u="sng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  <a:hlinkClick r:id="rId6" tooltip=""/>
              </a:rPr>
              <a:t>https://sightengine.com/detecter-images-generees-par-ia</a:t>
            </a: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 </a:t>
            </a:r>
            <a:endParaRPr lang="fr-FR" sz="14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buClr>
                <a:schemeClr val="dk2"/>
              </a:buClr>
              <a:buSzPts val="1800"/>
              <a:buFont typeface="Arial"/>
              <a:buChar char="–"/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Détection de contenu généré par IA : </a:t>
            </a:r>
            <a:r>
              <a:rPr lang="fr-FR" sz="1400" b="0" i="0" u="sng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  <a:hlinkClick r:id="rId7" tooltip=""/>
              </a:rPr>
              <a:t>https://hivemoderation.com/ai-generated-content-detection</a:t>
            </a: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cs typeface="Arial"/>
              </a:rPr>
              <a:t> </a:t>
            </a:r>
            <a:endParaRPr lang="fr-FR" sz="14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 marL="114299" indent="0">
              <a:buClr>
                <a:schemeClr val="dk2"/>
              </a:buClr>
              <a:buSzPts val="1800"/>
              <a:buFont typeface="Arial"/>
              <a:buNone/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cs typeface="Arial"/>
              </a:rPr>
              <a:t>=&gt; TIPS : Aidez-vous de la grille d’évaluation :</a:t>
            </a:r>
            <a:r>
              <a:rPr lang="fr-FR" sz="1400" b="0" i="0" u="none" strike="noStrike" cap="none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fr-FR" sz="1400" b="0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image_evaluation_grid.pdf</a:t>
            </a:r>
            <a:endParaRPr sz="1400" b="0" i="0" u="none" strike="noStrike" cap="none" spc="0">
              <a:solidFill>
                <a:srgbClr val="FF0000"/>
              </a:solidFill>
              <a:latin typeface="Arial"/>
              <a:cs typeface="Arial"/>
            </a:endParaRPr>
          </a:p>
          <a:p>
            <a:pPr marL="114299" indent="0" algn="ctr">
              <a:buClr>
                <a:schemeClr val="dk2"/>
              </a:buClr>
              <a:buSzPts val="1800"/>
              <a:buFont typeface="Arial"/>
              <a:buNone/>
              <a:defRPr/>
            </a:pPr>
            <a:endParaRPr sz="1400" b="1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 marL="114299" indent="0" algn="ctr">
              <a:buClr>
                <a:schemeClr val="dk2"/>
              </a:buClr>
              <a:buSzPts val="1800"/>
              <a:buFont typeface="Arial"/>
              <a:buNone/>
              <a:defRPr/>
            </a:pPr>
            <a:r>
              <a:rPr lang="fr-FR" sz="1400" b="1" i="0" u="none" strike="noStrike" cap="none" spc="0">
                <a:solidFill>
                  <a:schemeClr val="dk2"/>
                </a:solidFill>
                <a:latin typeface="Arial"/>
                <a:cs typeface="Arial"/>
              </a:rPr>
              <a:t>TOP CHRONO : 30 MINUTES</a:t>
            </a:r>
            <a:endParaRPr lang="fr-FR" sz="1400" b="1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</p:txBody>
      </p:sp>
      <p:pic>
        <p:nvPicPr>
          <p:cNvPr id="637006086" name=""/>
          <p:cNvPicPr>
            <a:picLocks noChangeAspect="1"/>
          </p:cNvPicPr>
          <p:nvPr/>
        </p:nvPicPr>
        <p:blipFill rotWithShape="1">
          <a:blip r:embed="rId8"/>
          <a:stretch/>
        </p:blipFill>
        <p:spPr bwMode="auto">
          <a:xfrm flipH="0" flipV="0">
            <a:off x="7722342" y="61430"/>
            <a:ext cx="1365444" cy="458787"/>
          </a:xfrm>
          <a:prstGeom prst="rect">
            <a:avLst/>
          </a:prstGeom>
        </p:spPr>
      </p:pic>
      <p:pic>
        <p:nvPicPr>
          <p:cNvPr id="1565483068" name=""/>
          <p:cNvPicPr>
            <a:picLocks noChangeAspect="1"/>
          </p:cNvPicPr>
          <p:nvPr/>
        </p:nvPicPr>
        <p:blipFill rotWithShape="1">
          <a:blip r:embed="rId9"/>
          <a:stretch/>
        </p:blipFill>
        <p:spPr bwMode="auto">
          <a:xfrm flipH="0" flipV="0">
            <a:off x="7931038" y="520218"/>
            <a:ext cx="948048" cy="9421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ONLYOFFICE/9.1.0.173</Application>
  <DocSecurity>0</DocSecurity>
  <PresentationFormat>On-screen Show (4:3)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modified xsi:type="dcterms:W3CDTF">2025-10-24T22:03:17Z</dcterms:modified>
  <cp:category/>
  <cp:contentStatus/>
  <cp:version/>
</cp:coreProperties>
</file>