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97" r:id="rId2"/>
    <p:sldId id="358" r:id="rId3"/>
    <p:sldId id="300" r:id="rId4"/>
    <p:sldId id="317" r:id="rId5"/>
    <p:sldId id="302" r:id="rId6"/>
    <p:sldId id="370" r:id="rId7"/>
    <p:sldId id="303" r:id="rId8"/>
    <p:sldId id="318" r:id="rId9"/>
    <p:sldId id="305" r:id="rId10"/>
    <p:sldId id="306" r:id="rId11"/>
    <p:sldId id="307" r:id="rId12"/>
    <p:sldId id="308" r:id="rId13"/>
    <p:sldId id="310" r:id="rId14"/>
    <p:sldId id="311" r:id="rId15"/>
    <p:sldId id="321" r:id="rId16"/>
    <p:sldId id="312" r:id="rId17"/>
    <p:sldId id="313" r:id="rId18"/>
    <p:sldId id="314" r:id="rId19"/>
    <p:sldId id="315" r:id="rId20"/>
    <p:sldId id="316" r:id="rId21"/>
    <p:sldId id="322" r:id="rId22"/>
    <p:sldId id="323" r:id="rId23"/>
    <p:sldId id="324" r:id="rId24"/>
    <p:sldId id="325" r:id="rId25"/>
    <p:sldId id="319" r:id="rId26"/>
    <p:sldId id="341" r:id="rId27"/>
    <p:sldId id="342" r:id="rId28"/>
    <p:sldId id="343" r:id="rId29"/>
    <p:sldId id="344" r:id="rId30"/>
    <p:sldId id="345" r:id="rId31"/>
    <p:sldId id="371" r:id="rId32"/>
    <p:sldId id="329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9" autoAdjust="0"/>
    <p:restoredTop sz="79592" autoAdjust="0"/>
  </p:normalViewPr>
  <p:slideViewPr>
    <p:cSldViewPr snapToGrid="0">
      <p:cViewPr varScale="1">
        <p:scale>
          <a:sx n="96" d="100"/>
          <a:sy n="96" d="100"/>
        </p:scale>
        <p:origin x="22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1CF039-ABDB-410D-B4A9-146163EC6EDA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5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3CA2C8-F3BC-43CD-B675-68007CA16D2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025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3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303167-E266-4BF9-B418-49EC5C6943B0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995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7/6/25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7/6/25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7/6/25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7/6/25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7/6/25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7/6/25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7/6/25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0D1-C38F-40A5-B020-EBD3D0FC11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F9E77-3FDD-40CA-82E9-3C67E139D3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B2EE-DD66-4058-A696-AC289906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7/6/25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ACE7D-882D-448A-8D8E-544494B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6655-E1DA-41A3-90E3-F63E0ECB1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</p:spTree>
    <p:extLst>
      <p:ext uri="{BB962C8B-B14F-4D97-AF65-F5344CB8AC3E}">
        <p14:creationId xmlns:p14="http://schemas.microsoft.com/office/powerpoint/2010/main" val="2267810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There are a lot of accepted offers with account holders of duration &gt;635 days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9976-E815-41DA-9D6F-726DB1BE2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729" y="1047124"/>
            <a:ext cx="5056542" cy="47637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EEC20D-2CE4-4DF4-B1B4-01D235023EEC}"/>
              </a:ext>
            </a:extLst>
          </p:cNvPr>
          <p:cNvSpPr/>
          <p:nvPr/>
        </p:nvSpPr>
        <p:spPr>
          <a:xfrm>
            <a:off x="7100271" y="1981200"/>
            <a:ext cx="1934073" cy="533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Purity = 6 accepted among 8 offers</a:t>
            </a:r>
          </a:p>
        </p:txBody>
      </p:sp>
    </p:spTree>
    <p:extLst>
      <p:ext uri="{BB962C8B-B14F-4D97-AF65-F5344CB8AC3E}">
        <p14:creationId xmlns:p14="http://schemas.microsoft.com/office/powerpoint/2010/main" val="1050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another dimension of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Here we see another dimension, age of the account holder along with duration.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FFCAB-38DE-4B0E-8833-B1A9A012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80" y="1072099"/>
            <a:ext cx="5003041" cy="471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rule duration  &gt; 635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901397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The first rule still holds true but now we can think about adding new rule 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B25238-1F16-4E1D-867A-F77459962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134620"/>
            <a:ext cx="4996224" cy="473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7150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In this toy example, we can add another rule stating age &gt; 68 to capture another positive response and create another rule.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E7041-264E-43DB-8F61-D0FE9901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5" y="1150203"/>
            <a:ext cx="4786312" cy="4545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F1D419C-169A-402D-9D6B-1B0FC587F385}"/>
              </a:ext>
            </a:extLst>
          </p:cNvPr>
          <p:cNvSpPr/>
          <p:nvPr/>
        </p:nvSpPr>
        <p:spPr>
          <a:xfrm>
            <a:off x="7100271" y="1981200"/>
            <a:ext cx="1934073" cy="838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“A”= 6 accepted among 8 offers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Purity of split “B” = 1 of 1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4813" y="1371600"/>
            <a:ext cx="31771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24150" y="1838325"/>
            <a:ext cx="30970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66252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786312" cy="454586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  <a:endCxn id="11" idx="0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965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59FAA60-7429-463D-88A4-12EEBE98250C}"/>
              </a:ext>
            </a:extLst>
          </p:cNvPr>
          <p:cNvSpPr/>
          <p:nvPr/>
        </p:nvSpPr>
        <p:spPr>
          <a:xfrm>
            <a:off x="1436077" y="144780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&gt; 68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D4382C-9023-4B8F-B39A-5B7ACD126841}"/>
              </a:ext>
            </a:extLst>
          </p:cNvPr>
          <p:cNvSpPr/>
          <p:nvPr/>
        </p:nvSpPr>
        <p:spPr>
          <a:xfrm>
            <a:off x="652096" y="3188970"/>
            <a:ext cx="1249973" cy="12499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Duration  &gt; 635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A22F6-7C36-459A-80E2-F88A56A95092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1277083" y="2514719"/>
            <a:ext cx="342048" cy="6742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ED165-0F3D-465D-969A-C997358A3908}"/>
              </a:ext>
            </a:extLst>
          </p:cNvPr>
          <p:cNvSpPr/>
          <p:nvPr/>
        </p:nvSpPr>
        <p:spPr>
          <a:xfrm>
            <a:off x="1723658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Yes (6 of 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E57337-072A-45C9-A110-182D5CEB2654}"/>
              </a:ext>
            </a:extLst>
          </p:cNvPr>
          <p:cNvSpPr/>
          <p:nvPr/>
        </p:nvSpPr>
        <p:spPr>
          <a:xfrm>
            <a:off x="3218717" y="5562600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Yes</a:t>
            </a:r>
          </a:p>
          <a:p>
            <a:pPr algn="ctr"/>
            <a:r>
              <a:rPr lang="en-US" sz="1400" dirty="0"/>
              <a:t>(1 of 1)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18B458-1ACC-48AF-B931-E901A13FDE32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>
          <a:xfrm>
            <a:off x="2502996" y="2514719"/>
            <a:ext cx="1239963" cy="304788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3AA6E1-1ED0-4B5D-A36F-C2BC84662EF8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1719015" y="4255889"/>
            <a:ext cx="528885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E8E11A-2280-4C0A-BFF6-749324D66FAB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752842" y="4255889"/>
            <a:ext cx="82308" cy="130671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3D4075-2BA1-4578-80FA-C8641B020F92}"/>
              </a:ext>
            </a:extLst>
          </p:cNvPr>
          <p:cNvSpPr txBox="1"/>
          <p:nvPr/>
        </p:nvSpPr>
        <p:spPr>
          <a:xfrm>
            <a:off x="2529382" y="2377943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1DF8AE-D99A-41F8-B149-24B6DE48162F}"/>
              </a:ext>
            </a:extLst>
          </p:cNvPr>
          <p:cNvSpPr txBox="1"/>
          <p:nvPr/>
        </p:nvSpPr>
        <p:spPr>
          <a:xfrm>
            <a:off x="1735996" y="40424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06C2F-7C1F-4D2A-9B55-19582A2F2C13}"/>
              </a:ext>
            </a:extLst>
          </p:cNvPr>
          <p:cNvSpPr txBox="1"/>
          <p:nvPr/>
        </p:nvSpPr>
        <p:spPr>
          <a:xfrm>
            <a:off x="1193485" y="233178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AE10-7C35-4404-B32D-F3C947335E9D}"/>
              </a:ext>
            </a:extLst>
          </p:cNvPr>
          <p:cNvSpPr txBox="1"/>
          <p:nvPr/>
        </p:nvSpPr>
        <p:spPr>
          <a:xfrm>
            <a:off x="436081" y="408216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B095D80-2EA9-4AEA-9F82-76EB063A2B0B}"/>
              </a:ext>
            </a:extLst>
          </p:cNvPr>
          <p:cNvSpPr/>
          <p:nvPr/>
        </p:nvSpPr>
        <p:spPr>
          <a:xfrm>
            <a:off x="3428999" y="1447800"/>
            <a:ext cx="340345" cy="1249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3EFAB-6FE3-46A2-98D4-553A3804CA75}"/>
              </a:ext>
            </a:extLst>
          </p:cNvPr>
          <p:cNvSpPr txBox="1"/>
          <p:nvPr/>
        </p:nvSpPr>
        <p:spPr>
          <a:xfrm>
            <a:off x="3801597" y="1893401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Node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D579D309-742A-4401-AF38-E76A9C51DEE3}"/>
              </a:ext>
            </a:extLst>
          </p:cNvPr>
          <p:cNvSpPr/>
          <p:nvPr/>
        </p:nvSpPr>
        <p:spPr>
          <a:xfrm>
            <a:off x="4401827" y="5562600"/>
            <a:ext cx="340345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93670-9103-486B-9320-09B79CC5E5C4}"/>
              </a:ext>
            </a:extLst>
          </p:cNvPr>
          <p:cNvSpPr txBox="1"/>
          <p:nvPr/>
        </p:nvSpPr>
        <p:spPr>
          <a:xfrm>
            <a:off x="4742172" y="5682734"/>
            <a:ext cx="30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Terminal Node or “Leaf” Node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388F0E-5F93-49B3-9762-B8D21AF89740}"/>
              </a:ext>
            </a:extLst>
          </p:cNvPr>
          <p:cNvSpPr/>
          <p:nvPr/>
        </p:nvSpPr>
        <p:spPr>
          <a:xfrm>
            <a:off x="228600" y="5576888"/>
            <a:ext cx="1048483" cy="6096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No (9 of 91 are positive)</a:t>
            </a:r>
          </a:p>
        </p:txBody>
      </p:sp>
    </p:spTree>
    <p:extLst>
      <p:ext uri="{BB962C8B-B14F-4D97-AF65-F5344CB8AC3E}">
        <p14:creationId xmlns:p14="http://schemas.microsoft.com/office/powerpoint/2010/main" val="491606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44B2A22-0209-4526-B20A-ED8095F4F700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D6C4D56-7125-43F6-935F-5993BBC4589D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BD84D89-58B5-44FE-A581-2C79ABAF98D0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05C2D2A-AA66-45CE-8924-142F5360E082}"/>
                </a:ext>
              </a:extLst>
            </p:cNvPr>
            <p:cNvCxnSpPr>
              <a:stCxn id="39" idx="3"/>
              <a:endCxn id="40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17E60E-DCF7-47EA-8E85-5B38FD181992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BD319A1-4636-457D-A7E4-0344AA4B6AD5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78E890-EE55-4350-AA79-68FC7842DFEF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E9F7219-EBDD-4C08-A471-A8DC2056F83B}"/>
                </a:ext>
              </a:extLst>
            </p:cNvPr>
            <p:cNvCxnSpPr>
              <a:cxnSpLocks/>
              <a:stCxn id="39" idx="5"/>
              <a:endCxn id="44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511B203-04DF-4200-872D-33F0720CC988}"/>
                </a:ext>
              </a:extLst>
            </p:cNvPr>
            <p:cNvCxnSpPr>
              <a:stCxn id="40" idx="5"/>
              <a:endCxn id="43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08599D1-533B-4354-BF02-AF7CAEB4361A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7F61A15-1BA3-43E9-A788-A1FDF6597168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C3BACF-D6B7-4F74-8B37-745CEFBDD6DA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AF13BA-C6CA-4EDF-B2C1-A298C3A5A23C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F3AC8C-CEF0-4F0E-9927-3CF40AEC2240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179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3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380206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/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Yes</a:t>
              </a:r>
            </a:p>
            <a:p>
              <a:pPr algn="ctr"/>
              <a:r>
                <a:rPr lang="en-US" sz="1050" dirty="0"/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35869" y="477576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9848004">
            <a:off x="3798580" y="4380143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duration is greater than 635 so the record lands at YES with a probability of 75% (6/8).</a:t>
            </a:r>
          </a:p>
        </p:txBody>
      </p:sp>
    </p:spTree>
    <p:extLst>
      <p:ext uri="{BB962C8B-B14F-4D97-AF65-F5344CB8AC3E}">
        <p14:creationId xmlns:p14="http://schemas.microsoft.com/office/powerpoint/2010/main" val="290190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653142" y="2253349"/>
            <a:ext cx="0" cy="320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7929" y="1077686"/>
            <a:ext cx="806631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Load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read.csv()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Partition to avoid overfitting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sample(), </a:t>
            </a:r>
            <a:r>
              <a:rPr lang="en-US" sz="1200" dirty="0" err="1"/>
              <a:t>df</a:t>
            </a:r>
            <a:r>
              <a:rPr lang="en-US" sz="1200" dirty="0"/>
              <a:t>[</a:t>
            </a:r>
            <a:r>
              <a:rPr lang="en-US" sz="1200" dirty="0" err="1"/>
              <a:t>idx</a:t>
            </a:r>
            <a:r>
              <a:rPr lang="en-US" sz="1200" dirty="0"/>
              <a:t>, ]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Exploratory Data Analysis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summary(), plot(), table() etc.</a:t>
            </a:r>
          </a:p>
          <a:p>
            <a:pPr lvl="1"/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Prepare data for modeling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 err="1"/>
              <a:t>Vtreat:designTreatmentsC</a:t>
            </a:r>
            <a:r>
              <a:rPr lang="en-US" sz="1200" dirty="0"/>
              <a:t>/N(), prepare()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2000" dirty="0"/>
              <a:t>5.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Regression, Logistic Regression, KNN etc.</a:t>
            </a:r>
          </a:p>
          <a:p>
            <a:endParaRPr lang="en-US" sz="1600" dirty="0"/>
          </a:p>
          <a:p>
            <a:r>
              <a:rPr lang="en-US" sz="2000" dirty="0"/>
              <a:t>6. Get Results (classification or prediction)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predict()</a:t>
            </a:r>
          </a:p>
          <a:p>
            <a:endParaRPr lang="en-US" sz="1600" dirty="0"/>
          </a:p>
          <a:p>
            <a:r>
              <a:rPr lang="en-US" sz="2000" dirty="0"/>
              <a:t>7. Key Performance Indicators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200" dirty="0"/>
              <a:t>RMSE, Accuracy, MAPE – depends on the modeling exercise i.e. regression or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93" y="1828800"/>
            <a:ext cx="1226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667000"/>
            <a:ext cx="1325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EXPLORE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992" y="3423557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MODIFY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288" y="4125686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MODEL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8" y="5502729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430253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57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344508" y="2900196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Age = 39</a:t>
            </a:r>
          </a:p>
          <a:p>
            <a:pPr algn="ctr"/>
            <a:r>
              <a:rPr lang="en-US" sz="1050" dirty="0"/>
              <a:t>Duration = 640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4038600" y="41910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4103641" y="3383569"/>
            <a:ext cx="3240867" cy="81859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95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86750" cy="591477"/>
          </a:xfrm>
        </p:spPr>
        <p:txBody>
          <a:bodyPr/>
          <a:lstStyle/>
          <a:p>
            <a:r>
              <a:rPr lang="en-US" dirty="0"/>
              <a:t>Let’s drop another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704264" y="1120091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4070484" y="2041024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95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3157035" y="2527848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>
            <a:off x="3429014" y="3270358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age was less than 68 so the record drops to the next decision point.</a:t>
            </a:r>
          </a:p>
        </p:txBody>
      </p:sp>
    </p:spTree>
    <p:extLst>
      <p:ext uri="{BB962C8B-B14F-4D97-AF65-F5344CB8AC3E}">
        <p14:creationId xmlns:p14="http://schemas.microsoft.com/office/powerpoint/2010/main" val="834019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BE827-933F-443E-B883-5DF9BF8EF841}"/>
              </a:ext>
            </a:extLst>
          </p:cNvPr>
          <p:cNvGrpSpPr/>
          <p:nvPr/>
        </p:nvGrpSpPr>
        <p:grpSpPr>
          <a:xfrm>
            <a:off x="2650881" y="2252000"/>
            <a:ext cx="3256935" cy="3810000"/>
            <a:chOff x="228600" y="1447800"/>
            <a:chExt cx="4038600" cy="47244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CBF27BA-EA3D-44C7-839A-38BF5E1402A6}"/>
                </a:ext>
              </a:extLst>
            </p:cNvPr>
            <p:cNvSpPr/>
            <p:nvPr/>
          </p:nvSpPr>
          <p:spPr>
            <a:xfrm>
              <a:off x="1436077" y="144780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 &gt; 68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0448AE2-1E4A-4667-93D5-F5AFC5AEFA5D}"/>
                </a:ext>
              </a:extLst>
            </p:cNvPr>
            <p:cNvSpPr/>
            <p:nvPr/>
          </p:nvSpPr>
          <p:spPr>
            <a:xfrm>
              <a:off x="652096" y="3188970"/>
              <a:ext cx="1249973" cy="124997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Duration  &gt; 635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4969B1E-1DB7-492F-B371-869CF62F58BD}"/>
                </a:ext>
              </a:extLst>
            </p:cNvPr>
            <p:cNvCxnSpPr>
              <a:stCxn id="40" idx="3"/>
              <a:endCxn id="41" idx="0"/>
            </p:cNvCxnSpPr>
            <p:nvPr/>
          </p:nvCxnSpPr>
          <p:spPr>
            <a:xfrm flipH="1">
              <a:off x="1277083" y="2514719"/>
              <a:ext cx="342048" cy="67425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96E649-FA61-4E0B-85A7-6C8C30260C6A}"/>
                </a:ext>
              </a:extLst>
            </p:cNvPr>
            <p:cNvSpPr/>
            <p:nvPr/>
          </p:nvSpPr>
          <p:spPr>
            <a:xfrm>
              <a:off x="228600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(9 of 91)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FE8402-A36F-4A1F-AFDB-6C3FFB01B389}"/>
                </a:ext>
              </a:extLst>
            </p:cNvPr>
            <p:cNvSpPr/>
            <p:nvPr/>
          </p:nvSpPr>
          <p:spPr>
            <a:xfrm>
              <a:off x="1723658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 (6 of 8)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331F5A4-C5B4-4869-B5B7-BD16D2307FFA}"/>
                </a:ext>
              </a:extLst>
            </p:cNvPr>
            <p:cNvSpPr/>
            <p:nvPr/>
          </p:nvSpPr>
          <p:spPr>
            <a:xfrm>
              <a:off x="3218717" y="5562600"/>
              <a:ext cx="1048483" cy="60960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(1 of 1) 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794175-DB9B-4BBA-8E08-67FF42C32DDA}"/>
                </a:ext>
              </a:extLst>
            </p:cNvPr>
            <p:cNvCxnSpPr>
              <a:cxnSpLocks/>
              <a:stCxn id="40" idx="5"/>
              <a:endCxn id="45" idx="0"/>
            </p:cNvCxnSpPr>
            <p:nvPr/>
          </p:nvCxnSpPr>
          <p:spPr>
            <a:xfrm>
              <a:off x="2502996" y="2514719"/>
              <a:ext cx="1239963" cy="304788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173DC51-BADE-4F2D-BA8B-7F7722D68ED9}"/>
                </a:ext>
              </a:extLst>
            </p:cNvPr>
            <p:cNvCxnSpPr>
              <a:stCxn id="41" idx="5"/>
              <a:endCxn id="44" idx="0"/>
            </p:cNvCxnSpPr>
            <p:nvPr/>
          </p:nvCxnSpPr>
          <p:spPr>
            <a:xfrm>
              <a:off x="1719015" y="4255889"/>
              <a:ext cx="528885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A9A315E-0B77-4A3E-9206-E22C5B5C1578}"/>
                </a:ext>
              </a:extLst>
            </p:cNvPr>
            <p:cNvCxnSpPr>
              <a:cxnSpLocks/>
              <a:stCxn id="41" idx="3"/>
              <a:endCxn id="43" idx="0"/>
            </p:cNvCxnSpPr>
            <p:nvPr/>
          </p:nvCxnSpPr>
          <p:spPr>
            <a:xfrm flipH="1">
              <a:off x="752842" y="4255889"/>
              <a:ext cx="82308" cy="1306711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7D80DF-63AF-4963-BD60-4026ECF0379C}"/>
                </a:ext>
              </a:extLst>
            </p:cNvPr>
            <p:cNvSpPr txBox="1"/>
            <p:nvPr/>
          </p:nvSpPr>
          <p:spPr>
            <a:xfrm>
              <a:off x="2529382" y="2377943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37EEEC-22EB-421B-B9D0-D76B2C7DCF09}"/>
                </a:ext>
              </a:extLst>
            </p:cNvPr>
            <p:cNvSpPr txBox="1"/>
            <p:nvPr/>
          </p:nvSpPr>
          <p:spPr>
            <a:xfrm>
              <a:off x="1735996" y="4042455"/>
              <a:ext cx="3868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49604F-743C-430E-BBF4-EF8B77637033}"/>
                </a:ext>
              </a:extLst>
            </p:cNvPr>
            <p:cNvSpPr txBox="1"/>
            <p:nvPr/>
          </p:nvSpPr>
          <p:spPr>
            <a:xfrm>
              <a:off x="1193485" y="2331783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C0FE9E4-CFBF-4714-AF7F-09E924793143}"/>
                </a:ext>
              </a:extLst>
            </p:cNvPr>
            <p:cNvSpPr txBox="1"/>
            <p:nvPr/>
          </p:nvSpPr>
          <p:spPr>
            <a:xfrm>
              <a:off x="436081" y="4082164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D9993-5BC1-409C-87A3-79F656C7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125CF7-222C-4365-B46A-F1EFED821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drop a new record down our </a:t>
            </a:r>
            <a:r>
              <a:rPr lang="en-US" dirty="0" err="1"/>
              <a:t>plinko</a:t>
            </a:r>
            <a:r>
              <a:rPr lang="en-US" dirty="0"/>
              <a:t>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2718E-B7F3-4361-9A5A-C403876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DCFDF-3D86-483E-A9AE-50A3B58B2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97301-62D5-4D3A-B60B-AC5FC4284485}"/>
              </a:ext>
            </a:extLst>
          </p:cNvPr>
          <p:cNvSpPr/>
          <p:nvPr/>
        </p:nvSpPr>
        <p:spPr>
          <a:xfrm>
            <a:off x="2290740" y="4804313"/>
            <a:ext cx="947872" cy="86794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25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731FE05-C3F8-44A3-BB55-6EFDE0781CCE}"/>
              </a:ext>
            </a:extLst>
          </p:cNvPr>
          <p:cNvSpPr/>
          <p:nvPr/>
        </p:nvSpPr>
        <p:spPr>
          <a:xfrm rot="1339528">
            <a:off x="3060996" y="4350712"/>
            <a:ext cx="281348" cy="6269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62172-BFCE-4A92-9D62-B4EACB71372C}"/>
              </a:ext>
            </a:extLst>
          </p:cNvPr>
          <p:cNvSpPr txBox="1"/>
          <p:nvPr/>
        </p:nvSpPr>
        <p:spPr>
          <a:xfrm>
            <a:off x="5791200" y="1604518"/>
            <a:ext cx="3200400" cy="147732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Now the duration is less than 635 so the record drops to the terminal “NO”  and has a probability of accepting the loan offer of ~10%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1702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822ADE-CAD8-4FC5-AA4B-066A4016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DB28B-F86F-49C3-9E90-BBA54DE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00A58B-DD98-43D0-B791-721480A02982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7/6/25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0DF302-8836-406C-93BA-FC26714B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Rule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7BFED-0798-47F8-9058-CB0D6196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290FF7-652B-4475-AEAB-8B1A5D23AE09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6522-D67D-44E0-A415-4E03F507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Kwartler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0250E9-450A-4C3A-8431-4C62E3C1B187}"/>
              </a:ext>
            </a:extLst>
          </p:cNvPr>
          <p:cNvSpPr/>
          <p:nvPr/>
        </p:nvSpPr>
        <p:spPr>
          <a:xfrm>
            <a:off x="7501563" y="3987444"/>
            <a:ext cx="1013787" cy="96674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= 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Duration = </a:t>
            </a:r>
            <a:r>
              <a:rPr lang="en-US" sz="1050" dirty="0">
                <a:solidFill>
                  <a:prstClr val="white"/>
                </a:solidFill>
                <a:latin typeface="Calibri" panose="020F0502020204030204"/>
              </a:rPr>
              <a:t>365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5C0992-40C4-401A-8C5C-1BBEF49B6B98}"/>
              </a:ext>
            </a:extLst>
          </p:cNvPr>
          <p:cNvSpPr/>
          <p:nvPr/>
        </p:nvSpPr>
        <p:spPr>
          <a:xfrm>
            <a:off x="3276600" y="5181600"/>
            <a:ext cx="76200" cy="762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EA02A4-3FD1-43C6-8A7A-06E8503A6BCE}"/>
              </a:ext>
            </a:extLst>
          </p:cNvPr>
          <p:cNvCxnSpPr>
            <a:stCxn id="9" idx="7"/>
            <a:endCxn id="20" idx="2"/>
          </p:cNvCxnSpPr>
          <p:nvPr/>
        </p:nvCxnSpPr>
        <p:spPr>
          <a:xfrm flipV="1">
            <a:off x="3341641" y="4470817"/>
            <a:ext cx="4159922" cy="72194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D468015-C3F5-4F3D-8C64-1BFE1185EEB2}"/>
              </a:ext>
            </a:extLst>
          </p:cNvPr>
          <p:cNvSpPr txBox="1"/>
          <p:nvPr/>
        </p:nvSpPr>
        <p:spPr>
          <a:xfrm>
            <a:off x="5744308" y="1439976"/>
            <a:ext cx="320040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Keep in mind a different algorithm may have come to a different conclusion…what about KNN?  Also, adding more rules may find the local structure closer to this point so some judgment must still be made when constructing a tree.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98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How a decision tree really splits data.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Order records according to one variable, say duration</a:t>
            </a:r>
          </a:p>
          <a:p>
            <a:pPr eaLnBrk="1" hangingPunct="1"/>
            <a:r>
              <a:rPr lang="en-US" altLang="en-US" dirty="0"/>
              <a:t>Take a predictor value, say 600 (from the first record) and divide records into those with duration &gt;= 600 and those &lt; 600</a:t>
            </a:r>
          </a:p>
          <a:p>
            <a:pPr eaLnBrk="1" hangingPunct="1"/>
            <a:r>
              <a:rPr lang="en-US" altLang="en-US" dirty="0"/>
              <a:t>Measure resulting purity (homogeneity) of class in each resulting portion</a:t>
            </a:r>
          </a:p>
          <a:p>
            <a:pPr eaLnBrk="1" hangingPunct="1"/>
            <a:r>
              <a:rPr lang="en-US" altLang="en-US" dirty="0"/>
              <a:t>Try all other split values within the duration vector (column)</a:t>
            </a:r>
          </a:p>
          <a:p>
            <a:pPr eaLnBrk="1" hangingPunct="1"/>
            <a:r>
              <a:rPr lang="en-US" altLang="en-US" dirty="0"/>
              <a:t>Repeat for other variable(s)</a:t>
            </a:r>
          </a:p>
          <a:p>
            <a:pPr eaLnBrk="1" hangingPunct="1"/>
            <a:r>
              <a:rPr lang="en-US" altLang="en-US" dirty="0"/>
              <a:t>Select the one variable &amp; split that yields the most purity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Since it splits at various values within a single vector, there is no need to standardize (center, scale, normalize).</a:t>
            </a:r>
          </a:p>
          <a:p>
            <a:pPr eaLnBrk="1" hangingPunct="1"/>
            <a:r>
              <a:rPr lang="en-US" altLang="en-US" dirty="0">
                <a:solidFill>
                  <a:schemeClr val="accent6"/>
                </a:solidFill>
              </a:rPr>
              <a:t>Complexity of the tree has to do with the number of layers allowed &amp; the size, how many records, within each terminal node 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38800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73866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2 rules still have some impurity in each section.  Maybe we should keep adding rules.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24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Adding this rule improves the purity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</p:spTree>
    <p:extLst>
      <p:ext uri="{BB962C8B-B14F-4D97-AF65-F5344CB8AC3E}">
        <p14:creationId xmlns:p14="http://schemas.microsoft.com/office/powerpoint/2010/main" val="935637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These additional rules look like they help too.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/>
          <p:nvPr/>
        </p:nvCxnSpPr>
        <p:spPr>
          <a:xfrm flipH="1">
            <a:off x="1295400" y="55626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5B5247-BAD5-4715-BC07-F01B88B46BFC}"/>
              </a:ext>
            </a:extLst>
          </p:cNvPr>
          <p:cNvSpPr txBox="1"/>
          <p:nvPr/>
        </p:nvSpPr>
        <p:spPr>
          <a:xfrm>
            <a:off x="279565" y="53779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&lt; 22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/>
          <p:nvPr/>
        </p:nvCxnSpPr>
        <p:spPr>
          <a:xfrm flipH="1">
            <a:off x="1295400" y="2667000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0CBFE-AE67-4759-9761-F48B3425AE17}"/>
              </a:ext>
            </a:extLst>
          </p:cNvPr>
          <p:cNvSpPr txBox="1"/>
          <p:nvPr/>
        </p:nvSpPr>
        <p:spPr>
          <a:xfrm>
            <a:off x="279565" y="2482334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&gt; 62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93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4F65F0-4F63-428C-BBA5-F12183C27F37}"/>
              </a:ext>
            </a:extLst>
          </p:cNvPr>
          <p:cNvSpPr txBox="1"/>
          <p:nvPr/>
        </p:nvSpPr>
        <p:spPr>
          <a:xfrm rot="16200000">
            <a:off x="4544706" y="3184542"/>
            <a:ext cx="174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Duration &gt; 1100 </a:t>
            </a:r>
          </a:p>
        </p:txBody>
      </p:sp>
    </p:spTree>
    <p:extLst>
      <p:ext uri="{BB962C8B-B14F-4D97-AF65-F5344CB8AC3E}">
        <p14:creationId xmlns:p14="http://schemas.microsoft.com/office/powerpoint/2010/main" val="922517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5EBBD1-26D1-4A95-B565-8E6DCD7C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832"/>
            <a:ext cx="5614254" cy="533221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0C9CE-67EB-4AD0-836D-C783C61D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073A4E-881B-4087-888F-54EFDE9A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overfitting…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C3AAE-17CC-4F12-939B-CC4079F7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8BC43-5941-46AD-A185-8D6356B93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BFE1E-5F1A-4D5B-A90C-2D63F23FB9BF}"/>
              </a:ext>
            </a:extLst>
          </p:cNvPr>
          <p:cNvSpPr txBox="1"/>
          <p:nvPr/>
        </p:nvSpPr>
        <p:spPr>
          <a:xfrm>
            <a:off x="5744308" y="1439976"/>
            <a:ext cx="3200400" cy="52322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Great these rules are 100% pure!  Our decision tree is perfect.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B989BF-6D09-4F99-8558-B02294075237}"/>
              </a:ext>
            </a:extLst>
          </p:cNvPr>
          <p:cNvCxnSpPr>
            <a:cxnSpLocks/>
          </p:cNvCxnSpPr>
          <p:nvPr/>
        </p:nvCxnSpPr>
        <p:spPr>
          <a:xfrm flipH="1">
            <a:off x="2209800" y="55626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6B45D8-4AF9-4A75-B1BC-F37A316684D3}"/>
              </a:ext>
            </a:extLst>
          </p:cNvPr>
          <p:cNvCxnSpPr>
            <a:cxnSpLocks/>
          </p:cNvCxnSpPr>
          <p:nvPr/>
        </p:nvCxnSpPr>
        <p:spPr>
          <a:xfrm flipH="1">
            <a:off x="2209800" y="2667000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76F8C8-40AA-448A-8AA7-F73668022F4C}"/>
              </a:ext>
            </a:extLst>
          </p:cNvPr>
          <p:cNvCxnSpPr>
            <a:cxnSpLocks/>
          </p:cNvCxnSpPr>
          <p:nvPr/>
        </p:nvCxnSpPr>
        <p:spPr>
          <a:xfrm>
            <a:off x="5257800" y="1371600"/>
            <a:ext cx="0" cy="446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765B36-A054-4794-952D-C0340F779675}"/>
              </a:ext>
            </a:extLst>
          </p:cNvPr>
          <p:cNvCxnSpPr>
            <a:cxnSpLocks/>
          </p:cNvCxnSpPr>
          <p:nvPr/>
        </p:nvCxnSpPr>
        <p:spPr>
          <a:xfrm flipH="1">
            <a:off x="3200400" y="4974125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D628E9-E852-40EC-BC22-FA20FD1B453A}"/>
              </a:ext>
            </a:extLst>
          </p:cNvPr>
          <p:cNvCxnSpPr>
            <a:cxnSpLocks/>
          </p:cNvCxnSpPr>
          <p:nvPr/>
        </p:nvCxnSpPr>
        <p:spPr>
          <a:xfrm>
            <a:off x="4191000" y="1418591"/>
            <a:ext cx="0" cy="2315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78FD9E-B73B-4473-90E2-1768B0F85945}"/>
              </a:ext>
            </a:extLst>
          </p:cNvPr>
          <p:cNvCxnSpPr>
            <a:cxnSpLocks/>
          </p:cNvCxnSpPr>
          <p:nvPr/>
        </p:nvCxnSpPr>
        <p:spPr>
          <a:xfrm flipH="1">
            <a:off x="2209800" y="4495800"/>
            <a:ext cx="17322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F30FE0-18B6-4E29-81AB-98C146BACA4B}"/>
              </a:ext>
            </a:extLst>
          </p:cNvPr>
          <p:cNvCxnSpPr>
            <a:cxnSpLocks/>
          </p:cNvCxnSpPr>
          <p:nvPr/>
        </p:nvCxnSpPr>
        <p:spPr>
          <a:xfrm>
            <a:off x="3525981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901875-276B-4A86-9ABE-888029171C04}"/>
              </a:ext>
            </a:extLst>
          </p:cNvPr>
          <p:cNvCxnSpPr>
            <a:cxnSpLocks/>
          </p:cNvCxnSpPr>
          <p:nvPr/>
        </p:nvCxnSpPr>
        <p:spPr>
          <a:xfrm>
            <a:off x="3429000" y="4495800"/>
            <a:ext cx="0" cy="478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B588CF-8ACA-4EEC-A6BE-EECAD5655EA4}"/>
              </a:ext>
            </a:extLst>
          </p:cNvPr>
          <p:cNvCxnSpPr>
            <a:cxnSpLocks/>
          </p:cNvCxnSpPr>
          <p:nvPr/>
        </p:nvCxnSpPr>
        <p:spPr>
          <a:xfrm flipH="1">
            <a:off x="22098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0B0B52-44E1-4AE3-9E9A-CC207E85A274}"/>
              </a:ext>
            </a:extLst>
          </p:cNvPr>
          <p:cNvCxnSpPr>
            <a:cxnSpLocks/>
          </p:cNvCxnSpPr>
          <p:nvPr/>
        </p:nvCxnSpPr>
        <p:spPr>
          <a:xfrm>
            <a:off x="3205681" y="4974125"/>
            <a:ext cx="0" cy="21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EA001F-87DB-401F-9E85-8BB18E6F3DDC}"/>
              </a:ext>
            </a:extLst>
          </p:cNvPr>
          <p:cNvCxnSpPr>
            <a:cxnSpLocks/>
          </p:cNvCxnSpPr>
          <p:nvPr/>
        </p:nvCxnSpPr>
        <p:spPr>
          <a:xfrm flipH="1">
            <a:off x="3200400" y="5192917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A07BB8-6EC0-44C8-AA94-EC107C7F264C}"/>
              </a:ext>
            </a:extLst>
          </p:cNvPr>
          <p:cNvCxnSpPr>
            <a:cxnSpLocks/>
          </p:cNvCxnSpPr>
          <p:nvPr/>
        </p:nvCxnSpPr>
        <p:spPr>
          <a:xfrm>
            <a:off x="3447107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F7467E4-098C-4049-919A-C61E02C811FE}"/>
              </a:ext>
            </a:extLst>
          </p:cNvPr>
          <p:cNvCxnSpPr>
            <a:cxnSpLocks/>
          </p:cNvCxnSpPr>
          <p:nvPr/>
        </p:nvCxnSpPr>
        <p:spPr>
          <a:xfrm flipH="1">
            <a:off x="3200401" y="3276600"/>
            <a:ext cx="246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D86505-38E1-4F8F-BC93-F488EFF08B83}"/>
              </a:ext>
            </a:extLst>
          </p:cNvPr>
          <p:cNvCxnSpPr>
            <a:cxnSpLocks/>
          </p:cNvCxnSpPr>
          <p:nvPr/>
        </p:nvCxnSpPr>
        <p:spPr>
          <a:xfrm>
            <a:off x="3200400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7690C5-12EC-4B85-9E0F-9815305979E7}"/>
              </a:ext>
            </a:extLst>
          </p:cNvPr>
          <p:cNvCxnSpPr>
            <a:cxnSpLocks/>
          </p:cNvCxnSpPr>
          <p:nvPr/>
        </p:nvCxnSpPr>
        <p:spPr>
          <a:xfrm>
            <a:off x="2873932" y="44170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58BB06-B0B6-447B-8587-9A6950668CC4}"/>
              </a:ext>
            </a:extLst>
          </p:cNvPr>
          <p:cNvCxnSpPr>
            <a:cxnSpLocks/>
          </p:cNvCxnSpPr>
          <p:nvPr/>
        </p:nvCxnSpPr>
        <p:spPr>
          <a:xfrm flipH="1">
            <a:off x="2873932" y="4417072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19C8FB-1806-416D-AA8F-D21DCD90FCFF}"/>
              </a:ext>
            </a:extLst>
          </p:cNvPr>
          <p:cNvCxnSpPr>
            <a:cxnSpLocks/>
          </p:cNvCxnSpPr>
          <p:nvPr/>
        </p:nvCxnSpPr>
        <p:spPr>
          <a:xfrm>
            <a:off x="3120639" y="4423572"/>
            <a:ext cx="0" cy="78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E9F6E66-4AE8-4CB2-9E98-63E86D75EAFC}"/>
              </a:ext>
            </a:extLst>
          </p:cNvPr>
          <p:cNvCxnSpPr>
            <a:cxnSpLocks/>
          </p:cNvCxnSpPr>
          <p:nvPr/>
        </p:nvCxnSpPr>
        <p:spPr>
          <a:xfrm>
            <a:off x="2873932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8DBCCD-9BDD-4FAA-B9D8-1D3504B68375}"/>
              </a:ext>
            </a:extLst>
          </p:cNvPr>
          <p:cNvCxnSpPr>
            <a:cxnSpLocks/>
          </p:cNvCxnSpPr>
          <p:nvPr/>
        </p:nvCxnSpPr>
        <p:spPr>
          <a:xfrm>
            <a:off x="2744645" y="2667000"/>
            <a:ext cx="0" cy="88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8BD112-596D-431C-8A15-33B0E9924546}"/>
              </a:ext>
            </a:extLst>
          </p:cNvPr>
          <p:cNvCxnSpPr>
            <a:cxnSpLocks/>
          </p:cNvCxnSpPr>
          <p:nvPr/>
        </p:nvCxnSpPr>
        <p:spPr>
          <a:xfrm flipH="1">
            <a:off x="2742479" y="2755479"/>
            <a:ext cx="1314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CA1BD4-38D8-4927-AD6A-49EDECC1A955}"/>
              </a:ext>
            </a:extLst>
          </p:cNvPr>
          <p:cNvCxnSpPr>
            <a:cxnSpLocks/>
          </p:cNvCxnSpPr>
          <p:nvPr/>
        </p:nvCxnSpPr>
        <p:spPr>
          <a:xfrm flipH="1">
            <a:off x="3200400" y="3412374"/>
            <a:ext cx="246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7D6D0-595B-4D41-A1AD-1A7E880DFE3F}"/>
              </a:ext>
            </a:extLst>
          </p:cNvPr>
          <p:cNvCxnSpPr>
            <a:cxnSpLocks/>
          </p:cNvCxnSpPr>
          <p:nvPr/>
        </p:nvCxnSpPr>
        <p:spPr>
          <a:xfrm>
            <a:off x="3332565" y="32766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9A43CEE-DA9A-4293-85D0-9696A818B2BC}"/>
              </a:ext>
            </a:extLst>
          </p:cNvPr>
          <p:cNvCxnSpPr>
            <a:cxnSpLocks/>
          </p:cNvCxnSpPr>
          <p:nvPr/>
        </p:nvCxnSpPr>
        <p:spPr>
          <a:xfrm>
            <a:off x="2722745" y="4499011"/>
            <a:ext cx="0" cy="33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CF4FA7-7716-442D-A5E6-9E14C6341E3A}"/>
              </a:ext>
            </a:extLst>
          </p:cNvPr>
          <p:cNvCxnSpPr>
            <a:cxnSpLocks/>
          </p:cNvCxnSpPr>
          <p:nvPr/>
        </p:nvCxnSpPr>
        <p:spPr>
          <a:xfrm>
            <a:off x="2650249" y="4495800"/>
            <a:ext cx="0" cy="341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055A1C5-2F7D-4CD4-9707-FEED70D6434B}"/>
              </a:ext>
            </a:extLst>
          </p:cNvPr>
          <p:cNvCxnSpPr>
            <a:cxnSpLocks/>
          </p:cNvCxnSpPr>
          <p:nvPr/>
        </p:nvCxnSpPr>
        <p:spPr>
          <a:xfrm flipH="1">
            <a:off x="2654768" y="4837117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B7B4EA-AF1A-46B8-96D8-EB60955B1527}"/>
              </a:ext>
            </a:extLst>
          </p:cNvPr>
          <p:cNvCxnSpPr>
            <a:cxnSpLocks/>
          </p:cNvCxnSpPr>
          <p:nvPr/>
        </p:nvCxnSpPr>
        <p:spPr>
          <a:xfrm flipH="1">
            <a:off x="2654768" y="4734962"/>
            <a:ext cx="679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2FDB3C-5958-44CE-916D-DC5C5E8C0932}"/>
              </a:ext>
            </a:extLst>
          </p:cNvPr>
          <p:cNvSpPr txBox="1"/>
          <p:nvPr/>
        </p:nvSpPr>
        <p:spPr>
          <a:xfrm>
            <a:off x="5744308" y="2147633"/>
            <a:ext cx="3200400" cy="116955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  <a:latin typeface="Calibri" panose="020F0502020204030204"/>
              </a:rPr>
              <a:t>WRONG! Some of the rules were made for a single marketing offer.  We fit to closely to the local structure so when we need to make a decision in the future this model wont be as accurate!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D4B59-C941-4580-BC81-A977AF3F6956}"/>
              </a:ext>
            </a:extLst>
          </p:cNvPr>
          <p:cNvSpPr/>
          <p:nvPr/>
        </p:nvSpPr>
        <p:spPr>
          <a:xfrm>
            <a:off x="7361926" y="4974125"/>
            <a:ext cx="1600200" cy="6864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Perfect node, but this is a rather specific customer  case.</a:t>
            </a:r>
          </a:p>
        </p:txBody>
      </p:sp>
      <p:sp>
        <p:nvSpPr>
          <p:cNvPr id="74" name="Arrow: Pentagon 73">
            <a:extLst>
              <a:ext uri="{FF2B5EF4-FFF2-40B4-BE49-F238E27FC236}">
                <a16:creationId xmlns:a16="http://schemas.microsoft.com/office/drawing/2014/main" id="{6A5D6162-BD49-44AE-B01A-EA00823D6446}"/>
              </a:ext>
            </a:extLst>
          </p:cNvPr>
          <p:cNvSpPr/>
          <p:nvPr/>
        </p:nvSpPr>
        <p:spPr>
          <a:xfrm>
            <a:off x="6167198" y="4954423"/>
            <a:ext cx="1438754" cy="725483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Age &gt;38</a:t>
            </a:r>
          </a:p>
          <a:p>
            <a:r>
              <a:rPr lang="en-US" sz="1200" dirty="0"/>
              <a:t>Age &lt;39</a:t>
            </a:r>
          </a:p>
          <a:p>
            <a:r>
              <a:rPr lang="en-US" sz="1200" dirty="0"/>
              <a:t>Duration &gt;225</a:t>
            </a:r>
          </a:p>
          <a:p>
            <a:r>
              <a:rPr lang="en-US" sz="1200" dirty="0"/>
              <a:t>Duration &lt; 300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A23D7A3-D94C-4196-B460-6CE92F953E67}"/>
              </a:ext>
            </a:extLst>
          </p:cNvPr>
          <p:cNvCxnSpPr>
            <a:endCxn id="74" idx="1"/>
          </p:cNvCxnSpPr>
          <p:nvPr/>
        </p:nvCxnSpPr>
        <p:spPr>
          <a:xfrm>
            <a:off x="3039474" y="4456436"/>
            <a:ext cx="3127724" cy="86072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694DB3-CEFE-49D5-866E-475F55D5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E2F7D-50B6-43F4-85CC-C9531D3F6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455AE-BF72-4683-9895-6410B560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3332A-1DC2-4197-8097-575B2DC6A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B5567-5D4B-4CE6-B81E-9BAD57C4D2C1}"/>
              </a:ext>
            </a:extLst>
          </p:cNvPr>
          <p:cNvSpPr txBox="1"/>
          <p:nvPr/>
        </p:nvSpPr>
        <p:spPr>
          <a:xfrm>
            <a:off x="250369" y="1676400"/>
            <a:ext cx="87412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observing the data and splitting it into sections, rules are created for either prediction or classification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Mimics a subject matter expert…pre data mining 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Before data mining, an experienced marketing  bank manager may have said “let’s call our </a:t>
            </a:r>
            <a:r>
              <a:rPr lang="en-US" i="1" dirty="0"/>
              <a:t>married</a:t>
            </a:r>
            <a:r>
              <a:rPr lang="en-US" dirty="0"/>
              <a:t> customers </a:t>
            </a:r>
            <a:r>
              <a:rPr lang="en-US" i="1" dirty="0"/>
              <a:t>over 25 </a:t>
            </a:r>
            <a:r>
              <a:rPr lang="en-US" dirty="0"/>
              <a:t>that have at </a:t>
            </a:r>
            <a:r>
              <a:rPr lang="en-US" i="1" dirty="0"/>
              <a:t>least a college education </a:t>
            </a:r>
            <a:r>
              <a:rPr lang="en-US" dirty="0"/>
              <a:t>to see if they want another loan.” 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1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18D2-FCDC-4C59-8DD5-D9CEC2AB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65BA8-85D7-4A45-9F39-B217A21D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- complexity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AF60-C73E-45D3-BE12-58A721B1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5EC9-AA34-495A-B4B1-A3837FA9A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573D0-A41C-48C4-96FD-2CBCB8FD7FB5}"/>
              </a:ext>
            </a:extLst>
          </p:cNvPr>
          <p:cNvSpPr txBox="1"/>
          <p:nvPr/>
        </p:nvSpPr>
        <p:spPr>
          <a:xfrm>
            <a:off x="324232" y="1359954"/>
            <a:ext cx="8495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2400" dirty="0" err="1">
                <a:highlight>
                  <a:srgbClr val="C0C0C0"/>
                </a:highlight>
                <a:latin typeface="Consolas" panose="020B0609020204030204" pitchFamily="49" charset="0"/>
              </a:rPr>
              <a:t>cp</a:t>
            </a:r>
            <a:r>
              <a:rPr lang="en-US" dirty="0"/>
              <a:t> value measures the size of the tree compared to its ability to separate the data.  The tree will grow until the next split doesn’t reduce the </a:t>
            </a:r>
            <a:r>
              <a:rPr lang="en-US" dirty="0" err="1"/>
              <a:t>cp</a:t>
            </a:r>
            <a:r>
              <a:rPr lang="en-US" dirty="0"/>
              <a:t> value…meaning that split added more complexity than is gained from the purity of the node.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9A208C-ABFA-4B91-A9E9-B4581FAF9BF8}"/>
              </a:ext>
            </a:extLst>
          </p:cNvPr>
          <p:cNvSpPr/>
          <p:nvPr/>
        </p:nvSpPr>
        <p:spPr>
          <a:xfrm>
            <a:off x="760492" y="5563701"/>
            <a:ext cx="7432894" cy="389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Setting cp to a negative amount ensures that the tree will be fully grown.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72527-BCF2-413E-1045-5FBBA64FB75E}"/>
              </a:ext>
            </a:extLst>
          </p:cNvPr>
          <p:cNvSpPr txBox="1"/>
          <p:nvPr/>
        </p:nvSpPr>
        <p:spPr>
          <a:xfrm>
            <a:off x="516835" y="2752320"/>
            <a:ext cx="7998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cp is a threshold value (0 ≤ cp &lt; 1).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The algorithm calculates the improvement in purity (reduction in impurity or increase in accuracy) for each potential split.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If the improvement is less than cp, the split is not made, and the node becomes a leaf (terminal) node.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2B33"/>
                </a:solidFill>
                <a:effectLst/>
                <a:latin typeface="var(--body-font-family)"/>
              </a:rPr>
              <a:t>Lower cp values allow for more splits, creating a more complex tree, while higher values result in fewer splits, producing a simpler tree.</a:t>
            </a:r>
            <a:endParaRPr lang="en-US" b="0" i="0" dirty="0">
              <a:solidFill>
                <a:srgbClr val="1C2B33"/>
              </a:solidFill>
              <a:effectLst/>
              <a:latin typeface="Optimistic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Refresher…confusion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209F55-1C50-DD82-3908-B7E3244B5F86}"/>
              </a:ext>
            </a:extLst>
          </p:cNvPr>
          <p:cNvSpPr txBox="1"/>
          <p:nvPr/>
        </p:nvSpPr>
        <p:spPr>
          <a:xfrm>
            <a:off x="3604590" y="1192673"/>
            <a:ext cx="491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0 and its actually a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predict 1 and its actually a 1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3BC1A11-C995-0C12-F86E-894CFEE6C4CA}"/>
              </a:ext>
            </a:extLst>
          </p:cNvPr>
          <p:cNvSpPr/>
          <p:nvPr/>
        </p:nvSpPr>
        <p:spPr>
          <a:xfrm rot="10800000">
            <a:off x="3737112" y="2132225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EAA5-E52E-FFE3-6395-BB082D3E185A}"/>
              </a:ext>
            </a:extLst>
          </p:cNvPr>
          <p:cNvSpPr txBox="1"/>
          <p:nvPr/>
        </p:nvSpPr>
        <p:spPr>
          <a:xfrm>
            <a:off x="3604590" y="2882151"/>
            <a:ext cx="400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add up the 0 &amp; 0 and 1 &amp; 1 numbers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A4166A79-8F6B-894C-A0F9-71C8675910F6}"/>
              </a:ext>
            </a:extLst>
          </p:cNvPr>
          <p:cNvSpPr/>
          <p:nvPr/>
        </p:nvSpPr>
        <p:spPr>
          <a:xfrm rot="10800000">
            <a:off x="3737112" y="3474169"/>
            <a:ext cx="3869635" cy="65370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91542-2520-9E7C-40CB-340393518F02}"/>
              </a:ext>
            </a:extLst>
          </p:cNvPr>
          <p:cNvSpPr txBox="1"/>
          <p:nvPr/>
        </p:nvSpPr>
        <p:spPr>
          <a:xfrm>
            <a:off x="3737111" y="4350558"/>
            <a:ext cx="400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divide that by the total number of predictions made.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86C5F-7166-825D-111D-8CF6BB5F72B5}"/>
              </a:ext>
            </a:extLst>
          </p:cNvPr>
          <p:cNvSpPr txBox="1"/>
          <p:nvPr/>
        </p:nvSpPr>
        <p:spPr>
          <a:xfrm>
            <a:off x="3065285" y="5369336"/>
            <a:ext cx="5213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(316 + 310)/ (316+68+74+310) = 626/768 = </a:t>
            </a:r>
            <a:r>
              <a:rPr lang="en-US" sz="3600" b="1" dirty="0">
                <a:solidFill>
                  <a:srgbClr val="FF0000"/>
                </a:solidFill>
              </a:rPr>
              <a:t>.815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4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8FDF-BAA1-41D8-8639-0CC6E91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8C470A-A9D9-4532-A35A-727A53F3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</a:t>
            </a:r>
            <a:r>
              <a:rPr lang="en-US"/>
              <a:t>_</a:t>
            </a:r>
            <a:r>
              <a:rPr lang="en-US" dirty="0" err="1"/>
              <a:t>Bank</a:t>
            </a:r>
            <a:r>
              <a:rPr lang="en-US" dirty="0"/>
              <a:t> Loans Decision </a:t>
            </a:r>
            <a:r>
              <a:rPr lang="en-US" dirty="0" err="1"/>
              <a:t>Tree.R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EBB99-0263-4790-B269-3B2EA3F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52300-AFF7-4086-AA20-A5A6DFAD4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153DA1-CF79-98C7-50BA-FA4FAF72789A}"/>
              </a:ext>
            </a:extLst>
          </p:cNvPr>
          <p:cNvSpPr txBox="1"/>
          <p:nvPr/>
        </p:nvSpPr>
        <p:spPr>
          <a:xfrm>
            <a:off x="866274" y="1475876"/>
            <a:ext cx="179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Confusion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3C5F12-2266-20EF-B5FB-270399B5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5" y="1855120"/>
            <a:ext cx="2750733" cy="13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89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Mining Toolbox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31746" name="Picture 2" descr="Image result for toolbox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37" y="1395413"/>
            <a:ext cx="3087363" cy="365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7650" y="1714500"/>
            <a:ext cx="5440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Previous Lessons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 Programming (R-studio)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 (summaries, column and row exploration)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of Data Preparation (</a:t>
            </a:r>
            <a:r>
              <a:rPr lang="en-US" dirty="0" err="1"/>
              <a:t>vtreat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 Visualization (plot, </a:t>
            </a:r>
            <a:r>
              <a:rPr lang="en-US" dirty="0" err="1"/>
              <a:t>ggplot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Regression (continuous predictions)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(logistic regression) </a:t>
            </a:r>
          </a:p>
          <a:p>
            <a:endParaRPr lang="en-US" dirty="0"/>
          </a:p>
          <a:p>
            <a:r>
              <a:rPr lang="en-US" u="sng" dirty="0"/>
              <a:t>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Decision Trees (continuous &amp; classification – binary or multi</a:t>
            </a:r>
          </a:p>
        </p:txBody>
      </p:sp>
      <p:pic>
        <p:nvPicPr>
          <p:cNvPr id="31750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44" y="1995488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57" y="228600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95" y="2571751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670" y="2881313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332" y="314325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47" y="418454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Related image">
            <a:extLst>
              <a:ext uri="{FF2B5EF4-FFF2-40B4-BE49-F238E27FC236}">
                <a16:creationId xmlns:a16="http://schemas.microsoft.com/office/drawing/2014/main" id="{9F1C59E9-D4C0-8846-A192-D02BACAF6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406" y="3429000"/>
            <a:ext cx="301466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5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Key Ideas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Recursive partitioning</a:t>
            </a:r>
            <a:r>
              <a:rPr lang="en-US" altLang="en-US" b="1" dirty="0"/>
              <a:t>: </a:t>
            </a:r>
            <a:r>
              <a:rPr lang="en-US" altLang="en-US" sz="2800" dirty="0"/>
              <a:t>Repeatedly split the records into two sections so as to achieve maximum homogeneity of outcome within each new section</a:t>
            </a:r>
          </a:p>
          <a:p>
            <a:pPr marL="0" indent="0" eaLnBrk="1" hangingPunct="1"/>
            <a:endParaRPr lang="en-US" altLang="en-US" dirty="0"/>
          </a:p>
          <a:p>
            <a:pPr marL="0" indent="0" eaLnBrk="1" hangingPunct="1">
              <a:buFont typeface="Wingdings 2" pitchFamily="18" charset="2"/>
              <a:buNone/>
            </a:pPr>
            <a:r>
              <a:rPr lang="en-US" altLang="en-US" sz="2800" b="1" dirty="0"/>
              <a:t>Pruning the tree</a:t>
            </a:r>
            <a:r>
              <a:rPr lang="en-US" altLang="en-US" b="1" dirty="0"/>
              <a:t>: </a:t>
            </a:r>
            <a:r>
              <a:rPr lang="en-US" altLang="en-US" sz="2800" dirty="0"/>
              <a:t>Simplify the tree by pruning peripheral branches to avoid overfitting – measure and reduce complexity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6900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628650" y="1447800"/>
            <a:ext cx="75547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Understandable, rules are human readable; executives love looking at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 weight,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implement…logic can be built in Excel even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 selection is 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assumptions of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Works with minimal 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30440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388E-9950-4701-A4E8-03EC1111D9C2}"/>
              </a:ext>
            </a:extLst>
          </p:cNvPr>
          <p:cNvSpPr txBox="1"/>
          <p:nvPr/>
        </p:nvSpPr>
        <p:spPr>
          <a:xfrm>
            <a:off x="304801" y="14478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Overfitting!!  You could create rules down to individual records so you get perfect accuracy (100% purity in each section).  This wouldn’t generalize to new unseen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88952-38F6-1C41-BAD7-E2F2CFAC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041" y="2568904"/>
            <a:ext cx="2507374" cy="315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77295-FD88-4A00-A9C7-1FD3DC49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3042C-1E26-445F-ACF3-E8432C72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91873-DABC-4FDD-8172-6BE8E919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DDC0-E0EA-4DD9-81AA-7500E75C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pic>
        <p:nvPicPr>
          <p:cNvPr id="7" name="Content Placeholder 6" descr="CT-overfit.jpg">
            <a:extLst>
              <a:ext uri="{FF2B5EF4-FFF2-40B4-BE49-F238E27FC236}">
                <a16:creationId xmlns:a16="http://schemas.microsoft.com/office/drawing/2014/main" id="{7460A824-A029-43F7-A94F-8FB224A6FAB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610709" y="1433644"/>
            <a:ext cx="5113337" cy="31540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48ED-3BE1-45C7-B4A2-7F7E1ED3F078}"/>
              </a:ext>
            </a:extLst>
          </p:cNvPr>
          <p:cNvSpPr txBox="1"/>
          <p:nvPr/>
        </p:nvSpPr>
        <p:spPr>
          <a:xfrm>
            <a:off x="304799" y="5314621"/>
            <a:ext cx="8729545" cy="9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800" i="0" dirty="0"/>
              <a:t>This is why having a training, test and holdout partition is important when making a decision tree.  In production it is also important to review results of a model periodically to ensure the historical patterns aren’t evolving.</a:t>
            </a:r>
          </a:p>
        </p:txBody>
      </p:sp>
    </p:spTree>
    <p:extLst>
      <p:ext uri="{BB962C8B-B14F-4D97-AF65-F5344CB8AC3E}">
        <p14:creationId xmlns:p14="http://schemas.microsoft.com/office/powerpoint/2010/main" val="3331017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Partitioning Steps</a:t>
            </a:r>
          </a:p>
        </p:txBody>
      </p:sp>
      <p:sp>
        <p:nvSpPr>
          <p:cNvPr id="13315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752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Pick one of the predictor variables,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Pick a value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say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that divides the training data into two (not necessarily equal) portions</a:t>
            </a:r>
          </a:p>
          <a:p>
            <a:pPr eaLnBrk="1" hangingPunct="1"/>
            <a:r>
              <a:rPr lang="en-US" altLang="en-US" dirty="0"/>
              <a:t>Measure how “pure” or homogeneous each of the resulting portions is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altLang="en-US" sz="2000" dirty="0"/>
              <a:t>“Pure” = containing records of mostly one class (or, for prediction, records with similar outcome values)</a:t>
            </a:r>
          </a:p>
          <a:p>
            <a:pPr eaLnBrk="1" hangingPunct="1"/>
            <a:r>
              <a:rPr lang="en-US" altLang="en-US" dirty="0"/>
              <a:t>Algorithm tries different values of </a:t>
            </a:r>
            <a:r>
              <a:rPr lang="en-US" altLang="en-US" i="1" dirty="0"/>
              <a:t>x</a:t>
            </a:r>
            <a:r>
              <a:rPr lang="en-US" altLang="en-US" baseline="-25000" dirty="0"/>
              <a:t>i, </a:t>
            </a:r>
            <a:r>
              <a:rPr lang="en-US" altLang="en-US" dirty="0"/>
              <a:t>and </a:t>
            </a:r>
            <a:r>
              <a:rPr lang="en-US" altLang="en-US" i="1" dirty="0" err="1"/>
              <a:t>s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to maximize purity in initial split</a:t>
            </a:r>
          </a:p>
          <a:p>
            <a:pPr eaLnBrk="1" hangingPunct="1"/>
            <a:r>
              <a:rPr lang="en-US" altLang="en-US" dirty="0"/>
              <a:t>After you get a “maximum purity” split, repeat the process for a second split (on any variable), and so on</a:t>
            </a:r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9B19E99B-5349-415A-8E56-8E989211A366}" type="datetime1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 vert="horz" lIns="91440" tIns="45720" rIns="91440" bIns="45720" rtlCol="0" anchor="ctr"/>
          <a:lstStyle/>
          <a:p>
            <a:pPr algn="ctr" defTabSz="914400"/>
            <a:r>
              <a:rPr lang="en-US" sz="900" dirty="0">
                <a:solidFill>
                  <a:schemeClr val="tx1">
                    <a:tint val="75000"/>
                  </a:schemeClr>
                </a:solidFill>
              </a:rPr>
              <a:t>Kwartler 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r>
              <a:rPr lang="en-US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06977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E04CA-2A57-4713-853C-788369A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7/6/25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76A9AB-36A3-4EEE-BABE-564991106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this is our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6FB6-4158-4A32-8D9D-2F342237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5D14-35C4-47B4-8329-C07921D09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9B832-5D0A-4804-B6E6-D6F066F912D5}"/>
              </a:ext>
            </a:extLst>
          </p:cNvPr>
          <p:cNvSpPr txBox="1"/>
          <p:nvPr/>
        </p:nvSpPr>
        <p:spPr>
          <a:xfrm>
            <a:off x="304799" y="5638800"/>
            <a:ext cx="8729545" cy="424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 i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i="0" dirty="0"/>
              <a:t>Let’s classify offer acceptance among real bank customers using a decision tree.  Green means they accepted the offer to open a new deposit account.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4CECB3-DD05-4052-BCF4-56235F8A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63" y="1136804"/>
            <a:ext cx="4823875" cy="4468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26015B-07AA-47E7-9557-22A116676EDC}"/>
              </a:ext>
            </a:extLst>
          </p:cNvPr>
          <p:cNvSpPr txBox="1"/>
          <p:nvPr/>
        </p:nvSpPr>
        <p:spPr>
          <a:xfrm>
            <a:off x="5474728" y="6033915"/>
            <a:ext cx="3680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https://archive.ics.uci.edu/ml/datasets/bank+marketing</a:t>
            </a:r>
          </a:p>
        </p:txBody>
      </p:sp>
    </p:spTree>
    <p:extLst>
      <p:ext uri="{BB962C8B-B14F-4D97-AF65-F5344CB8AC3E}">
        <p14:creationId xmlns:p14="http://schemas.microsoft.com/office/powerpoint/2010/main" val="19186792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7820</TotalTime>
  <Words>1781</Words>
  <Application>Microsoft Macintosh PowerPoint</Application>
  <PresentationFormat>On-screen Show (4:3)</PresentationFormat>
  <Paragraphs>352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Optimistic</vt:lpstr>
      <vt:lpstr>var(--body-font-family)</vt:lpstr>
      <vt:lpstr>Wingdings 2</vt:lpstr>
      <vt:lpstr>1_Office Theme</vt:lpstr>
      <vt:lpstr>Decision Trees</vt:lpstr>
      <vt:lpstr>Review steps</vt:lpstr>
      <vt:lpstr>Decision Trees</vt:lpstr>
      <vt:lpstr>Key Ideas </vt:lpstr>
      <vt:lpstr>Advantages of Decision Trees</vt:lpstr>
      <vt:lpstr>Disadvantages of Decision Trees</vt:lpstr>
      <vt:lpstr>Disadvantages of Decision Trees</vt:lpstr>
      <vt:lpstr>Recursive Partitioning Steps</vt:lpstr>
      <vt:lpstr>Suppose this is our data</vt:lpstr>
      <vt:lpstr>Suppose this is our data</vt:lpstr>
      <vt:lpstr>Now another dimension of the data</vt:lpstr>
      <vt:lpstr>With the rule duration  &gt; 635</vt:lpstr>
      <vt:lpstr>New Rule</vt:lpstr>
      <vt:lpstr>2 Rule Tree</vt:lpstr>
      <vt:lpstr>2 Rule Tree</vt:lpstr>
      <vt:lpstr>Let’s drop a new record down our plinko tree</vt:lpstr>
      <vt:lpstr>Let’s drop a new record down our plinko tree</vt:lpstr>
      <vt:lpstr>Let’s drop a new record down our plinko tree</vt:lpstr>
      <vt:lpstr>Let’s drop a new record down our plinko tree</vt:lpstr>
      <vt:lpstr>2 Rule Tree</vt:lpstr>
      <vt:lpstr>Let’s drop another record down our plinko tree</vt:lpstr>
      <vt:lpstr>Let’s drop a new record down our plinko tree</vt:lpstr>
      <vt:lpstr>Let’s drop a new record down our plinko tree</vt:lpstr>
      <vt:lpstr>2 Rule Tree</vt:lpstr>
      <vt:lpstr>How a decision tree really splits data.</vt:lpstr>
      <vt:lpstr>An example of overfitting…</vt:lpstr>
      <vt:lpstr>An example of overfitting…</vt:lpstr>
      <vt:lpstr>An example of overfitting…</vt:lpstr>
      <vt:lpstr>An example of overfitting…</vt:lpstr>
      <vt:lpstr>cp- complexity parameter</vt:lpstr>
      <vt:lpstr>Refresher…confusion matrix</vt:lpstr>
      <vt:lpstr>Open F_Bank Loans Decision Tree.R </vt:lpstr>
      <vt:lpstr>Your Data Mining Toolbox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113</cp:revision>
  <dcterms:created xsi:type="dcterms:W3CDTF">2018-05-23T17:24:59Z</dcterms:created>
  <dcterms:modified xsi:type="dcterms:W3CDTF">2025-07-06T23:05:43Z</dcterms:modified>
</cp:coreProperties>
</file>