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300" r:id="rId6"/>
    <p:sldId id="305" r:id="rId7"/>
    <p:sldId id="304" r:id="rId8"/>
    <p:sldId id="307" r:id="rId9"/>
    <p:sldId id="301" r:id="rId10"/>
    <p:sldId id="302" r:id="rId11"/>
    <p:sldId id="274" r:id="rId12"/>
    <p:sldId id="275" r:id="rId13"/>
    <p:sldId id="284" r:id="rId14"/>
    <p:sldId id="278" r:id="rId15"/>
    <p:sldId id="282" r:id="rId16"/>
    <p:sldId id="283" r:id="rId17"/>
    <p:sldId id="276" r:id="rId18"/>
    <p:sldId id="280" r:id="rId19"/>
    <p:sldId id="281" r:id="rId20"/>
    <p:sldId id="298" r:id="rId21"/>
    <p:sldId id="295" r:id="rId22"/>
    <p:sldId id="286" r:id="rId23"/>
    <p:sldId id="287" r:id="rId24"/>
    <p:sldId id="289" r:id="rId25"/>
    <p:sldId id="288" r:id="rId26"/>
    <p:sldId id="299" r:id="rId27"/>
    <p:sldId id="294" r:id="rId28"/>
    <p:sldId id="290" r:id="rId29"/>
    <p:sldId id="291" r:id="rId30"/>
    <p:sldId id="292" r:id="rId31"/>
    <p:sldId id="293" r:id="rId32"/>
    <p:sldId id="256" r:id="rId33"/>
    <p:sldId id="257" r:id="rId34"/>
    <p:sldId id="260" r:id="rId35"/>
    <p:sldId id="259" r:id="rId36"/>
    <p:sldId id="265" r:id="rId37"/>
    <p:sldId id="26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4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25-4A48-A956-B69DE8B93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25-4A48-A956-B69DE8B93D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25-4A48-A956-B69DE8B93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157004" y="25056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와르르 </a:t>
            </a:r>
            <a:r>
              <a:rPr lang="ko-KR" altLang="en-US" sz="5400" dirty="0" err="1" smtClean="0">
                <a:solidFill>
                  <a:schemeClr val="bg1"/>
                </a:solidFill>
              </a:rPr>
              <a:t>캐슬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DB756-317E-4F42-AF88-B6D561E946B9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821726" y="391791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r>
              <a:rPr lang="ko-KR" altLang="en-US" dirty="0" smtClean="0">
                <a:solidFill>
                  <a:schemeClr val="bg1"/>
                </a:solidFill>
              </a:rPr>
              <a:t>조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7851"/>
              </p:ext>
            </p:extLst>
          </p:nvPr>
        </p:nvGraphicFramePr>
        <p:xfrm>
          <a:off x="8956503" y="4106979"/>
          <a:ext cx="26397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76">
                  <a:extLst>
                    <a:ext uri="{9D8B030D-6E8A-4147-A177-3AD203B41FA5}">
                      <a16:colId xmlns:a16="http://schemas.microsoft.com/office/drawing/2014/main" val="2355232243"/>
                    </a:ext>
                  </a:extLst>
                </a:gridCol>
                <a:gridCol w="1319876">
                  <a:extLst>
                    <a:ext uri="{9D8B030D-6E8A-4147-A177-3AD203B41FA5}">
                      <a16:colId xmlns:a16="http://schemas.microsoft.com/office/drawing/2014/main" val="2016183781"/>
                    </a:ext>
                  </a:extLst>
                </a:gridCol>
              </a:tblGrid>
              <a:tr h="185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973259"/>
                  </a:ext>
                </a:extLst>
              </a:tr>
              <a:tr h="3120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50489"/>
                  </a:ext>
                </a:extLst>
              </a:tr>
              <a:tr h="3120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335010"/>
                  </a:ext>
                </a:extLst>
              </a:tr>
              <a:tr h="3120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164335"/>
                  </a:ext>
                </a:extLst>
              </a:tr>
              <a:tr h="31208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779057"/>
                  </a:ext>
                </a:extLst>
              </a:tr>
              <a:tr h="3120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0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467271" y="4287243"/>
          <a:ext cx="22398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165">
                  <a:extLst>
                    <a:ext uri="{9D8B030D-6E8A-4147-A177-3AD203B41FA5}">
                      <a16:colId xmlns:a16="http://schemas.microsoft.com/office/drawing/2014/main" val="2355232243"/>
                    </a:ext>
                  </a:extLst>
                </a:gridCol>
                <a:gridCol w="1334655">
                  <a:extLst>
                    <a:ext uri="{9D8B030D-6E8A-4147-A177-3AD203B41FA5}">
                      <a16:colId xmlns:a16="http://schemas.microsoft.com/office/drawing/2014/main" val="2016183781"/>
                    </a:ext>
                  </a:extLst>
                </a:gridCol>
              </a:tblGrid>
              <a:tr h="254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973259"/>
                  </a:ext>
                </a:extLst>
              </a:tr>
              <a:tr h="254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50489"/>
                  </a:ext>
                </a:extLst>
              </a:tr>
              <a:tr h="25439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김진우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335010"/>
                  </a:ext>
                </a:extLst>
              </a:tr>
              <a:tr h="254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박재윤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164335"/>
                  </a:ext>
                </a:extLst>
              </a:tr>
              <a:tr h="254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이승규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779057"/>
                  </a:ext>
                </a:extLst>
              </a:tr>
              <a:tr h="254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이우청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068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157004" y="25056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/>
              <a:t>와르르 </a:t>
            </a:r>
            <a:r>
              <a:rPr lang="ko-KR" altLang="en-US" sz="5400" dirty="0" err="1" smtClean="0"/>
              <a:t>캐슬</a:t>
            </a:r>
            <a:endParaRPr lang="ko-KR" altLang="en-US" sz="5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821726" y="391791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02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5054600" y="1925320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5779246" y="4419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집중</a:t>
            </a:r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97007"/>
              </p:ext>
            </p:extLst>
          </p:nvPr>
        </p:nvGraphicFramePr>
        <p:xfrm>
          <a:off x="8956503" y="4106979"/>
          <a:ext cx="26397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76">
                  <a:extLst>
                    <a:ext uri="{9D8B030D-6E8A-4147-A177-3AD203B41FA5}">
                      <a16:colId xmlns:a16="http://schemas.microsoft.com/office/drawing/2014/main" val="2355232243"/>
                    </a:ext>
                  </a:extLst>
                </a:gridCol>
                <a:gridCol w="1319876">
                  <a:extLst>
                    <a:ext uri="{9D8B030D-6E8A-4147-A177-3AD203B41FA5}">
                      <a16:colId xmlns:a16="http://schemas.microsoft.com/office/drawing/2014/main" val="2016183781"/>
                    </a:ext>
                  </a:extLst>
                </a:gridCol>
              </a:tblGrid>
              <a:tr h="185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973259"/>
                  </a:ext>
                </a:extLst>
              </a:tr>
              <a:tr h="3120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50489"/>
                  </a:ext>
                </a:extLst>
              </a:tr>
              <a:tr h="3120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335010"/>
                  </a:ext>
                </a:extLst>
              </a:tr>
              <a:tr h="3120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164335"/>
                  </a:ext>
                </a:extLst>
              </a:tr>
              <a:tr h="31208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779057"/>
                  </a:ext>
                </a:extLst>
              </a:tr>
              <a:tr h="3120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0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3127818"/>
                  </p:ext>
                </p:extLst>
              </p:nvPr>
            </p:nvGraphicFramePr>
            <p:xfrm>
              <a:off x="715696" y="239793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차트 12">
                <a:extLst>
                  <a:ext uri="{FF2B5EF4-FFF2-40B4-BE49-F238E27FC236}">
                    <a16:creationId xmlns:a16="http://schemas.microsoft.com/office/drawing/2014/main" id="{58A72C35-FAB5-4FB1-8035-B6D6940148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39793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905B5A1-4FBC-4D45-AD95-79B966BF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885911"/>
              </p:ext>
            </p:extLst>
          </p:nvPr>
        </p:nvGraphicFramePr>
        <p:xfrm>
          <a:off x="6560802" y="162263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133F7-C37B-4CBE-8AB2-86EC1A81B046}"/>
              </a:ext>
            </a:extLst>
          </p:cNvPr>
          <p:cNvSpPr txBox="1"/>
          <p:nvPr/>
        </p:nvSpPr>
        <p:spPr>
          <a:xfrm>
            <a:off x="1404615" y="1615975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겨울나기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추워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겨울이다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97443"/>
              </p:ext>
            </p:extLst>
          </p:nvPr>
        </p:nvGraphicFramePr>
        <p:xfrm>
          <a:off x="9467271" y="4287243"/>
          <a:ext cx="22398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165">
                  <a:extLst>
                    <a:ext uri="{9D8B030D-6E8A-4147-A177-3AD203B41FA5}">
                      <a16:colId xmlns:a16="http://schemas.microsoft.com/office/drawing/2014/main" val="2355232243"/>
                    </a:ext>
                  </a:extLst>
                </a:gridCol>
                <a:gridCol w="1334655">
                  <a:extLst>
                    <a:ext uri="{9D8B030D-6E8A-4147-A177-3AD203B41FA5}">
                      <a16:colId xmlns:a16="http://schemas.microsoft.com/office/drawing/2014/main" val="2016183781"/>
                    </a:ext>
                  </a:extLst>
                </a:gridCol>
              </a:tblGrid>
              <a:tr h="254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973259"/>
                  </a:ext>
                </a:extLst>
              </a:tr>
              <a:tr h="254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50489"/>
                  </a:ext>
                </a:extLst>
              </a:tr>
              <a:tr h="25439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김진우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335010"/>
                  </a:ext>
                </a:extLst>
              </a:tr>
              <a:tr h="254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박재윤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164335"/>
                  </a:ext>
                </a:extLst>
              </a:tr>
              <a:tr h="254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이승규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779057"/>
                  </a:ext>
                </a:extLst>
              </a:tr>
              <a:tr h="254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이우청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068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157004" y="25056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/>
              <a:t>와르르 </a:t>
            </a:r>
            <a:r>
              <a:rPr lang="ko-KR" altLang="en-US" sz="5400" dirty="0" err="1" smtClean="0"/>
              <a:t>캐슬</a:t>
            </a:r>
            <a:endParaRPr lang="ko-KR" altLang="en-US" sz="5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821726" y="391791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5027086" y="1380092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1628517" y="1299849"/>
            <a:ext cx="8999421" cy="146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738564" y="435098"/>
            <a:ext cx="8889374" cy="625121"/>
            <a:chOff x="1716623" y="603185"/>
            <a:chExt cx="8889374" cy="625121"/>
          </a:xfrm>
        </p:grpSpPr>
        <p:grpSp>
          <p:nvGrpSpPr>
            <p:cNvPr id="4" name="그룹 3"/>
            <p:cNvGrpSpPr/>
            <p:nvPr/>
          </p:nvGrpSpPr>
          <p:grpSpPr>
            <a:xfrm>
              <a:off x="1716623" y="603185"/>
              <a:ext cx="1438118" cy="625121"/>
              <a:chOff x="1156741" y="443643"/>
              <a:chExt cx="1438118" cy="625121"/>
            </a:xfrm>
          </p:grpSpPr>
          <p:grpSp>
            <p:nvGrpSpPr>
              <p:cNvPr id="12" name="그룹 1002"/>
              <p:cNvGrpSpPr/>
              <p:nvPr/>
            </p:nvGrpSpPr>
            <p:grpSpPr>
              <a:xfrm>
                <a:off x="1156741" y="443643"/>
                <a:ext cx="1348720" cy="625121"/>
                <a:chOff x="4127528" y="3468748"/>
                <a:chExt cx="11719379" cy="598911"/>
              </a:xfrm>
            </p:grpSpPr>
            <p:pic>
              <p:nvPicPr>
                <p:cNvPr id="25" name="Object 5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4127528" y="3468748"/>
                  <a:ext cx="11719379" cy="598911"/>
                </a:xfrm>
                <a:prstGeom prst="rect">
                  <a:avLst/>
                </a:prstGeom>
              </p:spPr>
            </p:pic>
          </p:grpSp>
          <p:sp>
            <p:nvSpPr>
              <p:cNvPr id="21" name="Object 34"/>
              <p:cNvSpPr txBox="1">
                <a:spLocks/>
              </p:cNvSpPr>
              <p:nvPr/>
            </p:nvSpPr>
            <p:spPr>
              <a:xfrm>
                <a:off x="1156741" y="479172"/>
                <a:ext cx="1438118" cy="369332"/>
              </a:xfrm>
              <a:prstGeom prst="rect">
                <a:avLst/>
              </a:prstGeom>
              <a:noFill/>
            </p:spPr>
            <p:txBody>
              <a:bodyPr wrap="square" spcCol="1800000" rtlCol="0" anchor="ctr">
                <a:spAutoFit/>
              </a:bodyPr>
              <a:lstStyle/>
              <a:p>
                <a:pPr algn="ctr"/>
                <a:r>
                  <a:rPr lang="ko-KR" altLang="en-US" b="1" kern="0" spc="100" dirty="0" smtClean="0">
                    <a:latin typeface="Steiner" pitchFamily="34" charset="0"/>
                  </a:rPr>
                  <a:t>게임 컨셉</a:t>
                </a:r>
                <a:endParaRPr lang="en-US" b="1" dirty="0"/>
              </a:p>
            </p:txBody>
          </p:sp>
        </p:grpSp>
        <p:sp>
          <p:nvSpPr>
            <p:cNvPr id="28" name="Object 34"/>
            <p:cNvSpPr txBox="1">
              <a:spLocks/>
            </p:cNvSpPr>
            <p:nvPr/>
          </p:nvSpPr>
          <p:spPr>
            <a:xfrm>
              <a:off x="4200375" y="646569"/>
              <a:ext cx="1438118" cy="369332"/>
            </a:xfrm>
            <a:prstGeom prst="rect">
              <a:avLst/>
            </a:prstGeom>
            <a:noFill/>
          </p:spPr>
          <p:txBody>
            <a:bodyPr wrap="square" spcCol="1800000" rtlCol="0" anchor="ctr">
              <a:spAutoFit/>
            </a:bodyPr>
            <a:lstStyle/>
            <a:p>
              <a:pPr algn="ctr"/>
              <a:r>
                <a:rPr lang="ko-KR" altLang="en-US" kern="0" spc="100" dirty="0" smtClean="0">
                  <a:latin typeface="Steiner" pitchFamily="34" charset="0"/>
                </a:rPr>
                <a:t>게임 설명</a:t>
              </a:r>
              <a:endParaRPr lang="en-US" dirty="0"/>
            </a:p>
          </p:txBody>
        </p:sp>
        <p:sp>
          <p:nvSpPr>
            <p:cNvPr id="29" name="Object 34"/>
            <p:cNvSpPr txBox="1">
              <a:spLocks/>
            </p:cNvSpPr>
            <p:nvPr/>
          </p:nvSpPr>
          <p:spPr>
            <a:xfrm>
              <a:off x="6684127" y="651862"/>
              <a:ext cx="1438118" cy="369332"/>
            </a:xfrm>
            <a:prstGeom prst="rect">
              <a:avLst/>
            </a:prstGeom>
            <a:noFill/>
          </p:spPr>
          <p:txBody>
            <a:bodyPr wrap="square" spcCol="1800000" rtlCol="0" anchor="ctr">
              <a:spAutoFit/>
            </a:bodyPr>
            <a:lstStyle/>
            <a:p>
              <a:pPr algn="ctr"/>
              <a:r>
                <a:rPr lang="ko-KR" altLang="en-US" kern="0" spc="100" dirty="0" smtClean="0">
                  <a:latin typeface="Steiner" pitchFamily="34" charset="0"/>
                </a:rPr>
                <a:t>기획 의도</a:t>
              </a:r>
              <a:endParaRPr lang="en-US" dirty="0"/>
            </a:p>
          </p:txBody>
        </p:sp>
        <p:sp>
          <p:nvSpPr>
            <p:cNvPr id="31" name="Object 34"/>
            <p:cNvSpPr txBox="1">
              <a:spLocks/>
            </p:cNvSpPr>
            <p:nvPr/>
          </p:nvSpPr>
          <p:spPr>
            <a:xfrm>
              <a:off x="9167879" y="636504"/>
              <a:ext cx="1438118" cy="369332"/>
            </a:xfrm>
            <a:prstGeom prst="rect">
              <a:avLst/>
            </a:prstGeom>
            <a:noFill/>
          </p:spPr>
          <p:txBody>
            <a:bodyPr wrap="square" spcCol="1800000" rtlCol="0" anchor="ctr">
              <a:spAutoFit/>
            </a:bodyPr>
            <a:lstStyle/>
            <a:p>
              <a:pPr algn="ctr"/>
              <a:r>
                <a:rPr lang="ko-KR" altLang="en-US" kern="0" spc="100" dirty="0" smtClean="0">
                  <a:latin typeface="Steiner" pitchFamily="34" charset="0"/>
                </a:rPr>
                <a:t>기대 효과</a:t>
              </a:r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153109" y="1380092"/>
            <a:ext cx="1319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 smtClean="0"/>
              <a:t>방향성</a:t>
            </a:r>
            <a:endParaRPr lang="ko-KR" altLang="en-US" sz="3000" b="1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278919" y="3048042"/>
            <a:ext cx="4425526" cy="1968095"/>
            <a:chOff x="3150931" y="2760659"/>
            <a:chExt cx="5890138" cy="2572559"/>
          </a:xfrm>
        </p:grpSpPr>
        <p:grpSp>
          <p:nvGrpSpPr>
            <p:cNvPr id="45" name="그룹 44"/>
            <p:cNvGrpSpPr/>
            <p:nvPr/>
          </p:nvGrpSpPr>
          <p:grpSpPr>
            <a:xfrm>
              <a:off x="3150931" y="4595942"/>
              <a:ext cx="5890138" cy="0"/>
              <a:chOff x="3176682" y="5144582"/>
              <a:chExt cx="5890138" cy="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67F781-4111-4EB6-97E9-84D738AD6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682" y="5144582"/>
                <a:ext cx="224995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9B67F781-4111-4EB6-97E9-84D738AD6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6865" y="5144582"/>
                <a:ext cx="224995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https://cdn-icons-png.flaticon.com/512/5824/5824148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450" y="2886302"/>
              <a:ext cx="1477281" cy="1477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6791114" y="4963886"/>
              <a:ext cx="2249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선택지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76682" y="4963886"/>
              <a:ext cx="2249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간단함</a:t>
              </a:r>
              <a:endParaRPr lang="ko-KR" altLang="en-US" dirty="0"/>
            </a:p>
          </p:txBody>
        </p:sp>
        <p:pic>
          <p:nvPicPr>
            <p:cNvPr id="2052" name="Picture 4" descr="https://cdn-icons-png.flaticon.com/512/6961/6961695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197" y="2760659"/>
              <a:ext cx="1602924" cy="1602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/>
          <p:cNvGrpSpPr/>
          <p:nvPr/>
        </p:nvGrpSpPr>
        <p:grpSpPr>
          <a:xfrm>
            <a:off x="6586462" y="3098987"/>
            <a:ext cx="4739035" cy="1904218"/>
            <a:chOff x="3150931" y="2788523"/>
            <a:chExt cx="5890138" cy="254469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B67F781-4111-4EB6-97E9-84D738AD6180}"/>
                </a:ext>
              </a:extLst>
            </p:cNvPr>
            <p:cNvCxnSpPr>
              <a:cxnSpLocks/>
            </p:cNvCxnSpPr>
            <p:nvPr/>
          </p:nvCxnSpPr>
          <p:spPr>
            <a:xfrm>
              <a:off x="3150931" y="4595942"/>
              <a:ext cx="22499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B67F781-4111-4EB6-97E9-84D738AD6180}"/>
                </a:ext>
              </a:extLst>
            </p:cNvPr>
            <p:cNvCxnSpPr>
              <a:cxnSpLocks/>
            </p:cNvCxnSpPr>
            <p:nvPr/>
          </p:nvCxnSpPr>
          <p:spPr>
            <a:xfrm>
              <a:off x="6791114" y="4595942"/>
              <a:ext cx="22499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791114" y="4963886"/>
              <a:ext cx="2249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활동적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76682" y="4963886"/>
              <a:ext cx="2249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직관적</a:t>
              </a:r>
              <a:endParaRPr lang="ko-KR" altLang="en-US" dirty="0"/>
            </a:p>
          </p:txBody>
        </p:sp>
        <p:pic>
          <p:nvPicPr>
            <p:cNvPr id="62" name="Picture 2" descr="https://cdn-icons-png.flaticon.com/512/4818/4818558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249" y="2797282"/>
              <a:ext cx="1655318" cy="1655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https://cdn-icons-png.flaticon.com/512/5544/5544235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366" y="2788523"/>
              <a:ext cx="1623448" cy="1623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27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5027086" y="1380092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1628517" y="1299849"/>
            <a:ext cx="8999421" cy="146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738564" y="435098"/>
            <a:ext cx="8889374" cy="625121"/>
            <a:chOff x="1716623" y="603185"/>
            <a:chExt cx="8889374" cy="625121"/>
          </a:xfrm>
        </p:grpSpPr>
        <p:grpSp>
          <p:nvGrpSpPr>
            <p:cNvPr id="4" name="그룹 3"/>
            <p:cNvGrpSpPr/>
            <p:nvPr/>
          </p:nvGrpSpPr>
          <p:grpSpPr>
            <a:xfrm>
              <a:off x="1716623" y="603185"/>
              <a:ext cx="1438118" cy="625121"/>
              <a:chOff x="1156741" y="443643"/>
              <a:chExt cx="1438118" cy="625121"/>
            </a:xfrm>
          </p:grpSpPr>
          <p:grpSp>
            <p:nvGrpSpPr>
              <p:cNvPr id="12" name="그룹 1002"/>
              <p:cNvGrpSpPr/>
              <p:nvPr/>
            </p:nvGrpSpPr>
            <p:grpSpPr>
              <a:xfrm>
                <a:off x="1156741" y="443643"/>
                <a:ext cx="1348720" cy="625121"/>
                <a:chOff x="4127528" y="3468748"/>
                <a:chExt cx="11719379" cy="598911"/>
              </a:xfrm>
            </p:grpSpPr>
            <p:pic>
              <p:nvPicPr>
                <p:cNvPr id="25" name="Object 5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4127528" y="3468748"/>
                  <a:ext cx="11719379" cy="598911"/>
                </a:xfrm>
                <a:prstGeom prst="rect">
                  <a:avLst/>
                </a:prstGeom>
              </p:spPr>
            </p:pic>
          </p:grpSp>
          <p:sp>
            <p:nvSpPr>
              <p:cNvPr id="21" name="Object 34"/>
              <p:cNvSpPr txBox="1">
                <a:spLocks/>
              </p:cNvSpPr>
              <p:nvPr/>
            </p:nvSpPr>
            <p:spPr>
              <a:xfrm>
                <a:off x="1156741" y="479172"/>
                <a:ext cx="1438118" cy="369332"/>
              </a:xfrm>
              <a:prstGeom prst="rect">
                <a:avLst/>
              </a:prstGeom>
              <a:noFill/>
            </p:spPr>
            <p:txBody>
              <a:bodyPr wrap="square" spcCol="1800000" rtlCol="0" anchor="ctr">
                <a:spAutoFit/>
              </a:bodyPr>
              <a:lstStyle/>
              <a:p>
                <a:pPr algn="ctr"/>
                <a:r>
                  <a:rPr lang="ko-KR" altLang="en-US" b="1" kern="0" spc="100" dirty="0" smtClean="0">
                    <a:latin typeface="Steiner" pitchFamily="34" charset="0"/>
                  </a:rPr>
                  <a:t>게임 컨셉</a:t>
                </a:r>
                <a:endParaRPr lang="en-US" b="1" dirty="0"/>
              </a:p>
            </p:txBody>
          </p:sp>
        </p:grpSp>
        <p:sp>
          <p:nvSpPr>
            <p:cNvPr id="28" name="Object 34"/>
            <p:cNvSpPr txBox="1">
              <a:spLocks/>
            </p:cNvSpPr>
            <p:nvPr/>
          </p:nvSpPr>
          <p:spPr>
            <a:xfrm>
              <a:off x="4200375" y="646569"/>
              <a:ext cx="1438118" cy="369332"/>
            </a:xfrm>
            <a:prstGeom prst="rect">
              <a:avLst/>
            </a:prstGeom>
            <a:noFill/>
          </p:spPr>
          <p:txBody>
            <a:bodyPr wrap="square" spcCol="1800000" rtlCol="0" anchor="ctr">
              <a:spAutoFit/>
            </a:bodyPr>
            <a:lstStyle/>
            <a:p>
              <a:pPr algn="ctr"/>
              <a:r>
                <a:rPr lang="ko-KR" altLang="en-US" kern="0" spc="100" dirty="0" smtClean="0">
                  <a:latin typeface="Steiner" pitchFamily="34" charset="0"/>
                </a:rPr>
                <a:t>게임 설명</a:t>
              </a:r>
              <a:endParaRPr lang="en-US" dirty="0"/>
            </a:p>
          </p:txBody>
        </p:sp>
        <p:sp>
          <p:nvSpPr>
            <p:cNvPr id="29" name="Object 34"/>
            <p:cNvSpPr txBox="1">
              <a:spLocks/>
            </p:cNvSpPr>
            <p:nvPr/>
          </p:nvSpPr>
          <p:spPr>
            <a:xfrm>
              <a:off x="6684127" y="651862"/>
              <a:ext cx="1438118" cy="369332"/>
            </a:xfrm>
            <a:prstGeom prst="rect">
              <a:avLst/>
            </a:prstGeom>
            <a:noFill/>
          </p:spPr>
          <p:txBody>
            <a:bodyPr wrap="square" spcCol="1800000" rtlCol="0" anchor="ctr">
              <a:spAutoFit/>
            </a:bodyPr>
            <a:lstStyle/>
            <a:p>
              <a:pPr algn="ctr"/>
              <a:r>
                <a:rPr lang="ko-KR" altLang="en-US" kern="0" spc="100" dirty="0" smtClean="0">
                  <a:latin typeface="Steiner" pitchFamily="34" charset="0"/>
                </a:rPr>
                <a:t>기획 의도</a:t>
              </a:r>
              <a:endParaRPr lang="en-US" dirty="0"/>
            </a:p>
          </p:txBody>
        </p:sp>
        <p:sp>
          <p:nvSpPr>
            <p:cNvPr id="31" name="Object 34"/>
            <p:cNvSpPr txBox="1">
              <a:spLocks/>
            </p:cNvSpPr>
            <p:nvPr/>
          </p:nvSpPr>
          <p:spPr>
            <a:xfrm>
              <a:off x="9167879" y="636504"/>
              <a:ext cx="1438118" cy="369332"/>
            </a:xfrm>
            <a:prstGeom prst="rect">
              <a:avLst/>
            </a:prstGeom>
            <a:noFill/>
          </p:spPr>
          <p:txBody>
            <a:bodyPr wrap="square" spcCol="1800000" rtlCol="0" anchor="ctr">
              <a:spAutoFit/>
            </a:bodyPr>
            <a:lstStyle/>
            <a:p>
              <a:pPr algn="ctr"/>
              <a:r>
                <a:rPr lang="ko-KR" altLang="en-US" kern="0" spc="100" dirty="0" smtClean="0">
                  <a:latin typeface="Steiner" pitchFamily="34" charset="0"/>
                </a:rPr>
                <a:t>기대 효과</a:t>
              </a:r>
              <a:endParaRPr lang="en-US" dirty="0"/>
            </a:p>
          </p:txBody>
        </p:sp>
      </p:grpSp>
      <p:pic>
        <p:nvPicPr>
          <p:cNvPr id="3080" name="Picture 8" descr="https://post-phinf.pstatic.net/MjAxOTAyMTVfMjU4/MDAxNTUwMTgwMjk4Njcz.mDb-38gTHwZxgRbBnXwBWX1JfHiLbN7z80TVhDT2ijkg.fyy2yK9-zst42jtK6GChmgMxMKNxLUvh9Zzckz_zh1Ig.JPEG/6.jpg?type=w120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68" y="1749424"/>
            <a:ext cx="6683063" cy="39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438060" y="5933409"/>
            <a:ext cx="5315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 smtClean="0"/>
              <a:t>중세시대에 등장하는 </a:t>
            </a:r>
            <a:r>
              <a:rPr lang="ko-KR" altLang="en-US" sz="2500" b="1" dirty="0" err="1" smtClean="0">
                <a:solidFill>
                  <a:srgbClr val="FF0000"/>
                </a:solidFill>
              </a:rPr>
              <a:t>공성전</a:t>
            </a:r>
            <a:r>
              <a:rPr lang="ko-KR" altLang="en-US" sz="2500" dirty="0" err="1" smtClean="0"/>
              <a:t>에</a:t>
            </a:r>
            <a:r>
              <a:rPr lang="ko-KR" altLang="en-US" sz="2500" dirty="0" smtClean="0"/>
              <a:t> 착안</a:t>
            </a:r>
            <a:endParaRPr lang="ko-KR" altLang="en-US" sz="2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42264" y="1380092"/>
            <a:ext cx="9412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 smtClean="0"/>
              <a:t>컨셉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0014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5027086" y="1380092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1628517" y="1299849"/>
            <a:ext cx="8999421" cy="146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738564" y="435098"/>
            <a:ext cx="8889374" cy="625121"/>
            <a:chOff x="1716623" y="603185"/>
            <a:chExt cx="8889374" cy="625121"/>
          </a:xfrm>
        </p:grpSpPr>
        <p:grpSp>
          <p:nvGrpSpPr>
            <p:cNvPr id="4" name="그룹 3"/>
            <p:cNvGrpSpPr/>
            <p:nvPr/>
          </p:nvGrpSpPr>
          <p:grpSpPr>
            <a:xfrm>
              <a:off x="1716623" y="603185"/>
              <a:ext cx="3830668" cy="625121"/>
              <a:chOff x="1156741" y="443643"/>
              <a:chExt cx="3830668" cy="625121"/>
            </a:xfrm>
          </p:grpSpPr>
          <p:grpSp>
            <p:nvGrpSpPr>
              <p:cNvPr id="12" name="그룹 1002"/>
              <p:cNvGrpSpPr/>
              <p:nvPr/>
            </p:nvGrpSpPr>
            <p:grpSpPr>
              <a:xfrm>
                <a:off x="3638689" y="443643"/>
                <a:ext cx="1348720" cy="625121"/>
                <a:chOff x="25693824" y="3468748"/>
                <a:chExt cx="11719379" cy="598911"/>
              </a:xfrm>
            </p:grpSpPr>
            <p:pic>
              <p:nvPicPr>
                <p:cNvPr id="25" name="Object 5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693824" y="3468748"/>
                  <a:ext cx="11719379" cy="598911"/>
                </a:xfrm>
                <a:prstGeom prst="rect">
                  <a:avLst/>
                </a:prstGeom>
              </p:spPr>
            </p:pic>
          </p:grpSp>
          <p:sp>
            <p:nvSpPr>
              <p:cNvPr id="21" name="Object 34"/>
              <p:cNvSpPr txBox="1">
                <a:spLocks/>
              </p:cNvSpPr>
              <p:nvPr/>
            </p:nvSpPr>
            <p:spPr>
              <a:xfrm>
                <a:off x="1156741" y="479172"/>
                <a:ext cx="1438118" cy="369332"/>
              </a:xfrm>
              <a:prstGeom prst="rect">
                <a:avLst/>
              </a:prstGeom>
              <a:noFill/>
            </p:spPr>
            <p:txBody>
              <a:bodyPr wrap="square" spcCol="1800000" rtlCol="0" anchor="ctr">
                <a:spAutoFit/>
              </a:bodyPr>
              <a:lstStyle/>
              <a:p>
                <a:pPr algn="ctr"/>
                <a:r>
                  <a:rPr lang="ko-KR" altLang="en-US" kern="0" spc="100" dirty="0" smtClean="0">
                    <a:latin typeface="Steiner" pitchFamily="34" charset="0"/>
                  </a:rPr>
                  <a:t>게임 컨셉</a:t>
                </a:r>
                <a:endParaRPr lang="en-US" dirty="0"/>
              </a:p>
            </p:txBody>
          </p:sp>
        </p:grpSp>
        <p:sp>
          <p:nvSpPr>
            <p:cNvPr id="28" name="Object 34"/>
            <p:cNvSpPr txBox="1">
              <a:spLocks/>
            </p:cNvSpPr>
            <p:nvPr/>
          </p:nvSpPr>
          <p:spPr>
            <a:xfrm>
              <a:off x="4200375" y="646569"/>
              <a:ext cx="1438118" cy="369332"/>
            </a:xfrm>
            <a:prstGeom prst="rect">
              <a:avLst/>
            </a:prstGeom>
            <a:noFill/>
          </p:spPr>
          <p:txBody>
            <a:bodyPr wrap="square" spcCol="1800000" rtlCol="0" anchor="ctr">
              <a:spAutoFit/>
            </a:bodyPr>
            <a:lstStyle/>
            <a:p>
              <a:pPr algn="ctr"/>
              <a:r>
                <a:rPr lang="ko-KR" altLang="en-US" b="1" kern="0" spc="100" dirty="0" smtClean="0">
                  <a:latin typeface="Steiner" pitchFamily="34" charset="0"/>
                </a:rPr>
                <a:t>게임 설명</a:t>
              </a:r>
              <a:endParaRPr lang="en-US" b="1" dirty="0"/>
            </a:p>
          </p:txBody>
        </p:sp>
        <p:sp>
          <p:nvSpPr>
            <p:cNvPr id="29" name="Object 34"/>
            <p:cNvSpPr txBox="1">
              <a:spLocks/>
            </p:cNvSpPr>
            <p:nvPr/>
          </p:nvSpPr>
          <p:spPr>
            <a:xfrm>
              <a:off x="6684127" y="651862"/>
              <a:ext cx="1438118" cy="369332"/>
            </a:xfrm>
            <a:prstGeom prst="rect">
              <a:avLst/>
            </a:prstGeom>
            <a:noFill/>
          </p:spPr>
          <p:txBody>
            <a:bodyPr wrap="square" spcCol="1800000" rtlCol="0" anchor="ctr">
              <a:spAutoFit/>
            </a:bodyPr>
            <a:lstStyle/>
            <a:p>
              <a:pPr algn="ctr"/>
              <a:r>
                <a:rPr lang="ko-KR" altLang="en-US" kern="0" spc="100" dirty="0" smtClean="0">
                  <a:latin typeface="Steiner" pitchFamily="34" charset="0"/>
                </a:rPr>
                <a:t>기획 의도</a:t>
              </a:r>
              <a:endParaRPr lang="en-US" dirty="0"/>
            </a:p>
          </p:txBody>
        </p:sp>
        <p:sp>
          <p:nvSpPr>
            <p:cNvPr id="31" name="Object 34"/>
            <p:cNvSpPr txBox="1">
              <a:spLocks/>
            </p:cNvSpPr>
            <p:nvPr/>
          </p:nvSpPr>
          <p:spPr>
            <a:xfrm>
              <a:off x="9167879" y="636504"/>
              <a:ext cx="1438118" cy="369332"/>
            </a:xfrm>
            <a:prstGeom prst="rect">
              <a:avLst/>
            </a:prstGeom>
            <a:noFill/>
          </p:spPr>
          <p:txBody>
            <a:bodyPr wrap="square" spcCol="1800000" rtlCol="0" anchor="ctr">
              <a:spAutoFit/>
            </a:bodyPr>
            <a:lstStyle/>
            <a:p>
              <a:pPr algn="ctr"/>
              <a:r>
                <a:rPr lang="ko-KR" altLang="en-US" kern="0" spc="100" dirty="0" smtClean="0">
                  <a:latin typeface="Steiner" pitchFamily="34" charset="0"/>
                </a:rPr>
                <a:t>기대 효과</a:t>
              </a:r>
              <a:endParaRPr lang="en-US" dirty="0"/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94019"/>
              </p:ext>
            </p:extLst>
          </p:nvPr>
        </p:nvGraphicFramePr>
        <p:xfrm>
          <a:off x="1348387" y="2105094"/>
          <a:ext cx="9559680" cy="326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280">
                  <a:extLst>
                    <a:ext uri="{9D8B030D-6E8A-4147-A177-3AD203B41FA5}">
                      <a16:colId xmlns:a16="http://schemas.microsoft.com/office/drawing/2014/main" val="2887984572"/>
                    </a:ext>
                  </a:extLst>
                </a:gridCol>
                <a:gridCol w="1593280">
                  <a:extLst>
                    <a:ext uri="{9D8B030D-6E8A-4147-A177-3AD203B41FA5}">
                      <a16:colId xmlns:a16="http://schemas.microsoft.com/office/drawing/2014/main" val="4037370197"/>
                    </a:ext>
                  </a:extLst>
                </a:gridCol>
                <a:gridCol w="1593280">
                  <a:extLst>
                    <a:ext uri="{9D8B030D-6E8A-4147-A177-3AD203B41FA5}">
                      <a16:colId xmlns:a16="http://schemas.microsoft.com/office/drawing/2014/main" val="2043808091"/>
                    </a:ext>
                  </a:extLst>
                </a:gridCol>
                <a:gridCol w="1593280">
                  <a:extLst>
                    <a:ext uri="{9D8B030D-6E8A-4147-A177-3AD203B41FA5}">
                      <a16:colId xmlns:a16="http://schemas.microsoft.com/office/drawing/2014/main" val="329109747"/>
                    </a:ext>
                  </a:extLst>
                </a:gridCol>
                <a:gridCol w="1593280">
                  <a:extLst>
                    <a:ext uri="{9D8B030D-6E8A-4147-A177-3AD203B41FA5}">
                      <a16:colId xmlns:a16="http://schemas.microsoft.com/office/drawing/2014/main" val="619223238"/>
                    </a:ext>
                  </a:extLst>
                </a:gridCol>
                <a:gridCol w="1593280">
                  <a:extLst>
                    <a:ext uri="{9D8B030D-6E8A-4147-A177-3AD203B41FA5}">
                      <a16:colId xmlns:a16="http://schemas.microsoft.com/office/drawing/2014/main" val="2682315921"/>
                    </a:ext>
                  </a:extLst>
                </a:gridCol>
              </a:tblGrid>
              <a:tr h="454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투석기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블록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블록 카드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건축물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건축물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376377"/>
                  </a:ext>
                </a:extLst>
              </a:tr>
              <a:tr h="174578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896790"/>
                  </a:ext>
                </a:extLst>
              </a:tr>
              <a:tr h="106977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개의 지도가 존재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개의 투석기와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공이 존재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개의 블록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유형이 존재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각 카드 별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블록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개수가 다름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개의 건축물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개의 건축물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359597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335562" y="2675122"/>
            <a:ext cx="1219200" cy="1514475"/>
            <a:chOff x="6534150" y="2886075"/>
            <a:chExt cx="1219200" cy="151447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534150" y="2886075"/>
              <a:ext cx="1152525" cy="151447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4" name="Picture 4" descr="벽돌 무료 아이콘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6068" y="3128962"/>
              <a:ext cx="514350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233044" y="3201471"/>
              <a:ext cx="520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X2</a:t>
              </a:r>
              <a:endParaRPr lang="ko-KR" altLang="en-US" dirty="0"/>
            </a:p>
          </p:txBody>
        </p:sp>
        <p:pic>
          <p:nvPicPr>
            <p:cNvPr id="30" name="Picture 4" descr="벽돌 무료 아이콘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6068" y="3765727"/>
              <a:ext cx="514350" cy="275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7233044" y="3701533"/>
              <a:ext cx="520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X3</a:t>
              </a:r>
              <a:endParaRPr lang="ko-KR" altLang="en-US" dirty="0"/>
            </a:p>
          </p:txBody>
        </p:sp>
      </p:grpSp>
      <p:pic>
        <p:nvPicPr>
          <p:cNvPr id="5126" name="Picture 6" descr="투석기 - 무료 보안개 아이콘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682" y="2953867"/>
            <a:ext cx="1095494" cy="109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695059" y="2918010"/>
            <a:ext cx="1363035" cy="1021980"/>
            <a:chOff x="4462269" y="3201471"/>
            <a:chExt cx="1363035" cy="1021980"/>
          </a:xfrm>
        </p:grpSpPr>
        <p:pic>
          <p:nvPicPr>
            <p:cNvPr id="36" name="Picture 4" descr="벽돌 무료 아이콘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537" y="3363963"/>
              <a:ext cx="514350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벽돌 무료 아이콘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9911" y="3201471"/>
              <a:ext cx="514350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벽돌 무료 아이콘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269" y="3539892"/>
              <a:ext cx="514350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벽돌 무료 아이콘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10109">
              <a:off x="5310954" y="3709101"/>
              <a:ext cx="514350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9475689" y="2984063"/>
            <a:ext cx="1276045" cy="1013033"/>
            <a:chOff x="8289674" y="3033177"/>
            <a:chExt cx="1685098" cy="1231084"/>
          </a:xfrm>
        </p:grpSpPr>
        <p:pic>
          <p:nvPicPr>
            <p:cNvPr id="5132" name="Picture 12" descr="https://cdn-icons-png.flaticon.com/512/1009/1009798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674" y="3550957"/>
              <a:ext cx="713304" cy="713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4" name="Picture 14" descr="https://cdn-icons-png.flaticon.com/512/2595/2595435.pn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126" y="3033177"/>
              <a:ext cx="791646" cy="791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153109" y="1380092"/>
            <a:ext cx="1319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 err="1" smtClean="0"/>
              <a:t>구성품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8325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5027086" y="1380092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1628517" y="1299849"/>
            <a:ext cx="8999421" cy="146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738564" y="435098"/>
            <a:ext cx="8889374" cy="625121"/>
            <a:chOff x="1716623" y="603185"/>
            <a:chExt cx="8889374" cy="625121"/>
          </a:xfrm>
        </p:grpSpPr>
        <p:grpSp>
          <p:nvGrpSpPr>
            <p:cNvPr id="4" name="그룹 3"/>
            <p:cNvGrpSpPr/>
            <p:nvPr/>
          </p:nvGrpSpPr>
          <p:grpSpPr>
            <a:xfrm>
              <a:off x="1716623" y="603185"/>
              <a:ext cx="3830668" cy="625121"/>
              <a:chOff x="1156741" y="443643"/>
              <a:chExt cx="3830668" cy="625121"/>
            </a:xfrm>
          </p:grpSpPr>
          <p:grpSp>
            <p:nvGrpSpPr>
              <p:cNvPr id="12" name="그룹 1002"/>
              <p:cNvGrpSpPr/>
              <p:nvPr/>
            </p:nvGrpSpPr>
            <p:grpSpPr>
              <a:xfrm>
                <a:off x="3638689" y="443643"/>
                <a:ext cx="1348720" cy="625121"/>
                <a:chOff x="25693824" y="3468748"/>
                <a:chExt cx="11719379" cy="598911"/>
              </a:xfrm>
            </p:grpSpPr>
            <p:pic>
              <p:nvPicPr>
                <p:cNvPr id="25" name="Object 5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693824" y="3468748"/>
                  <a:ext cx="11719379" cy="598911"/>
                </a:xfrm>
                <a:prstGeom prst="rect">
                  <a:avLst/>
                </a:prstGeom>
              </p:spPr>
            </p:pic>
          </p:grpSp>
          <p:sp>
            <p:nvSpPr>
              <p:cNvPr id="21" name="Object 34"/>
              <p:cNvSpPr txBox="1">
                <a:spLocks/>
              </p:cNvSpPr>
              <p:nvPr/>
            </p:nvSpPr>
            <p:spPr>
              <a:xfrm>
                <a:off x="1156741" y="479172"/>
                <a:ext cx="1438118" cy="369332"/>
              </a:xfrm>
              <a:prstGeom prst="rect">
                <a:avLst/>
              </a:prstGeom>
              <a:noFill/>
            </p:spPr>
            <p:txBody>
              <a:bodyPr wrap="square" spcCol="1800000" rtlCol="0" anchor="ctr">
                <a:spAutoFit/>
              </a:bodyPr>
              <a:lstStyle/>
              <a:p>
                <a:pPr algn="ctr"/>
                <a:r>
                  <a:rPr lang="ko-KR" altLang="en-US" kern="0" spc="100" dirty="0" smtClean="0">
                    <a:latin typeface="Steiner" pitchFamily="34" charset="0"/>
                  </a:rPr>
                  <a:t>게임 컨셉</a:t>
                </a:r>
                <a:endParaRPr lang="en-US" dirty="0"/>
              </a:p>
            </p:txBody>
          </p:sp>
        </p:grpSp>
        <p:sp>
          <p:nvSpPr>
            <p:cNvPr id="28" name="Object 34"/>
            <p:cNvSpPr txBox="1">
              <a:spLocks/>
            </p:cNvSpPr>
            <p:nvPr/>
          </p:nvSpPr>
          <p:spPr>
            <a:xfrm>
              <a:off x="4200375" y="646569"/>
              <a:ext cx="1438118" cy="369332"/>
            </a:xfrm>
            <a:prstGeom prst="rect">
              <a:avLst/>
            </a:prstGeom>
            <a:noFill/>
          </p:spPr>
          <p:txBody>
            <a:bodyPr wrap="square" spcCol="1800000" rtlCol="0" anchor="ctr">
              <a:spAutoFit/>
            </a:bodyPr>
            <a:lstStyle/>
            <a:p>
              <a:pPr algn="ctr"/>
              <a:r>
                <a:rPr lang="ko-KR" altLang="en-US" b="1" kern="0" spc="100" dirty="0" smtClean="0">
                  <a:latin typeface="Steiner" pitchFamily="34" charset="0"/>
                </a:rPr>
                <a:t>게임 설명</a:t>
              </a:r>
              <a:endParaRPr lang="en-US" b="1" dirty="0"/>
            </a:p>
          </p:txBody>
        </p:sp>
        <p:sp>
          <p:nvSpPr>
            <p:cNvPr id="29" name="Object 34"/>
            <p:cNvSpPr txBox="1">
              <a:spLocks/>
            </p:cNvSpPr>
            <p:nvPr/>
          </p:nvSpPr>
          <p:spPr>
            <a:xfrm>
              <a:off x="6684127" y="651862"/>
              <a:ext cx="1438118" cy="369332"/>
            </a:xfrm>
            <a:prstGeom prst="rect">
              <a:avLst/>
            </a:prstGeom>
            <a:noFill/>
          </p:spPr>
          <p:txBody>
            <a:bodyPr wrap="square" spcCol="1800000" rtlCol="0" anchor="ctr">
              <a:spAutoFit/>
            </a:bodyPr>
            <a:lstStyle/>
            <a:p>
              <a:pPr algn="ctr"/>
              <a:r>
                <a:rPr lang="ko-KR" altLang="en-US" kern="0" spc="100" dirty="0" smtClean="0">
                  <a:latin typeface="Steiner" pitchFamily="34" charset="0"/>
                </a:rPr>
                <a:t>기획 의도</a:t>
              </a:r>
              <a:endParaRPr lang="en-US" dirty="0"/>
            </a:p>
          </p:txBody>
        </p:sp>
        <p:sp>
          <p:nvSpPr>
            <p:cNvPr id="31" name="Object 34"/>
            <p:cNvSpPr txBox="1">
              <a:spLocks/>
            </p:cNvSpPr>
            <p:nvPr/>
          </p:nvSpPr>
          <p:spPr>
            <a:xfrm>
              <a:off x="9167879" y="636504"/>
              <a:ext cx="1438118" cy="369332"/>
            </a:xfrm>
            <a:prstGeom prst="rect">
              <a:avLst/>
            </a:prstGeom>
            <a:noFill/>
          </p:spPr>
          <p:txBody>
            <a:bodyPr wrap="square" spcCol="1800000" rtlCol="0" anchor="ctr">
              <a:spAutoFit/>
            </a:bodyPr>
            <a:lstStyle/>
            <a:p>
              <a:pPr algn="ctr"/>
              <a:r>
                <a:rPr lang="ko-KR" altLang="en-US" kern="0" spc="100" dirty="0" smtClean="0">
                  <a:latin typeface="Steiner" pitchFamily="34" charset="0"/>
                </a:rPr>
                <a:t>기대 효과</a:t>
              </a:r>
              <a:endParaRPr lang="en-US" dirty="0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90" y="1774364"/>
            <a:ext cx="8945336" cy="4497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601714" y="1774364"/>
            <a:ext cx="1127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/>
              <a:t>순서도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2551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467271" y="4287243"/>
          <a:ext cx="22398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165">
                  <a:extLst>
                    <a:ext uri="{9D8B030D-6E8A-4147-A177-3AD203B41FA5}">
                      <a16:colId xmlns:a16="http://schemas.microsoft.com/office/drawing/2014/main" val="2355232243"/>
                    </a:ext>
                  </a:extLst>
                </a:gridCol>
                <a:gridCol w="1334655">
                  <a:extLst>
                    <a:ext uri="{9D8B030D-6E8A-4147-A177-3AD203B41FA5}">
                      <a16:colId xmlns:a16="http://schemas.microsoft.com/office/drawing/2014/main" val="2016183781"/>
                    </a:ext>
                  </a:extLst>
                </a:gridCol>
              </a:tblGrid>
              <a:tr h="254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973259"/>
                  </a:ext>
                </a:extLst>
              </a:tr>
              <a:tr h="254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50489"/>
                  </a:ext>
                </a:extLst>
              </a:tr>
              <a:tr h="25439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김진우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335010"/>
                  </a:ext>
                </a:extLst>
              </a:tr>
              <a:tr h="254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박재윤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164335"/>
                  </a:ext>
                </a:extLst>
              </a:tr>
              <a:tr h="254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이승규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779057"/>
                  </a:ext>
                </a:extLst>
              </a:tr>
              <a:tr h="254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이우청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068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157004" y="25056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/>
              <a:t>와르르 </a:t>
            </a:r>
            <a:r>
              <a:rPr lang="ko-KR" altLang="en-US" sz="5400" dirty="0" err="1" smtClean="0"/>
              <a:t>캐슬</a:t>
            </a:r>
            <a:endParaRPr lang="ko-KR" altLang="en-US" sz="5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821726" y="391791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57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1582</Words>
  <Application>Microsoft Office PowerPoint</Application>
  <PresentationFormat>와이드스크린</PresentationFormat>
  <Paragraphs>262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Steiner</vt:lpstr>
      <vt:lpstr>마루 부리 Beta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KGA_27</cp:lastModifiedBy>
  <cp:revision>31</cp:revision>
  <dcterms:created xsi:type="dcterms:W3CDTF">2020-11-18T01:48:02Z</dcterms:created>
  <dcterms:modified xsi:type="dcterms:W3CDTF">2023-03-15T08:54:49Z</dcterms:modified>
</cp:coreProperties>
</file>