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1770" r:id="rId3"/>
    <p:sldId id="1771" r:id="rId4"/>
    <p:sldId id="1774" r:id="rId5"/>
    <p:sldId id="1777" r:id="rId6"/>
    <p:sldId id="1767" r:id="rId7"/>
    <p:sldId id="1766" r:id="rId8"/>
    <p:sldId id="1776" r:id="rId9"/>
    <p:sldId id="1772" r:id="rId10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6"/>
    <p:restoredTop sz="97155"/>
  </p:normalViewPr>
  <p:slideViewPr>
    <p:cSldViewPr>
      <p:cViewPr>
        <p:scale>
          <a:sx n="110" d="100"/>
          <a:sy n="110" d="100"/>
        </p:scale>
        <p:origin x="920" y="19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F5F48-6FA9-9442-BDD4-4F99F1611D1C}" type="datetimeFigureOut">
              <a:t>18.01.2023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7DF35-FD52-344B-8073-8810C278A25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55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38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985899" y="1806180"/>
            <a:ext cx="3240088" cy="912019"/>
          </a:xfrm>
        </p:spPr>
        <p:txBody>
          <a:bodyPr anchor="ctr"/>
          <a:lstStyle>
            <a:lvl1pPr marL="0" indent="0" algn="r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4422180" y="1806180"/>
            <a:ext cx="3240088" cy="912019"/>
          </a:xfrm>
        </p:spPr>
        <p:txBody>
          <a:bodyPr anchor="ctr"/>
          <a:lstStyle>
            <a:lvl1pPr marL="0" indent="0" algn="l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6713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18.01.2023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8990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9497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055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31801" y="138950"/>
            <a:ext cx="8280400" cy="5238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Roboto Black"/>
                <a:cs typeface="Roboto Black"/>
              </a:defRPr>
            </a:lvl2pPr>
            <a:lvl3pPr>
              <a:defRPr>
                <a:latin typeface="Roboto Black"/>
                <a:cs typeface="Roboto Black"/>
              </a:defRPr>
            </a:lvl3pPr>
            <a:lvl4pPr>
              <a:defRPr>
                <a:latin typeface="Roboto Black"/>
                <a:cs typeface="Roboto Black"/>
              </a:defRPr>
            </a:lvl4pPr>
            <a:lvl5pPr>
              <a:defRPr>
                <a:latin typeface="Roboto Black"/>
                <a:cs typeface="Roboto Black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40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06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A1F307D5-111E-EB7E-C2C6-F8D4863D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5" y="1965447"/>
            <a:ext cx="2403231" cy="121260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069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130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543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18.01.2023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641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18.01.2023</a:t>
            </a:fld>
            <a:endParaRPr lang="pl-PL">
              <a:uFillTx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8164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18.01.2023</a:t>
            </a:fld>
            <a:endParaRPr lang="pl-PL">
              <a:uFillTx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246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18.01.2023</a:t>
            </a:fld>
            <a:endParaRPr lang="pl-PL">
              <a:uFillTx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628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18.01.2023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5460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1FA8B05-0052-1A4C-B7E6-43F0EFB84FAB}" type="datetimeFigureOut">
              <a:rPr lang="pl-PL" smtClean="0">
                <a:uFillTx/>
              </a:rPr>
              <a:t>18.01.2023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95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  <p:sldLayoutId id="2147483690" r:id="rId15"/>
  </p:sldLayoutIdLst>
  <p:txStyles>
    <p:titleStyle>
      <a:lvl1pPr algn="ctr" defTabSz="685800" rtl="0" eaLnBrk="1" latinLnBrk="0" hangingPunct="1">
        <a:spcBef>
          <a:spcPct val="0"/>
        </a:spcBef>
        <a:buNone/>
        <a:defRPr sz="33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D9C9-0860-B025-037D-432802A3F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Docker</a:t>
            </a: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3037D59A-7E94-BCE3-4894-E2D71D1A8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Technology behind</a:t>
            </a:r>
          </a:p>
        </p:txBody>
      </p:sp>
    </p:spTree>
    <p:extLst>
      <p:ext uri="{BB962C8B-B14F-4D97-AF65-F5344CB8AC3E}">
        <p14:creationId xmlns:p14="http://schemas.microsoft.com/office/powerpoint/2010/main" val="36366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rostokąt 38">
            <a:extLst>
              <a:ext uri="{FF2B5EF4-FFF2-40B4-BE49-F238E27FC236}">
                <a16:creationId xmlns:a16="http://schemas.microsoft.com/office/drawing/2014/main" id="{AE9F7474-65B9-00DD-646D-6573C22C08DA}"/>
              </a:ext>
            </a:extLst>
          </p:cNvPr>
          <p:cNvSpPr/>
          <p:nvPr/>
        </p:nvSpPr>
        <p:spPr>
          <a:xfrm>
            <a:off x="5323775" y="772460"/>
            <a:ext cx="833520" cy="1942396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Building a new image with Dockerfile</a:t>
            </a:r>
          </a:p>
        </p:txBody>
      </p:sp>
      <p:pic>
        <p:nvPicPr>
          <p:cNvPr id="2" name="Grafika 1" descr="Profil męski kontur">
            <a:extLst>
              <a:ext uri="{FF2B5EF4-FFF2-40B4-BE49-F238E27FC236}">
                <a16:creationId xmlns:a16="http://schemas.microsoft.com/office/drawing/2014/main" id="{BFF5B75A-FFC6-AF1E-4ACC-33C7BF33E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6907" y="2028626"/>
            <a:ext cx="648038" cy="648038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E689071B-94ED-7AED-6A9D-184BF0415335}"/>
              </a:ext>
            </a:extLst>
          </p:cNvPr>
          <p:cNvCxnSpPr>
            <a:cxnSpLocks/>
          </p:cNvCxnSpPr>
          <p:nvPr/>
        </p:nvCxnSpPr>
        <p:spPr>
          <a:xfrm>
            <a:off x="3084945" y="2441573"/>
            <a:ext cx="1572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2269683-8542-C21E-705B-E38232EAA6B3}"/>
              </a:ext>
            </a:extLst>
          </p:cNvPr>
          <p:cNvSpPr txBox="1"/>
          <p:nvPr/>
        </p:nvSpPr>
        <p:spPr>
          <a:xfrm>
            <a:off x="3118444" y="2111989"/>
            <a:ext cx="1572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000" dirty="0" err="1">
                <a:latin typeface="Arial" panose="020B0604020202020204" pitchFamily="34" charset="0"/>
                <a:ea typeface="Helvetica Neue Condensed" panose="02000503000000020004" pitchFamily="2" charset="0"/>
                <a:cs typeface="Arial" panose="020B0604020202020204" pitchFamily="34" charset="0"/>
              </a:rPr>
              <a:t>docker build –t my_app .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8E1FAAC-3C32-605C-B52D-4E52E8C629B1}"/>
              </a:ext>
            </a:extLst>
          </p:cNvPr>
          <p:cNvSpPr/>
          <p:nvPr/>
        </p:nvSpPr>
        <p:spPr>
          <a:xfrm>
            <a:off x="4657812" y="2211743"/>
            <a:ext cx="648038" cy="459660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</a:rPr>
              <a:t>Docker CLI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A96D1322-5547-7785-B215-9B90328FA7C2}"/>
              </a:ext>
            </a:extLst>
          </p:cNvPr>
          <p:cNvSpPr/>
          <p:nvPr/>
        </p:nvSpPr>
        <p:spPr>
          <a:xfrm>
            <a:off x="5411019" y="2211743"/>
            <a:ext cx="648038" cy="4596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bg1"/>
                </a:solidFill>
              </a:rPr>
              <a:t>Dockerfile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6E984CD-F291-9C19-A24D-9E4E46C3D2BB}"/>
              </a:ext>
            </a:extLst>
          </p:cNvPr>
          <p:cNvSpPr/>
          <p:nvPr/>
        </p:nvSpPr>
        <p:spPr>
          <a:xfrm>
            <a:off x="5411019" y="1791038"/>
            <a:ext cx="648038" cy="356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bg1"/>
                </a:solidFill>
              </a:rPr>
              <a:t>Alpine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FB5DD65-FAEA-5820-D540-A06A1AC5DEBF}"/>
              </a:ext>
            </a:extLst>
          </p:cNvPr>
          <p:cNvSpPr/>
          <p:nvPr/>
        </p:nvSpPr>
        <p:spPr>
          <a:xfrm>
            <a:off x="5411019" y="1369927"/>
            <a:ext cx="648038" cy="35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tx1"/>
                </a:solidFill>
              </a:rPr>
              <a:t>jupyter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29DEDCA1-CA23-9782-2569-12941548493A}"/>
              </a:ext>
            </a:extLst>
          </p:cNvPr>
          <p:cNvSpPr/>
          <p:nvPr/>
        </p:nvSpPr>
        <p:spPr>
          <a:xfrm>
            <a:off x="5411019" y="966671"/>
            <a:ext cx="648038" cy="356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tx1"/>
                </a:solidFill>
              </a:rPr>
              <a:t>app.ipynb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A304ED6D-B334-4986-B5BC-EE382A9E0C73}"/>
              </a:ext>
            </a:extLst>
          </p:cNvPr>
          <p:cNvSpPr/>
          <p:nvPr/>
        </p:nvSpPr>
        <p:spPr>
          <a:xfrm>
            <a:off x="6157295" y="2211743"/>
            <a:ext cx="2886869" cy="459660"/>
          </a:xfrm>
          <a:prstGeom prst="rect">
            <a:avLst/>
          </a:prstGeom>
          <a:solidFill>
            <a:schemeClr val="accent1">
              <a:lumMod val="60000"/>
              <a:lumOff val="4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</a:rPr>
              <a:t>Docker daemon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5D02CBAF-75D0-C12E-E535-4966A812933D}"/>
              </a:ext>
            </a:extLst>
          </p:cNvPr>
          <p:cNvSpPr/>
          <p:nvPr/>
        </p:nvSpPr>
        <p:spPr>
          <a:xfrm>
            <a:off x="6157296" y="1791041"/>
            <a:ext cx="648038" cy="3565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bg1"/>
                </a:solidFill>
              </a:rPr>
              <a:t>Alpine image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97A059C6-567E-2D09-A2C4-31F53E996770}"/>
              </a:ext>
            </a:extLst>
          </p:cNvPr>
          <p:cNvSpPr/>
          <p:nvPr/>
        </p:nvSpPr>
        <p:spPr>
          <a:xfrm>
            <a:off x="6903573" y="1791040"/>
            <a:ext cx="648038" cy="3565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bg1"/>
                </a:solidFill>
              </a:rPr>
              <a:t>Alpine image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B9730F22-E114-6139-0D8A-47A6ABDF3409}"/>
              </a:ext>
            </a:extLst>
          </p:cNvPr>
          <p:cNvSpPr/>
          <p:nvPr/>
        </p:nvSpPr>
        <p:spPr>
          <a:xfrm>
            <a:off x="7649850" y="1791039"/>
            <a:ext cx="648038" cy="3565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bg1"/>
                </a:solidFill>
              </a:rPr>
              <a:t>Alpine image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B7892F6C-B068-5F48-63A2-EC87BA325147}"/>
              </a:ext>
            </a:extLst>
          </p:cNvPr>
          <p:cNvSpPr/>
          <p:nvPr/>
        </p:nvSpPr>
        <p:spPr>
          <a:xfrm>
            <a:off x="8396127" y="1791038"/>
            <a:ext cx="648038" cy="3565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bg1"/>
                </a:solidFill>
              </a:rPr>
              <a:t>Alpine image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138C15AA-5816-D801-50BB-CD5B77EE44E2}"/>
              </a:ext>
            </a:extLst>
          </p:cNvPr>
          <p:cNvSpPr/>
          <p:nvPr/>
        </p:nvSpPr>
        <p:spPr>
          <a:xfrm>
            <a:off x="6903573" y="1442381"/>
            <a:ext cx="648038" cy="2844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tx1"/>
                </a:solidFill>
              </a:rPr>
              <a:t>jupyter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A7C1DD1C-C143-02EC-2AE9-D7B6EE879247}"/>
              </a:ext>
            </a:extLst>
          </p:cNvPr>
          <p:cNvSpPr/>
          <p:nvPr/>
        </p:nvSpPr>
        <p:spPr>
          <a:xfrm>
            <a:off x="7649850" y="1442379"/>
            <a:ext cx="648038" cy="2844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tx1"/>
                </a:solidFill>
              </a:rPr>
              <a:t>jupyter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5BF40171-C088-9394-635A-3FA99CD61C07}"/>
              </a:ext>
            </a:extLst>
          </p:cNvPr>
          <p:cNvSpPr/>
          <p:nvPr/>
        </p:nvSpPr>
        <p:spPr>
          <a:xfrm>
            <a:off x="7646591" y="1109399"/>
            <a:ext cx="648038" cy="284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tx1"/>
                </a:solidFill>
              </a:rPr>
              <a:t>app.ipynb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E8356CF1-880D-96CB-E06F-6C390DF6C7A5}"/>
              </a:ext>
            </a:extLst>
          </p:cNvPr>
          <p:cNvSpPr/>
          <p:nvPr/>
        </p:nvSpPr>
        <p:spPr>
          <a:xfrm>
            <a:off x="8396126" y="1441864"/>
            <a:ext cx="648038" cy="2844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tx1"/>
                </a:solidFill>
              </a:rPr>
              <a:t>jupyter</a:t>
            </a:r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E42E9FF0-E50A-134A-ECD1-9EB15FFED370}"/>
              </a:ext>
            </a:extLst>
          </p:cNvPr>
          <p:cNvSpPr/>
          <p:nvPr/>
        </p:nvSpPr>
        <p:spPr>
          <a:xfrm>
            <a:off x="8392867" y="1108884"/>
            <a:ext cx="648038" cy="2844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tx1"/>
                </a:solidFill>
              </a:rPr>
              <a:t>app.ipynb</a:t>
            </a:r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10C90D62-BDBD-53CC-3EE5-DAEF6DC6958E}"/>
              </a:ext>
            </a:extLst>
          </p:cNvPr>
          <p:cNvSpPr/>
          <p:nvPr/>
        </p:nvSpPr>
        <p:spPr>
          <a:xfrm>
            <a:off x="8392867" y="772460"/>
            <a:ext cx="648038" cy="2844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bg1"/>
                </a:solidFill>
              </a:rPr>
              <a:t>run jupyter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E505CA26-B34F-1D76-C3FE-9EEAAFC6078E}"/>
              </a:ext>
            </a:extLst>
          </p:cNvPr>
          <p:cNvSpPr txBox="1"/>
          <p:nvPr/>
        </p:nvSpPr>
        <p:spPr>
          <a:xfrm>
            <a:off x="4365219" y="3018661"/>
            <a:ext cx="1233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Docker CLI sends the content of . Dir to the daemon</a:t>
            </a:r>
          </a:p>
        </p:txBody>
      </p:sp>
      <p:pic>
        <p:nvPicPr>
          <p:cNvPr id="29" name="Grafika 28" descr="Baza danych kontur">
            <a:extLst>
              <a:ext uri="{FF2B5EF4-FFF2-40B4-BE49-F238E27FC236}">
                <a16:creationId xmlns:a16="http://schemas.microsoft.com/office/drawing/2014/main" id="{4E24F58C-8F91-7293-9CC0-5D17100A9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5579" y="0"/>
            <a:ext cx="951472" cy="651699"/>
          </a:xfrm>
          <a:prstGeom prst="rect">
            <a:avLst/>
          </a:prstGeom>
        </p:spPr>
      </p:pic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8F85A6D8-C642-F1EA-959A-3A7679B25087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481315" y="651699"/>
            <a:ext cx="0" cy="103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E947D505-9135-7BDC-E2F8-C1717AF6EE2C}"/>
              </a:ext>
            </a:extLst>
          </p:cNvPr>
          <p:cNvSpPr txBox="1"/>
          <p:nvPr/>
        </p:nvSpPr>
        <p:spPr>
          <a:xfrm>
            <a:off x="5994368" y="2995953"/>
            <a:ext cx="1233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Docker pulls the Alpine image from the registry (e.g Docker Hub)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A8A11450-4853-C6B1-7151-A8F24921918B}"/>
              </a:ext>
            </a:extLst>
          </p:cNvPr>
          <p:cNvSpPr txBox="1"/>
          <p:nvPr/>
        </p:nvSpPr>
        <p:spPr>
          <a:xfrm>
            <a:off x="7061405" y="2995953"/>
            <a:ext cx="1233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Then creates new images by adding layers one on top the other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B36A5DD6-E78E-49C6-3CD8-72B88D770C55}"/>
              </a:ext>
            </a:extLst>
          </p:cNvPr>
          <p:cNvSpPr txBox="1"/>
          <p:nvPr/>
        </p:nvSpPr>
        <p:spPr>
          <a:xfrm>
            <a:off x="7911853" y="56843"/>
            <a:ext cx="1233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with the command to run as a final layer</a:t>
            </a: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CDD0629A-4105-9541-045F-5C9B276E78B8}"/>
              </a:ext>
            </a:extLst>
          </p:cNvPr>
          <p:cNvSpPr txBox="1"/>
          <p:nvPr/>
        </p:nvSpPr>
        <p:spPr>
          <a:xfrm>
            <a:off x="2499758" y="929264"/>
            <a:ext cx="12332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You ask the Docker CLI to build the image from files in the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35140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/>
      <p:bldP spid="33" grpId="1"/>
      <p:bldP spid="34" grpId="1"/>
      <p:bldP spid="35" grpId="1"/>
      <p:bldP spid="3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F6423-EFAD-2E0F-9FA5-9E4F6F386212}"/>
              </a:ext>
            </a:extLst>
          </p:cNvPr>
          <p:cNvSpPr/>
          <p:nvPr/>
        </p:nvSpPr>
        <p:spPr>
          <a:xfrm>
            <a:off x="3635896" y="1008202"/>
            <a:ext cx="4248472" cy="24996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Your computer</a:t>
            </a:r>
          </a:p>
        </p:txBody>
      </p:sp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Running Your container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64ABC29C-7A33-7A88-683F-400F2C353452}"/>
              </a:ext>
            </a:extLst>
          </p:cNvPr>
          <p:cNvSpPr/>
          <p:nvPr/>
        </p:nvSpPr>
        <p:spPr>
          <a:xfrm>
            <a:off x="3879462" y="1934312"/>
            <a:ext cx="1021650" cy="637438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jupyter process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BE8A0652-B74B-D727-6744-6B5D8DE5A801}"/>
              </a:ext>
            </a:extLst>
          </p:cNvPr>
          <p:cNvSpPr/>
          <p:nvPr/>
        </p:nvSpPr>
        <p:spPr>
          <a:xfrm>
            <a:off x="3788296" y="1806055"/>
            <a:ext cx="2007840" cy="90971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 sz="1400">
              <a:solidFill>
                <a:schemeClr val="tx1"/>
              </a:solidFill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519545E-064D-0CD8-CFD6-84DF4DF249C3}"/>
              </a:ext>
            </a:extLst>
          </p:cNvPr>
          <p:cNvSpPr/>
          <p:nvPr/>
        </p:nvSpPr>
        <p:spPr>
          <a:xfrm>
            <a:off x="5467678" y="2139702"/>
            <a:ext cx="817703" cy="326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8080</a:t>
            </a:r>
          </a:p>
        </p:txBody>
      </p:sp>
      <p:sp>
        <p:nvSpPr>
          <p:cNvPr id="19" name="Prostokąt 18">
            <a:extLst>
              <a:ext uri="{FF2B5EF4-FFF2-40B4-BE49-F238E27FC236}">
                <a16:creationId xmlns:a16="http://schemas.microsoft.com/office/drawing/2014/main" id="{ECA83126-4D09-B8FB-7830-BE2850AE1486}"/>
              </a:ext>
            </a:extLst>
          </p:cNvPr>
          <p:cNvSpPr/>
          <p:nvPr/>
        </p:nvSpPr>
        <p:spPr>
          <a:xfrm>
            <a:off x="3707902" y="1358386"/>
            <a:ext cx="3577204" cy="1660275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Linux VM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E101DE9D-A422-C420-FF26-E67C9540435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901111" y="2303148"/>
            <a:ext cx="566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łamany 23">
            <a:extLst>
              <a:ext uri="{FF2B5EF4-FFF2-40B4-BE49-F238E27FC236}">
                <a16:creationId xmlns:a16="http://schemas.microsoft.com/office/drawing/2014/main" id="{9BE7555E-4D17-52BC-9815-70284B4B44EC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rot="10800000" flipV="1">
            <a:off x="6285382" y="1770866"/>
            <a:ext cx="571331" cy="532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ostokąt 16">
            <a:extLst>
              <a:ext uri="{FF2B5EF4-FFF2-40B4-BE49-F238E27FC236}">
                <a16:creationId xmlns:a16="http://schemas.microsoft.com/office/drawing/2014/main" id="{41D9B558-373E-A922-C3F3-944DE75AC2B2}"/>
              </a:ext>
            </a:extLst>
          </p:cNvPr>
          <p:cNvSpPr/>
          <p:nvPr/>
        </p:nvSpPr>
        <p:spPr>
          <a:xfrm>
            <a:off x="6856712" y="1607420"/>
            <a:ext cx="817703" cy="326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10000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901B5C00-2D33-CE54-86FB-0B75D0FEB40E}"/>
              </a:ext>
            </a:extLst>
          </p:cNvPr>
          <p:cNvSpPr txBox="1"/>
          <p:nvPr/>
        </p:nvSpPr>
        <p:spPr>
          <a:xfrm>
            <a:off x="3558992" y="3678524"/>
            <a:ext cx="1233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Jupyter proces runs in a container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0E44A990-C99B-6BF5-2F8D-AF70556287D0}"/>
              </a:ext>
            </a:extLst>
          </p:cNvPr>
          <p:cNvSpPr txBox="1"/>
          <p:nvPr/>
        </p:nvSpPr>
        <p:spPr>
          <a:xfrm>
            <a:off x="5254139" y="3678524"/>
            <a:ext cx="1233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It listens on port 8080 of the container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1DAAE7EA-A9A5-48BC-6BE3-9A5FF89C79ED}"/>
              </a:ext>
            </a:extLst>
          </p:cNvPr>
          <p:cNvSpPr txBox="1"/>
          <p:nvPr/>
        </p:nvSpPr>
        <p:spPr>
          <a:xfrm>
            <a:off x="7092280" y="227780"/>
            <a:ext cx="1817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Port 1000 of the Linux VM is forwarded to the container’s port 8080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3613F265-6F4A-8DDE-751C-A20C815B5B96}"/>
              </a:ext>
            </a:extLst>
          </p:cNvPr>
          <p:cNvSpPr txBox="1"/>
          <p:nvPr/>
        </p:nvSpPr>
        <p:spPr>
          <a:xfrm>
            <a:off x="1804991" y="1285277"/>
            <a:ext cx="1817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On MacOS or Windows Docker installs and runs container within a Linux VM</a:t>
            </a:r>
          </a:p>
        </p:txBody>
      </p:sp>
    </p:spTree>
    <p:extLst>
      <p:ext uri="{BB962C8B-B14F-4D97-AF65-F5344CB8AC3E}">
        <p14:creationId xmlns:p14="http://schemas.microsoft.com/office/powerpoint/2010/main" val="38809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Linux namespaces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C12B329-4103-FCED-F3F2-ACCAE90A024A}"/>
              </a:ext>
            </a:extLst>
          </p:cNvPr>
          <p:cNvSpPr txBox="1"/>
          <p:nvPr/>
        </p:nvSpPr>
        <p:spPr>
          <a:xfrm>
            <a:off x="4091356" y="1059582"/>
            <a:ext cx="4572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sz="1600"/>
          </a:p>
          <a:p>
            <a:r>
              <a:rPr lang="pl-PL" sz="1600" b="1"/>
              <a:t>The Mount namespace (mnt)</a:t>
            </a:r>
            <a:r>
              <a:rPr lang="pl-PL" sz="1600"/>
              <a:t> isolates mount points (file systems).  </a:t>
            </a:r>
          </a:p>
          <a:p>
            <a:r>
              <a:rPr lang="pl-PL" sz="1600" b="1"/>
              <a:t>The Process ID namespace (pid) </a:t>
            </a:r>
            <a:r>
              <a:rPr lang="pl-PL" sz="1600"/>
              <a:t>isolates process IDs.  </a:t>
            </a:r>
          </a:p>
          <a:p>
            <a:r>
              <a:rPr lang="pl-PL" sz="1600" b="1"/>
              <a:t>The Network namespace (net) </a:t>
            </a:r>
            <a:r>
              <a:rPr lang="pl-PL" sz="1600"/>
              <a:t>isolates network devices, stacks, ports, etc.  </a:t>
            </a:r>
          </a:p>
          <a:p>
            <a:r>
              <a:rPr lang="pl-PL" sz="1600" b="1"/>
              <a:t>The User ID namespace (user)</a:t>
            </a:r>
            <a:r>
              <a:rPr lang="pl-PL" sz="1600"/>
              <a:t> isolates user and group IDs.  </a:t>
            </a:r>
          </a:p>
          <a:p>
            <a:r>
              <a:rPr lang="pl-PL" sz="1600" b="1"/>
              <a:t>The Cgroup namespace </a:t>
            </a:r>
            <a:r>
              <a:rPr lang="pl-PL" sz="1600"/>
              <a:t>isolates the Control Groups root directory. </a:t>
            </a:r>
          </a:p>
          <a:p>
            <a:endParaRPr lang="pl-PL" sz="1600"/>
          </a:p>
          <a:p>
            <a:endParaRPr lang="pl-PL" sz="1600"/>
          </a:p>
        </p:txBody>
      </p:sp>
    </p:spTree>
    <p:extLst>
      <p:ext uri="{BB962C8B-B14F-4D97-AF65-F5344CB8AC3E}">
        <p14:creationId xmlns:p14="http://schemas.microsoft.com/office/powerpoint/2010/main" val="11764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Processes can share namespaces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C12B329-4103-FCED-F3F2-ACCAE90A024A}"/>
              </a:ext>
            </a:extLst>
          </p:cNvPr>
          <p:cNvSpPr txBox="1"/>
          <p:nvPr/>
        </p:nvSpPr>
        <p:spPr>
          <a:xfrm>
            <a:off x="4091356" y="1059582"/>
            <a:ext cx="4572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sz="1600"/>
          </a:p>
          <a:p>
            <a:r>
              <a:rPr lang="pl-PL" sz="1600" b="1"/>
              <a:t>The Mount namespace (mnt)</a:t>
            </a:r>
            <a:r>
              <a:rPr lang="pl-PL" sz="1600"/>
              <a:t> isolates mount points (file systems).  </a:t>
            </a:r>
          </a:p>
          <a:p>
            <a:r>
              <a:rPr lang="pl-PL" sz="1600" b="1"/>
              <a:t>The Process ID namespace (pid) </a:t>
            </a:r>
            <a:r>
              <a:rPr lang="pl-PL" sz="1600"/>
              <a:t>isolates process IDs.  </a:t>
            </a:r>
          </a:p>
          <a:p>
            <a:r>
              <a:rPr lang="pl-PL" sz="1600" b="1"/>
              <a:t>The Network namespace (net) </a:t>
            </a:r>
            <a:r>
              <a:rPr lang="pl-PL" sz="1600"/>
              <a:t>isolates network devices, stacks, ports, etc.  </a:t>
            </a:r>
          </a:p>
          <a:p>
            <a:r>
              <a:rPr lang="pl-PL" sz="1600" b="1"/>
              <a:t>The User ID namespace (user)</a:t>
            </a:r>
            <a:r>
              <a:rPr lang="pl-PL" sz="1600"/>
              <a:t> isolates user and group IDs.  </a:t>
            </a:r>
          </a:p>
          <a:p>
            <a:r>
              <a:rPr lang="pl-PL" sz="1600" b="1"/>
              <a:t>The Cgroup namespace </a:t>
            </a:r>
            <a:r>
              <a:rPr lang="pl-PL" sz="1600"/>
              <a:t>isolates the Control Groups root directory. </a:t>
            </a:r>
          </a:p>
          <a:p>
            <a:endParaRPr lang="pl-PL" sz="1600"/>
          </a:p>
          <a:p>
            <a:endParaRPr lang="pl-PL" sz="1600"/>
          </a:p>
        </p:txBody>
      </p:sp>
    </p:spTree>
    <p:extLst>
      <p:ext uri="{BB962C8B-B14F-4D97-AF65-F5344CB8AC3E}">
        <p14:creationId xmlns:p14="http://schemas.microsoft.com/office/powerpoint/2010/main" val="54305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Containers can share image layers</a:t>
            </a: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1704F3BC-BAB3-7437-6B1E-5E1B1B102C98}"/>
              </a:ext>
            </a:extLst>
          </p:cNvPr>
          <p:cNvGrpSpPr/>
          <p:nvPr/>
        </p:nvGrpSpPr>
        <p:grpSpPr>
          <a:xfrm>
            <a:off x="4689049" y="1059582"/>
            <a:ext cx="3600400" cy="2808312"/>
            <a:chOff x="3491880" y="1059582"/>
            <a:chExt cx="3600400" cy="2808312"/>
          </a:xfrm>
        </p:grpSpPr>
        <p:grpSp>
          <p:nvGrpSpPr>
            <p:cNvPr id="3" name="Grupa 2">
              <a:extLst>
                <a:ext uri="{FF2B5EF4-FFF2-40B4-BE49-F238E27FC236}">
                  <a16:creationId xmlns:a16="http://schemas.microsoft.com/office/drawing/2014/main" id="{EC02593F-1A8F-90C6-D133-B3B7A5051F24}"/>
                </a:ext>
              </a:extLst>
            </p:cNvPr>
            <p:cNvGrpSpPr/>
            <p:nvPr/>
          </p:nvGrpSpPr>
          <p:grpSpPr>
            <a:xfrm>
              <a:off x="3566117" y="1155951"/>
              <a:ext cx="1014128" cy="2011213"/>
              <a:chOff x="6365821" y="348916"/>
              <a:chExt cx="1014128" cy="2011213"/>
            </a:xfrm>
          </p:grpSpPr>
          <p:sp>
            <p:nvSpPr>
              <p:cNvPr id="14" name="Prostokąt 13">
                <a:extLst>
                  <a:ext uri="{FF2B5EF4-FFF2-40B4-BE49-F238E27FC236}">
                    <a16:creationId xmlns:a16="http://schemas.microsoft.com/office/drawing/2014/main" id="{5A748E3B-C968-6445-0E0B-049414DE3198}"/>
                  </a:ext>
                </a:extLst>
              </p:cNvPr>
              <p:cNvSpPr/>
              <p:nvPr/>
            </p:nvSpPr>
            <p:spPr>
              <a:xfrm>
                <a:off x="6365821" y="348916"/>
                <a:ext cx="1014128" cy="2011213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sz="1000">
                    <a:solidFill>
                      <a:schemeClr val="tx1"/>
                    </a:solidFill>
                  </a:rPr>
                  <a:t>Container 1</a:t>
                </a:r>
              </a:p>
            </p:txBody>
          </p:sp>
          <p:sp>
            <p:nvSpPr>
              <p:cNvPr id="15" name="Prostokąt 14">
                <a:extLst>
                  <a:ext uri="{FF2B5EF4-FFF2-40B4-BE49-F238E27FC236}">
                    <a16:creationId xmlns:a16="http://schemas.microsoft.com/office/drawing/2014/main" id="{5634265B-E477-D58F-649D-982F4F55658D}"/>
                  </a:ext>
                </a:extLst>
              </p:cNvPr>
              <p:cNvSpPr/>
              <p:nvPr/>
            </p:nvSpPr>
            <p:spPr>
              <a:xfrm>
                <a:off x="6414069" y="746503"/>
                <a:ext cx="905175" cy="459660"/>
              </a:xfrm>
              <a:prstGeom prst="rect">
                <a:avLst/>
              </a:prstGeom>
              <a:solidFill>
                <a:schemeClr val="accent4"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App 1</a:t>
                </a:r>
              </a:p>
            </p:txBody>
          </p:sp>
        </p:grpSp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6BA90330-F411-53B0-7820-BD2761929310}"/>
                </a:ext>
              </a:extLst>
            </p:cNvPr>
            <p:cNvSpPr/>
            <p:nvPr/>
          </p:nvSpPr>
          <p:spPr>
            <a:xfrm>
              <a:off x="3491880" y="1059582"/>
              <a:ext cx="3600400" cy="2808312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l-PL" sz="1400">
                <a:solidFill>
                  <a:schemeClr val="tx1"/>
                </a:solidFill>
              </a:endParaRP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B1E7BBB8-51A7-5D28-061D-A0812D07B93E}"/>
                </a:ext>
              </a:extLst>
            </p:cNvPr>
            <p:cNvSpPr/>
            <p:nvPr/>
          </p:nvSpPr>
          <p:spPr>
            <a:xfrm>
              <a:off x="3563888" y="3291830"/>
              <a:ext cx="3462400" cy="4596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>
                  <a:solidFill>
                    <a:schemeClr val="tx1"/>
                  </a:solidFill>
                </a:rPr>
                <a:t>Host OS</a:t>
              </a:r>
            </a:p>
          </p:txBody>
        </p:sp>
        <p:grpSp>
          <p:nvGrpSpPr>
            <p:cNvPr id="6" name="Grupa 5">
              <a:extLst>
                <a:ext uri="{FF2B5EF4-FFF2-40B4-BE49-F238E27FC236}">
                  <a16:creationId xmlns:a16="http://schemas.microsoft.com/office/drawing/2014/main" id="{4F85557B-10B4-99F3-4C33-680E343C9BB6}"/>
                </a:ext>
              </a:extLst>
            </p:cNvPr>
            <p:cNvGrpSpPr/>
            <p:nvPr/>
          </p:nvGrpSpPr>
          <p:grpSpPr>
            <a:xfrm>
              <a:off x="4798415" y="1155951"/>
              <a:ext cx="1014128" cy="2011213"/>
              <a:chOff x="6365821" y="348916"/>
              <a:chExt cx="1014128" cy="2011213"/>
            </a:xfrm>
          </p:grpSpPr>
          <p:sp>
            <p:nvSpPr>
              <p:cNvPr id="12" name="Prostokąt 11">
                <a:extLst>
                  <a:ext uri="{FF2B5EF4-FFF2-40B4-BE49-F238E27FC236}">
                    <a16:creationId xmlns:a16="http://schemas.microsoft.com/office/drawing/2014/main" id="{3C185817-B830-4EB3-33D4-32E1E8C9B2C9}"/>
                  </a:ext>
                </a:extLst>
              </p:cNvPr>
              <p:cNvSpPr/>
              <p:nvPr/>
            </p:nvSpPr>
            <p:spPr>
              <a:xfrm>
                <a:off x="6365821" y="348916"/>
                <a:ext cx="1014128" cy="2011213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sz="1000">
                    <a:solidFill>
                      <a:schemeClr val="tx1"/>
                    </a:solidFill>
                  </a:rPr>
                  <a:t>Container 2</a:t>
                </a:r>
              </a:p>
            </p:txBody>
          </p:sp>
          <p:sp>
            <p:nvSpPr>
              <p:cNvPr id="13" name="Prostokąt 12">
                <a:extLst>
                  <a:ext uri="{FF2B5EF4-FFF2-40B4-BE49-F238E27FC236}">
                    <a16:creationId xmlns:a16="http://schemas.microsoft.com/office/drawing/2014/main" id="{E0960BBA-B9C4-8675-5214-DE011E09FBD5}"/>
                  </a:ext>
                </a:extLst>
              </p:cNvPr>
              <p:cNvSpPr/>
              <p:nvPr/>
            </p:nvSpPr>
            <p:spPr>
              <a:xfrm>
                <a:off x="6420297" y="743180"/>
                <a:ext cx="905175" cy="459660"/>
              </a:xfrm>
              <a:prstGeom prst="rect">
                <a:avLst/>
              </a:prstGeom>
              <a:solidFill>
                <a:schemeClr val="accent4"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App 2</a:t>
                </a:r>
              </a:p>
            </p:txBody>
          </p:sp>
        </p:grp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90444D2D-24CF-E0CB-E340-CD2DA05D4560}"/>
                </a:ext>
              </a:extLst>
            </p:cNvPr>
            <p:cNvSpPr/>
            <p:nvPr/>
          </p:nvSpPr>
          <p:spPr>
            <a:xfrm>
              <a:off x="3563888" y="2134541"/>
              <a:ext cx="2248655" cy="4372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>
                  <a:solidFill>
                    <a:schemeClr val="tx1"/>
                  </a:solidFill>
                </a:rPr>
                <a:t>Files shared between </a:t>
              </a:r>
            </a:p>
            <a:p>
              <a:pPr algn="ctr"/>
              <a:r>
                <a:rPr lang="pl-PL" sz="1200">
                  <a:solidFill>
                    <a:schemeClr val="tx1"/>
                  </a:solidFill>
                </a:rPr>
                <a:t>container 1 and 2</a:t>
              </a:r>
            </a:p>
          </p:txBody>
        </p:sp>
        <p:grpSp>
          <p:nvGrpSpPr>
            <p:cNvPr id="8" name="Grupa 7">
              <a:extLst>
                <a:ext uri="{FF2B5EF4-FFF2-40B4-BE49-F238E27FC236}">
                  <a16:creationId xmlns:a16="http://schemas.microsoft.com/office/drawing/2014/main" id="{BA244F2B-35F8-EEFF-451D-582E5FD793C9}"/>
                </a:ext>
              </a:extLst>
            </p:cNvPr>
            <p:cNvGrpSpPr/>
            <p:nvPr/>
          </p:nvGrpSpPr>
          <p:grpSpPr>
            <a:xfrm>
              <a:off x="6012160" y="1155951"/>
              <a:ext cx="1014128" cy="2011213"/>
              <a:chOff x="6365821" y="348916"/>
              <a:chExt cx="1014128" cy="2011213"/>
            </a:xfrm>
          </p:grpSpPr>
          <p:sp>
            <p:nvSpPr>
              <p:cNvPr id="10" name="Prostokąt 9">
                <a:extLst>
                  <a:ext uri="{FF2B5EF4-FFF2-40B4-BE49-F238E27FC236}">
                    <a16:creationId xmlns:a16="http://schemas.microsoft.com/office/drawing/2014/main" id="{518BFDFC-82BF-660B-3E8B-FDCBD8267B37}"/>
                  </a:ext>
                </a:extLst>
              </p:cNvPr>
              <p:cNvSpPr/>
              <p:nvPr/>
            </p:nvSpPr>
            <p:spPr>
              <a:xfrm>
                <a:off x="6365821" y="348916"/>
                <a:ext cx="1014128" cy="2011213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sz="1000">
                    <a:solidFill>
                      <a:schemeClr val="tx1"/>
                    </a:solidFill>
                  </a:rPr>
                  <a:t>Container 3</a:t>
                </a:r>
              </a:p>
            </p:txBody>
          </p:sp>
          <p:sp>
            <p:nvSpPr>
              <p:cNvPr id="11" name="Prostokąt 10">
                <a:extLst>
                  <a:ext uri="{FF2B5EF4-FFF2-40B4-BE49-F238E27FC236}">
                    <a16:creationId xmlns:a16="http://schemas.microsoft.com/office/drawing/2014/main" id="{F5D66EFD-2D02-A0E6-8EEF-BEDAA30EF377}"/>
                  </a:ext>
                </a:extLst>
              </p:cNvPr>
              <p:cNvSpPr/>
              <p:nvPr/>
            </p:nvSpPr>
            <p:spPr>
              <a:xfrm>
                <a:off x="6420297" y="743180"/>
                <a:ext cx="905175" cy="459660"/>
              </a:xfrm>
              <a:prstGeom prst="rect">
                <a:avLst/>
              </a:prstGeom>
              <a:solidFill>
                <a:schemeClr val="accent4"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App 3</a:t>
                </a:r>
              </a:p>
            </p:txBody>
          </p:sp>
        </p:grpSp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70F6E3A4-3ED1-3315-2C46-8B71392108DD}"/>
                </a:ext>
              </a:extLst>
            </p:cNvPr>
            <p:cNvSpPr/>
            <p:nvPr/>
          </p:nvSpPr>
          <p:spPr>
            <a:xfrm>
              <a:off x="3563888" y="2647625"/>
              <a:ext cx="3462400" cy="4372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>
                  <a:solidFill>
                    <a:schemeClr val="tx1"/>
                  </a:solidFill>
                </a:rPr>
                <a:t>Libraries and Files shared between </a:t>
              </a:r>
            </a:p>
            <a:p>
              <a:pPr algn="ctr"/>
              <a:r>
                <a:rPr lang="pl-PL" sz="1200">
                  <a:solidFill>
                    <a:schemeClr val="tx1"/>
                  </a:solidFill>
                </a:rPr>
                <a:t>container 1, 2 and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42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VMs </a:t>
            </a:r>
          </a:p>
          <a:p>
            <a:pPr marL="0" indent="0">
              <a:buNone/>
            </a:pPr>
            <a:r>
              <a:rPr lang="pl-PL"/>
              <a:t>vs Containers</a:t>
            </a:r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9C093C0-7F7B-A73F-1B75-BE5AD3FF9901}"/>
              </a:ext>
            </a:extLst>
          </p:cNvPr>
          <p:cNvGrpSpPr/>
          <p:nvPr/>
        </p:nvGrpSpPr>
        <p:grpSpPr>
          <a:xfrm>
            <a:off x="3347864" y="1059582"/>
            <a:ext cx="2232248" cy="2808312"/>
            <a:chOff x="3347864" y="267494"/>
            <a:chExt cx="2232248" cy="2808312"/>
          </a:xfrm>
        </p:grpSpPr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6704F9DB-254B-3CA1-1E80-E4F1ECD29C81}"/>
                </a:ext>
              </a:extLst>
            </p:cNvPr>
            <p:cNvSpPr/>
            <p:nvPr/>
          </p:nvSpPr>
          <p:spPr>
            <a:xfrm>
              <a:off x="4499992" y="348916"/>
              <a:ext cx="1014128" cy="2021305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1400">
                  <a:solidFill>
                    <a:schemeClr val="tx1"/>
                  </a:solidFill>
                </a:rPr>
                <a:t>VM 1</a:t>
              </a:r>
            </a:p>
          </p:txBody>
        </p:sp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7FACAED6-49EB-1BB2-42F0-42CB362E2C57}"/>
                </a:ext>
              </a:extLst>
            </p:cNvPr>
            <p:cNvSpPr/>
            <p:nvPr/>
          </p:nvSpPr>
          <p:spPr>
            <a:xfrm>
              <a:off x="3413493" y="348916"/>
              <a:ext cx="1014128" cy="2021305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1400">
                  <a:solidFill>
                    <a:schemeClr val="tx1"/>
                  </a:solidFill>
                </a:rPr>
                <a:t>VM 1</a:t>
              </a:r>
            </a:p>
          </p:txBody>
        </p:sp>
        <p:grpSp>
          <p:nvGrpSpPr>
            <p:cNvPr id="19" name="Grupa 18">
              <a:extLst>
                <a:ext uri="{FF2B5EF4-FFF2-40B4-BE49-F238E27FC236}">
                  <a16:creationId xmlns:a16="http://schemas.microsoft.com/office/drawing/2014/main" id="{202DD783-E25A-5B95-E72E-4D0EB57D38DA}"/>
                </a:ext>
              </a:extLst>
            </p:cNvPr>
            <p:cNvGrpSpPr/>
            <p:nvPr/>
          </p:nvGrpSpPr>
          <p:grpSpPr>
            <a:xfrm>
              <a:off x="3463625" y="743180"/>
              <a:ext cx="905175" cy="1531046"/>
              <a:chOff x="3463625" y="743180"/>
              <a:chExt cx="905175" cy="1531046"/>
            </a:xfrm>
          </p:grpSpPr>
          <p:sp>
            <p:nvSpPr>
              <p:cNvPr id="2" name="Prostokąt 1">
                <a:extLst>
                  <a:ext uri="{FF2B5EF4-FFF2-40B4-BE49-F238E27FC236}">
                    <a16:creationId xmlns:a16="http://schemas.microsoft.com/office/drawing/2014/main" id="{805C560B-468E-9284-0890-A1994EF6C34E}"/>
                  </a:ext>
                </a:extLst>
              </p:cNvPr>
              <p:cNvSpPr/>
              <p:nvPr/>
            </p:nvSpPr>
            <p:spPr>
              <a:xfrm>
                <a:off x="3463625" y="1276580"/>
                <a:ext cx="905175" cy="459660"/>
              </a:xfrm>
              <a:prstGeom prst="rect">
                <a:avLst/>
              </a:prstGeom>
              <a:solidFill>
                <a:schemeClr val="accent4"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App 2</a:t>
                </a:r>
              </a:p>
            </p:txBody>
          </p:sp>
          <p:sp>
            <p:nvSpPr>
              <p:cNvPr id="3" name="Prostokąt 2">
                <a:extLst>
                  <a:ext uri="{FF2B5EF4-FFF2-40B4-BE49-F238E27FC236}">
                    <a16:creationId xmlns:a16="http://schemas.microsoft.com/office/drawing/2014/main" id="{E64E0307-12E0-9767-E7DE-8EA5BE3E1FE1}"/>
                  </a:ext>
                </a:extLst>
              </p:cNvPr>
              <p:cNvSpPr/>
              <p:nvPr/>
            </p:nvSpPr>
            <p:spPr>
              <a:xfrm>
                <a:off x="3463625" y="1814566"/>
                <a:ext cx="905175" cy="4596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Guest OS</a:t>
                </a:r>
              </a:p>
            </p:txBody>
          </p:sp>
          <p:sp>
            <p:nvSpPr>
              <p:cNvPr id="14" name="Prostokąt 13">
                <a:extLst>
                  <a:ext uri="{FF2B5EF4-FFF2-40B4-BE49-F238E27FC236}">
                    <a16:creationId xmlns:a16="http://schemas.microsoft.com/office/drawing/2014/main" id="{5BB2BBB9-ED96-B2FE-5DBE-15D455C3C8FB}"/>
                  </a:ext>
                </a:extLst>
              </p:cNvPr>
              <p:cNvSpPr/>
              <p:nvPr/>
            </p:nvSpPr>
            <p:spPr>
              <a:xfrm>
                <a:off x="3463625" y="743180"/>
                <a:ext cx="905175" cy="459660"/>
              </a:xfrm>
              <a:prstGeom prst="rect">
                <a:avLst/>
              </a:prstGeom>
              <a:solidFill>
                <a:schemeClr val="accent4"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App 1</a:t>
                </a:r>
              </a:p>
            </p:txBody>
          </p:sp>
        </p:grpSp>
        <p:grpSp>
          <p:nvGrpSpPr>
            <p:cNvPr id="18" name="Grupa 17">
              <a:extLst>
                <a:ext uri="{FF2B5EF4-FFF2-40B4-BE49-F238E27FC236}">
                  <a16:creationId xmlns:a16="http://schemas.microsoft.com/office/drawing/2014/main" id="{90148948-1377-D92A-7221-BCCC03B056E1}"/>
                </a:ext>
              </a:extLst>
            </p:cNvPr>
            <p:cNvGrpSpPr/>
            <p:nvPr/>
          </p:nvGrpSpPr>
          <p:grpSpPr>
            <a:xfrm>
              <a:off x="4568525" y="743180"/>
              <a:ext cx="905175" cy="1531046"/>
              <a:chOff x="4568525" y="743180"/>
              <a:chExt cx="905175" cy="1531046"/>
            </a:xfrm>
          </p:grpSpPr>
          <p:sp>
            <p:nvSpPr>
              <p:cNvPr id="15" name="Prostokąt 14">
                <a:extLst>
                  <a:ext uri="{FF2B5EF4-FFF2-40B4-BE49-F238E27FC236}">
                    <a16:creationId xmlns:a16="http://schemas.microsoft.com/office/drawing/2014/main" id="{A7463574-D4D9-BA63-81C6-80556316809D}"/>
                  </a:ext>
                </a:extLst>
              </p:cNvPr>
              <p:cNvSpPr/>
              <p:nvPr/>
            </p:nvSpPr>
            <p:spPr>
              <a:xfrm>
                <a:off x="4568525" y="1276580"/>
                <a:ext cx="905175" cy="459660"/>
              </a:xfrm>
              <a:prstGeom prst="rect">
                <a:avLst/>
              </a:prstGeom>
              <a:solidFill>
                <a:schemeClr val="accent4"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App 4</a:t>
                </a:r>
              </a:p>
            </p:txBody>
          </p:sp>
          <p:sp>
            <p:nvSpPr>
              <p:cNvPr id="16" name="Prostokąt 15">
                <a:extLst>
                  <a:ext uri="{FF2B5EF4-FFF2-40B4-BE49-F238E27FC236}">
                    <a16:creationId xmlns:a16="http://schemas.microsoft.com/office/drawing/2014/main" id="{CB7FCF4F-BE8C-378A-44E5-135598C92B15}"/>
                  </a:ext>
                </a:extLst>
              </p:cNvPr>
              <p:cNvSpPr/>
              <p:nvPr/>
            </p:nvSpPr>
            <p:spPr>
              <a:xfrm>
                <a:off x="4568525" y="1814566"/>
                <a:ext cx="905175" cy="4596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Guest OS</a:t>
                </a:r>
              </a:p>
            </p:txBody>
          </p:sp>
          <p:sp>
            <p:nvSpPr>
              <p:cNvPr id="17" name="Prostokąt 16">
                <a:extLst>
                  <a:ext uri="{FF2B5EF4-FFF2-40B4-BE49-F238E27FC236}">
                    <a16:creationId xmlns:a16="http://schemas.microsoft.com/office/drawing/2014/main" id="{280DCEE5-F5A9-0DB7-333E-08436C832AA3}"/>
                  </a:ext>
                </a:extLst>
              </p:cNvPr>
              <p:cNvSpPr/>
              <p:nvPr/>
            </p:nvSpPr>
            <p:spPr>
              <a:xfrm>
                <a:off x="4568525" y="743180"/>
                <a:ext cx="905175" cy="459660"/>
              </a:xfrm>
              <a:prstGeom prst="rect">
                <a:avLst/>
              </a:prstGeom>
              <a:solidFill>
                <a:schemeClr val="accent4"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App 3</a:t>
                </a:r>
              </a:p>
            </p:txBody>
          </p:sp>
        </p:grpSp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90692EC7-8879-79B5-0B9F-527A5CA3BE38}"/>
                </a:ext>
              </a:extLst>
            </p:cNvPr>
            <p:cNvSpPr/>
            <p:nvPr/>
          </p:nvSpPr>
          <p:spPr>
            <a:xfrm>
              <a:off x="3347864" y="267494"/>
              <a:ext cx="2232248" cy="2808312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l-PL" sz="1400">
                <a:solidFill>
                  <a:schemeClr val="tx1"/>
                </a:solidFill>
              </a:endParaRPr>
            </a:p>
          </p:txBody>
        </p:sp>
        <p:sp>
          <p:nvSpPr>
            <p:cNvPr id="22" name="Prostokąt 21">
              <a:extLst>
                <a:ext uri="{FF2B5EF4-FFF2-40B4-BE49-F238E27FC236}">
                  <a16:creationId xmlns:a16="http://schemas.microsoft.com/office/drawing/2014/main" id="{BB10C4E6-E50A-6FC9-2622-738D3431ABC8}"/>
                </a:ext>
              </a:extLst>
            </p:cNvPr>
            <p:cNvSpPr/>
            <p:nvPr/>
          </p:nvSpPr>
          <p:spPr>
            <a:xfrm>
              <a:off x="3419872" y="2499742"/>
              <a:ext cx="2088232" cy="4596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>
                  <a:solidFill>
                    <a:schemeClr val="tx1"/>
                  </a:solidFill>
                </a:rPr>
                <a:t>Host OS</a:t>
              </a:r>
            </a:p>
          </p:txBody>
        </p:sp>
      </p:grpSp>
      <p:grpSp>
        <p:nvGrpSpPr>
          <p:cNvPr id="49" name="Grupa 48">
            <a:extLst>
              <a:ext uri="{FF2B5EF4-FFF2-40B4-BE49-F238E27FC236}">
                <a16:creationId xmlns:a16="http://schemas.microsoft.com/office/drawing/2014/main" id="{C37CE6E3-9430-4DD2-7FD0-201478E81378}"/>
              </a:ext>
            </a:extLst>
          </p:cNvPr>
          <p:cNvGrpSpPr/>
          <p:nvPr/>
        </p:nvGrpSpPr>
        <p:grpSpPr>
          <a:xfrm>
            <a:off x="6300192" y="1059582"/>
            <a:ext cx="2232248" cy="2808312"/>
            <a:chOff x="6300192" y="267494"/>
            <a:chExt cx="2232248" cy="2808312"/>
          </a:xfrm>
        </p:grpSpPr>
        <p:grpSp>
          <p:nvGrpSpPr>
            <p:cNvPr id="37" name="Grupa 36">
              <a:extLst>
                <a:ext uri="{FF2B5EF4-FFF2-40B4-BE49-F238E27FC236}">
                  <a16:creationId xmlns:a16="http://schemas.microsoft.com/office/drawing/2014/main" id="{5E98FA84-2293-234F-3B92-99368428BDFC}"/>
                </a:ext>
              </a:extLst>
            </p:cNvPr>
            <p:cNvGrpSpPr/>
            <p:nvPr/>
          </p:nvGrpSpPr>
          <p:grpSpPr>
            <a:xfrm>
              <a:off x="6365821" y="348916"/>
              <a:ext cx="1014128" cy="919401"/>
              <a:chOff x="6365821" y="348916"/>
              <a:chExt cx="1014128" cy="919401"/>
            </a:xfrm>
          </p:grpSpPr>
          <p:sp>
            <p:nvSpPr>
              <p:cNvPr id="26" name="Prostokąt 25">
                <a:extLst>
                  <a:ext uri="{FF2B5EF4-FFF2-40B4-BE49-F238E27FC236}">
                    <a16:creationId xmlns:a16="http://schemas.microsoft.com/office/drawing/2014/main" id="{0BB2D461-1C92-BF26-AB33-D56F76518156}"/>
                  </a:ext>
                </a:extLst>
              </p:cNvPr>
              <p:cNvSpPr/>
              <p:nvPr/>
            </p:nvSpPr>
            <p:spPr>
              <a:xfrm>
                <a:off x="6365821" y="348916"/>
                <a:ext cx="1014128" cy="91940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sz="1000">
                    <a:solidFill>
                      <a:schemeClr val="tx1"/>
                    </a:solidFill>
                  </a:rPr>
                  <a:t>Container 1</a:t>
                </a:r>
              </a:p>
            </p:txBody>
          </p:sp>
          <p:sp>
            <p:nvSpPr>
              <p:cNvPr id="36" name="Prostokąt 35">
                <a:extLst>
                  <a:ext uri="{FF2B5EF4-FFF2-40B4-BE49-F238E27FC236}">
                    <a16:creationId xmlns:a16="http://schemas.microsoft.com/office/drawing/2014/main" id="{EC28F2A0-6852-24D1-294F-822DF925DA0D}"/>
                  </a:ext>
                </a:extLst>
              </p:cNvPr>
              <p:cNvSpPr/>
              <p:nvPr/>
            </p:nvSpPr>
            <p:spPr>
              <a:xfrm>
                <a:off x="6414069" y="746503"/>
                <a:ext cx="905175" cy="459660"/>
              </a:xfrm>
              <a:prstGeom prst="rect">
                <a:avLst/>
              </a:prstGeom>
              <a:solidFill>
                <a:schemeClr val="accent4"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App 1</a:t>
                </a:r>
              </a:p>
            </p:txBody>
          </p:sp>
        </p:grpSp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id="{66CB8444-D23D-1B59-B041-E8CCA4B48A41}"/>
                </a:ext>
              </a:extLst>
            </p:cNvPr>
            <p:cNvSpPr/>
            <p:nvPr/>
          </p:nvSpPr>
          <p:spPr>
            <a:xfrm>
              <a:off x="6300192" y="267494"/>
              <a:ext cx="2232248" cy="2808312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l-PL" sz="1400">
                <a:solidFill>
                  <a:schemeClr val="tx1"/>
                </a:solidFill>
              </a:endParaRPr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0C2CE558-C587-E658-4A5A-A977BC76339F}"/>
                </a:ext>
              </a:extLst>
            </p:cNvPr>
            <p:cNvSpPr/>
            <p:nvPr/>
          </p:nvSpPr>
          <p:spPr>
            <a:xfrm>
              <a:off x="6372200" y="2499742"/>
              <a:ext cx="2088232" cy="4596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>
                  <a:solidFill>
                    <a:schemeClr val="tx1"/>
                  </a:solidFill>
                </a:rPr>
                <a:t>Host OS</a:t>
              </a:r>
            </a:p>
          </p:txBody>
        </p:sp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CA4706A0-8308-B0CB-35E1-76EE74FB5388}"/>
                </a:ext>
              </a:extLst>
            </p:cNvPr>
            <p:cNvGrpSpPr/>
            <p:nvPr/>
          </p:nvGrpSpPr>
          <p:grpSpPr>
            <a:xfrm>
              <a:off x="7434003" y="348916"/>
              <a:ext cx="1014128" cy="927663"/>
              <a:chOff x="6365821" y="348916"/>
              <a:chExt cx="1014128" cy="927663"/>
            </a:xfrm>
          </p:grpSpPr>
          <p:sp>
            <p:nvSpPr>
              <p:cNvPr id="39" name="Prostokąt 38">
                <a:extLst>
                  <a:ext uri="{FF2B5EF4-FFF2-40B4-BE49-F238E27FC236}">
                    <a16:creationId xmlns:a16="http://schemas.microsoft.com/office/drawing/2014/main" id="{16AC310A-6DC4-6996-993F-7ECC11789590}"/>
                  </a:ext>
                </a:extLst>
              </p:cNvPr>
              <p:cNvSpPr/>
              <p:nvPr/>
            </p:nvSpPr>
            <p:spPr>
              <a:xfrm>
                <a:off x="6365821" y="348916"/>
                <a:ext cx="1014128" cy="927663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sz="1000">
                    <a:solidFill>
                      <a:schemeClr val="tx1"/>
                    </a:solidFill>
                  </a:rPr>
                  <a:t>Container 2</a:t>
                </a:r>
              </a:p>
            </p:txBody>
          </p:sp>
          <p:sp>
            <p:nvSpPr>
              <p:cNvPr id="40" name="Prostokąt 39">
                <a:extLst>
                  <a:ext uri="{FF2B5EF4-FFF2-40B4-BE49-F238E27FC236}">
                    <a16:creationId xmlns:a16="http://schemas.microsoft.com/office/drawing/2014/main" id="{95943ECD-E7C6-DD9E-BCB9-72B234885D99}"/>
                  </a:ext>
                </a:extLst>
              </p:cNvPr>
              <p:cNvSpPr/>
              <p:nvPr/>
            </p:nvSpPr>
            <p:spPr>
              <a:xfrm>
                <a:off x="6420297" y="743180"/>
                <a:ext cx="905175" cy="459660"/>
              </a:xfrm>
              <a:prstGeom prst="rect">
                <a:avLst/>
              </a:prstGeom>
              <a:solidFill>
                <a:schemeClr val="accent4"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App 2</a:t>
                </a:r>
              </a:p>
            </p:txBody>
          </p:sp>
        </p:grpSp>
        <p:sp>
          <p:nvSpPr>
            <p:cNvPr id="48" name="Prostokąt 47">
              <a:extLst>
                <a:ext uri="{FF2B5EF4-FFF2-40B4-BE49-F238E27FC236}">
                  <a16:creationId xmlns:a16="http://schemas.microsoft.com/office/drawing/2014/main" id="{BD695F0C-F8E7-A41E-2F63-CC51A731C65F}"/>
                </a:ext>
              </a:extLst>
            </p:cNvPr>
            <p:cNvSpPr/>
            <p:nvPr/>
          </p:nvSpPr>
          <p:spPr>
            <a:xfrm>
              <a:off x="6361476" y="1384722"/>
              <a:ext cx="2098956" cy="1040885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00">
                  <a:solidFill>
                    <a:schemeClr val="tx1"/>
                  </a:solidFill>
                </a:rPr>
                <a:t>Unused resources</a:t>
              </a:r>
            </a:p>
          </p:txBody>
        </p:sp>
      </p:grpSp>
      <p:grpSp>
        <p:nvGrpSpPr>
          <p:cNvPr id="50" name="Grupa 49">
            <a:extLst>
              <a:ext uri="{FF2B5EF4-FFF2-40B4-BE49-F238E27FC236}">
                <a16:creationId xmlns:a16="http://schemas.microsoft.com/office/drawing/2014/main" id="{42331DAF-E620-4393-FCA2-37BEDD9481EB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51" name="Prostokąt 50">
              <a:extLst>
                <a:ext uri="{FF2B5EF4-FFF2-40B4-BE49-F238E27FC236}">
                  <a16:creationId xmlns:a16="http://schemas.microsoft.com/office/drawing/2014/main" id="{3D173D9E-4CF6-14A3-1C64-176B4ABC03D9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Containers consume less resources: there are no Guest OS’s</a:t>
              </a:r>
            </a:p>
          </p:txBody>
        </p:sp>
        <p:cxnSp>
          <p:nvCxnSpPr>
            <p:cNvPr id="52" name="Łącznik prosty 51">
              <a:extLst>
                <a:ext uri="{FF2B5EF4-FFF2-40B4-BE49-F238E27FC236}">
                  <a16:creationId xmlns:a16="http://schemas.microsoft.com/office/drawing/2014/main" id="{6D7073C6-78E9-EDBE-8936-54CEAFBCD6CE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599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VMs </a:t>
            </a:r>
          </a:p>
          <a:p>
            <a:pPr marL="0" indent="0">
              <a:buNone/>
            </a:pPr>
            <a:r>
              <a:rPr lang="pl-PL"/>
              <a:t>vs Containers</a:t>
            </a:r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B9C093C0-7F7B-A73F-1B75-BE5AD3FF9901}"/>
              </a:ext>
            </a:extLst>
          </p:cNvPr>
          <p:cNvGrpSpPr/>
          <p:nvPr/>
        </p:nvGrpSpPr>
        <p:grpSpPr>
          <a:xfrm>
            <a:off x="3347864" y="1059582"/>
            <a:ext cx="2232248" cy="3537818"/>
            <a:chOff x="3347864" y="267494"/>
            <a:chExt cx="2232248" cy="3537818"/>
          </a:xfrm>
        </p:grpSpPr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8145C294-FDF6-EDE3-146A-A1B44FCF4BA1}"/>
                </a:ext>
              </a:extLst>
            </p:cNvPr>
            <p:cNvSpPr/>
            <p:nvPr/>
          </p:nvSpPr>
          <p:spPr>
            <a:xfrm>
              <a:off x="3399306" y="2859782"/>
              <a:ext cx="2114813" cy="34116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00">
                  <a:solidFill>
                    <a:schemeClr val="bg1"/>
                  </a:solidFill>
                </a:rPr>
                <a:t>Hypervisor</a:t>
              </a:r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6704F9DB-254B-3CA1-1E80-E4F1ECD29C81}"/>
                </a:ext>
              </a:extLst>
            </p:cNvPr>
            <p:cNvSpPr/>
            <p:nvPr/>
          </p:nvSpPr>
          <p:spPr>
            <a:xfrm>
              <a:off x="4499992" y="348916"/>
              <a:ext cx="1014128" cy="2510866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1400">
                  <a:solidFill>
                    <a:schemeClr val="tx1"/>
                  </a:solidFill>
                </a:rPr>
                <a:t>VM 1</a:t>
              </a:r>
            </a:p>
          </p:txBody>
        </p:sp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7FACAED6-49EB-1BB2-42F0-42CB362E2C57}"/>
                </a:ext>
              </a:extLst>
            </p:cNvPr>
            <p:cNvSpPr/>
            <p:nvPr/>
          </p:nvSpPr>
          <p:spPr>
            <a:xfrm>
              <a:off x="3413493" y="348916"/>
              <a:ext cx="1014128" cy="2510866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l-PL" sz="1400">
                  <a:solidFill>
                    <a:schemeClr val="tx1"/>
                  </a:solidFill>
                </a:rPr>
                <a:t>VM 1</a:t>
              </a:r>
            </a:p>
          </p:txBody>
        </p:sp>
        <p:grpSp>
          <p:nvGrpSpPr>
            <p:cNvPr id="19" name="Grupa 18">
              <a:extLst>
                <a:ext uri="{FF2B5EF4-FFF2-40B4-BE49-F238E27FC236}">
                  <a16:creationId xmlns:a16="http://schemas.microsoft.com/office/drawing/2014/main" id="{202DD783-E25A-5B95-E72E-4D0EB57D38DA}"/>
                </a:ext>
              </a:extLst>
            </p:cNvPr>
            <p:cNvGrpSpPr/>
            <p:nvPr/>
          </p:nvGrpSpPr>
          <p:grpSpPr>
            <a:xfrm>
              <a:off x="3463625" y="743180"/>
              <a:ext cx="905175" cy="1531046"/>
              <a:chOff x="3463625" y="743180"/>
              <a:chExt cx="905175" cy="1531046"/>
            </a:xfrm>
          </p:grpSpPr>
          <p:sp>
            <p:nvSpPr>
              <p:cNvPr id="2" name="Prostokąt 1">
                <a:extLst>
                  <a:ext uri="{FF2B5EF4-FFF2-40B4-BE49-F238E27FC236}">
                    <a16:creationId xmlns:a16="http://schemas.microsoft.com/office/drawing/2014/main" id="{805C560B-468E-9284-0890-A1994EF6C34E}"/>
                  </a:ext>
                </a:extLst>
              </p:cNvPr>
              <p:cNvSpPr/>
              <p:nvPr/>
            </p:nvSpPr>
            <p:spPr>
              <a:xfrm>
                <a:off x="3463625" y="1276580"/>
                <a:ext cx="905175" cy="459660"/>
              </a:xfrm>
              <a:prstGeom prst="rect">
                <a:avLst/>
              </a:prstGeom>
              <a:solidFill>
                <a:schemeClr val="accent4"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App 2</a:t>
                </a:r>
              </a:p>
            </p:txBody>
          </p:sp>
          <p:sp>
            <p:nvSpPr>
              <p:cNvPr id="3" name="Prostokąt 2">
                <a:extLst>
                  <a:ext uri="{FF2B5EF4-FFF2-40B4-BE49-F238E27FC236}">
                    <a16:creationId xmlns:a16="http://schemas.microsoft.com/office/drawing/2014/main" id="{E64E0307-12E0-9767-E7DE-8EA5BE3E1FE1}"/>
                  </a:ext>
                </a:extLst>
              </p:cNvPr>
              <p:cNvSpPr/>
              <p:nvPr/>
            </p:nvSpPr>
            <p:spPr>
              <a:xfrm>
                <a:off x="3463625" y="1814566"/>
                <a:ext cx="905175" cy="4596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Kernel</a:t>
                </a:r>
              </a:p>
            </p:txBody>
          </p:sp>
          <p:sp>
            <p:nvSpPr>
              <p:cNvPr id="14" name="Prostokąt 13">
                <a:extLst>
                  <a:ext uri="{FF2B5EF4-FFF2-40B4-BE49-F238E27FC236}">
                    <a16:creationId xmlns:a16="http://schemas.microsoft.com/office/drawing/2014/main" id="{5BB2BBB9-ED96-B2FE-5DBE-15D455C3C8FB}"/>
                  </a:ext>
                </a:extLst>
              </p:cNvPr>
              <p:cNvSpPr/>
              <p:nvPr/>
            </p:nvSpPr>
            <p:spPr>
              <a:xfrm>
                <a:off x="3463625" y="743180"/>
                <a:ext cx="905175" cy="459660"/>
              </a:xfrm>
              <a:prstGeom prst="rect">
                <a:avLst/>
              </a:prstGeom>
              <a:solidFill>
                <a:schemeClr val="accent4"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App 1</a:t>
                </a:r>
              </a:p>
            </p:txBody>
          </p:sp>
        </p:grpSp>
        <p:grpSp>
          <p:nvGrpSpPr>
            <p:cNvPr id="18" name="Grupa 17">
              <a:extLst>
                <a:ext uri="{FF2B5EF4-FFF2-40B4-BE49-F238E27FC236}">
                  <a16:creationId xmlns:a16="http://schemas.microsoft.com/office/drawing/2014/main" id="{90148948-1377-D92A-7221-BCCC03B056E1}"/>
                </a:ext>
              </a:extLst>
            </p:cNvPr>
            <p:cNvGrpSpPr/>
            <p:nvPr/>
          </p:nvGrpSpPr>
          <p:grpSpPr>
            <a:xfrm>
              <a:off x="4568525" y="743180"/>
              <a:ext cx="905175" cy="1531046"/>
              <a:chOff x="4568525" y="743180"/>
              <a:chExt cx="905175" cy="1531046"/>
            </a:xfrm>
          </p:grpSpPr>
          <p:sp>
            <p:nvSpPr>
              <p:cNvPr id="15" name="Prostokąt 14">
                <a:extLst>
                  <a:ext uri="{FF2B5EF4-FFF2-40B4-BE49-F238E27FC236}">
                    <a16:creationId xmlns:a16="http://schemas.microsoft.com/office/drawing/2014/main" id="{A7463574-D4D9-BA63-81C6-80556316809D}"/>
                  </a:ext>
                </a:extLst>
              </p:cNvPr>
              <p:cNvSpPr/>
              <p:nvPr/>
            </p:nvSpPr>
            <p:spPr>
              <a:xfrm>
                <a:off x="4568525" y="1276580"/>
                <a:ext cx="905175" cy="459660"/>
              </a:xfrm>
              <a:prstGeom prst="rect">
                <a:avLst/>
              </a:prstGeom>
              <a:solidFill>
                <a:schemeClr val="accent4"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App 4</a:t>
                </a:r>
              </a:p>
            </p:txBody>
          </p:sp>
          <p:sp>
            <p:nvSpPr>
              <p:cNvPr id="16" name="Prostokąt 15">
                <a:extLst>
                  <a:ext uri="{FF2B5EF4-FFF2-40B4-BE49-F238E27FC236}">
                    <a16:creationId xmlns:a16="http://schemas.microsoft.com/office/drawing/2014/main" id="{CB7FCF4F-BE8C-378A-44E5-135598C92B15}"/>
                  </a:ext>
                </a:extLst>
              </p:cNvPr>
              <p:cNvSpPr/>
              <p:nvPr/>
            </p:nvSpPr>
            <p:spPr>
              <a:xfrm>
                <a:off x="4568525" y="1814566"/>
                <a:ext cx="905175" cy="4596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Kernel</a:t>
                </a:r>
              </a:p>
            </p:txBody>
          </p:sp>
          <p:sp>
            <p:nvSpPr>
              <p:cNvPr id="17" name="Prostokąt 16">
                <a:extLst>
                  <a:ext uri="{FF2B5EF4-FFF2-40B4-BE49-F238E27FC236}">
                    <a16:creationId xmlns:a16="http://schemas.microsoft.com/office/drawing/2014/main" id="{280DCEE5-F5A9-0DB7-333E-08436C832AA3}"/>
                  </a:ext>
                </a:extLst>
              </p:cNvPr>
              <p:cNvSpPr/>
              <p:nvPr/>
            </p:nvSpPr>
            <p:spPr>
              <a:xfrm>
                <a:off x="4568525" y="743180"/>
                <a:ext cx="905175" cy="459660"/>
              </a:xfrm>
              <a:prstGeom prst="rect">
                <a:avLst/>
              </a:prstGeom>
              <a:solidFill>
                <a:schemeClr val="accent4"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App 3</a:t>
                </a:r>
              </a:p>
            </p:txBody>
          </p:sp>
        </p:grpSp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90692EC7-8879-79B5-0B9F-527A5CA3BE38}"/>
                </a:ext>
              </a:extLst>
            </p:cNvPr>
            <p:cNvSpPr/>
            <p:nvPr/>
          </p:nvSpPr>
          <p:spPr>
            <a:xfrm>
              <a:off x="3347864" y="267494"/>
              <a:ext cx="2232248" cy="3537818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l-PL" sz="1400">
                <a:solidFill>
                  <a:schemeClr val="tx1"/>
                </a:solidFill>
              </a:endParaRPr>
            </a:p>
          </p:txBody>
        </p:sp>
        <p:sp>
          <p:nvSpPr>
            <p:cNvPr id="22" name="Prostokąt 21">
              <a:extLst>
                <a:ext uri="{FF2B5EF4-FFF2-40B4-BE49-F238E27FC236}">
                  <a16:creationId xmlns:a16="http://schemas.microsoft.com/office/drawing/2014/main" id="{BB10C4E6-E50A-6FC9-2622-738D3431ABC8}"/>
                </a:ext>
              </a:extLst>
            </p:cNvPr>
            <p:cNvSpPr/>
            <p:nvPr/>
          </p:nvSpPr>
          <p:spPr>
            <a:xfrm>
              <a:off x="3399307" y="3273301"/>
              <a:ext cx="2114812" cy="4596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>
                  <a:solidFill>
                    <a:schemeClr val="bg1"/>
                  </a:solidFill>
                </a:rPr>
                <a:t>Hardware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B4FAFDA1-4F47-F766-E743-70EC7158FAAF}"/>
                </a:ext>
              </a:extLst>
            </p:cNvPr>
            <p:cNvSpPr/>
            <p:nvPr/>
          </p:nvSpPr>
          <p:spPr>
            <a:xfrm>
              <a:off x="3471415" y="2337174"/>
              <a:ext cx="897385" cy="45966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00">
                  <a:solidFill>
                    <a:schemeClr val="bg1"/>
                  </a:solidFill>
                </a:rPr>
                <a:t>Virtual Hardware</a:t>
              </a:r>
            </a:p>
          </p:txBody>
        </p:sp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04CAF31D-EEF1-F42E-D9F7-D4AE36D6ECD7}"/>
                </a:ext>
              </a:extLst>
            </p:cNvPr>
            <p:cNvSpPr/>
            <p:nvPr/>
          </p:nvSpPr>
          <p:spPr>
            <a:xfrm>
              <a:off x="4572419" y="2337174"/>
              <a:ext cx="897385" cy="45966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00">
                  <a:solidFill>
                    <a:schemeClr val="bg1"/>
                  </a:solidFill>
                </a:rPr>
                <a:t>Virtual Hardware</a:t>
              </a:r>
            </a:p>
          </p:txBody>
        </p:sp>
      </p:grpSp>
      <p:grpSp>
        <p:nvGrpSpPr>
          <p:cNvPr id="49" name="Grupa 48">
            <a:extLst>
              <a:ext uri="{FF2B5EF4-FFF2-40B4-BE49-F238E27FC236}">
                <a16:creationId xmlns:a16="http://schemas.microsoft.com/office/drawing/2014/main" id="{C37CE6E3-9430-4DD2-7FD0-201478E81378}"/>
              </a:ext>
            </a:extLst>
          </p:cNvPr>
          <p:cNvGrpSpPr/>
          <p:nvPr/>
        </p:nvGrpSpPr>
        <p:grpSpPr>
          <a:xfrm>
            <a:off x="6300192" y="1059581"/>
            <a:ext cx="2232248" cy="3537817"/>
            <a:chOff x="6300192" y="267493"/>
            <a:chExt cx="2232248" cy="3537817"/>
          </a:xfrm>
        </p:grpSpPr>
        <p:grpSp>
          <p:nvGrpSpPr>
            <p:cNvPr id="37" name="Grupa 36">
              <a:extLst>
                <a:ext uri="{FF2B5EF4-FFF2-40B4-BE49-F238E27FC236}">
                  <a16:creationId xmlns:a16="http://schemas.microsoft.com/office/drawing/2014/main" id="{5E98FA84-2293-234F-3B92-99368428BDFC}"/>
                </a:ext>
              </a:extLst>
            </p:cNvPr>
            <p:cNvGrpSpPr/>
            <p:nvPr/>
          </p:nvGrpSpPr>
          <p:grpSpPr>
            <a:xfrm>
              <a:off x="6365821" y="348916"/>
              <a:ext cx="1014128" cy="2510866"/>
              <a:chOff x="6365821" y="348916"/>
              <a:chExt cx="1014128" cy="2510866"/>
            </a:xfrm>
          </p:grpSpPr>
          <p:sp>
            <p:nvSpPr>
              <p:cNvPr id="26" name="Prostokąt 25">
                <a:extLst>
                  <a:ext uri="{FF2B5EF4-FFF2-40B4-BE49-F238E27FC236}">
                    <a16:creationId xmlns:a16="http://schemas.microsoft.com/office/drawing/2014/main" id="{0BB2D461-1C92-BF26-AB33-D56F76518156}"/>
                  </a:ext>
                </a:extLst>
              </p:cNvPr>
              <p:cNvSpPr/>
              <p:nvPr/>
            </p:nvSpPr>
            <p:spPr>
              <a:xfrm>
                <a:off x="6365821" y="348916"/>
                <a:ext cx="1014128" cy="2510866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sz="1000">
                    <a:solidFill>
                      <a:schemeClr val="tx1"/>
                    </a:solidFill>
                  </a:rPr>
                  <a:t>Container 1</a:t>
                </a:r>
              </a:p>
            </p:txBody>
          </p:sp>
          <p:sp>
            <p:nvSpPr>
              <p:cNvPr id="36" name="Prostokąt 35">
                <a:extLst>
                  <a:ext uri="{FF2B5EF4-FFF2-40B4-BE49-F238E27FC236}">
                    <a16:creationId xmlns:a16="http://schemas.microsoft.com/office/drawing/2014/main" id="{EC28F2A0-6852-24D1-294F-822DF925DA0D}"/>
                  </a:ext>
                </a:extLst>
              </p:cNvPr>
              <p:cNvSpPr/>
              <p:nvPr/>
            </p:nvSpPr>
            <p:spPr>
              <a:xfrm>
                <a:off x="6414069" y="746503"/>
                <a:ext cx="905175" cy="459660"/>
              </a:xfrm>
              <a:prstGeom prst="rect">
                <a:avLst/>
              </a:prstGeom>
              <a:solidFill>
                <a:schemeClr val="accent4"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App 1</a:t>
                </a:r>
              </a:p>
            </p:txBody>
          </p:sp>
        </p:grpSp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id="{66CB8444-D23D-1B59-B041-E8CCA4B48A41}"/>
                </a:ext>
              </a:extLst>
            </p:cNvPr>
            <p:cNvSpPr/>
            <p:nvPr/>
          </p:nvSpPr>
          <p:spPr>
            <a:xfrm>
              <a:off x="6300192" y="267493"/>
              <a:ext cx="2232248" cy="3537817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l-PL" sz="1400">
                <a:solidFill>
                  <a:schemeClr val="tx1"/>
                </a:solidFill>
              </a:endParaRPr>
            </a:p>
          </p:txBody>
        </p:sp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CA4706A0-8308-B0CB-35E1-76EE74FB5388}"/>
                </a:ext>
              </a:extLst>
            </p:cNvPr>
            <p:cNvGrpSpPr/>
            <p:nvPr/>
          </p:nvGrpSpPr>
          <p:grpSpPr>
            <a:xfrm>
              <a:off x="7434003" y="348916"/>
              <a:ext cx="1014128" cy="2510866"/>
              <a:chOff x="6365821" y="348916"/>
              <a:chExt cx="1014128" cy="2510866"/>
            </a:xfrm>
          </p:grpSpPr>
          <p:sp>
            <p:nvSpPr>
              <p:cNvPr id="39" name="Prostokąt 38">
                <a:extLst>
                  <a:ext uri="{FF2B5EF4-FFF2-40B4-BE49-F238E27FC236}">
                    <a16:creationId xmlns:a16="http://schemas.microsoft.com/office/drawing/2014/main" id="{16AC310A-6DC4-6996-993F-7ECC11789590}"/>
                  </a:ext>
                </a:extLst>
              </p:cNvPr>
              <p:cNvSpPr/>
              <p:nvPr/>
            </p:nvSpPr>
            <p:spPr>
              <a:xfrm>
                <a:off x="6365821" y="348916"/>
                <a:ext cx="1014128" cy="2510866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sz="1000">
                    <a:solidFill>
                      <a:schemeClr val="tx1"/>
                    </a:solidFill>
                  </a:rPr>
                  <a:t>Container 2</a:t>
                </a:r>
              </a:p>
            </p:txBody>
          </p:sp>
          <p:sp>
            <p:nvSpPr>
              <p:cNvPr id="40" name="Prostokąt 39">
                <a:extLst>
                  <a:ext uri="{FF2B5EF4-FFF2-40B4-BE49-F238E27FC236}">
                    <a16:creationId xmlns:a16="http://schemas.microsoft.com/office/drawing/2014/main" id="{95943ECD-E7C6-DD9E-BCB9-72B234885D99}"/>
                  </a:ext>
                </a:extLst>
              </p:cNvPr>
              <p:cNvSpPr/>
              <p:nvPr/>
            </p:nvSpPr>
            <p:spPr>
              <a:xfrm>
                <a:off x="6420297" y="743180"/>
                <a:ext cx="905175" cy="459660"/>
              </a:xfrm>
              <a:prstGeom prst="rect">
                <a:avLst/>
              </a:prstGeom>
              <a:solidFill>
                <a:schemeClr val="accent4"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App 2</a:t>
                </a:r>
              </a:p>
            </p:txBody>
          </p:sp>
        </p:grp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0C2CE558-C587-E658-4A5A-A977BC76339F}"/>
                </a:ext>
              </a:extLst>
            </p:cNvPr>
            <p:cNvSpPr/>
            <p:nvPr/>
          </p:nvSpPr>
          <p:spPr>
            <a:xfrm>
              <a:off x="6357253" y="1817099"/>
              <a:ext cx="2088232" cy="4596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>
                  <a:solidFill>
                    <a:schemeClr val="tx1"/>
                  </a:solidFill>
                </a:rPr>
                <a:t>Kernel</a:t>
              </a:r>
            </a:p>
          </p:txBody>
        </p:sp>
      </p:grpSp>
      <p:grpSp>
        <p:nvGrpSpPr>
          <p:cNvPr id="50" name="Grupa 49">
            <a:extLst>
              <a:ext uri="{FF2B5EF4-FFF2-40B4-BE49-F238E27FC236}">
                <a16:creationId xmlns:a16="http://schemas.microsoft.com/office/drawing/2014/main" id="{42331DAF-E620-4393-FCA2-37BEDD9481EB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51" name="Prostokąt 50">
              <a:extLst>
                <a:ext uri="{FF2B5EF4-FFF2-40B4-BE49-F238E27FC236}">
                  <a16:creationId xmlns:a16="http://schemas.microsoft.com/office/drawing/2014/main" id="{3D173D9E-4CF6-14A3-1C64-176B4ABC03D9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... but sharing kernels may be dangerous…</a:t>
              </a:r>
            </a:p>
          </p:txBody>
        </p:sp>
        <p:cxnSp>
          <p:nvCxnSpPr>
            <p:cNvPr id="52" name="Łącznik prosty 51">
              <a:extLst>
                <a:ext uri="{FF2B5EF4-FFF2-40B4-BE49-F238E27FC236}">
                  <a16:creationId xmlns:a16="http://schemas.microsoft.com/office/drawing/2014/main" id="{6D7073C6-78E9-EDBE-8936-54CEAFBCD6CE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rostokąt 8">
            <a:extLst>
              <a:ext uri="{FF2B5EF4-FFF2-40B4-BE49-F238E27FC236}">
                <a16:creationId xmlns:a16="http://schemas.microsoft.com/office/drawing/2014/main" id="{E74F7915-9A38-E66D-16B7-3D367F18688C}"/>
              </a:ext>
            </a:extLst>
          </p:cNvPr>
          <p:cNvSpPr/>
          <p:nvPr/>
        </p:nvSpPr>
        <p:spPr>
          <a:xfrm>
            <a:off x="6357253" y="4068631"/>
            <a:ext cx="2114812" cy="45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bg1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74031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Linux namespaces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4176A27A-5D0B-DB3F-A843-EE37D0D3F40E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AB45351D-3D39-5008-1D93-B2C7421ACF1A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ensure that each process has its own view of the system. </a:t>
              </a:r>
            </a:p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It can see only some of the files, processes and network interfaces</a:t>
              </a:r>
            </a:p>
          </p:txBody>
        </p:sp>
        <p:cxnSp>
          <p:nvCxnSpPr>
            <p:cNvPr id="6" name="Łącznik prosty 5">
              <a:extLst>
                <a:ext uri="{FF2B5EF4-FFF2-40B4-BE49-F238E27FC236}">
                  <a16:creationId xmlns:a16="http://schemas.microsoft.com/office/drawing/2014/main" id="{53C62CEA-958D-37A3-D73E-CF66F0180B50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a 1">
            <a:extLst>
              <a:ext uri="{FF2B5EF4-FFF2-40B4-BE49-F238E27FC236}">
                <a16:creationId xmlns:a16="http://schemas.microsoft.com/office/drawing/2014/main" id="{D88D6A09-4CA3-0D9A-E027-D468B8B325E1}"/>
              </a:ext>
            </a:extLst>
          </p:cNvPr>
          <p:cNvGrpSpPr/>
          <p:nvPr/>
        </p:nvGrpSpPr>
        <p:grpSpPr>
          <a:xfrm>
            <a:off x="5364088" y="1167594"/>
            <a:ext cx="2232248" cy="2808312"/>
            <a:chOff x="6300192" y="267494"/>
            <a:chExt cx="2232248" cy="2808312"/>
          </a:xfrm>
        </p:grpSpPr>
        <p:grpSp>
          <p:nvGrpSpPr>
            <p:cNvPr id="3" name="Grupa 2">
              <a:extLst>
                <a:ext uri="{FF2B5EF4-FFF2-40B4-BE49-F238E27FC236}">
                  <a16:creationId xmlns:a16="http://schemas.microsoft.com/office/drawing/2014/main" id="{83B0D9F4-9694-1767-AB17-DF2CF174F866}"/>
                </a:ext>
              </a:extLst>
            </p:cNvPr>
            <p:cNvGrpSpPr/>
            <p:nvPr/>
          </p:nvGrpSpPr>
          <p:grpSpPr>
            <a:xfrm>
              <a:off x="6365821" y="348916"/>
              <a:ext cx="1014128" cy="919401"/>
              <a:chOff x="6365821" y="348916"/>
              <a:chExt cx="1014128" cy="919401"/>
            </a:xfrm>
          </p:grpSpPr>
          <p:sp>
            <p:nvSpPr>
              <p:cNvPr id="14" name="Prostokąt 13">
                <a:extLst>
                  <a:ext uri="{FF2B5EF4-FFF2-40B4-BE49-F238E27FC236}">
                    <a16:creationId xmlns:a16="http://schemas.microsoft.com/office/drawing/2014/main" id="{5F7BBEB5-5143-66F0-85C3-105D60CE0A98}"/>
                  </a:ext>
                </a:extLst>
              </p:cNvPr>
              <p:cNvSpPr/>
              <p:nvPr/>
            </p:nvSpPr>
            <p:spPr>
              <a:xfrm>
                <a:off x="6365821" y="348916"/>
                <a:ext cx="1014128" cy="91940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sz="1000">
                    <a:solidFill>
                      <a:schemeClr val="tx1"/>
                    </a:solidFill>
                  </a:rPr>
                  <a:t>Container 1</a:t>
                </a:r>
              </a:p>
            </p:txBody>
          </p:sp>
          <p:sp>
            <p:nvSpPr>
              <p:cNvPr id="15" name="Prostokąt 14">
                <a:extLst>
                  <a:ext uri="{FF2B5EF4-FFF2-40B4-BE49-F238E27FC236}">
                    <a16:creationId xmlns:a16="http://schemas.microsoft.com/office/drawing/2014/main" id="{0AAC3282-0A16-B6B1-AB03-DC8AEDE939C7}"/>
                  </a:ext>
                </a:extLst>
              </p:cNvPr>
              <p:cNvSpPr/>
              <p:nvPr/>
            </p:nvSpPr>
            <p:spPr>
              <a:xfrm>
                <a:off x="6414069" y="746503"/>
                <a:ext cx="905175" cy="459660"/>
              </a:xfrm>
              <a:prstGeom prst="rect">
                <a:avLst/>
              </a:prstGeom>
              <a:solidFill>
                <a:schemeClr val="accent4"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App 1</a:t>
                </a:r>
              </a:p>
            </p:txBody>
          </p:sp>
        </p:grpSp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05C220D1-5C9D-486A-2C30-B540EA3C0096}"/>
                </a:ext>
              </a:extLst>
            </p:cNvPr>
            <p:cNvSpPr/>
            <p:nvPr/>
          </p:nvSpPr>
          <p:spPr>
            <a:xfrm>
              <a:off x="6300192" y="267494"/>
              <a:ext cx="2232248" cy="2808312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pl-PL" sz="1400">
                <a:solidFill>
                  <a:schemeClr val="tx1"/>
                </a:solidFill>
              </a:endParaRPr>
            </a:p>
          </p:txBody>
        </p:sp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86525B95-7504-582C-1A89-95D51E066DED}"/>
                </a:ext>
              </a:extLst>
            </p:cNvPr>
            <p:cNvSpPr/>
            <p:nvPr/>
          </p:nvSpPr>
          <p:spPr>
            <a:xfrm>
              <a:off x="6372200" y="2499742"/>
              <a:ext cx="2088232" cy="45966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>
                  <a:solidFill>
                    <a:schemeClr val="tx1"/>
                  </a:solidFill>
                </a:rPr>
                <a:t>Host OS</a:t>
              </a:r>
            </a:p>
          </p:txBody>
        </p:sp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9133D43D-27E9-DAB4-C9F7-ED51B72220D0}"/>
                </a:ext>
              </a:extLst>
            </p:cNvPr>
            <p:cNvGrpSpPr/>
            <p:nvPr/>
          </p:nvGrpSpPr>
          <p:grpSpPr>
            <a:xfrm>
              <a:off x="7434003" y="348916"/>
              <a:ext cx="1014128" cy="927663"/>
              <a:chOff x="6365821" y="348916"/>
              <a:chExt cx="1014128" cy="927663"/>
            </a:xfrm>
          </p:grpSpPr>
          <p:sp>
            <p:nvSpPr>
              <p:cNvPr id="12" name="Prostokąt 11">
                <a:extLst>
                  <a:ext uri="{FF2B5EF4-FFF2-40B4-BE49-F238E27FC236}">
                    <a16:creationId xmlns:a16="http://schemas.microsoft.com/office/drawing/2014/main" id="{97DB92FB-E29A-15D7-3C02-B5E616339EE4}"/>
                  </a:ext>
                </a:extLst>
              </p:cNvPr>
              <p:cNvSpPr/>
              <p:nvPr/>
            </p:nvSpPr>
            <p:spPr>
              <a:xfrm>
                <a:off x="6365821" y="348916"/>
                <a:ext cx="1014128" cy="927663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l-PL" sz="1000">
                    <a:solidFill>
                      <a:schemeClr val="tx1"/>
                    </a:solidFill>
                  </a:rPr>
                  <a:t>Container 2</a:t>
                </a:r>
              </a:p>
            </p:txBody>
          </p:sp>
          <p:sp>
            <p:nvSpPr>
              <p:cNvPr id="13" name="Prostokąt 12">
                <a:extLst>
                  <a:ext uri="{FF2B5EF4-FFF2-40B4-BE49-F238E27FC236}">
                    <a16:creationId xmlns:a16="http://schemas.microsoft.com/office/drawing/2014/main" id="{2C3D041E-F459-782F-6199-B54256B4CC96}"/>
                  </a:ext>
                </a:extLst>
              </p:cNvPr>
              <p:cNvSpPr/>
              <p:nvPr/>
            </p:nvSpPr>
            <p:spPr>
              <a:xfrm>
                <a:off x="6420297" y="743180"/>
                <a:ext cx="905175" cy="459660"/>
              </a:xfrm>
              <a:prstGeom prst="rect">
                <a:avLst/>
              </a:prstGeom>
              <a:solidFill>
                <a:schemeClr val="accent4"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1400">
                    <a:solidFill>
                      <a:schemeClr val="tx1"/>
                    </a:solidFill>
                  </a:rPr>
                  <a:t>App 2</a:t>
                </a:r>
              </a:p>
            </p:txBody>
          </p:sp>
        </p:grpSp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73D982D3-8340-5923-2969-33B9A3D7B9BF}"/>
                </a:ext>
              </a:extLst>
            </p:cNvPr>
            <p:cNvSpPr/>
            <p:nvPr/>
          </p:nvSpPr>
          <p:spPr>
            <a:xfrm>
              <a:off x="6361476" y="1384722"/>
              <a:ext cx="2098956" cy="1040885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00">
                  <a:solidFill>
                    <a:schemeClr val="tx1"/>
                  </a:solidFill>
                </a:rPr>
                <a:t>Unused resources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7853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  <a:alpha val="49818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b="1" dirty="0" err="1" smtClean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1D32CEBE-463C-B745-853E-74B7DA8C9437}" vid="{47B320BF-CE22-D04F-ABA0-9D2F8211922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E6013740E8B4FA4A0B74ACF21CA07" ma:contentTypeVersion="10" ma:contentTypeDescription="Create a new document." ma:contentTypeScope="" ma:versionID="f69e595a52d37f6c3589f10fd23d40f5">
  <xsd:schema xmlns:xsd="http://www.w3.org/2001/XMLSchema" xmlns:xs="http://www.w3.org/2001/XMLSchema" xmlns:p="http://schemas.microsoft.com/office/2006/metadata/properties" xmlns:ns2="6b750b55-dfa5-499b-b8da-89311785d0e6" xmlns:ns3="1c5e5fe8-7bbe-4d7a-9019-0d59e96e7ac6" targetNamespace="http://schemas.microsoft.com/office/2006/metadata/properties" ma:root="true" ma:fieldsID="7b6732c633cde34e520f837b84df9f87" ns2:_="" ns3:_="">
    <xsd:import namespace="6b750b55-dfa5-499b-b8da-89311785d0e6"/>
    <xsd:import namespace="1c5e5fe8-7bbe-4d7a-9019-0d59e96e7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50b55-dfa5-499b-b8da-89311785d0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acc8a4f-7760-4777-b4cb-e58fd8606a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e5fe8-7bbe-4d7a-9019-0d59e96e7ac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fd0d74-201d-478e-8ce8-1a7e2ff02000}" ma:internalName="TaxCatchAll" ma:showField="CatchAllData" ma:web="1c5e5fe8-7bbe-4d7a-9019-0d59e96e7a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5e5fe8-7bbe-4d7a-9019-0d59e96e7ac6" xsi:nil="true"/>
    <lcf76f155ced4ddcb4097134ff3c332f xmlns="6b750b55-dfa5-499b-b8da-89311785d0e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963C68D-36D4-4AE7-9852-475CBDE41CB8}"/>
</file>

<file path=customXml/itemProps2.xml><?xml version="1.0" encoding="utf-8"?>
<ds:datastoreItem xmlns:ds="http://schemas.openxmlformats.org/officeDocument/2006/customXml" ds:itemID="{96D259A9-082D-4024-BE69-4119BEBF472F}"/>
</file>

<file path=customXml/itemProps3.xml><?xml version="1.0" encoding="utf-8"?>
<ds:datastoreItem xmlns:ds="http://schemas.openxmlformats.org/officeDocument/2006/customXml" ds:itemID="{9A8815F5-5C3E-48F9-BCE8-8C2D38F706E0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3262</TotalTime>
  <Words>452</Words>
  <Application>Microsoft Macintosh PowerPoint</Application>
  <PresentationFormat>Pokaz na ekranie (16:9)</PresentationFormat>
  <Paragraphs>109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Helvetica Neue Condensed</vt:lpstr>
      <vt:lpstr>Roboto Black</vt:lpstr>
      <vt:lpstr>Default Theme</vt:lpstr>
      <vt:lpstr>Docker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Szablony PPT 2022</dc:title>
  <dc:creator>Wodecki Andrzej</dc:creator>
  <cp:lastModifiedBy>Wodecki Andrzej</cp:lastModifiedBy>
  <cp:revision>337</cp:revision>
  <dcterms:created xsi:type="dcterms:W3CDTF">2022-09-22T14:05:16Z</dcterms:created>
  <dcterms:modified xsi:type="dcterms:W3CDTF">2023-01-18T19:37:29Z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0x010100D3EE6013740E8B4FA4A0B74ACF21CA07</vt:lpwstr>
  </property>
</Properties>
</file>