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sldIdLst>
    <p:sldId id="1659" r:id="rId2"/>
    <p:sldId id="1700" r:id="rId3"/>
    <p:sldId id="1641" r:id="rId4"/>
    <p:sldId id="1651" r:id="rId5"/>
    <p:sldId id="1699" r:id="rId6"/>
    <p:sldId id="1656" r:id="rId7"/>
    <p:sldId id="1647" r:id="rId8"/>
    <p:sldId id="1648" r:id="rId9"/>
    <p:sldId id="1645" r:id="rId10"/>
    <p:sldId id="1655" r:id="rId11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80"/>
    <p:restoredTop sz="81769"/>
  </p:normalViewPr>
  <p:slideViewPr>
    <p:cSldViewPr snapToGrid="0" snapToObjects="1">
      <p:cViewPr varScale="1">
        <p:scale>
          <a:sx n="108" d="100"/>
          <a:sy n="108" d="100"/>
        </p:scale>
        <p:origin x="208" y="672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A4B0DF2-D047-6E4C-9EB8-B06AE332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Consumers and Producers</a:t>
            </a:r>
          </a:p>
        </p:txBody>
      </p:sp>
    </p:spTree>
    <p:extLst>
      <p:ext uri="{BB962C8B-B14F-4D97-AF65-F5344CB8AC3E}">
        <p14:creationId xmlns:p14="http://schemas.microsoft.com/office/powerpoint/2010/main" val="56638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31D7851-F3E5-134A-945B-23D4E779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Event data – social media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5957CC-2D91-F245-9D1F-F8BD436F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74A8A1-0EF0-8E4F-BC6D-6AE0B330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User Behavior:</a:t>
            </a:r>
          </a:p>
          <a:p>
            <a:r>
              <a:rPr lang="pl-PL"/>
              <a:t>- Publish sth.</a:t>
            </a:r>
          </a:p>
          <a:p>
            <a:r>
              <a:rPr lang="pl-PL"/>
              <a:t>- Share an object (entry, photo, video, ...)</a:t>
            </a:r>
          </a:p>
          <a:p>
            <a:r>
              <a:rPr lang="pl-PL"/>
              <a:t>- Like an item</a:t>
            </a:r>
          </a:p>
          <a:p>
            <a:r>
              <a:rPr lang="pl-PL"/>
              <a:t>- Add hashtag</a:t>
            </a:r>
          </a:p>
          <a:p>
            <a:r>
              <a:rPr lang="pl-PL"/>
              <a:t>- Provide feedback</a:t>
            </a:r>
          </a:p>
          <a:p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1F134F88-C467-B749-9A18-9C9AEBF1D3F2}"/>
              </a:ext>
            </a:extLst>
          </p:cNvPr>
          <p:cNvGrpSpPr/>
          <p:nvPr/>
        </p:nvGrpSpPr>
        <p:grpSpPr>
          <a:xfrm>
            <a:off x="5603124" y="1994044"/>
            <a:ext cx="1251579" cy="1061118"/>
            <a:chOff x="5660651" y="2494631"/>
            <a:chExt cx="1497089" cy="1269268"/>
          </a:xfrm>
        </p:grpSpPr>
        <p:pic>
          <p:nvPicPr>
            <p:cNvPr id="8" name="Grafika 7" descr="Połączenia kontur">
              <a:extLst>
                <a:ext uri="{FF2B5EF4-FFF2-40B4-BE49-F238E27FC236}">
                  <a16:creationId xmlns:a16="http://schemas.microsoft.com/office/drawing/2014/main" id="{B29A9656-6383-414D-AEAC-9BBBEEFC8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43554" y="2494631"/>
              <a:ext cx="914400" cy="914400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DD1B65D8-D281-C64D-8FCC-F33163ADA5A7}"/>
                </a:ext>
              </a:extLst>
            </p:cNvPr>
            <p:cNvSpPr txBox="1"/>
            <p:nvPr/>
          </p:nvSpPr>
          <p:spPr>
            <a:xfrm>
              <a:off x="5660651" y="3325597"/>
              <a:ext cx="1497089" cy="438302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social media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3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A4B0DF2-D047-6E4C-9EB8-B06AE332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Consumers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371304A-8F68-F520-5663-0C5987026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C98F66D-E0D6-178F-04B4-D3CCF3CA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66" y="1076325"/>
            <a:ext cx="5102184" cy="31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9D57D671-5F4F-8845-BB34-D9415308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Business </a:t>
            </a:r>
            <a:r>
              <a:rPr lang="pl-PL" dirty="0" err="1"/>
              <a:t>goals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7076582-DD99-F84A-B128-4C605C8D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7662E174-452F-0038-4E80-60DBA815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5750"/>
            <a:ext cx="360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9D57D671-5F4F-8845-BB34-D9415308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Use-cases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3A102BD-12C0-4049-89D4-A38EC53F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7076582-DD99-F84A-B128-4C605C8D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D0F92E-26AF-18D9-6D62-2BA46ED9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74" y="1275505"/>
            <a:ext cx="4719102" cy="311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A4B0DF2-D047-6E4C-9EB8-B06AE332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producers</a:t>
            </a:r>
          </a:p>
        </p:txBody>
      </p:sp>
      <p:sp>
        <p:nvSpPr>
          <p:cNvPr id="3" name="Podtytuł 4">
            <a:extLst>
              <a:ext uri="{FF2B5EF4-FFF2-40B4-BE49-F238E27FC236}">
                <a16:creationId xmlns:a16="http://schemas.microsoft.com/office/drawing/2014/main" id="{DD861995-BAD2-B373-F6A3-4E90C4F6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70921"/>
            <a:ext cx="7772400" cy="1314450"/>
          </a:xfrm>
        </p:spPr>
        <p:txBody>
          <a:bodyPr/>
          <a:lstStyle/>
          <a:p>
            <a:r>
              <a:rPr lang="pl-PL"/>
              <a:t>event data, entity data</a:t>
            </a:r>
          </a:p>
        </p:txBody>
      </p:sp>
    </p:spTree>
    <p:extLst>
      <p:ext uri="{BB962C8B-B14F-4D97-AF65-F5344CB8AC3E}">
        <p14:creationId xmlns:p14="http://schemas.microsoft.com/office/powerpoint/2010/main" val="20348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31D7851-F3E5-134A-945B-23D4E779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Entity data - sources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74A8A1-0EF0-8E4F-BC6D-6AE0B330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Transaction systems</a:t>
            </a:r>
          </a:p>
          <a:p>
            <a:r>
              <a:rPr lang="pl-PL"/>
              <a:t>- ERP</a:t>
            </a:r>
          </a:p>
          <a:p>
            <a:r>
              <a:rPr lang="pl-PL"/>
              <a:t>- CRM</a:t>
            </a:r>
          </a:p>
          <a:p>
            <a:endParaRPr lang="pl-PL"/>
          </a:p>
          <a:p>
            <a:r>
              <a:rPr lang="pl-PL"/>
              <a:t>Databases</a:t>
            </a:r>
          </a:p>
          <a:p>
            <a:endParaRPr lang="pl-PL"/>
          </a:p>
          <a:p>
            <a:r>
              <a:rPr lang="pl-PL"/>
              <a:t>Data warehouses</a:t>
            </a:r>
          </a:p>
          <a:p>
            <a:endParaRPr lang="pl-PL"/>
          </a:p>
          <a:p>
            <a:r>
              <a:rPr lang="pl-PL"/>
              <a:t>Files and (distributed) file systems</a:t>
            </a:r>
          </a:p>
          <a:p>
            <a:endParaRPr lang="pl-PL"/>
          </a:p>
          <a:p>
            <a:r>
              <a:rPr lang="pl-PL"/>
              <a:t>External sources, API (Application Programming Interface)</a:t>
            </a:r>
          </a:p>
          <a:p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02A89E6-512E-BC42-AD81-63CB34F7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4787"/>
            <a:ext cx="4114800" cy="37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8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31D7851-F3E5-134A-945B-23D4E779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Event data – IT systems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EC5957CC-2D91-F245-9D1F-F8BD436F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74A8A1-0EF0-8E4F-BC6D-6AE0B330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Data replication</a:t>
            </a:r>
          </a:p>
          <a:p>
            <a:r>
              <a:rPr lang="pl-PL"/>
              <a:t>Data syncing</a:t>
            </a:r>
          </a:p>
          <a:p>
            <a:r>
              <a:rPr lang="pl-PL"/>
              <a:t>Running a job</a:t>
            </a:r>
          </a:p>
          <a:p>
            <a:r>
              <a:rPr lang="pl-PL"/>
              <a:t>Deleting a job</a:t>
            </a:r>
          </a:p>
          <a:p>
            <a:r>
              <a:rPr lang="pl-PL"/>
              <a:t>...</a:t>
            </a:r>
          </a:p>
        </p:txBody>
      </p:sp>
      <p:pic>
        <p:nvPicPr>
          <p:cNvPr id="7" name="Grafika 6" descr="Baza danych kontur">
            <a:extLst>
              <a:ext uri="{FF2B5EF4-FFF2-40B4-BE49-F238E27FC236}">
                <a16:creationId xmlns:a16="http://schemas.microsoft.com/office/drawing/2014/main" id="{3CA3986A-BBE2-324C-BAD9-E2AFEBDCE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3725" y="2192088"/>
            <a:ext cx="914400" cy="7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9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31D7851-F3E5-134A-945B-23D4E779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Event data – sensors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74A8A1-0EF0-8E4F-BC6D-6AE0B330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Motion detection</a:t>
            </a:r>
          </a:p>
          <a:p>
            <a:r>
              <a:rPr lang="pl-PL"/>
              <a:t>Voice detection</a:t>
            </a:r>
          </a:p>
          <a:p>
            <a:r>
              <a:rPr lang="pl-PL"/>
              <a:t>Temperature detection</a:t>
            </a:r>
          </a:p>
          <a:p>
            <a:r>
              <a:rPr lang="pl-PL"/>
              <a:t>Smoke detection</a:t>
            </a:r>
          </a:p>
          <a:p>
            <a:r>
              <a:rPr lang="pl-PL"/>
              <a:t>…</a:t>
            </a: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8279A0BE-A06E-9646-A203-2324B98356F1}"/>
              </a:ext>
            </a:extLst>
          </p:cNvPr>
          <p:cNvGrpSpPr/>
          <p:nvPr/>
        </p:nvGrpSpPr>
        <p:grpSpPr>
          <a:xfrm>
            <a:off x="6461105" y="1713900"/>
            <a:ext cx="862601" cy="1163341"/>
            <a:chOff x="2410065" y="1840565"/>
            <a:chExt cx="914400" cy="1256323"/>
          </a:xfrm>
        </p:grpSpPr>
        <p:pic>
          <p:nvPicPr>
            <p:cNvPr id="8" name="Grafika 7" descr="Internet rzeczy kontur">
              <a:extLst>
                <a:ext uri="{FF2B5EF4-FFF2-40B4-BE49-F238E27FC236}">
                  <a16:creationId xmlns:a16="http://schemas.microsoft.com/office/drawing/2014/main" id="{33F824CE-CC8C-074E-A535-D9148C983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0065" y="1840565"/>
              <a:ext cx="914400" cy="914400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4B2E33B7-F459-2241-9BD6-9AD73EEF21AB}"/>
                </a:ext>
              </a:extLst>
            </p:cNvPr>
            <p:cNvSpPr txBox="1"/>
            <p:nvPr/>
          </p:nvSpPr>
          <p:spPr>
            <a:xfrm>
              <a:off x="2559893" y="2701177"/>
              <a:ext cx="614746" cy="395711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2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IoT</a:t>
              </a:r>
              <a:endParaRPr lang="pl-PL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4B4CB4F0-B607-604E-C1C4-3295B38B8344}"/>
              </a:ext>
            </a:extLst>
          </p:cNvPr>
          <p:cNvGrpSpPr/>
          <p:nvPr/>
        </p:nvGrpSpPr>
        <p:grpSpPr>
          <a:xfrm>
            <a:off x="4022056" y="1713901"/>
            <a:ext cx="1219016" cy="1188421"/>
            <a:chOff x="2317687" y="3390441"/>
            <a:chExt cx="990290" cy="963272"/>
          </a:xfrm>
        </p:grpSpPr>
        <p:pic>
          <p:nvPicPr>
            <p:cNvPr id="11" name="Picture 2" descr="Band, device, gadget, mobile, smart, sport, watch icon - Download on Iconfinder">
              <a:extLst>
                <a:ext uri="{FF2B5EF4-FFF2-40B4-BE49-F238E27FC236}">
                  <a16:creationId xmlns:a16="http://schemas.microsoft.com/office/drawing/2014/main" id="{C6A2B5F8-0C16-E8CB-C407-92FFF3D52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556127">
              <a:off x="2541422" y="3390441"/>
              <a:ext cx="651686" cy="651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1254F448-A430-E133-D008-3BE07B7C9591}"/>
                </a:ext>
              </a:extLst>
            </p:cNvPr>
            <p:cNvSpPr txBox="1"/>
            <p:nvPr/>
          </p:nvSpPr>
          <p:spPr>
            <a:xfrm>
              <a:off x="2317687" y="3987289"/>
              <a:ext cx="990290" cy="366424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200" dirty="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wearable</a:t>
              </a:r>
              <a:endParaRPr lang="pl-PL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06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B31D7851-F3E5-134A-945B-23D4E779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Event data – mobile app/website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74A8A1-0EF0-8E4F-BC6D-6AE0B330E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User behaviour:</a:t>
            </a:r>
          </a:p>
          <a:p>
            <a:r>
              <a:rPr lang="pl-PL"/>
              <a:t>- Downloads</a:t>
            </a:r>
          </a:p>
          <a:p>
            <a:r>
              <a:rPr lang="pl-PL"/>
              <a:t>- Clicks</a:t>
            </a:r>
          </a:p>
          <a:p>
            <a:r>
              <a:rPr lang="pl-PL"/>
              <a:t>- Form completion</a:t>
            </a:r>
          </a:p>
          <a:p>
            <a:r>
              <a:rPr lang="pl-PL"/>
              <a:t>- Comments</a:t>
            </a:r>
          </a:p>
          <a:p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3BF930B1-C527-2E40-87FA-267CABCD2856}"/>
              </a:ext>
            </a:extLst>
          </p:cNvPr>
          <p:cNvGrpSpPr/>
          <p:nvPr/>
        </p:nvGrpSpPr>
        <p:grpSpPr>
          <a:xfrm>
            <a:off x="6412866" y="1842800"/>
            <a:ext cx="1137594" cy="1457899"/>
            <a:chOff x="487951" y="1623505"/>
            <a:chExt cx="914400" cy="1097612"/>
          </a:xfrm>
        </p:grpSpPr>
        <p:pic>
          <p:nvPicPr>
            <p:cNvPr id="8" name="Grafika 7" descr="Internet kontur">
              <a:extLst>
                <a:ext uri="{FF2B5EF4-FFF2-40B4-BE49-F238E27FC236}">
                  <a16:creationId xmlns:a16="http://schemas.microsoft.com/office/drawing/2014/main" id="{54DC1FED-DBCF-6C45-AA49-A5BAC53EA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951" y="1623505"/>
              <a:ext cx="914400" cy="914400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52BF3921-3DA9-3645-9648-D229305AE71F}"/>
                </a:ext>
              </a:extLst>
            </p:cNvPr>
            <p:cNvSpPr txBox="1"/>
            <p:nvPr/>
          </p:nvSpPr>
          <p:spPr>
            <a:xfrm>
              <a:off x="587864" y="2354693"/>
              <a:ext cx="714574" cy="366424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www</a:t>
              </a:r>
            </a:p>
          </p:txBody>
        </p:sp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C05F58D1-43C6-3B17-1ADD-25A6CAAF0449}"/>
              </a:ext>
            </a:extLst>
          </p:cNvPr>
          <p:cNvGrpSpPr/>
          <p:nvPr/>
        </p:nvGrpSpPr>
        <p:grpSpPr>
          <a:xfrm>
            <a:off x="4137455" y="2016630"/>
            <a:ext cx="1637904" cy="1110239"/>
            <a:chOff x="2262981" y="515460"/>
            <a:chExt cx="1279655" cy="883667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19A363FA-E4F1-05E5-D480-FD53F4CC9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326" y="515460"/>
              <a:ext cx="318062" cy="548315"/>
            </a:xfrm>
            <a:custGeom>
              <a:avLst/>
              <a:gdLst>
                <a:gd name="T0" fmla="*/ 138 w 276"/>
                <a:gd name="T1" fmla="*/ 454 h 475"/>
                <a:gd name="T2" fmla="*/ 159 w 276"/>
                <a:gd name="T3" fmla="*/ 433 h 475"/>
                <a:gd name="T4" fmla="*/ 138 w 276"/>
                <a:gd name="T5" fmla="*/ 413 h 475"/>
                <a:gd name="T6" fmla="*/ 117 w 276"/>
                <a:gd name="T7" fmla="*/ 433 h 475"/>
                <a:gd name="T8" fmla="*/ 138 w 276"/>
                <a:gd name="T9" fmla="*/ 454 h 475"/>
                <a:gd name="T10" fmla="*/ 138 w 276"/>
                <a:gd name="T11" fmla="*/ 422 h 475"/>
                <a:gd name="T12" fmla="*/ 149 w 276"/>
                <a:gd name="T13" fmla="*/ 433 h 475"/>
                <a:gd name="T14" fmla="*/ 138 w 276"/>
                <a:gd name="T15" fmla="*/ 445 h 475"/>
                <a:gd name="T16" fmla="*/ 127 w 276"/>
                <a:gd name="T17" fmla="*/ 433 h 475"/>
                <a:gd name="T18" fmla="*/ 138 w 276"/>
                <a:gd name="T19" fmla="*/ 422 h 475"/>
                <a:gd name="T20" fmla="*/ 174 w 276"/>
                <a:gd name="T21" fmla="*/ 31 h 475"/>
                <a:gd name="T22" fmla="*/ 102 w 276"/>
                <a:gd name="T23" fmla="*/ 31 h 475"/>
                <a:gd name="T24" fmla="*/ 97 w 276"/>
                <a:gd name="T25" fmla="*/ 35 h 475"/>
                <a:gd name="T26" fmla="*/ 102 w 276"/>
                <a:gd name="T27" fmla="*/ 40 h 475"/>
                <a:gd name="T28" fmla="*/ 174 w 276"/>
                <a:gd name="T29" fmla="*/ 40 h 475"/>
                <a:gd name="T30" fmla="*/ 179 w 276"/>
                <a:gd name="T31" fmla="*/ 35 h 475"/>
                <a:gd name="T32" fmla="*/ 174 w 276"/>
                <a:gd name="T33" fmla="*/ 31 h 475"/>
                <a:gd name="T34" fmla="*/ 241 w 276"/>
                <a:gd name="T35" fmla="*/ 0 h 475"/>
                <a:gd name="T36" fmla="*/ 35 w 276"/>
                <a:gd name="T37" fmla="*/ 0 h 475"/>
                <a:gd name="T38" fmla="*/ 0 w 276"/>
                <a:gd name="T39" fmla="*/ 36 h 475"/>
                <a:gd name="T40" fmla="*/ 0 w 276"/>
                <a:gd name="T41" fmla="*/ 439 h 475"/>
                <a:gd name="T42" fmla="*/ 35 w 276"/>
                <a:gd name="T43" fmla="*/ 475 h 475"/>
                <a:gd name="T44" fmla="*/ 241 w 276"/>
                <a:gd name="T45" fmla="*/ 475 h 475"/>
                <a:gd name="T46" fmla="*/ 276 w 276"/>
                <a:gd name="T47" fmla="*/ 439 h 475"/>
                <a:gd name="T48" fmla="*/ 276 w 276"/>
                <a:gd name="T49" fmla="*/ 36 h 475"/>
                <a:gd name="T50" fmla="*/ 241 w 276"/>
                <a:gd name="T51" fmla="*/ 0 h 475"/>
                <a:gd name="T52" fmla="*/ 267 w 276"/>
                <a:gd name="T53" fmla="*/ 439 h 475"/>
                <a:gd name="T54" fmla="*/ 241 w 276"/>
                <a:gd name="T55" fmla="*/ 465 h 475"/>
                <a:gd name="T56" fmla="*/ 35 w 276"/>
                <a:gd name="T57" fmla="*/ 465 h 475"/>
                <a:gd name="T58" fmla="*/ 9 w 276"/>
                <a:gd name="T59" fmla="*/ 439 h 475"/>
                <a:gd name="T60" fmla="*/ 9 w 276"/>
                <a:gd name="T61" fmla="*/ 399 h 475"/>
                <a:gd name="T62" fmla="*/ 267 w 276"/>
                <a:gd name="T63" fmla="*/ 399 h 475"/>
                <a:gd name="T64" fmla="*/ 267 w 276"/>
                <a:gd name="T65" fmla="*/ 439 h 475"/>
                <a:gd name="T66" fmla="*/ 267 w 276"/>
                <a:gd name="T67" fmla="*/ 390 h 475"/>
                <a:gd name="T68" fmla="*/ 9 w 276"/>
                <a:gd name="T69" fmla="*/ 390 h 475"/>
                <a:gd name="T70" fmla="*/ 9 w 276"/>
                <a:gd name="T71" fmla="*/ 70 h 475"/>
                <a:gd name="T72" fmla="*/ 267 w 276"/>
                <a:gd name="T73" fmla="*/ 70 h 475"/>
                <a:gd name="T74" fmla="*/ 267 w 276"/>
                <a:gd name="T75" fmla="*/ 390 h 475"/>
                <a:gd name="T76" fmla="*/ 267 w 276"/>
                <a:gd name="T77" fmla="*/ 60 h 475"/>
                <a:gd name="T78" fmla="*/ 9 w 276"/>
                <a:gd name="T79" fmla="*/ 60 h 475"/>
                <a:gd name="T80" fmla="*/ 9 w 276"/>
                <a:gd name="T81" fmla="*/ 36 h 475"/>
                <a:gd name="T82" fmla="*/ 35 w 276"/>
                <a:gd name="T83" fmla="*/ 9 h 475"/>
                <a:gd name="T84" fmla="*/ 241 w 276"/>
                <a:gd name="T85" fmla="*/ 9 h 475"/>
                <a:gd name="T86" fmla="*/ 267 w 276"/>
                <a:gd name="T87" fmla="*/ 36 h 475"/>
                <a:gd name="T88" fmla="*/ 267 w 276"/>
                <a:gd name="T89" fmla="*/ 6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6" h="475">
                  <a:moveTo>
                    <a:pt x="138" y="454"/>
                  </a:moveTo>
                  <a:cubicBezTo>
                    <a:pt x="149" y="454"/>
                    <a:pt x="159" y="445"/>
                    <a:pt x="159" y="433"/>
                  </a:cubicBezTo>
                  <a:cubicBezTo>
                    <a:pt x="159" y="422"/>
                    <a:pt x="149" y="413"/>
                    <a:pt x="138" y="413"/>
                  </a:cubicBezTo>
                  <a:cubicBezTo>
                    <a:pt x="127" y="413"/>
                    <a:pt x="117" y="422"/>
                    <a:pt x="117" y="433"/>
                  </a:cubicBezTo>
                  <a:cubicBezTo>
                    <a:pt x="117" y="445"/>
                    <a:pt x="127" y="454"/>
                    <a:pt x="138" y="454"/>
                  </a:cubicBezTo>
                  <a:close/>
                  <a:moveTo>
                    <a:pt x="138" y="422"/>
                  </a:moveTo>
                  <a:cubicBezTo>
                    <a:pt x="144" y="422"/>
                    <a:pt x="149" y="427"/>
                    <a:pt x="149" y="433"/>
                  </a:cubicBezTo>
                  <a:cubicBezTo>
                    <a:pt x="149" y="440"/>
                    <a:pt x="144" y="445"/>
                    <a:pt x="138" y="445"/>
                  </a:cubicBezTo>
                  <a:cubicBezTo>
                    <a:pt x="132" y="445"/>
                    <a:pt x="127" y="440"/>
                    <a:pt x="127" y="433"/>
                  </a:cubicBezTo>
                  <a:cubicBezTo>
                    <a:pt x="127" y="427"/>
                    <a:pt x="132" y="422"/>
                    <a:pt x="138" y="422"/>
                  </a:cubicBezTo>
                  <a:close/>
                  <a:moveTo>
                    <a:pt x="174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99" y="31"/>
                    <a:pt x="97" y="33"/>
                    <a:pt x="97" y="35"/>
                  </a:cubicBezTo>
                  <a:cubicBezTo>
                    <a:pt x="97" y="38"/>
                    <a:pt x="99" y="40"/>
                    <a:pt x="102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7" y="40"/>
                    <a:pt x="179" y="38"/>
                    <a:pt x="179" y="35"/>
                  </a:cubicBezTo>
                  <a:cubicBezTo>
                    <a:pt x="179" y="33"/>
                    <a:pt x="177" y="31"/>
                    <a:pt x="174" y="31"/>
                  </a:cubicBezTo>
                  <a:close/>
                  <a:moveTo>
                    <a:pt x="241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59"/>
                    <a:pt x="16" y="475"/>
                    <a:pt x="35" y="475"/>
                  </a:cubicBezTo>
                  <a:cubicBezTo>
                    <a:pt x="241" y="475"/>
                    <a:pt x="241" y="475"/>
                    <a:pt x="241" y="475"/>
                  </a:cubicBezTo>
                  <a:cubicBezTo>
                    <a:pt x="260" y="475"/>
                    <a:pt x="276" y="459"/>
                    <a:pt x="276" y="439"/>
                  </a:cubicBezTo>
                  <a:cubicBezTo>
                    <a:pt x="276" y="36"/>
                    <a:pt x="276" y="36"/>
                    <a:pt x="276" y="36"/>
                  </a:cubicBezTo>
                  <a:cubicBezTo>
                    <a:pt x="276" y="16"/>
                    <a:pt x="260" y="0"/>
                    <a:pt x="241" y="0"/>
                  </a:cubicBezTo>
                  <a:close/>
                  <a:moveTo>
                    <a:pt x="267" y="439"/>
                  </a:moveTo>
                  <a:cubicBezTo>
                    <a:pt x="267" y="454"/>
                    <a:pt x="255" y="465"/>
                    <a:pt x="241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21" y="465"/>
                    <a:pt x="9" y="454"/>
                    <a:pt x="9" y="439"/>
                  </a:cubicBezTo>
                  <a:cubicBezTo>
                    <a:pt x="9" y="399"/>
                    <a:pt x="9" y="399"/>
                    <a:pt x="9" y="399"/>
                  </a:cubicBezTo>
                  <a:cubicBezTo>
                    <a:pt x="267" y="399"/>
                    <a:pt x="267" y="399"/>
                    <a:pt x="267" y="399"/>
                  </a:cubicBezTo>
                  <a:lnTo>
                    <a:pt x="267" y="439"/>
                  </a:lnTo>
                  <a:close/>
                  <a:moveTo>
                    <a:pt x="267" y="390"/>
                  </a:moveTo>
                  <a:cubicBezTo>
                    <a:pt x="9" y="390"/>
                    <a:pt x="9" y="390"/>
                    <a:pt x="9" y="39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267" y="70"/>
                    <a:pt x="267" y="70"/>
                    <a:pt x="267" y="70"/>
                  </a:cubicBezTo>
                  <a:lnTo>
                    <a:pt x="267" y="390"/>
                  </a:lnTo>
                  <a:close/>
                  <a:moveTo>
                    <a:pt x="267" y="60"/>
                  </a:moveTo>
                  <a:cubicBezTo>
                    <a:pt x="9" y="60"/>
                    <a:pt x="9" y="60"/>
                    <a:pt x="9" y="60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21"/>
                    <a:pt x="21" y="9"/>
                    <a:pt x="35" y="9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55" y="9"/>
                    <a:pt x="267" y="21"/>
                    <a:pt x="267" y="36"/>
                  </a:cubicBezTo>
                  <a:lnTo>
                    <a:pt x="267" y="6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735BB3A0-40FF-D198-0054-2A01AF4C9E83}"/>
                </a:ext>
              </a:extLst>
            </p:cNvPr>
            <p:cNvSpPr txBox="1"/>
            <p:nvPr/>
          </p:nvSpPr>
          <p:spPr>
            <a:xfrm>
              <a:off x="2262981" y="1107481"/>
              <a:ext cx="1279655" cy="291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2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mobile app/device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6201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15A756D-2A4A-0344-ADA4-C2297ADD1BF7}" vid="{A51DB8AB-9649-6743-B418-11E85720D2E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936</TotalTime>
  <Words>136</Words>
  <Application>Microsoft Macintosh PowerPoint</Application>
  <PresentationFormat>Pokaz na ekranie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Helvetica Neue Condensed</vt:lpstr>
      <vt:lpstr>Default Theme</vt:lpstr>
      <vt:lpstr>Data Consumers and Producers</vt:lpstr>
      <vt:lpstr>Data Consumers</vt:lpstr>
      <vt:lpstr>Business goals</vt:lpstr>
      <vt:lpstr>Use-cases</vt:lpstr>
      <vt:lpstr>Data producers</vt:lpstr>
      <vt:lpstr>Entity data - sources</vt:lpstr>
      <vt:lpstr>Event data – IT systems</vt:lpstr>
      <vt:lpstr>Event data – sensors</vt:lpstr>
      <vt:lpstr>Event data – mobile app/website</vt:lpstr>
      <vt:lpstr>Event data – social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Wodecki Andrzej</cp:lastModifiedBy>
  <cp:revision>135</cp:revision>
  <dcterms:created xsi:type="dcterms:W3CDTF">2020-05-10T18:24:55Z</dcterms:created>
  <dcterms:modified xsi:type="dcterms:W3CDTF">2024-02-21T10:05:59Z</dcterms:modified>
</cp:coreProperties>
</file>