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notesMasterIdLst>
    <p:notesMasterId r:id="rId18"/>
  </p:notesMasterIdLst>
  <p:sldIdLst>
    <p:sldId id="1793" r:id="rId2"/>
    <p:sldId id="1712" r:id="rId3"/>
    <p:sldId id="1792" r:id="rId4"/>
    <p:sldId id="1682" r:id="rId5"/>
    <p:sldId id="1708" r:id="rId6"/>
    <p:sldId id="1709" r:id="rId7"/>
    <p:sldId id="1797" r:id="rId8"/>
    <p:sldId id="1713" r:id="rId9"/>
    <p:sldId id="1714" r:id="rId10"/>
    <p:sldId id="1716" r:id="rId11"/>
    <p:sldId id="1717" r:id="rId12"/>
    <p:sldId id="1718" r:id="rId13"/>
    <p:sldId id="1719" r:id="rId14"/>
    <p:sldId id="1723" r:id="rId15"/>
    <p:sldId id="1761" r:id="rId16"/>
    <p:sldId id="1798" r:id="rId17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4631"/>
  </p:normalViewPr>
  <p:slideViewPr>
    <p:cSldViewPr snapToGrid="0" snapToObjects="1">
      <p:cViewPr varScale="1">
        <p:scale>
          <a:sx n="146" d="100"/>
          <a:sy n="146" d="100"/>
        </p:scale>
        <p:origin x="17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402D6-52B6-5541-8BB9-797FC43F58CD}" type="datetimeFigureOut">
              <a:t>8.10.2024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FC547-15F3-F143-B10C-B928029B941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476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102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6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11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589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1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51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823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606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728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341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0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1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399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/>
              <a:t>8.10.2024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50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BigData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7B14458-ECCD-C9A2-F2F8-AF7E6A813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Different</a:t>
            </a:r>
            <a:r>
              <a:rPr lang="pl-PL" dirty="0"/>
              <a:t> </a:t>
            </a:r>
            <a:r>
              <a:rPr lang="pl-PL" dirty="0" err="1"/>
              <a:t>Aspects</a:t>
            </a:r>
            <a:r>
              <a:rPr lang="pl-PL" dirty="0"/>
              <a:t> of </a:t>
            </a:r>
            <a:r>
              <a:rPr lang="pl-PL"/>
              <a:t>Complexity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0923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F54FCECE-6648-E6F0-3159-D3D28B23CEF6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training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evaluation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validation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1D787BF-B53B-6227-2691-4C4F25CB2B1F}"/>
              </a:ext>
            </a:extLst>
          </p:cNvPr>
          <p:cNvSpPr/>
          <p:nvPr/>
        </p:nvSpPr>
        <p:spPr>
          <a:xfrm>
            <a:off x="7559522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B10881D-1383-A2D2-B9DF-1F87A8373A3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75687" y="3378501"/>
            <a:ext cx="0" cy="385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stCxn id="14" idx="3"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">
            <a:extLst>
              <a:ext uri="{FF2B5EF4-FFF2-40B4-BE49-F238E27FC236}">
                <a16:creationId xmlns:a16="http://schemas.microsoft.com/office/drawing/2014/main" id="{DD1D95AD-BC93-0CD3-1B67-FCEE16784FA7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C3C13AA3-BE71-3DBB-420E-91BC8876500B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4A98992D-FD9D-7FB4-84AA-0D99F8BBDDF8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5233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>
            <a:extLst>
              <a:ext uri="{FF2B5EF4-FFF2-40B4-BE49-F238E27FC236}">
                <a16:creationId xmlns:a16="http://schemas.microsoft.com/office/drawing/2014/main" id="{2ADFC42C-D34F-AA2C-9F92-92C2798D6533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training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evaluation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validation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Model registry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ML</a:t>
            </a: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">
            <a:extLst>
              <a:ext uri="{FF2B5EF4-FFF2-40B4-BE49-F238E27FC236}">
                <a16:creationId xmlns:a16="http://schemas.microsoft.com/office/drawing/2014/main" id="{41493DD6-0FB7-873A-35C9-846F6747A335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8AD32036-B4EB-9EC5-BA66-9C4F1A6F069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0232DE23-BC7B-A735-26BC-0831A351FF21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7836F3EF-062C-D9E6-29FE-DB3742CEBDD6}"/>
              </a:ext>
            </a:extLst>
          </p:cNvPr>
          <p:cNvGrpSpPr/>
          <p:nvPr/>
        </p:nvGrpSpPr>
        <p:grpSpPr>
          <a:xfrm>
            <a:off x="7553023" y="2634038"/>
            <a:ext cx="1032329" cy="1129848"/>
            <a:chOff x="7553023" y="2634038"/>
            <a:chExt cx="1032329" cy="1129848"/>
          </a:xfrm>
        </p:grpSpPr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2CA7E7E3-AA24-16B4-E2C1-4823EE72AB3B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069188" y="3367900"/>
              <a:ext cx="6499" cy="3959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kument 23">
              <a:extLst>
                <a:ext uri="{FF2B5EF4-FFF2-40B4-BE49-F238E27FC236}">
                  <a16:creationId xmlns:a16="http://schemas.microsoft.com/office/drawing/2014/main" id="{F9F7B403-4358-CB8B-247C-3F2843DDC236}"/>
                </a:ext>
              </a:extLst>
            </p:cNvPr>
            <p:cNvSpPr/>
            <p:nvPr/>
          </p:nvSpPr>
          <p:spPr>
            <a:xfrm>
              <a:off x="7553023" y="2634038"/>
              <a:ext cx="1032329" cy="785813"/>
            </a:xfrm>
            <a:prstGeom prst="flowChartDocument">
              <a:avLst/>
            </a:prstGeom>
            <a:solidFill>
              <a:schemeClr val="accent4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Book" panose="020B0503020102020204" pitchFamily="34" charset="0"/>
                </a:rPr>
                <a:t>Trained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842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rostokąt 25">
            <a:extLst>
              <a:ext uri="{FF2B5EF4-FFF2-40B4-BE49-F238E27FC236}">
                <a16:creationId xmlns:a16="http://schemas.microsoft.com/office/drawing/2014/main" id="{8F50A74E-9C7C-9A60-C7A3-FAB6A515BFD3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training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evaluation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validation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Model registry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6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Prediction service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ML</a:t>
            </a: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">
            <a:extLst>
              <a:ext uri="{FF2B5EF4-FFF2-40B4-BE49-F238E27FC236}">
                <a16:creationId xmlns:a16="http://schemas.microsoft.com/office/drawing/2014/main" id="{ED2D8F2C-62B8-ACC2-FC48-C62D2E0840BA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76DA32A0-9638-365B-14AC-CB6B70B74BD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82D895C8-3744-98B5-98D1-16F20A10E2B0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  <p:grpSp>
        <p:nvGrpSpPr>
          <p:cNvPr id="19" name="Grupa 18">
            <a:extLst>
              <a:ext uri="{FF2B5EF4-FFF2-40B4-BE49-F238E27FC236}">
                <a16:creationId xmlns:a16="http://schemas.microsoft.com/office/drawing/2014/main" id="{B93E6930-9F2B-8C8E-F917-0B83015AC114}"/>
              </a:ext>
            </a:extLst>
          </p:cNvPr>
          <p:cNvGrpSpPr/>
          <p:nvPr/>
        </p:nvGrpSpPr>
        <p:grpSpPr>
          <a:xfrm>
            <a:off x="7553023" y="2634038"/>
            <a:ext cx="1032329" cy="1129848"/>
            <a:chOff x="7553023" y="2634038"/>
            <a:chExt cx="1032329" cy="1129848"/>
          </a:xfrm>
        </p:grpSpPr>
        <p:cxnSp>
          <p:nvCxnSpPr>
            <p:cNvPr id="22" name="Łącznik prosty ze strzałką 21">
              <a:extLst>
                <a:ext uri="{FF2B5EF4-FFF2-40B4-BE49-F238E27FC236}">
                  <a16:creationId xmlns:a16="http://schemas.microsoft.com/office/drawing/2014/main" id="{857EBABB-5933-7253-3A32-AACB9B5F7D1C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8069188" y="3367900"/>
              <a:ext cx="6499" cy="3959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okument 23">
              <a:extLst>
                <a:ext uri="{FF2B5EF4-FFF2-40B4-BE49-F238E27FC236}">
                  <a16:creationId xmlns:a16="http://schemas.microsoft.com/office/drawing/2014/main" id="{27ECD9E5-1DA7-16F7-70E6-AFCBB1B70DC8}"/>
                </a:ext>
              </a:extLst>
            </p:cNvPr>
            <p:cNvSpPr/>
            <p:nvPr/>
          </p:nvSpPr>
          <p:spPr>
            <a:xfrm>
              <a:off x="7553023" y="2634038"/>
              <a:ext cx="1032329" cy="785813"/>
            </a:xfrm>
            <a:prstGeom prst="flowChartDocument">
              <a:avLst/>
            </a:prstGeom>
            <a:solidFill>
              <a:schemeClr val="accent4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Book" panose="020B0503020102020204" pitchFamily="34" charset="0"/>
                </a:rPr>
                <a:t>Trained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78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rostokąt 34">
            <a:extLst>
              <a:ext uri="{FF2B5EF4-FFF2-40B4-BE49-F238E27FC236}">
                <a16:creationId xmlns:a16="http://schemas.microsoft.com/office/drawing/2014/main" id="{695548FC-7BDC-ABA2-27DE-434B90737F2A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training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evaluation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validation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</a:rPr>
              <a:t>Model registry</a:t>
            </a: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Performance monitoring</a:t>
            </a: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6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Prediction service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>
                    <a:lumMod val="50000"/>
                  </a:schemeClr>
                </a:solidFill>
                <a:latin typeface="Franklin Gothic Book" panose="020B0503020102020204" pitchFamily="34" charset="0"/>
              </a:rPr>
              <a:t>ML</a:t>
            </a: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">
            <a:extLst>
              <a:ext uri="{FF2B5EF4-FFF2-40B4-BE49-F238E27FC236}">
                <a16:creationId xmlns:a16="http://schemas.microsoft.com/office/drawing/2014/main" id="{36ABB0BE-5356-6054-4E15-9D5560073A34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79B079FF-1AEA-F4DE-2469-F7CF9FD806D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878AAA76-4389-7391-F203-5E082C5A93F8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3934F256-A8E7-6C3D-0B2D-A2B3CE93D208}"/>
              </a:ext>
            </a:extLst>
          </p:cNvPr>
          <p:cNvGrpSpPr/>
          <p:nvPr/>
        </p:nvGrpSpPr>
        <p:grpSpPr>
          <a:xfrm>
            <a:off x="7553023" y="2634038"/>
            <a:ext cx="1032329" cy="1129848"/>
            <a:chOff x="7553023" y="2634038"/>
            <a:chExt cx="1032329" cy="1129848"/>
          </a:xfrm>
        </p:grpSpPr>
        <p:cxnSp>
          <p:nvCxnSpPr>
            <p:cNvPr id="47" name="Łącznik prosty ze strzałką 46">
              <a:extLst>
                <a:ext uri="{FF2B5EF4-FFF2-40B4-BE49-F238E27FC236}">
                  <a16:creationId xmlns:a16="http://schemas.microsoft.com/office/drawing/2014/main" id="{5B10881D-1383-A2D2-B9DF-1F87A8373A30}"/>
                </a:ext>
              </a:extLst>
            </p:cNvPr>
            <p:cNvCxnSpPr>
              <a:cxnSpLocks/>
              <a:stCxn id="29" idx="2"/>
              <a:endCxn id="15" idx="0"/>
            </p:cNvCxnSpPr>
            <p:nvPr/>
          </p:nvCxnSpPr>
          <p:spPr>
            <a:xfrm>
              <a:off x="8069188" y="3367900"/>
              <a:ext cx="6499" cy="395986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kument 28">
              <a:extLst>
                <a:ext uri="{FF2B5EF4-FFF2-40B4-BE49-F238E27FC236}">
                  <a16:creationId xmlns:a16="http://schemas.microsoft.com/office/drawing/2014/main" id="{2A79498F-ABA5-70B0-D2B7-CB7F1430E15D}"/>
                </a:ext>
              </a:extLst>
            </p:cNvPr>
            <p:cNvSpPr/>
            <p:nvPr/>
          </p:nvSpPr>
          <p:spPr>
            <a:xfrm>
              <a:off x="7553023" y="2634038"/>
              <a:ext cx="1032329" cy="785813"/>
            </a:xfrm>
            <a:prstGeom prst="flowChartDocument">
              <a:avLst/>
            </a:prstGeom>
            <a:solidFill>
              <a:schemeClr val="accent4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Franklin Gothic Book" panose="020B0503020102020204" pitchFamily="34" charset="0"/>
                </a:rPr>
                <a:t>Trained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39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95250" y="2166941"/>
            <a:ext cx="1236739" cy="222476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708C597-3785-046E-2B3E-121F62C60EFF}"/>
              </a:ext>
            </a:extLst>
          </p:cNvPr>
          <p:cNvSpPr/>
          <p:nvPr/>
        </p:nvSpPr>
        <p:spPr>
          <a:xfrm>
            <a:off x="1427547" y="2166941"/>
            <a:ext cx="5915171" cy="222476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38272" y="2166940"/>
            <a:ext cx="1563914" cy="222476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190808" y="3400804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 and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66941" y="3400804"/>
            <a:ext cx="1296000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687322" y="3400804"/>
            <a:ext cx="1296000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training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5807703" y="3421742"/>
            <a:ext cx="1296000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evaluation and validation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>
            <a:off x="706973" y="2982444"/>
            <a:ext cx="0" cy="4183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26461" y="3773035"/>
            <a:ext cx="340480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862941" y="3773036"/>
            <a:ext cx="82438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83322" y="3793974"/>
            <a:ext cx="824381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103703" y="3793973"/>
            <a:ext cx="589704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okument 23">
            <a:extLst>
              <a:ext uri="{FF2B5EF4-FFF2-40B4-BE49-F238E27FC236}">
                <a16:creationId xmlns:a16="http://schemas.microsoft.com/office/drawing/2014/main" id="{18219404-906F-65D8-7EE5-F73DB04EF902}"/>
              </a:ext>
            </a:extLst>
          </p:cNvPr>
          <p:cNvSpPr/>
          <p:nvPr/>
        </p:nvSpPr>
        <p:spPr>
          <a:xfrm>
            <a:off x="7693407" y="3421742"/>
            <a:ext cx="968829" cy="785813"/>
          </a:xfrm>
          <a:prstGeom prst="flowChartDocument">
            <a:avLst/>
          </a:prstGeom>
          <a:solidFill>
            <a:schemeClr val="accent4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>
                <a:solidFill>
                  <a:schemeClr val="tx1"/>
                </a:solidFill>
                <a:latin typeface="Franklin Gothic Book" panose="020B0503020102020204" pitchFamily="34" charset="0"/>
              </a:rPr>
              <a:t>Trained model</a:t>
            </a:r>
          </a:p>
        </p:txBody>
      </p:sp>
      <p:sp>
        <p:nvSpPr>
          <p:cNvPr id="26" name="Dokument 25">
            <a:extLst>
              <a:ext uri="{FF2B5EF4-FFF2-40B4-BE49-F238E27FC236}">
                <a16:creationId xmlns:a16="http://schemas.microsoft.com/office/drawing/2014/main" id="{A502618A-65AC-1B5C-503A-DF5F95A5C9C5}"/>
              </a:ext>
            </a:extLst>
          </p:cNvPr>
          <p:cNvSpPr/>
          <p:nvPr/>
        </p:nvSpPr>
        <p:spPr>
          <a:xfrm>
            <a:off x="190808" y="2248582"/>
            <a:ext cx="1032329" cy="785813"/>
          </a:xfrm>
          <a:prstGeom prst="flowChartDocument">
            <a:avLst/>
          </a:prstGeom>
          <a:solidFill>
            <a:schemeClr val="accent1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Raw data</a:t>
            </a:r>
          </a:p>
        </p:txBody>
      </p:sp>
      <p:sp>
        <p:nvSpPr>
          <p:cNvPr id="30" name="Symbol zastępczy zawartości 1">
            <a:extLst>
              <a:ext uri="{FF2B5EF4-FFF2-40B4-BE49-F238E27FC236}">
                <a16:creationId xmlns:a16="http://schemas.microsoft.com/office/drawing/2014/main" id="{0B599869-88CC-C559-C1B3-DC48F454F079}"/>
              </a:ext>
            </a:extLst>
          </p:cNvPr>
          <p:cNvSpPr txBox="1">
            <a:spLocks/>
          </p:cNvSpPr>
          <p:nvPr/>
        </p:nvSpPr>
        <p:spPr>
          <a:xfrm>
            <a:off x="1759645" y="107359"/>
            <a:ext cx="5920011" cy="606303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b="1" i="0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3200"/>
              <a:t>The whole proces is supported by repositories and CI/CD systems</a:t>
            </a:r>
          </a:p>
        </p:txBody>
      </p:sp>
      <p:sp>
        <p:nvSpPr>
          <p:cNvPr id="7" name="Walec 6">
            <a:extLst>
              <a:ext uri="{FF2B5EF4-FFF2-40B4-BE49-F238E27FC236}">
                <a16:creationId xmlns:a16="http://schemas.microsoft.com/office/drawing/2014/main" id="{008D9FA0-AFB2-734D-C552-C4511F73B92C}"/>
              </a:ext>
            </a:extLst>
          </p:cNvPr>
          <p:cNvSpPr/>
          <p:nvPr/>
        </p:nvSpPr>
        <p:spPr>
          <a:xfrm>
            <a:off x="1853050" y="1444791"/>
            <a:ext cx="723782" cy="56325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  <a:latin typeface="Franklin Gothic Book" panose="020B0503020102020204" pitchFamily="34" charset="0"/>
              </a:rPr>
              <a:t>Feature store</a:t>
            </a:r>
          </a:p>
        </p:txBody>
      </p:sp>
      <p:sp>
        <p:nvSpPr>
          <p:cNvPr id="8" name="Walec 7">
            <a:extLst>
              <a:ext uri="{FF2B5EF4-FFF2-40B4-BE49-F238E27FC236}">
                <a16:creationId xmlns:a16="http://schemas.microsoft.com/office/drawing/2014/main" id="{7B37DD18-3250-22BB-9659-7B75787D3B61}"/>
              </a:ext>
            </a:extLst>
          </p:cNvPr>
          <p:cNvSpPr/>
          <p:nvPr/>
        </p:nvSpPr>
        <p:spPr>
          <a:xfrm>
            <a:off x="7815930" y="1438546"/>
            <a:ext cx="723782" cy="563250"/>
          </a:xfrm>
          <a:prstGeom prst="can">
            <a:avLst/>
          </a:prstGeom>
          <a:solidFill>
            <a:schemeClr val="bg1">
              <a:lumMod val="95000"/>
              <a:alpha val="88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  <a:latin typeface="Franklin Gothic Book" panose="020B0503020102020204" pitchFamily="34" charset="0"/>
              </a:rPr>
              <a:t>Model registry</a:t>
            </a:r>
          </a:p>
        </p:txBody>
      </p:sp>
      <p:sp>
        <p:nvSpPr>
          <p:cNvPr id="20" name="Prostokąt zaokrąglony 19">
            <a:extLst>
              <a:ext uri="{FF2B5EF4-FFF2-40B4-BE49-F238E27FC236}">
                <a16:creationId xmlns:a16="http://schemas.microsoft.com/office/drawing/2014/main" id="{B9BEFA31-0AC5-6793-0B02-DB5DBF80D786}"/>
              </a:ext>
            </a:extLst>
          </p:cNvPr>
          <p:cNvSpPr/>
          <p:nvPr/>
        </p:nvSpPr>
        <p:spPr>
          <a:xfrm>
            <a:off x="3881004" y="1438547"/>
            <a:ext cx="2956214" cy="531306"/>
          </a:xfrm>
          <a:prstGeom prst="roundRect">
            <a:avLst/>
          </a:prstGeom>
          <a:solidFill>
            <a:schemeClr val="bg1">
              <a:lumMod val="95000"/>
              <a:alpha val="88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tx1"/>
                </a:solidFill>
                <a:latin typeface="Franklin Gothic Book" panose="020B0503020102020204" pitchFamily="34" charset="0"/>
              </a:rPr>
              <a:t>Experiment tracking</a:t>
            </a:r>
          </a:p>
        </p:txBody>
      </p:sp>
      <p:sp>
        <p:nvSpPr>
          <p:cNvPr id="33" name="Prostokąt zaokrąglony 32">
            <a:extLst>
              <a:ext uri="{FF2B5EF4-FFF2-40B4-BE49-F238E27FC236}">
                <a16:creationId xmlns:a16="http://schemas.microsoft.com/office/drawing/2014/main" id="{F4342E43-7044-3FA4-0393-73AA496E1307}"/>
              </a:ext>
            </a:extLst>
          </p:cNvPr>
          <p:cNvSpPr/>
          <p:nvPr/>
        </p:nvSpPr>
        <p:spPr>
          <a:xfrm>
            <a:off x="7727325" y="4568718"/>
            <a:ext cx="900991" cy="447403"/>
          </a:xfrm>
          <a:prstGeom prst="roundRect">
            <a:avLst/>
          </a:prstGeom>
          <a:solidFill>
            <a:schemeClr val="tx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bg1"/>
                </a:solidFill>
                <a:latin typeface="Franklin Gothic Book" panose="020B0503020102020204" pitchFamily="34" charset="0"/>
              </a:rPr>
              <a:t>CI/CD</a:t>
            </a:r>
          </a:p>
        </p:txBody>
      </p:sp>
      <p:sp>
        <p:nvSpPr>
          <p:cNvPr id="34" name="Prostokąt zaokrąglony 33">
            <a:extLst>
              <a:ext uri="{FF2B5EF4-FFF2-40B4-BE49-F238E27FC236}">
                <a16:creationId xmlns:a16="http://schemas.microsoft.com/office/drawing/2014/main" id="{09696992-B30F-D6B4-6D9B-AB37EFB81F99}"/>
              </a:ext>
            </a:extLst>
          </p:cNvPr>
          <p:cNvSpPr/>
          <p:nvPr/>
        </p:nvSpPr>
        <p:spPr>
          <a:xfrm>
            <a:off x="3881004" y="4568715"/>
            <a:ext cx="900991" cy="447403"/>
          </a:xfrm>
          <a:prstGeom prst="roundRect">
            <a:avLst/>
          </a:prstGeom>
          <a:solidFill>
            <a:schemeClr val="tx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bg1"/>
                </a:solidFill>
                <a:latin typeface="Franklin Gothic Book" panose="020B0503020102020204" pitchFamily="34" charset="0"/>
              </a:rPr>
              <a:t>Model monitoring</a:t>
            </a:r>
          </a:p>
        </p:txBody>
      </p:sp>
      <p:sp>
        <p:nvSpPr>
          <p:cNvPr id="35" name="Prostokąt zaokrąglony 34">
            <a:extLst>
              <a:ext uri="{FF2B5EF4-FFF2-40B4-BE49-F238E27FC236}">
                <a16:creationId xmlns:a16="http://schemas.microsoft.com/office/drawing/2014/main" id="{731A5D79-67C0-56B2-E641-121E46EF8DE9}"/>
              </a:ext>
            </a:extLst>
          </p:cNvPr>
          <p:cNvSpPr/>
          <p:nvPr/>
        </p:nvSpPr>
        <p:spPr>
          <a:xfrm>
            <a:off x="1759645" y="4568716"/>
            <a:ext cx="900991" cy="447403"/>
          </a:xfrm>
          <a:prstGeom prst="roundRect">
            <a:avLst/>
          </a:prstGeom>
          <a:solidFill>
            <a:schemeClr val="tx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900">
                <a:solidFill>
                  <a:schemeClr val="bg1"/>
                </a:solidFill>
                <a:latin typeface="Franklin Gothic Book" panose="020B0503020102020204" pitchFamily="34" charset="0"/>
              </a:rPr>
              <a:t>Infrastructure monitoring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B2CD34D8-51EE-B9EA-E2A7-1F9104F4B312}"/>
              </a:ext>
            </a:extLst>
          </p:cNvPr>
          <p:cNvCxnSpPr>
            <a:stCxn id="10" idx="0"/>
            <a:endCxn id="7" idx="3"/>
          </p:cNvCxnSpPr>
          <p:nvPr/>
        </p:nvCxnSpPr>
        <p:spPr>
          <a:xfrm flipV="1">
            <a:off x="2214941" y="2008041"/>
            <a:ext cx="0" cy="13927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ADAA6BE9-CFCB-9395-EC92-37B8CD0DCF4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335322" y="1969853"/>
            <a:ext cx="0" cy="14309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834C3A8-3476-712D-4A57-EDB483DBBAE5}"/>
              </a:ext>
            </a:extLst>
          </p:cNvPr>
          <p:cNvCxnSpPr>
            <a:cxnSpLocks/>
            <a:stCxn id="24" idx="0"/>
            <a:endCxn id="8" idx="3"/>
          </p:cNvCxnSpPr>
          <p:nvPr/>
        </p:nvCxnSpPr>
        <p:spPr>
          <a:xfrm flipH="1" flipV="1">
            <a:off x="8177821" y="2001796"/>
            <a:ext cx="1" cy="141994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E66CF0C0-B785-92BB-F96A-44D7EFAA70F3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210141" y="4145267"/>
            <a:ext cx="4800" cy="4234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AFD8090C-C8F6-DD0D-2E31-870D94D65758}"/>
              </a:ext>
            </a:extLst>
          </p:cNvPr>
          <p:cNvCxnSpPr>
            <a:cxnSpLocks/>
            <a:stCxn id="11" idx="2"/>
            <a:endCxn id="34" idx="0"/>
          </p:cNvCxnSpPr>
          <p:nvPr/>
        </p:nvCxnSpPr>
        <p:spPr>
          <a:xfrm flipH="1">
            <a:off x="4331500" y="4145267"/>
            <a:ext cx="3822" cy="4234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ze strzałką 37">
            <a:extLst>
              <a:ext uri="{FF2B5EF4-FFF2-40B4-BE49-F238E27FC236}">
                <a16:creationId xmlns:a16="http://schemas.microsoft.com/office/drawing/2014/main" id="{FBA8336F-DCC7-289A-B51C-25AEDC628AD6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8177821" y="4155604"/>
            <a:ext cx="1" cy="4131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136DFDF2-959B-F691-CEA7-3C5C16749EA5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455703" y="1969853"/>
            <a:ext cx="0" cy="145188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0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33" grpId="0" animBg="1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9F0CB29-C81D-66AB-A7D6-2934398D1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1" y="0"/>
            <a:ext cx="75935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50172EA6-FF28-8DE5-1903-97A5173F4780}"/>
              </a:ext>
            </a:extLst>
          </p:cNvPr>
          <p:cNvSpPr txBox="1"/>
          <p:nvPr/>
        </p:nvSpPr>
        <p:spPr>
          <a:xfrm>
            <a:off x="1750979" y="823129"/>
            <a:ext cx="2753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Complexity</a:t>
            </a:r>
            <a:r>
              <a:rPr lang="pl-PL" sz="2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pl-PL" sz="2800" dirty="0">
                <a:latin typeface="+mj-lt"/>
              </a:rPr>
              <a:t>data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5CE0BDE-1BB3-6831-3F17-B769CBCFE3C2}"/>
              </a:ext>
            </a:extLst>
          </p:cNvPr>
          <p:cNvSpPr txBox="1"/>
          <p:nvPr/>
        </p:nvSpPr>
        <p:spPr>
          <a:xfrm>
            <a:off x="5560979" y="1877119"/>
            <a:ext cx="211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Complexity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pl-PL" dirty="0" err="1">
                <a:latin typeface="+mj-lt"/>
              </a:rPr>
              <a:t>models</a:t>
            </a:r>
            <a:endParaRPr lang="pl-PL" dirty="0">
              <a:latin typeface="+mj-lt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3986472-2581-8292-B16D-B0466C183FAB}"/>
              </a:ext>
            </a:extLst>
          </p:cNvPr>
          <p:cNvSpPr txBox="1"/>
          <p:nvPr/>
        </p:nvSpPr>
        <p:spPr>
          <a:xfrm>
            <a:off x="907915" y="2387084"/>
            <a:ext cx="255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Complexity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pl-PL" dirty="0" err="1">
                <a:latin typeface="+mj-lt"/>
              </a:rPr>
              <a:t>deployment</a:t>
            </a:r>
            <a:endParaRPr lang="pl-PL" dirty="0">
              <a:latin typeface="+mj-lt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EBA1396-B0B3-FE2E-5976-A6952D253755}"/>
              </a:ext>
            </a:extLst>
          </p:cNvPr>
          <p:cNvSpPr txBox="1"/>
          <p:nvPr/>
        </p:nvSpPr>
        <p:spPr>
          <a:xfrm>
            <a:off x="4367720" y="3006412"/>
            <a:ext cx="2107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Complexity</a:t>
            </a:r>
            <a:r>
              <a:rPr lang="pl-PL" sz="14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pl-PL" sz="1400" dirty="0">
                <a:latin typeface="+mj-lt"/>
              </a:rPr>
              <a:t>performance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5C71C6D-4FE3-721E-FAB0-78A99DD17B22}"/>
              </a:ext>
            </a:extLst>
          </p:cNvPr>
          <p:cNvSpPr txBox="1"/>
          <p:nvPr/>
        </p:nvSpPr>
        <p:spPr>
          <a:xfrm>
            <a:off x="2811294" y="3951039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Complexity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: </a:t>
            </a:r>
            <a:r>
              <a:rPr lang="pl-PL" dirty="0" err="1">
                <a:latin typeface="+mj-lt"/>
              </a:rPr>
              <a:t>changes</a:t>
            </a:r>
            <a:endParaRPr lang="pl-PL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5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7DBBF4C-F779-F560-97E5-459A697B6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39"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302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wal 3">
            <a:extLst>
              <a:ext uri="{FF2B5EF4-FFF2-40B4-BE49-F238E27FC236}">
                <a16:creationId xmlns:a16="http://schemas.microsoft.com/office/drawing/2014/main" id="{DFC7E701-EF74-3217-5009-C9D262A1710E}"/>
              </a:ext>
            </a:extLst>
          </p:cNvPr>
          <p:cNvSpPr/>
          <p:nvPr/>
        </p:nvSpPr>
        <p:spPr>
          <a:xfrm>
            <a:off x="2779012" y="1430048"/>
            <a:ext cx="1834213" cy="1834213"/>
          </a:xfrm>
          <a:prstGeom prst="ellipse">
            <a:avLst/>
          </a:prstGeom>
          <a:solidFill>
            <a:schemeClr val="accent1">
              <a:alpha val="3279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/>
              <a:t>BigData</a:t>
            </a:r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AAB63607-6D07-5A5D-6462-1F84778D2652}"/>
              </a:ext>
            </a:extLst>
          </p:cNvPr>
          <p:cNvSpPr/>
          <p:nvPr/>
        </p:nvSpPr>
        <p:spPr>
          <a:xfrm>
            <a:off x="4312740" y="726413"/>
            <a:ext cx="2366983" cy="2366983"/>
          </a:xfrm>
          <a:prstGeom prst="ellipse">
            <a:avLst/>
          </a:prstGeom>
          <a:solidFill>
            <a:srgbClr val="FFC000">
              <a:alpha val="3279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</a:t>
            </a:r>
            <a:r>
              <a:rPr lang="pl-P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Architectures</a:t>
            </a: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3EC59DF7-DDB7-B93A-BB54-162E4A4E0CD4}"/>
              </a:ext>
            </a:extLst>
          </p:cNvPr>
          <p:cNvSpPr/>
          <p:nvPr/>
        </p:nvSpPr>
        <p:spPr>
          <a:xfrm>
            <a:off x="3904177" y="2298514"/>
            <a:ext cx="2136698" cy="2136698"/>
          </a:xfrm>
          <a:prstGeom prst="ellipse">
            <a:avLst/>
          </a:prstGeom>
          <a:solidFill>
            <a:srgbClr val="00B050">
              <a:alpha val="3279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5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atin typeface="Franklin Gothic Book" panose="020B0503020102020204" pitchFamily="34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708C597-3785-046E-2B3E-121F62C60EFF}"/>
              </a:ext>
            </a:extLst>
          </p:cNvPr>
          <p:cNvSpPr/>
          <p:nvPr/>
        </p:nvSpPr>
        <p:spPr>
          <a:xfrm>
            <a:off x="2979362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1D787BF-B53B-6227-2691-4C4F25CB2B1F}"/>
              </a:ext>
            </a:extLst>
          </p:cNvPr>
          <p:cNvSpPr/>
          <p:nvPr/>
        </p:nvSpPr>
        <p:spPr>
          <a:xfrm>
            <a:off x="7559522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97487EA-6853-58F7-D126-D57D60BD993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33579" y="1275637"/>
            <a:ext cx="0" cy="27497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B10881D-1383-A2D2-B9DF-1F87A8373A3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75687" y="3378501"/>
            <a:ext cx="0" cy="385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stCxn id="14" idx="3"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okument 25">
            <a:extLst>
              <a:ext uri="{FF2B5EF4-FFF2-40B4-BE49-F238E27FC236}">
                <a16:creationId xmlns:a16="http://schemas.microsoft.com/office/drawing/2014/main" id="{1BD4D891-37C9-801B-B9F9-52B753278D56}"/>
              </a:ext>
            </a:extLst>
          </p:cNvPr>
          <p:cNvSpPr/>
          <p:nvPr/>
        </p:nvSpPr>
        <p:spPr>
          <a:xfrm>
            <a:off x="214090" y="544285"/>
            <a:ext cx="1032329" cy="785813"/>
          </a:xfrm>
          <a:prstGeom prst="flowChartDocument">
            <a:avLst/>
          </a:prstGeom>
          <a:solidFill>
            <a:schemeClr val="accent1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Raw data</a:t>
            </a:r>
          </a:p>
        </p:txBody>
      </p:sp>
    </p:spTree>
    <p:extLst>
      <p:ext uri="{BB962C8B-B14F-4D97-AF65-F5344CB8AC3E}">
        <p14:creationId xmlns:p14="http://schemas.microsoft.com/office/powerpoint/2010/main" val="170182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1D787BF-B53B-6227-2691-4C4F25CB2B1F}"/>
              </a:ext>
            </a:extLst>
          </p:cNvPr>
          <p:cNvSpPr/>
          <p:nvPr/>
        </p:nvSpPr>
        <p:spPr>
          <a:xfrm>
            <a:off x="7559522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B10881D-1383-A2D2-B9DF-1F87A8373A3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75687" y="3378501"/>
            <a:ext cx="0" cy="385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stCxn id="14" idx="3"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a 18">
            <a:extLst>
              <a:ext uri="{FF2B5EF4-FFF2-40B4-BE49-F238E27FC236}">
                <a16:creationId xmlns:a16="http://schemas.microsoft.com/office/drawing/2014/main" id="{1E9321B5-19B5-49A2-9D82-3FF1E065BB4A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20" name="Łącznik prosty ze strzałką 19">
              <a:extLst>
                <a:ext uri="{FF2B5EF4-FFF2-40B4-BE49-F238E27FC236}">
                  <a16:creationId xmlns:a16="http://schemas.microsoft.com/office/drawing/2014/main" id="{D97487EA-6853-58F7-D126-D57D60BD993C}"/>
                </a:ext>
              </a:extLst>
            </p:cNvPr>
            <p:cNvCxnSpPr>
              <a:cxnSpLocks/>
              <a:stCxn id="3" idx="2"/>
              <a:endCxn id="8" idx="0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Dokument 2">
              <a:extLst>
                <a:ext uri="{FF2B5EF4-FFF2-40B4-BE49-F238E27FC236}">
                  <a16:creationId xmlns:a16="http://schemas.microsoft.com/office/drawing/2014/main" id="{0BEC8D5A-DA57-C015-5CB7-91FC06BF68BB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C0C92D4D-95FF-F8A7-7C72-71F2A00108E8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9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1D787BF-B53B-6227-2691-4C4F25CB2B1F}"/>
              </a:ext>
            </a:extLst>
          </p:cNvPr>
          <p:cNvSpPr/>
          <p:nvPr/>
        </p:nvSpPr>
        <p:spPr>
          <a:xfrm>
            <a:off x="7559522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B10881D-1383-A2D2-B9DF-1F87A8373A3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75687" y="3378501"/>
            <a:ext cx="0" cy="385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stCxn id="14" idx="3"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a 2">
            <a:extLst>
              <a:ext uri="{FF2B5EF4-FFF2-40B4-BE49-F238E27FC236}">
                <a16:creationId xmlns:a16="http://schemas.microsoft.com/office/drawing/2014/main" id="{74886875-19E6-9ADA-E3EF-DE6277B3FDF0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16" name="Łącznik prosty ze strzałką 15">
              <a:extLst>
                <a:ext uri="{FF2B5EF4-FFF2-40B4-BE49-F238E27FC236}">
                  <a16:creationId xmlns:a16="http://schemas.microsoft.com/office/drawing/2014/main" id="{3C7DE163-0751-9BB5-5B45-B353CE332BFB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okument 18">
              <a:extLst>
                <a:ext uri="{FF2B5EF4-FFF2-40B4-BE49-F238E27FC236}">
                  <a16:creationId xmlns:a16="http://schemas.microsoft.com/office/drawing/2014/main" id="{CE81F5B6-941F-A00C-5408-98812BD33233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  <p:sp>
        <p:nvSpPr>
          <p:cNvPr id="22" name="Prostokąt 21">
            <a:extLst>
              <a:ext uri="{FF2B5EF4-FFF2-40B4-BE49-F238E27FC236}">
                <a16:creationId xmlns:a16="http://schemas.microsoft.com/office/drawing/2014/main" id="{D2109D3B-D0DB-EE22-B528-03BB50B84428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9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1D787BF-B53B-6227-2691-4C4F25CB2B1F}"/>
              </a:ext>
            </a:extLst>
          </p:cNvPr>
          <p:cNvSpPr/>
          <p:nvPr/>
        </p:nvSpPr>
        <p:spPr>
          <a:xfrm>
            <a:off x="7559522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B10881D-1383-A2D2-B9DF-1F87A8373A3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75687" y="3378501"/>
            <a:ext cx="0" cy="385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stCxn id="14" idx="3"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">
            <a:extLst>
              <a:ext uri="{FF2B5EF4-FFF2-40B4-BE49-F238E27FC236}">
                <a16:creationId xmlns:a16="http://schemas.microsoft.com/office/drawing/2014/main" id="{336B15E9-5465-A0FE-9F97-40AD36D91D75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B40E3E16-208D-A294-D0E7-2F997AFBE51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A14E225B-29CF-02F3-6537-4018B4F3D046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  <p:sp>
        <p:nvSpPr>
          <p:cNvPr id="19" name="Prostokąt 18">
            <a:extLst>
              <a:ext uri="{FF2B5EF4-FFF2-40B4-BE49-F238E27FC236}">
                <a16:creationId xmlns:a16="http://schemas.microsoft.com/office/drawing/2014/main" id="{1202717C-B8D5-4A25-2BC8-D06F5BE22F5E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F69CDEB9-3E42-3E96-A16F-7ADD66E87AE8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training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1D787BF-B53B-6227-2691-4C4F25CB2B1F}"/>
              </a:ext>
            </a:extLst>
          </p:cNvPr>
          <p:cNvSpPr/>
          <p:nvPr/>
        </p:nvSpPr>
        <p:spPr>
          <a:xfrm>
            <a:off x="7559522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B10881D-1383-A2D2-B9DF-1F87A8373A3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75687" y="3378501"/>
            <a:ext cx="0" cy="385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stCxn id="14" idx="3"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">
            <a:extLst>
              <a:ext uri="{FF2B5EF4-FFF2-40B4-BE49-F238E27FC236}">
                <a16:creationId xmlns:a16="http://schemas.microsoft.com/office/drawing/2014/main" id="{F1B86A8A-9BF3-C831-F2C9-038A70DB0D4D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BC45A9F6-BB4A-49BC-B581-F68A1E055049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8832999C-7834-F1C9-3ECA-E9555D983412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16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>
            <a:extLst>
              <a:ext uri="{FF2B5EF4-FFF2-40B4-BE49-F238E27FC236}">
                <a16:creationId xmlns:a16="http://schemas.microsoft.com/office/drawing/2014/main" id="{33929AE0-FF17-5E03-E8EF-F74F06F0863F}"/>
              </a:ext>
            </a:extLst>
          </p:cNvPr>
          <p:cNvSpPr/>
          <p:nvPr/>
        </p:nvSpPr>
        <p:spPr>
          <a:xfrm>
            <a:off x="2953053" y="544286"/>
            <a:ext cx="4374847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6FB1EBB-8F4E-A1CE-35C6-D7CFB2700AB2}"/>
              </a:ext>
            </a:extLst>
          </p:cNvPr>
          <p:cNvSpPr/>
          <p:nvPr/>
        </p:nvSpPr>
        <p:spPr>
          <a:xfrm>
            <a:off x="118532" y="544286"/>
            <a:ext cx="2722639" cy="3080657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C1A7FA72-D8A4-9E48-D5E1-EECE70EB9CB9}"/>
              </a:ext>
            </a:extLst>
          </p:cNvPr>
          <p:cNvSpPr/>
          <p:nvPr/>
        </p:nvSpPr>
        <p:spPr>
          <a:xfrm>
            <a:off x="7461554" y="544285"/>
            <a:ext cx="1563914" cy="4146248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latin typeface="Franklin Gothic Book" panose="020B0503020102020204" pitchFamily="34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0B5A6B0-5866-6637-3886-90A447704A7C}"/>
              </a:ext>
            </a:extLst>
          </p:cNvPr>
          <p:cNvSpPr/>
          <p:nvPr/>
        </p:nvSpPr>
        <p:spPr>
          <a:xfrm>
            <a:off x="217414" y="1550610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extraction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BFFC6624-C17E-CDA7-BFF5-87E6D25E0731}"/>
              </a:ext>
            </a:extLst>
          </p:cNvPr>
          <p:cNvSpPr/>
          <p:nvPr/>
        </p:nvSpPr>
        <p:spPr>
          <a:xfrm>
            <a:off x="214090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analysis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FC5AC4F-B5E5-E92B-083D-E4C1D26DADE7}"/>
              </a:ext>
            </a:extLst>
          </p:cNvPr>
          <p:cNvSpPr/>
          <p:nvPr/>
        </p:nvSpPr>
        <p:spPr>
          <a:xfrm>
            <a:off x="1590224" y="2634038"/>
            <a:ext cx="1032329" cy="744463"/>
          </a:xfrm>
          <a:prstGeom prst="rect">
            <a:avLst/>
          </a:prstGeom>
          <a:solidFill>
            <a:schemeClr val="accent1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tx1"/>
                </a:solidFill>
                <a:latin typeface="Franklin Gothic Book" panose="020B0503020102020204" pitchFamily="34" charset="0"/>
              </a:rPr>
              <a:t>Data preparation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9A0218DC-624A-1251-D9EA-2E7F4AED5841}"/>
              </a:ext>
            </a:extLst>
          </p:cNvPr>
          <p:cNvSpPr/>
          <p:nvPr/>
        </p:nvSpPr>
        <p:spPr>
          <a:xfrm>
            <a:off x="3184976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training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DB5DC1AD-FA1C-D9A8-5119-0C9BEEC67F99}"/>
              </a:ext>
            </a:extLst>
          </p:cNvPr>
          <p:cNvSpPr/>
          <p:nvPr/>
        </p:nvSpPr>
        <p:spPr>
          <a:xfrm>
            <a:off x="4641847" y="2634038"/>
            <a:ext cx="1032329" cy="744463"/>
          </a:xfrm>
          <a:prstGeom prst="rect">
            <a:avLst/>
          </a:prstGeom>
          <a:solidFill>
            <a:schemeClr val="accent2"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>
                <a:solidFill>
                  <a:schemeClr val="bg1"/>
                </a:solidFill>
                <a:latin typeface="Franklin Gothic Book" panose="020B0503020102020204" pitchFamily="34" charset="0"/>
              </a:rPr>
              <a:t>Model evaluation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DFDCDF-0551-C40E-CA50-7FF7730A9FFD}"/>
              </a:ext>
            </a:extLst>
          </p:cNvPr>
          <p:cNvSpPr/>
          <p:nvPr/>
        </p:nvSpPr>
        <p:spPr>
          <a:xfrm>
            <a:off x="6098718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71D787BF-B53B-6227-2691-4C4F25CB2B1F}"/>
              </a:ext>
            </a:extLst>
          </p:cNvPr>
          <p:cNvSpPr/>
          <p:nvPr/>
        </p:nvSpPr>
        <p:spPr>
          <a:xfrm>
            <a:off x="7559522" y="2634038"/>
            <a:ext cx="1032329" cy="744463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AB625936-29EE-DE31-E6DD-289635BFC4BA}"/>
              </a:ext>
            </a:extLst>
          </p:cNvPr>
          <p:cNvSpPr/>
          <p:nvPr/>
        </p:nvSpPr>
        <p:spPr>
          <a:xfrm>
            <a:off x="7559522" y="3763886"/>
            <a:ext cx="1032329" cy="469448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159412C8-233A-80AE-B563-7226D4CA8C93}"/>
              </a:ext>
            </a:extLst>
          </p:cNvPr>
          <p:cNvSpPr/>
          <p:nvPr/>
        </p:nvSpPr>
        <p:spPr>
          <a:xfrm>
            <a:off x="2082800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CEC98D2F-3146-4BD0-AB84-97E3CE91258F}"/>
              </a:ext>
            </a:extLst>
          </p:cNvPr>
          <p:cNvSpPr/>
          <p:nvPr/>
        </p:nvSpPr>
        <p:spPr>
          <a:xfrm>
            <a:off x="4107696" y="3996267"/>
            <a:ext cx="1328961" cy="602947"/>
          </a:xfrm>
          <a:prstGeom prst="rect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50D33394-B0FE-ADED-AC23-AA43EE1E840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30254" y="2295073"/>
            <a:ext cx="1" cy="33896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0260218-9319-4641-2A99-96F4F3A40F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9743" y="3006269"/>
            <a:ext cx="340481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564E564F-01F6-CF97-2BE2-D7F56159123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2553" y="3006269"/>
            <a:ext cx="562423" cy="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BC68A571-0561-B950-E52D-8E753CCA0D7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17305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FD6EF649-BB33-16F7-719D-434B0834A3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674176" y="3006270"/>
            <a:ext cx="424542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497B2EB8-CF19-E5CB-FE7E-A2CAFD39CE4B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411761" y="4297741"/>
            <a:ext cx="69593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FC4AAAA-B703-9D4A-645E-5AF4AF4B8C5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131047" y="3006270"/>
            <a:ext cx="4284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B10881D-1383-A2D2-B9DF-1F87A8373A3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075687" y="3378501"/>
            <a:ext cx="0" cy="385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łamany 50">
            <a:extLst>
              <a:ext uri="{FF2B5EF4-FFF2-40B4-BE49-F238E27FC236}">
                <a16:creationId xmlns:a16="http://schemas.microsoft.com/office/drawing/2014/main" id="{DAACFCA3-2BFF-D74A-8F2D-6955DFDA1B3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436658" y="3202665"/>
            <a:ext cx="2117119" cy="1095075"/>
          </a:xfrm>
          <a:prstGeom prst="bentConnector3">
            <a:avLst>
              <a:gd name="adj1" fmla="val 6809"/>
            </a:avLst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wal 54">
            <a:extLst>
              <a:ext uri="{FF2B5EF4-FFF2-40B4-BE49-F238E27FC236}">
                <a16:creationId xmlns:a16="http://schemas.microsoft.com/office/drawing/2014/main" id="{3702B4B5-FAE0-974A-6C13-F4570B5BC3FB}"/>
              </a:ext>
            </a:extLst>
          </p:cNvPr>
          <p:cNvSpPr/>
          <p:nvPr/>
        </p:nvSpPr>
        <p:spPr>
          <a:xfrm>
            <a:off x="8268237" y="637655"/>
            <a:ext cx="658349" cy="658349"/>
          </a:xfrm>
          <a:prstGeom prst="ellipse">
            <a:avLst/>
          </a:prstGeom>
          <a:solidFill>
            <a:schemeClr val="accent3">
              <a:lumMod val="40000"/>
              <a:lumOff val="60000"/>
              <a:alpha val="7461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200">
              <a:solidFill>
                <a:schemeClr val="bg1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cxnSp>
        <p:nvCxnSpPr>
          <p:cNvPr id="56" name="Łącznik łamany 55">
            <a:extLst>
              <a:ext uri="{FF2B5EF4-FFF2-40B4-BE49-F238E27FC236}">
                <a16:creationId xmlns:a16="http://schemas.microsoft.com/office/drawing/2014/main" id="{D5E6FCC3-F583-FF3D-3140-EC2EC46F326A}"/>
              </a:ext>
            </a:extLst>
          </p:cNvPr>
          <p:cNvCxnSpPr>
            <a:cxnSpLocks/>
            <a:stCxn id="14" idx="3"/>
            <a:endCxn id="55" idx="4"/>
          </p:cNvCxnSpPr>
          <p:nvPr/>
        </p:nvCxnSpPr>
        <p:spPr>
          <a:xfrm flipV="1">
            <a:off x="8591851" y="1296004"/>
            <a:ext cx="5561" cy="171026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Łącznik łamany 22">
            <a:extLst>
              <a:ext uri="{FF2B5EF4-FFF2-40B4-BE49-F238E27FC236}">
                <a16:creationId xmlns:a16="http://schemas.microsoft.com/office/drawing/2014/main" id="{4E365F28-858B-70A6-684F-E65A968F82DE}"/>
              </a:ext>
            </a:extLst>
          </p:cNvPr>
          <p:cNvCxnSpPr>
            <a:stCxn id="17" idx="1"/>
            <a:endCxn id="9" idx="2"/>
          </p:cNvCxnSpPr>
          <p:nvPr/>
        </p:nvCxnSpPr>
        <p:spPr>
          <a:xfrm rot="10800000">
            <a:off x="730256" y="3378501"/>
            <a:ext cx="1352545" cy="919240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">
            <a:extLst>
              <a:ext uri="{FF2B5EF4-FFF2-40B4-BE49-F238E27FC236}">
                <a16:creationId xmlns:a16="http://schemas.microsoft.com/office/drawing/2014/main" id="{E65FD34A-D833-7FA3-2E56-2B5AAA76282B}"/>
              </a:ext>
            </a:extLst>
          </p:cNvPr>
          <p:cNvGrpSpPr/>
          <p:nvPr/>
        </p:nvGrpSpPr>
        <p:grpSpPr>
          <a:xfrm>
            <a:off x="214090" y="544285"/>
            <a:ext cx="1032329" cy="1006325"/>
            <a:chOff x="214090" y="544285"/>
            <a:chExt cx="1032329" cy="1006325"/>
          </a:xfrm>
        </p:grpSpPr>
        <p:cxnSp>
          <p:nvCxnSpPr>
            <p:cNvPr id="3" name="Łącznik prosty ze strzałką 2">
              <a:extLst>
                <a:ext uri="{FF2B5EF4-FFF2-40B4-BE49-F238E27FC236}">
                  <a16:creationId xmlns:a16="http://schemas.microsoft.com/office/drawing/2014/main" id="{7A65DBC4-770C-80CB-E869-5AFAD05810C0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730255" y="1278147"/>
              <a:ext cx="3324" cy="272463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okument 15">
              <a:extLst>
                <a:ext uri="{FF2B5EF4-FFF2-40B4-BE49-F238E27FC236}">
                  <a16:creationId xmlns:a16="http://schemas.microsoft.com/office/drawing/2014/main" id="{46B4C399-C520-89AE-B3CC-6771132C34CC}"/>
                </a:ext>
              </a:extLst>
            </p:cNvPr>
            <p:cNvSpPr/>
            <p:nvPr/>
          </p:nvSpPr>
          <p:spPr>
            <a:xfrm>
              <a:off x="214090" y="544285"/>
              <a:ext cx="1032329" cy="785813"/>
            </a:xfrm>
            <a:prstGeom prst="flowChartDocument">
              <a:avLst/>
            </a:prstGeom>
            <a:solidFill>
              <a:schemeClr val="accent1">
                <a:alpha val="7461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200">
                  <a:solidFill>
                    <a:schemeClr val="bg1"/>
                  </a:solidFill>
                  <a:latin typeface="Franklin Gothic Book" panose="020B0503020102020204" pitchFamily="34" charset="0"/>
                </a:rPr>
                <a:t>Raw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97410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4F6DD0A0-A1B9-1945-A9C8-B30C420BAB19}" vid="{108F34A1-D674-6142-A51A-225FFFEBE3A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185</Words>
  <Application>Microsoft Macintosh PowerPoint</Application>
  <PresentationFormat>Pokaz na ekranie (16:9)</PresentationFormat>
  <Paragraphs>84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Helvetica Neue Condensed</vt:lpstr>
      <vt:lpstr>1_Default Theme</vt:lpstr>
      <vt:lpstr>BigData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Management</dc:title>
  <dc:creator>Andrzej Wodecki</dc:creator>
  <cp:lastModifiedBy>Andrzej Wodecki</cp:lastModifiedBy>
  <cp:revision>158</cp:revision>
  <dcterms:created xsi:type="dcterms:W3CDTF">2020-11-07T07:11:25Z</dcterms:created>
  <dcterms:modified xsi:type="dcterms:W3CDTF">2024-10-08T16:02:36Z</dcterms:modified>
</cp:coreProperties>
</file>