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1"/>
  </p:sldMasterIdLst>
  <p:notesMasterIdLst>
    <p:notesMasterId r:id="rId12"/>
  </p:notesMasterIdLst>
  <p:sldIdLst>
    <p:sldId id="1580" r:id="rId2"/>
    <p:sldId id="1759" r:id="rId3"/>
    <p:sldId id="1712" r:id="rId4"/>
    <p:sldId id="1794" r:id="rId5"/>
    <p:sldId id="1793" r:id="rId6"/>
    <p:sldId id="1764" r:id="rId7"/>
    <p:sldId id="1766" r:id="rId8"/>
    <p:sldId id="1768" r:id="rId9"/>
    <p:sldId id="1792" r:id="rId10"/>
    <p:sldId id="1791" r:id="rId11"/>
  </p:sldIdLst>
  <p:sldSz cx="9144000" cy="5143500" type="screen16x9"/>
  <p:notesSz cx="6858000" cy="9144000"/>
  <p:defaultTextStyle>
    <a:defPPr>
      <a:defRPr lang="pl-P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348"/>
    <p:restoredTop sz="94631"/>
  </p:normalViewPr>
  <p:slideViewPr>
    <p:cSldViewPr snapToGrid="0" snapToObjects="1">
      <p:cViewPr varScale="1">
        <p:scale>
          <a:sx n="146" d="100"/>
          <a:sy n="146" d="100"/>
        </p:scale>
        <p:origin x="17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3402D6-52B6-5541-8BB9-797FC43F58CD}" type="datetimeFigureOut">
              <a:t>4.10.2024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8FC547-15F3-F143-B10C-B928029B9414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74761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A8B05-0052-1A4C-B7E6-43F0EFB84FAB}" type="datetimeFigureOut">
              <a:rPr lang="pl-PL" smtClean="0"/>
              <a:t>4.10.2024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64DEC-F64D-4E40-99B7-A86FBEE60E7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81027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A8B05-0052-1A4C-B7E6-43F0EFB84FAB}" type="datetimeFigureOut">
              <a:rPr lang="pl-PL" smtClean="0"/>
              <a:t>4.10.2024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64DEC-F64D-4E40-99B7-A86FBEE60E7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8663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A8B05-0052-1A4C-B7E6-43F0EFB84FAB}" type="datetimeFigureOut">
              <a:rPr lang="pl-PL" smtClean="0"/>
              <a:t>4.10.2024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64DEC-F64D-4E40-99B7-A86FBEE60E7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81139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A8B05-0052-1A4C-B7E6-43F0EFB84FAB}" type="datetimeFigureOut">
              <a:rPr lang="pl-PL" smtClean="0"/>
              <a:t>4.10.2024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64DEC-F64D-4E40-99B7-A86FBEE60E7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158945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8158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A8B05-0052-1A4C-B7E6-43F0EFB84FAB}" type="datetimeFigureOut">
              <a:rPr lang="pl-PL" smtClean="0"/>
              <a:t>4.10.2024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64DEC-F64D-4E40-99B7-A86FBEE60E7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85167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A8B05-0052-1A4C-B7E6-43F0EFB84FAB}" type="datetimeFigureOut">
              <a:rPr lang="pl-PL" smtClean="0"/>
              <a:t>4.10.2024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64DEC-F64D-4E40-99B7-A86FBEE60E7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98230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A8B05-0052-1A4C-B7E6-43F0EFB84FAB}" type="datetimeFigureOut">
              <a:rPr lang="pl-PL" smtClean="0"/>
              <a:t>4.10.2024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64DEC-F64D-4E40-99B7-A86FBEE60E7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16062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A8B05-0052-1A4C-B7E6-43F0EFB84FAB}" type="datetimeFigureOut">
              <a:rPr lang="pl-PL" smtClean="0"/>
              <a:t>4.10.2024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64DEC-F64D-4E40-99B7-A86FBEE60E7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37283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A8B05-0052-1A4C-B7E6-43F0EFB84FAB}" type="datetimeFigureOut">
              <a:rPr lang="pl-PL" smtClean="0"/>
              <a:t>4.10.2024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64DEC-F64D-4E40-99B7-A86FBEE60E7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73412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A8B05-0052-1A4C-B7E6-43F0EFB84FAB}" type="datetimeFigureOut">
              <a:rPr lang="pl-PL" smtClean="0"/>
              <a:t>4.10.2024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64DEC-F64D-4E40-99B7-A86FBEE60E7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53090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A8B05-0052-1A4C-B7E6-43F0EFB84FAB}" type="datetimeFigureOut">
              <a:rPr lang="pl-PL" smtClean="0"/>
              <a:t>4.10.2024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64DEC-F64D-4E40-99B7-A86FBEE60E7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7217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wa - Praw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ymbol zastępczy tekstu 6"/>
          <p:cNvSpPr>
            <a:spLocks noGrp="1"/>
          </p:cNvSpPr>
          <p:nvPr>
            <p:ph type="body" sz="quarter" idx="10"/>
          </p:nvPr>
        </p:nvSpPr>
        <p:spPr>
          <a:xfrm>
            <a:off x="985899" y="1806180"/>
            <a:ext cx="3240088" cy="912019"/>
          </a:xfrm>
        </p:spPr>
        <p:txBody>
          <a:bodyPr anchor="ctr"/>
          <a:lstStyle>
            <a:lvl1pPr marL="0" indent="0" algn="r">
              <a:buNone/>
              <a:defRPr sz="3300"/>
            </a:lvl1pPr>
          </a:lstStyle>
          <a:p>
            <a:pPr lvl="0"/>
            <a:r>
              <a:rPr lang="pl-PL" dirty="0"/>
              <a:t>Kliknij, aby edytować style wzorca tekstu</a:t>
            </a:r>
          </a:p>
        </p:txBody>
      </p:sp>
      <p:sp>
        <p:nvSpPr>
          <p:cNvPr id="8" name="Symbol zastępczy tekstu 6"/>
          <p:cNvSpPr>
            <a:spLocks noGrp="1"/>
          </p:cNvSpPr>
          <p:nvPr>
            <p:ph type="body" sz="quarter" idx="11"/>
          </p:nvPr>
        </p:nvSpPr>
        <p:spPr>
          <a:xfrm>
            <a:off x="4422180" y="1806180"/>
            <a:ext cx="3240088" cy="912019"/>
          </a:xfrm>
        </p:spPr>
        <p:txBody>
          <a:bodyPr anchor="ctr"/>
          <a:lstStyle>
            <a:lvl1pPr marL="0" indent="0" algn="l">
              <a:buNone/>
              <a:defRPr sz="3300"/>
            </a:lvl1pPr>
          </a:lstStyle>
          <a:p>
            <a:pPr lvl="0"/>
            <a:r>
              <a:rPr lang="pl-PL" dirty="0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3539996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tint val="7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</a:lstStyle>
          <a:p>
            <a:fld id="{91FA8B05-0052-1A4C-B7E6-43F0EFB84FAB}" type="datetimeFigureOut">
              <a:rPr lang="pl-PL" smtClean="0"/>
              <a:t>4.10.2024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i="0">
                <a:solidFill>
                  <a:schemeClr val="tx1">
                    <a:tint val="7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tint val="7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</a:lstStyle>
          <a:p>
            <a:fld id="{9CF64DEC-F64D-4E40-99B7-A86FBEE60E7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2500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</p:sldLayoutIdLst>
  <p:txStyles>
    <p:titleStyle>
      <a:lvl1pPr algn="ctr" defTabSz="685800" rtl="0" eaLnBrk="1" latinLnBrk="0" hangingPunct="1">
        <a:spcBef>
          <a:spcPct val="0"/>
        </a:spcBef>
        <a:buNone/>
        <a:defRPr sz="3300" b="1" i="0" kern="1200">
          <a:solidFill>
            <a:schemeClr val="tx1"/>
          </a:solidFill>
          <a:latin typeface="Helvetica Neue Condensed" panose="02000503000000020004" pitchFamily="2" charset="0"/>
          <a:ea typeface="Helvetica Neue Condensed" panose="02000503000000020004" pitchFamily="2" charset="0"/>
          <a:cs typeface="Helvetica Neue Condensed" panose="02000503000000020004" pitchFamily="2" charset="0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b="1" i="0" kern="1200">
          <a:solidFill>
            <a:schemeClr val="tx1"/>
          </a:solidFill>
          <a:latin typeface="Helvetica Neue Condensed" panose="02000503000000020004" pitchFamily="2" charset="0"/>
          <a:ea typeface="Helvetica Neue Condensed" panose="02000503000000020004" pitchFamily="2" charset="0"/>
          <a:cs typeface="Helvetica Neue Condensed" panose="02000503000000020004" pitchFamily="2" charset="0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b="1" i="0" kern="1200">
          <a:solidFill>
            <a:schemeClr val="tx1"/>
          </a:solidFill>
          <a:latin typeface="Helvetica Neue Condensed" panose="02000503000000020004" pitchFamily="2" charset="0"/>
          <a:ea typeface="Helvetica Neue Condensed" panose="02000503000000020004" pitchFamily="2" charset="0"/>
          <a:cs typeface="Helvetica Neue Condensed" panose="02000503000000020004" pitchFamily="2" charset="0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b="1" i="0" kern="1200">
          <a:solidFill>
            <a:schemeClr val="tx1"/>
          </a:solidFill>
          <a:latin typeface="Helvetica Neue Condensed" panose="02000503000000020004" pitchFamily="2" charset="0"/>
          <a:ea typeface="Helvetica Neue Condensed" panose="02000503000000020004" pitchFamily="2" charset="0"/>
          <a:cs typeface="Helvetica Neue Condensed" panose="02000503000000020004" pitchFamily="2" charset="0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b="1" i="0" kern="1200">
          <a:solidFill>
            <a:schemeClr val="tx1"/>
          </a:solidFill>
          <a:latin typeface="Helvetica Neue Condensed" panose="02000503000000020004" pitchFamily="2" charset="0"/>
          <a:ea typeface="Helvetica Neue Condensed" panose="02000503000000020004" pitchFamily="2" charset="0"/>
          <a:cs typeface="Helvetica Neue Condensed" panose="02000503000000020004" pitchFamily="2" charset="0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b="1" i="0" kern="1200">
          <a:solidFill>
            <a:schemeClr val="tx1"/>
          </a:solidFill>
          <a:latin typeface="Helvetica Neue Condensed" panose="02000503000000020004" pitchFamily="2" charset="0"/>
          <a:ea typeface="Helvetica Neue Condensed" panose="02000503000000020004" pitchFamily="2" charset="0"/>
          <a:cs typeface="Helvetica Neue Condensed" panose="02000503000000020004" pitchFamily="2" charset="0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4">
            <a:extLst>
              <a:ext uri="{FF2B5EF4-FFF2-40B4-BE49-F238E27FC236}">
                <a16:creationId xmlns:a16="http://schemas.microsoft.com/office/drawing/2014/main" id="{D1D8119D-A7B9-424E-9DF4-F1C78DAE42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chemeClr val="bg1">
                    <a:lumMod val="50000"/>
                  </a:schemeClr>
                </a:solidFill>
              </a:rPr>
              <a:t>Complexity:</a:t>
            </a:r>
            <a:r>
              <a:rPr lang="en-US" sz="4400" dirty="0"/>
              <a:t> changes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07B14458-ECCD-C9A2-F2F8-AF7E6A8133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41152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ymbol zastępczy zawartości 1">
            <a:extLst>
              <a:ext uri="{FF2B5EF4-FFF2-40B4-BE49-F238E27FC236}">
                <a16:creationId xmlns:a16="http://schemas.microsoft.com/office/drawing/2014/main" id="{B3F0B3D8-40D3-CAB3-3380-B64A84336951}"/>
              </a:ext>
            </a:extLst>
          </p:cNvPr>
          <p:cNvSpPr txBox="1">
            <a:spLocks/>
          </p:cNvSpPr>
          <p:nvPr/>
        </p:nvSpPr>
        <p:spPr>
          <a:xfrm>
            <a:off x="363415" y="1965447"/>
            <a:ext cx="2403231" cy="1212605"/>
          </a:xfrm>
          <a:prstGeom prst="rect">
            <a:avLst/>
          </a:prstGeom>
        </p:spPr>
        <p:txBody>
          <a:bodyPr/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/>
              <a:t>Solutions</a:t>
            </a:r>
            <a:endParaRPr lang="pl-PL" dirty="0"/>
          </a:p>
        </p:txBody>
      </p:sp>
      <p:pic>
        <p:nvPicPr>
          <p:cNvPr id="2" name="Obraz 1">
            <a:extLst>
              <a:ext uri="{FF2B5EF4-FFF2-40B4-BE49-F238E27FC236}">
                <a16:creationId xmlns:a16="http://schemas.microsoft.com/office/drawing/2014/main" id="{94E74C6D-DAA8-0F22-D04B-24CD392FAA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099" y="1088885"/>
            <a:ext cx="6147486" cy="2647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367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upa 20">
            <a:extLst>
              <a:ext uri="{FF2B5EF4-FFF2-40B4-BE49-F238E27FC236}">
                <a16:creationId xmlns:a16="http://schemas.microsoft.com/office/drawing/2014/main" id="{CE69BDE6-221C-E77C-7129-2E28304AED21}"/>
              </a:ext>
            </a:extLst>
          </p:cNvPr>
          <p:cNvGrpSpPr/>
          <p:nvPr/>
        </p:nvGrpSpPr>
        <p:grpSpPr>
          <a:xfrm>
            <a:off x="795875" y="198512"/>
            <a:ext cx="4331670" cy="1790892"/>
            <a:chOff x="795875" y="198512"/>
            <a:chExt cx="4331670" cy="1790892"/>
          </a:xfrm>
        </p:grpSpPr>
        <p:sp>
          <p:nvSpPr>
            <p:cNvPr id="78" name="pole tekstowe 77">
              <a:extLst>
                <a:ext uri="{FF2B5EF4-FFF2-40B4-BE49-F238E27FC236}">
                  <a16:creationId xmlns:a16="http://schemas.microsoft.com/office/drawing/2014/main" id="{2B54199B-A7EC-BFAD-4F08-7B060DAD92C7}"/>
                </a:ext>
              </a:extLst>
            </p:cNvPr>
            <p:cNvSpPr txBox="1"/>
            <p:nvPr/>
          </p:nvSpPr>
          <p:spPr>
            <a:xfrm>
              <a:off x="795875" y="198512"/>
              <a:ext cx="297869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pl-PL" sz="1100" b="1" dirty="0">
                  <a:ea typeface="Helvetica Neue Condensed" panose="02000503000000020004" pitchFamily="2" charset="0"/>
                  <a:cs typeface="Helvetica Neue Condensed" panose="02000503000000020004" pitchFamily="2" charset="0"/>
                </a:rPr>
                <a:t>Lab</a:t>
              </a:r>
            </a:p>
          </p:txBody>
        </p:sp>
        <p:sp>
          <p:nvSpPr>
            <p:cNvPr id="20" name="Prostokąt 19">
              <a:extLst>
                <a:ext uri="{FF2B5EF4-FFF2-40B4-BE49-F238E27FC236}">
                  <a16:creationId xmlns:a16="http://schemas.microsoft.com/office/drawing/2014/main" id="{CC15AD44-F56E-62BB-7F08-E30249728F1D}"/>
                </a:ext>
              </a:extLst>
            </p:cNvPr>
            <p:cNvSpPr/>
            <p:nvPr/>
          </p:nvSpPr>
          <p:spPr>
            <a:xfrm>
              <a:off x="860201" y="506316"/>
              <a:ext cx="4267344" cy="1483088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4981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pic>
        <p:nvPicPr>
          <p:cNvPr id="27" name="Obraz 26">
            <a:extLst>
              <a:ext uri="{FF2B5EF4-FFF2-40B4-BE49-F238E27FC236}">
                <a16:creationId xmlns:a16="http://schemas.microsoft.com/office/drawing/2014/main" id="{9D09863A-AE2E-15D1-5E7F-77556B716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038" y="502572"/>
            <a:ext cx="4525472" cy="1483088"/>
          </a:xfrm>
          <a:prstGeom prst="rect">
            <a:avLst/>
          </a:prstGeom>
        </p:spPr>
      </p:pic>
      <p:grpSp>
        <p:nvGrpSpPr>
          <p:cNvPr id="26" name="Grupa 25">
            <a:extLst>
              <a:ext uri="{FF2B5EF4-FFF2-40B4-BE49-F238E27FC236}">
                <a16:creationId xmlns:a16="http://schemas.microsoft.com/office/drawing/2014/main" id="{4BC2B988-7F84-3F90-7EA3-A106AB8C1235}"/>
              </a:ext>
            </a:extLst>
          </p:cNvPr>
          <p:cNvGrpSpPr/>
          <p:nvPr/>
        </p:nvGrpSpPr>
        <p:grpSpPr>
          <a:xfrm>
            <a:off x="5135166" y="502572"/>
            <a:ext cx="3166947" cy="1483088"/>
            <a:chOff x="5135166" y="502572"/>
            <a:chExt cx="3166947" cy="1483088"/>
          </a:xfrm>
        </p:grpSpPr>
        <p:sp>
          <p:nvSpPr>
            <p:cNvPr id="28" name="Prostokąt 27">
              <a:extLst>
                <a:ext uri="{FF2B5EF4-FFF2-40B4-BE49-F238E27FC236}">
                  <a16:creationId xmlns:a16="http://schemas.microsoft.com/office/drawing/2014/main" id="{689F6822-6BCB-6D1D-84E6-6152116AD99F}"/>
                </a:ext>
              </a:extLst>
            </p:cNvPr>
            <p:cNvSpPr/>
            <p:nvPr/>
          </p:nvSpPr>
          <p:spPr>
            <a:xfrm>
              <a:off x="5135166" y="502572"/>
              <a:ext cx="3166947" cy="1483088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4981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9" name="pole tekstowe 28">
              <a:extLst>
                <a:ext uri="{FF2B5EF4-FFF2-40B4-BE49-F238E27FC236}">
                  <a16:creationId xmlns:a16="http://schemas.microsoft.com/office/drawing/2014/main" id="{B6037BB3-4CB5-FD2A-9B85-25869EC1EDBB}"/>
                </a:ext>
              </a:extLst>
            </p:cNvPr>
            <p:cNvSpPr txBox="1"/>
            <p:nvPr/>
          </p:nvSpPr>
          <p:spPr>
            <a:xfrm>
              <a:off x="5135166" y="502572"/>
              <a:ext cx="61886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pl-PL" sz="1100" b="1" dirty="0" err="1">
                  <a:ea typeface="Helvetica Neue Condensed" panose="02000503000000020004" pitchFamily="2" charset="0"/>
                  <a:cs typeface="Helvetica Neue Condensed" panose="02000503000000020004" pitchFamily="2" charset="0"/>
                </a:rPr>
                <a:t>CI/CD</a:t>
              </a:r>
            </a:p>
          </p:txBody>
        </p:sp>
      </p:grpSp>
      <p:grpSp>
        <p:nvGrpSpPr>
          <p:cNvPr id="25" name="Grupa 24">
            <a:extLst>
              <a:ext uri="{FF2B5EF4-FFF2-40B4-BE49-F238E27FC236}">
                <a16:creationId xmlns:a16="http://schemas.microsoft.com/office/drawing/2014/main" id="{3492114A-6173-C525-09CD-08CB9B80DF17}"/>
              </a:ext>
            </a:extLst>
          </p:cNvPr>
          <p:cNvGrpSpPr/>
          <p:nvPr/>
        </p:nvGrpSpPr>
        <p:grpSpPr>
          <a:xfrm>
            <a:off x="5370890" y="832763"/>
            <a:ext cx="2687878" cy="912216"/>
            <a:chOff x="5370890" y="832763"/>
            <a:chExt cx="2687878" cy="912216"/>
          </a:xfrm>
        </p:grpSpPr>
        <p:sp>
          <p:nvSpPr>
            <p:cNvPr id="30" name="Prostokąt 29">
              <a:extLst>
                <a:ext uri="{FF2B5EF4-FFF2-40B4-BE49-F238E27FC236}">
                  <a16:creationId xmlns:a16="http://schemas.microsoft.com/office/drawing/2014/main" id="{CB21E2B8-1273-59BF-CE38-A66B1F02D733}"/>
                </a:ext>
              </a:extLst>
            </p:cNvPr>
            <p:cNvSpPr/>
            <p:nvPr/>
          </p:nvSpPr>
          <p:spPr>
            <a:xfrm>
              <a:off x="5667622" y="832763"/>
              <a:ext cx="1051017" cy="2616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80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anose="020B0503020102020204" pitchFamily="34" charset="0"/>
                </a:rPr>
                <a:t>Pipeline building </a:t>
              </a:r>
              <a:br>
                <a:rPr lang="pl-PL" sz="80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anose="020B0503020102020204" pitchFamily="34" charset="0"/>
                </a:rPr>
              </a:br>
              <a:r>
                <a:rPr lang="pl-PL" sz="80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anose="020B0503020102020204" pitchFamily="34" charset="0"/>
                </a:rPr>
                <a:t>and testing</a:t>
              </a:r>
            </a:p>
          </p:txBody>
        </p:sp>
        <p:cxnSp>
          <p:nvCxnSpPr>
            <p:cNvPr id="31" name="Łącznik prosty ze strzałką 30">
              <a:extLst>
                <a:ext uri="{FF2B5EF4-FFF2-40B4-BE49-F238E27FC236}">
                  <a16:creationId xmlns:a16="http://schemas.microsoft.com/office/drawing/2014/main" id="{06E97639-97E3-68B9-9986-2EEFAB293A93}"/>
                </a:ext>
              </a:extLst>
            </p:cNvPr>
            <p:cNvCxnSpPr>
              <a:cxnSpLocks/>
            </p:cNvCxnSpPr>
            <p:nvPr/>
          </p:nvCxnSpPr>
          <p:spPr>
            <a:xfrm>
              <a:off x="5370890" y="944880"/>
              <a:ext cx="296732" cy="0"/>
            </a:xfrm>
            <a:prstGeom prst="straightConnector1">
              <a:avLst/>
            </a:prstGeom>
            <a:ln w="6350">
              <a:solidFill>
                <a:schemeClr val="bg1">
                  <a:lumMod val="50000"/>
                </a:schemeClr>
              </a:solidFill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Prostokąt 33">
              <a:extLst>
                <a:ext uri="{FF2B5EF4-FFF2-40B4-BE49-F238E27FC236}">
                  <a16:creationId xmlns:a16="http://schemas.microsoft.com/office/drawing/2014/main" id="{59CB1E45-1D18-B0E1-A2BE-F8481B48D4FB}"/>
                </a:ext>
              </a:extLst>
            </p:cNvPr>
            <p:cNvSpPr/>
            <p:nvPr/>
          </p:nvSpPr>
          <p:spPr>
            <a:xfrm>
              <a:off x="7007751" y="832763"/>
              <a:ext cx="1051017" cy="2616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80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anose="020B0503020102020204" pitchFamily="34" charset="0"/>
                </a:rPr>
                <a:t>Packages</a:t>
              </a:r>
            </a:p>
          </p:txBody>
        </p:sp>
        <p:cxnSp>
          <p:nvCxnSpPr>
            <p:cNvPr id="35" name="Łącznik prosty ze strzałką 34">
              <a:extLst>
                <a:ext uri="{FF2B5EF4-FFF2-40B4-BE49-F238E27FC236}">
                  <a16:creationId xmlns:a16="http://schemas.microsoft.com/office/drawing/2014/main" id="{A98D0DC3-B00E-C13D-E97E-D5ABA6CC8ED3}"/>
                </a:ext>
              </a:extLst>
            </p:cNvPr>
            <p:cNvCxnSpPr>
              <a:cxnSpLocks/>
              <a:stCxn id="30" idx="3"/>
              <a:endCxn id="34" idx="1"/>
            </p:cNvCxnSpPr>
            <p:nvPr/>
          </p:nvCxnSpPr>
          <p:spPr>
            <a:xfrm>
              <a:off x="6718639" y="963568"/>
              <a:ext cx="289112" cy="0"/>
            </a:xfrm>
            <a:prstGeom prst="straightConnector1">
              <a:avLst/>
            </a:prstGeom>
            <a:ln w="6350">
              <a:solidFill>
                <a:schemeClr val="bg1">
                  <a:lumMod val="50000"/>
                </a:schemeClr>
              </a:solidFill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Prostokąt 39">
              <a:extLst>
                <a:ext uri="{FF2B5EF4-FFF2-40B4-BE49-F238E27FC236}">
                  <a16:creationId xmlns:a16="http://schemas.microsoft.com/office/drawing/2014/main" id="{CC250280-2A04-EA2B-7C95-A46A50FD7B33}"/>
                </a:ext>
              </a:extLst>
            </p:cNvPr>
            <p:cNvSpPr/>
            <p:nvPr/>
          </p:nvSpPr>
          <p:spPr>
            <a:xfrm>
              <a:off x="7007751" y="1409210"/>
              <a:ext cx="1051017" cy="3357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80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anose="020B0503020102020204" pitchFamily="34" charset="0"/>
                </a:rPr>
                <a:t>CD Pipeline Deployment</a:t>
              </a:r>
            </a:p>
          </p:txBody>
        </p:sp>
        <p:cxnSp>
          <p:nvCxnSpPr>
            <p:cNvPr id="41" name="Łącznik prosty ze strzałką 40">
              <a:extLst>
                <a:ext uri="{FF2B5EF4-FFF2-40B4-BE49-F238E27FC236}">
                  <a16:creationId xmlns:a16="http://schemas.microsoft.com/office/drawing/2014/main" id="{32247B21-FF62-CFCC-5A93-B1371A68FC21}"/>
                </a:ext>
              </a:extLst>
            </p:cNvPr>
            <p:cNvCxnSpPr>
              <a:cxnSpLocks/>
              <a:endCxn id="40" idx="0"/>
            </p:cNvCxnSpPr>
            <p:nvPr/>
          </p:nvCxnSpPr>
          <p:spPr>
            <a:xfrm>
              <a:off x="7533260" y="1094373"/>
              <a:ext cx="0" cy="314837"/>
            </a:xfrm>
            <a:prstGeom prst="straightConnector1">
              <a:avLst/>
            </a:prstGeom>
            <a:ln w="6350">
              <a:solidFill>
                <a:schemeClr val="bg1">
                  <a:lumMod val="50000"/>
                </a:schemeClr>
              </a:solidFill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Walec 46">
            <a:extLst>
              <a:ext uri="{FF2B5EF4-FFF2-40B4-BE49-F238E27FC236}">
                <a16:creationId xmlns:a16="http://schemas.microsoft.com/office/drawing/2014/main" id="{2CAF2A31-D449-A2F0-5E99-81982FBFB0DE}"/>
              </a:ext>
            </a:extLst>
          </p:cNvPr>
          <p:cNvSpPr/>
          <p:nvPr/>
        </p:nvSpPr>
        <p:spPr>
          <a:xfrm>
            <a:off x="4396329" y="2977124"/>
            <a:ext cx="544513" cy="518619"/>
          </a:xfrm>
          <a:prstGeom prst="can">
            <a:avLst/>
          </a:prstGeom>
          <a:solidFill>
            <a:schemeClr val="bg1">
              <a:lumMod val="95000"/>
              <a:alpha val="88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900">
                <a:solidFill>
                  <a:schemeClr val="tx1"/>
                </a:solidFill>
                <a:latin typeface="Franklin Gothic Book" panose="020B0503020102020204" pitchFamily="34" charset="0"/>
              </a:rPr>
              <a:t>Model repo</a:t>
            </a:r>
          </a:p>
        </p:txBody>
      </p:sp>
      <p:grpSp>
        <p:nvGrpSpPr>
          <p:cNvPr id="22" name="Grupa 21">
            <a:extLst>
              <a:ext uri="{FF2B5EF4-FFF2-40B4-BE49-F238E27FC236}">
                <a16:creationId xmlns:a16="http://schemas.microsoft.com/office/drawing/2014/main" id="{55A0D429-DD79-62E5-E8AC-37F278CD7021}"/>
              </a:ext>
            </a:extLst>
          </p:cNvPr>
          <p:cNvGrpSpPr/>
          <p:nvPr/>
        </p:nvGrpSpPr>
        <p:grpSpPr>
          <a:xfrm>
            <a:off x="847371" y="2484570"/>
            <a:ext cx="3329832" cy="1892844"/>
            <a:chOff x="847371" y="2484570"/>
            <a:chExt cx="3329832" cy="1892844"/>
          </a:xfrm>
        </p:grpSpPr>
        <p:sp>
          <p:nvSpPr>
            <p:cNvPr id="46" name="Prostokąt 45">
              <a:extLst>
                <a:ext uri="{FF2B5EF4-FFF2-40B4-BE49-F238E27FC236}">
                  <a16:creationId xmlns:a16="http://schemas.microsoft.com/office/drawing/2014/main" id="{9AC2A39B-FFCD-2BA7-26E7-D5FEA230E4DB}"/>
                </a:ext>
              </a:extLst>
            </p:cNvPr>
            <p:cNvSpPr/>
            <p:nvPr/>
          </p:nvSpPr>
          <p:spPr>
            <a:xfrm>
              <a:off x="853039" y="2484570"/>
              <a:ext cx="3324164" cy="1892844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4981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8" name="pole tekstowe 47">
              <a:extLst>
                <a:ext uri="{FF2B5EF4-FFF2-40B4-BE49-F238E27FC236}">
                  <a16:creationId xmlns:a16="http://schemas.microsoft.com/office/drawing/2014/main" id="{C042E6EF-0D16-8A3D-7389-FB7F2DE719D3}"/>
                </a:ext>
              </a:extLst>
            </p:cNvPr>
            <p:cNvSpPr txBox="1"/>
            <p:nvPr/>
          </p:nvSpPr>
          <p:spPr>
            <a:xfrm>
              <a:off x="847371" y="2491171"/>
              <a:ext cx="152674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pl-PL" sz="1100" b="1" dirty="0" err="1">
                  <a:ea typeface="Helvetica Neue Condensed" panose="02000503000000020004" pitchFamily="2" charset="0"/>
                  <a:cs typeface="Helvetica Neue Condensed" panose="02000503000000020004" pitchFamily="2" charset="0"/>
                </a:rPr>
                <a:t>Production</a:t>
              </a:r>
              <a:endParaRPr lang="pl-PL" sz="1100" b="1" dirty="0">
                <a:ea typeface="Helvetica Neue Condensed" panose="02000503000000020004" pitchFamily="2" charset="0"/>
                <a:cs typeface="Helvetica Neue Condensed" panose="02000503000000020004" pitchFamily="2" charset="0"/>
              </a:endParaRPr>
            </a:p>
          </p:txBody>
        </p:sp>
      </p:grpSp>
      <p:grpSp>
        <p:nvGrpSpPr>
          <p:cNvPr id="23" name="Grupa 22">
            <a:extLst>
              <a:ext uri="{FF2B5EF4-FFF2-40B4-BE49-F238E27FC236}">
                <a16:creationId xmlns:a16="http://schemas.microsoft.com/office/drawing/2014/main" id="{01E45321-3F82-264A-D0EF-3460A7178DF1}"/>
              </a:ext>
            </a:extLst>
          </p:cNvPr>
          <p:cNvGrpSpPr/>
          <p:nvPr/>
        </p:nvGrpSpPr>
        <p:grpSpPr>
          <a:xfrm>
            <a:off x="5135166" y="2484570"/>
            <a:ext cx="3137607" cy="1902010"/>
            <a:chOff x="5135166" y="2484570"/>
            <a:chExt cx="3137607" cy="1902010"/>
          </a:xfrm>
        </p:grpSpPr>
        <p:sp>
          <p:nvSpPr>
            <p:cNvPr id="49" name="Prostokąt 48">
              <a:extLst>
                <a:ext uri="{FF2B5EF4-FFF2-40B4-BE49-F238E27FC236}">
                  <a16:creationId xmlns:a16="http://schemas.microsoft.com/office/drawing/2014/main" id="{AA11A3CA-1BC2-0834-25E5-0999E7FFD3EA}"/>
                </a:ext>
              </a:extLst>
            </p:cNvPr>
            <p:cNvSpPr/>
            <p:nvPr/>
          </p:nvSpPr>
          <p:spPr>
            <a:xfrm>
              <a:off x="5135166" y="2493736"/>
              <a:ext cx="3137607" cy="1892844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4981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0" name="pole tekstowe 49">
              <a:extLst>
                <a:ext uri="{FF2B5EF4-FFF2-40B4-BE49-F238E27FC236}">
                  <a16:creationId xmlns:a16="http://schemas.microsoft.com/office/drawing/2014/main" id="{7ABCDDC7-6DA6-0047-6214-221E261E0C73}"/>
                </a:ext>
              </a:extLst>
            </p:cNvPr>
            <p:cNvSpPr txBox="1"/>
            <p:nvPr/>
          </p:nvSpPr>
          <p:spPr>
            <a:xfrm>
              <a:off x="5135166" y="2484570"/>
              <a:ext cx="152674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pl-PL" sz="1100" b="1" dirty="0" err="1">
                  <a:ea typeface="Helvetica Neue Condensed" panose="02000503000000020004" pitchFamily="2" charset="0"/>
                  <a:cs typeface="Helvetica Neue Condensed" panose="02000503000000020004" pitchFamily="2" charset="0"/>
                </a:rPr>
                <a:t>Model serving</a:t>
              </a:r>
            </a:p>
          </p:txBody>
        </p:sp>
      </p:grpSp>
      <p:pic>
        <p:nvPicPr>
          <p:cNvPr id="51" name="Obraz 50">
            <a:extLst>
              <a:ext uri="{FF2B5EF4-FFF2-40B4-BE49-F238E27FC236}">
                <a16:creationId xmlns:a16="http://schemas.microsoft.com/office/drawing/2014/main" id="{2FF57983-E0A5-2A9B-658F-AB9EC01C3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270" y="2933759"/>
            <a:ext cx="2227580" cy="620110"/>
          </a:xfrm>
          <a:prstGeom prst="rect">
            <a:avLst/>
          </a:prstGeom>
        </p:spPr>
      </p:pic>
      <p:cxnSp>
        <p:nvCxnSpPr>
          <p:cNvPr id="52" name="Łącznik prosty ze strzałką 51">
            <a:extLst>
              <a:ext uri="{FF2B5EF4-FFF2-40B4-BE49-F238E27FC236}">
                <a16:creationId xmlns:a16="http://schemas.microsoft.com/office/drawing/2014/main" id="{081F48B8-B6D6-C374-BC9A-6526B803598C}"/>
              </a:ext>
            </a:extLst>
          </p:cNvPr>
          <p:cNvCxnSpPr>
            <a:cxnSpLocks/>
            <a:stCxn id="51" idx="3"/>
            <a:endCxn id="47" idx="2"/>
          </p:cNvCxnSpPr>
          <p:nvPr/>
        </p:nvCxnSpPr>
        <p:spPr>
          <a:xfrm flipV="1">
            <a:off x="3531850" y="3236434"/>
            <a:ext cx="864479" cy="7380"/>
          </a:xfrm>
          <a:prstGeom prst="straightConnector1">
            <a:avLst/>
          </a:prstGeom>
          <a:ln w="6350">
            <a:solidFill>
              <a:schemeClr val="bg1">
                <a:lumMod val="50000"/>
              </a:schemeClr>
            </a:solidFill>
            <a:headEnd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upa 23">
            <a:extLst>
              <a:ext uri="{FF2B5EF4-FFF2-40B4-BE49-F238E27FC236}">
                <a16:creationId xmlns:a16="http://schemas.microsoft.com/office/drawing/2014/main" id="{38E68B29-29E9-001C-1454-75DEDE928600}"/>
              </a:ext>
            </a:extLst>
          </p:cNvPr>
          <p:cNvGrpSpPr/>
          <p:nvPr/>
        </p:nvGrpSpPr>
        <p:grpSpPr>
          <a:xfrm>
            <a:off x="5370890" y="2808628"/>
            <a:ext cx="2542533" cy="1082652"/>
            <a:chOff x="5370890" y="2808628"/>
            <a:chExt cx="2542533" cy="1082652"/>
          </a:xfrm>
        </p:grpSpPr>
        <p:sp>
          <p:nvSpPr>
            <p:cNvPr id="56" name="Prostokąt 55">
              <a:extLst>
                <a:ext uri="{FF2B5EF4-FFF2-40B4-BE49-F238E27FC236}">
                  <a16:creationId xmlns:a16="http://schemas.microsoft.com/office/drawing/2014/main" id="{0CA93789-2A43-CD9A-6313-CAF797FAAB11}"/>
                </a:ext>
              </a:extLst>
            </p:cNvPr>
            <p:cNvSpPr/>
            <p:nvPr/>
          </p:nvSpPr>
          <p:spPr>
            <a:xfrm>
              <a:off x="5370890" y="2808628"/>
              <a:ext cx="2542533" cy="1082652"/>
            </a:xfrm>
            <a:prstGeom prst="rect">
              <a:avLst/>
            </a:prstGeom>
            <a:solidFill>
              <a:schemeClr val="bg1">
                <a:lumMod val="65000"/>
                <a:alpha val="6777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7" name="pole tekstowe 56">
              <a:extLst>
                <a:ext uri="{FF2B5EF4-FFF2-40B4-BE49-F238E27FC236}">
                  <a16:creationId xmlns:a16="http://schemas.microsoft.com/office/drawing/2014/main" id="{B401B278-380F-308C-298A-A410A21DBF32}"/>
                </a:ext>
              </a:extLst>
            </p:cNvPr>
            <p:cNvSpPr txBox="1"/>
            <p:nvPr/>
          </p:nvSpPr>
          <p:spPr>
            <a:xfrm>
              <a:off x="5415623" y="2822850"/>
              <a:ext cx="237709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pl-PL" sz="900" b="1" dirty="0" err="1">
                  <a:ea typeface="Helvetica Neue Condensed" panose="02000503000000020004" pitchFamily="2" charset="0"/>
                  <a:cs typeface="Helvetica Neue Condensed" panose="02000503000000020004" pitchFamily="2" charset="0"/>
                </a:rPr>
                <a:t>Continuous Deployment (CD)</a:t>
              </a:r>
            </a:p>
          </p:txBody>
        </p:sp>
        <p:sp>
          <p:nvSpPr>
            <p:cNvPr id="58" name="Prostokąt 57">
              <a:extLst>
                <a:ext uri="{FF2B5EF4-FFF2-40B4-BE49-F238E27FC236}">
                  <a16:creationId xmlns:a16="http://schemas.microsoft.com/office/drawing/2014/main" id="{4D8E5E0B-82DA-4610-5617-6AFEEDD57073}"/>
                </a:ext>
              </a:extLst>
            </p:cNvPr>
            <p:cNvSpPr/>
            <p:nvPr/>
          </p:nvSpPr>
          <p:spPr>
            <a:xfrm>
              <a:off x="5444066" y="3086610"/>
              <a:ext cx="727724" cy="2616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80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anose="020B0503020102020204" pitchFamily="34" charset="0"/>
                </a:rPr>
                <a:t>Data validation</a:t>
              </a:r>
            </a:p>
          </p:txBody>
        </p:sp>
        <p:sp>
          <p:nvSpPr>
            <p:cNvPr id="59" name="Prostokąt 58">
              <a:extLst>
                <a:ext uri="{FF2B5EF4-FFF2-40B4-BE49-F238E27FC236}">
                  <a16:creationId xmlns:a16="http://schemas.microsoft.com/office/drawing/2014/main" id="{067AF918-AD06-A510-2DF3-B17B7638220F}"/>
                </a:ext>
              </a:extLst>
            </p:cNvPr>
            <p:cNvSpPr/>
            <p:nvPr/>
          </p:nvSpPr>
          <p:spPr>
            <a:xfrm>
              <a:off x="6274934" y="3086610"/>
              <a:ext cx="727724" cy="2616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80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anose="020B0503020102020204" pitchFamily="34" charset="0"/>
                </a:rPr>
                <a:t>Data preparation</a:t>
              </a:r>
            </a:p>
          </p:txBody>
        </p:sp>
        <p:sp>
          <p:nvSpPr>
            <p:cNvPr id="60" name="Prostokąt 59">
              <a:extLst>
                <a:ext uri="{FF2B5EF4-FFF2-40B4-BE49-F238E27FC236}">
                  <a16:creationId xmlns:a16="http://schemas.microsoft.com/office/drawing/2014/main" id="{60BD85F5-F6DA-91CC-38CB-1224BA6C1E08}"/>
                </a:ext>
              </a:extLst>
            </p:cNvPr>
            <p:cNvSpPr/>
            <p:nvPr/>
          </p:nvSpPr>
          <p:spPr>
            <a:xfrm>
              <a:off x="7105803" y="3086610"/>
              <a:ext cx="727724" cy="2616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80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anose="020B0503020102020204" pitchFamily="34" charset="0"/>
                </a:rPr>
                <a:t>Model serving</a:t>
              </a:r>
            </a:p>
          </p:txBody>
        </p:sp>
        <p:sp>
          <p:nvSpPr>
            <p:cNvPr id="61" name="Prostokąt 60">
              <a:extLst>
                <a:ext uri="{FF2B5EF4-FFF2-40B4-BE49-F238E27FC236}">
                  <a16:creationId xmlns:a16="http://schemas.microsoft.com/office/drawing/2014/main" id="{D82D52E4-F22D-BF8B-0151-A317B34EB262}"/>
                </a:ext>
              </a:extLst>
            </p:cNvPr>
            <p:cNvSpPr/>
            <p:nvPr/>
          </p:nvSpPr>
          <p:spPr>
            <a:xfrm>
              <a:off x="5450269" y="3465065"/>
              <a:ext cx="727724" cy="2616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80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anose="020B0503020102020204" pitchFamily="34" charset="0"/>
                </a:rPr>
                <a:t>Scaling</a:t>
              </a:r>
            </a:p>
          </p:txBody>
        </p:sp>
        <p:sp>
          <p:nvSpPr>
            <p:cNvPr id="62" name="Prostokąt 61">
              <a:extLst>
                <a:ext uri="{FF2B5EF4-FFF2-40B4-BE49-F238E27FC236}">
                  <a16:creationId xmlns:a16="http://schemas.microsoft.com/office/drawing/2014/main" id="{73B2A8BB-AB66-231E-B609-B49A6E2BFDAD}"/>
                </a:ext>
              </a:extLst>
            </p:cNvPr>
            <p:cNvSpPr/>
            <p:nvPr/>
          </p:nvSpPr>
          <p:spPr>
            <a:xfrm>
              <a:off x="6281137" y="3476957"/>
              <a:ext cx="727724" cy="2378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80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anose="020B0503020102020204" pitchFamily="34" charset="0"/>
                </a:rPr>
                <a:t>Logging</a:t>
              </a:r>
            </a:p>
          </p:txBody>
        </p:sp>
        <p:sp>
          <p:nvSpPr>
            <p:cNvPr id="63" name="Prostokąt 62">
              <a:extLst>
                <a:ext uri="{FF2B5EF4-FFF2-40B4-BE49-F238E27FC236}">
                  <a16:creationId xmlns:a16="http://schemas.microsoft.com/office/drawing/2014/main" id="{0FBC8A43-2E04-A8E2-D56B-873511F3D4CC}"/>
                </a:ext>
              </a:extLst>
            </p:cNvPr>
            <p:cNvSpPr/>
            <p:nvPr/>
          </p:nvSpPr>
          <p:spPr>
            <a:xfrm>
              <a:off x="7112006" y="3465065"/>
              <a:ext cx="727724" cy="2616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80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anose="020B0503020102020204" pitchFamily="34" charset="0"/>
                </a:rPr>
                <a:t>Monit</a:t>
              </a:r>
              <a:r>
                <a:rPr lang="pl-PL" sz="800" u="sng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anose="020B0503020102020204" pitchFamily="34" charset="0"/>
                </a:rPr>
                <a:t>oring</a:t>
              </a:r>
              <a:endParaRPr lang="pl-PL" sz="80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</a:endParaRPr>
            </a:p>
          </p:txBody>
        </p:sp>
      </p:grpSp>
      <p:cxnSp>
        <p:nvCxnSpPr>
          <p:cNvPr id="70" name="Łącznik prosty ze strzałką 69">
            <a:extLst>
              <a:ext uri="{FF2B5EF4-FFF2-40B4-BE49-F238E27FC236}">
                <a16:creationId xmlns:a16="http://schemas.microsoft.com/office/drawing/2014/main" id="{19851143-1DEE-53A1-5E9F-23F90FFEAABC}"/>
              </a:ext>
            </a:extLst>
          </p:cNvPr>
          <p:cNvCxnSpPr>
            <a:cxnSpLocks/>
            <a:stCxn id="47" idx="4"/>
          </p:cNvCxnSpPr>
          <p:nvPr/>
        </p:nvCxnSpPr>
        <p:spPr>
          <a:xfrm>
            <a:off x="4940842" y="3236434"/>
            <a:ext cx="219127" cy="0"/>
          </a:xfrm>
          <a:prstGeom prst="straightConnector1">
            <a:avLst/>
          </a:prstGeom>
          <a:ln w="6350">
            <a:solidFill>
              <a:schemeClr val="bg1">
                <a:lumMod val="50000"/>
              </a:schemeClr>
            </a:solidFill>
            <a:headEnd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upa 31">
            <a:extLst>
              <a:ext uri="{FF2B5EF4-FFF2-40B4-BE49-F238E27FC236}">
                <a16:creationId xmlns:a16="http://schemas.microsoft.com/office/drawing/2014/main" id="{D4B2FA17-A3FB-9065-DC22-BEC43C044A5D}"/>
              </a:ext>
            </a:extLst>
          </p:cNvPr>
          <p:cNvGrpSpPr/>
          <p:nvPr/>
        </p:nvGrpSpPr>
        <p:grpSpPr>
          <a:xfrm>
            <a:off x="4044803" y="4030604"/>
            <a:ext cx="3876240" cy="191529"/>
            <a:chOff x="4044803" y="4030604"/>
            <a:chExt cx="3876240" cy="191529"/>
          </a:xfrm>
        </p:grpSpPr>
        <p:sp>
          <p:nvSpPr>
            <p:cNvPr id="69" name="Prostokąt 68">
              <a:extLst>
                <a:ext uri="{FF2B5EF4-FFF2-40B4-BE49-F238E27FC236}">
                  <a16:creationId xmlns:a16="http://schemas.microsoft.com/office/drawing/2014/main" id="{34567110-A2B9-6278-0D7C-22255AEB09D8}"/>
                </a:ext>
              </a:extLst>
            </p:cNvPr>
            <p:cNvSpPr/>
            <p:nvPr/>
          </p:nvSpPr>
          <p:spPr>
            <a:xfrm>
              <a:off x="5378511" y="4030604"/>
              <a:ext cx="2542532" cy="19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80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anose="020B0503020102020204" pitchFamily="34" charset="0"/>
                </a:rPr>
                <a:t>Model API</a:t>
              </a:r>
            </a:p>
          </p:txBody>
        </p:sp>
        <p:cxnSp>
          <p:nvCxnSpPr>
            <p:cNvPr id="73" name="Łącznik prosty ze strzałką 72">
              <a:extLst>
                <a:ext uri="{FF2B5EF4-FFF2-40B4-BE49-F238E27FC236}">
                  <a16:creationId xmlns:a16="http://schemas.microsoft.com/office/drawing/2014/main" id="{E0E7E310-C8DD-E4D3-0A77-F2EAAAD283D1}"/>
                </a:ext>
              </a:extLst>
            </p:cNvPr>
            <p:cNvCxnSpPr>
              <a:cxnSpLocks/>
              <a:stCxn id="69" idx="1"/>
              <a:endCxn id="64" idx="3"/>
            </p:cNvCxnSpPr>
            <p:nvPr/>
          </p:nvCxnSpPr>
          <p:spPr>
            <a:xfrm flipH="1" flipV="1">
              <a:off x="4044803" y="4123337"/>
              <a:ext cx="1333708" cy="3032"/>
            </a:xfrm>
            <a:prstGeom prst="straightConnector1">
              <a:avLst/>
            </a:prstGeom>
            <a:ln w="6350">
              <a:solidFill>
                <a:schemeClr val="bg1">
                  <a:lumMod val="50000"/>
                </a:schemeClr>
              </a:solidFill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Walec 78">
            <a:extLst>
              <a:ext uri="{FF2B5EF4-FFF2-40B4-BE49-F238E27FC236}">
                <a16:creationId xmlns:a16="http://schemas.microsoft.com/office/drawing/2014/main" id="{9C3F37CF-17E9-B39C-D838-6D831DA10C71}"/>
              </a:ext>
            </a:extLst>
          </p:cNvPr>
          <p:cNvSpPr/>
          <p:nvPr/>
        </p:nvSpPr>
        <p:spPr>
          <a:xfrm>
            <a:off x="227121" y="2062671"/>
            <a:ext cx="518161" cy="344890"/>
          </a:xfrm>
          <a:prstGeom prst="can">
            <a:avLst/>
          </a:prstGeom>
          <a:solidFill>
            <a:schemeClr val="bg1">
              <a:lumMod val="95000"/>
              <a:alpha val="88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800">
                <a:solidFill>
                  <a:schemeClr val="tx1"/>
                </a:solidFill>
                <a:latin typeface="Franklin Gothic Book" panose="020B0503020102020204" pitchFamily="34" charset="0"/>
              </a:rPr>
              <a:t>Feature store</a:t>
            </a:r>
          </a:p>
        </p:txBody>
      </p:sp>
      <p:sp>
        <p:nvSpPr>
          <p:cNvPr id="85" name="Walec 84">
            <a:extLst>
              <a:ext uri="{FF2B5EF4-FFF2-40B4-BE49-F238E27FC236}">
                <a16:creationId xmlns:a16="http://schemas.microsoft.com/office/drawing/2014/main" id="{E42C1C05-29D8-71FA-6320-3F06273C9C30}"/>
              </a:ext>
            </a:extLst>
          </p:cNvPr>
          <p:cNvSpPr/>
          <p:nvPr/>
        </p:nvSpPr>
        <p:spPr>
          <a:xfrm>
            <a:off x="6346503" y="4549766"/>
            <a:ext cx="599826" cy="344890"/>
          </a:xfrm>
          <a:prstGeom prst="can">
            <a:avLst/>
          </a:prstGeom>
          <a:solidFill>
            <a:schemeClr val="bg1">
              <a:lumMod val="95000"/>
              <a:alpha val="88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800">
                <a:solidFill>
                  <a:schemeClr val="tx1"/>
                </a:solidFill>
                <a:latin typeface="Franklin Gothic Book" panose="020B0503020102020204" pitchFamily="34" charset="0"/>
              </a:rPr>
              <a:t>Live data</a:t>
            </a:r>
          </a:p>
        </p:txBody>
      </p:sp>
      <p:cxnSp>
        <p:nvCxnSpPr>
          <p:cNvPr id="87" name="Łącznik łamany 86">
            <a:extLst>
              <a:ext uri="{FF2B5EF4-FFF2-40B4-BE49-F238E27FC236}">
                <a16:creationId xmlns:a16="http://schemas.microsoft.com/office/drawing/2014/main" id="{99BFC7D8-36DF-D767-F395-6C9DD7E63E48}"/>
              </a:ext>
            </a:extLst>
          </p:cNvPr>
          <p:cNvCxnSpPr>
            <a:stCxn id="85" idx="2"/>
            <a:endCxn id="79" idx="3"/>
          </p:cNvCxnSpPr>
          <p:nvPr/>
        </p:nvCxnSpPr>
        <p:spPr>
          <a:xfrm rot="10800000">
            <a:off x="486203" y="2407561"/>
            <a:ext cx="5860301" cy="2314650"/>
          </a:xfrm>
          <a:prstGeom prst="bentConnector2">
            <a:avLst/>
          </a:prstGeom>
          <a:ln w="6350">
            <a:solidFill>
              <a:schemeClr val="bg1">
                <a:lumMod val="50000"/>
              </a:schemeClr>
            </a:solidFill>
            <a:headEnd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Łącznik prosty ze strzałką 87">
            <a:extLst>
              <a:ext uri="{FF2B5EF4-FFF2-40B4-BE49-F238E27FC236}">
                <a16:creationId xmlns:a16="http://schemas.microsoft.com/office/drawing/2014/main" id="{332F8E79-BA5A-2DDA-189D-AADC2B09FD46}"/>
              </a:ext>
            </a:extLst>
          </p:cNvPr>
          <p:cNvCxnSpPr>
            <a:cxnSpLocks/>
            <a:stCxn id="85" idx="1"/>
            <a:endCxn id="69" idx="2"/>
          </p:cNvCxnSpPr>
          <p:nvPr/>
        </p:nvCxnSpPr>
        <p:spPr>
          <a:xfrm flipV="1">
            <a:off x="6646416" y="4222133"/>
            <a:ext cx="3361" cy="327633"/>
          </a:xfrm>
          <a:prstGeom prst="straightConnector1">
            <a:avLst/>
          </a:prstGeom>
          <a:ln w="6350">
            <a:solidFill>
              <a:schemeClr val="bg1">
                <a:lumMod val="50000"/>
              </a:schemeClr>
            </a:solidFill>
            <a:headEnd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Łącznik łamany 90">
            <a:extLst>
              <a:ext uri="{FF2B5EF4-FFF2-40B4-BE49-F238E27FC236}">
                <a16:creationId xmlns:a16="http://schemas.microsoft.com/office/drawing/2014/main" id="{45A5939B-C18E-792B-0C63-5A1E45C5F0A2}"/>
              </a:ext>
            </a:extLst>
          </p:cNvPr>
          <p:cNvCxnSpPr>
            <a:cxnSpLocks/>
            <a:stCxn id="40" idx="1"/>
            <a:endCxn id="51" idx="0"/>
          </p:cNvCxnSpPr>
          <p:nvPr/>
        </p:nvCxnSpPr>
        <p:spPr>
          <a:xfrm rot="10800000" flipV="1">
            <a:off x="2418061" y="1577095"/>
            <a:ext cx="4589691" cy="1356664"/>
          </a:xfrm>
          <a:prstGeom prst="bentConnector2">
            <a:avLst/>
          </a:prstGeom>
          <a:ln w="6350">
            <a:solidFill>
              <a:schemeClr val="bg1">
                <a:lumMod val="50000"/>
              </a:schemeClr>
            </a:solidFill>
            <a:headEnd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Łącznik prosty 97">
            <a:extLst>
              <a:ext uri="{FF2B5EF4-FFF2-40B4-BE49-F238E27FC236}">
                <a16:creationId xmlns:a16="http://schemas.microsoft.com/office/drawing/2014/main" id="{4E3128DC-F828-4330-C129-12F6E6F64EC5}"/>
              </a:ext>
            </a:extLst>
          </p:cNvPr>
          <p:cNvCxnSpPr/>
          <p:nvPr/>
        </p:nvCxnSpPr>
        <p:spPr>
          <a:xfrm flipV="1">
            <a:off x="435261" y="2247270"/>
            <a:ext cx="8095968" cy="17512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upa 32">
            <a:extLst>
              <a:ext uri="{FF2B5EF4-FFF2-40B4-BE49-F238E27FC236}">
                <a16:creationId xmlns:a16="http://schemas.microsoft.com/office/drawing/2014/main" id="{18F40B6D-5F29-0A32-5684-239CF0B1389F}"/>
              </a:ext>
            </a:extLst>
          </p:cNvPr>
          <p:cNvGrpSpPr/>
          <p:nvPr/>
        </p:nvGrpSpPr>
        <p:grpSpPr>
          <a:xfrm>
            <a:off x="1304271" y="3243815"/>
            <a:ext cx="2740532" cy="975286"/>
            <a:chOff x="1304271" y="3243815"/>
            <a:chExt cx="2740532" cy="975286"/>
          </a:xfrm>
        </p:grpSpPr>
        <p:sp>
          <p:nvSpPr>
            <p:cNvPr id="64" name="Prostokąt 63">
              <a:extLst>
                <a:ext uri="{FF2B5EF4-FFF2-40B4-BE49-F238E27FC236}">
                  <a16:creationId xmlns:a16="http://schemas.microsoft.com/office/drawing/2014/main" id="{66AE04A8-4B35-C199-4591-F1A7248E5C6F}"/>
                </a:ext>
              </a:extLst>
            </p:cNvPr>
            <p:cNvSpPr/>
            <p:nvPr/>
          </p:nvSpPr>
          <p:spPr>
            <a:xfrm>
              <a:off x="3004114" y="4027572"/>
              <a:ext cx="1040689" cy="1915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80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anose="020B0503020102020204" pitchFamily="34" charset="0"/>
                </a:rPr>
                <a:t>Model monitoring</a:t>
              </a:r>
            </a:p>
          </p:txBody>
        </p:sp>
        <p:sp>
          <p:nvSpPr>
            <p:cNvPr id="65" name="Prostokąt 64">
              <a:extLst>
                <a:ext uri="{FF2B5EF4-FFF2-40B4-BE49-F238E27FC236}">
                  <a16:creationId xmlns:a16="http://schemas.microsoft.com/office/drawing/2014/main" id="{04C2EDB9-222C-5C64-B2B6-C542A3F3A8F7}"/>
                </a:ext>
              </a:extLst>
            </p:cNvPr>
            <p:cNvSpPr/>
            <p:nvPr/>
          </p:nvSpPr>
          <p:spPr>
            <a:xfrm>
              <a:off x="1817223" y="4027572"/>
              <a:ext cx="961547" cy="1915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80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anose="020B0503020102020204" pitchFamily="34" charset="0"/>
                </a:rPr>
                <a:t>Trigger</a:t>
              </a:r>
            </a:p>
          </p:txBody>
        </p:sp>
        <p:cxnSp>
          <p:nvCxnSpPr>
            <p:cNvPr id="66" name="Łącznik prosty ze strzałką 65">
              <a:extLst>
                <a:ext uri="{FF2B5EF4-FFF2-40B4-BE49-F238E27FC236}">
                  <a16:creationId xmlns:a16="http://schemas.microsoft.com/office/drawing/2014/main" id="{D2F1E704-D97C-33FE-B346-965B4BF7DDF6}"/>
                </a:ext>
              </a:extLst>
            </p:cNvPr>
            <p:cNvCxnSpPr>
              <a:cxnSpLocks/>
              <a:stCxn id="64" idx="1"/>
              <a:endCxn id="65" idx="3"/>
            </p:cNvCxnSpPr>
            <p:nvPr/>
          </p:nvCxnSpPr>
          <p:spPr>
            <a:xfrm flipH="1">
              <a:off x="2778770" y="4123337"/>
              <a:ext cx="225344" cy="0"/>
            </a:xfrm>
            <a:prstGeom prst="straightConnector1">
              <a:avLst/>
            </a:prstGeom>
            <a:ln w="6350">
              <a:solidFill>
                <a:schemeClr val="bg1">
                  <a:lumMod val="50000"/>
                </a:schemeClr>
              </a:solidFill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Łącznik łamany 2">
              <a:extLst>
                <a:ext uri="{FF2B5EF4-FFF2-40B4-BE49-F238E27FC236}">
                  <a16:creationId xmlns:a16="http://schemas.microsoft.com/office/drawing/2014/main" id="{C82A873F-5600-7775-D309-6170DF712D50}"/>
                </a:ext>
              </a:extLst>
            </p:cNvPr>
            <p:cNvCxnSpPr>
              <a:cxnSpLocks/>
              <a:stCxn id="65" idx="1"/>
              <a:endCxn id="51" idx="1"/>
            </p:cNvCxnSpPr>
            <p:nvPr/>
          </p:nvCxnSpPr>
          <p:spPr>
            <a:xfrm rot="10800000">
              <a:off x="1304271" y="3243815"/>
              <a:ext cx="512953" cy="879523"/>
            </a:xfrm>
            <a:prstGeom prst="bentConnector3">
              <a:avLst>
                <a:gd name="adj1" fmla="val 144565"/>
              </a:avLst>
            </a:prstGeom>
            <a:ln w="6350">
              <a:solidFill>
                <a:schemeClr val="bg1">
                  <a:lumMod val="50000"/>
                </a:schemeClr>
              </a:solidFill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Łącznik łamany 5">
            <a:extLst>
              <a:ext uri="{FF2B5EF4-FFF2-40B4-BE49-F238E27FC236}">
                <a16:creationId xmlns:a16="http://schemas.microsoft.com/office/drawing/2014/main" id="{A275D233-4BB0-E85C-9AB0-BC7DA314F844}"/>
              </a:ext>
            </a:extLst>
          </p:cNvPr>
          <p:cNvCxnSpPr>
            <a:cxnSpLocks/>
            <a:stCxn id="79" idx="4"/>
            <a:endCxn id="51" idx="1"/>
          </p:cNvCxnSpPr>
          <p:nvPr/>
        </p:nvCxnSpPr>
        <p:spPr>
          <a:xfrm>
            <a:off x="745282" y="2235116"/>
            <a:ext cx="558988" cy="1008698"/>
          </a:xfrm>
          <a:prstGeom prst="bentConnector3">
            <a:avLst>
              <a:gd name="adj1" fmla="val 29247"/>
            </a:avLst>
          </a:prstGeom>
          <a:ln w="6350">
            <a:solidFill>
              <a:schemeClr val="bg1">
                <a:lumMod val="50000"/>
              </a:schemeClr>
            </a:solidFill>
            <a:headEnd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Łącznik łamany 4">
            <a:extLst>
              <a:ext uri="{FF2B5EF4-FFF2-40B4-BE49-F238E27FC236}">
                <a16:creationId xmlns:a16="http://schemas.microsoft.com/office/drawing/2014/main" id="{B76362EB-7CB5-2B6A-6851-0DEE36B2F04B}"/>
              </a:ext>
            </a:extLst>
          </p:cNvPr>
          <p:cNvCxnSpPr>
            <a:cxnSpLocks/>
            <a:stCxn id="79" idx="1"/>
          </p:cNvCxnSpPr>
          <p:nvPr/>
        </p:nvCxnSpPr>
        <p:spPr>
          <a:xfrm rot="5400000" flipH="1" flipV="1">
            <a:off x="193427" y="1217174"/>
            <a:ext cx="1138272" cy="552723"/>
          </a:xfrm>
          <a:prstGeom prst="bentConnector3">
            <a:avLst>
              <a:gd name="adj1" fmla="val 99758"/>
            </a:avLst>
          </a:prstGeom>
          <a:ln w="6350">
            <a:solidFill>
              <a:schemeClr val="bg1">
                <a:lumMod val="50000"/>
              </a:schemeClr>
            </a:solidFill>
            <a:headEnd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3121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1CF9B12-1562-FB48-8376-2AE300E528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/>
              <a:t>Experiments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33021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403A87F8-C579-20CA-674A-314B515DE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7841" y="1139911"/>
            <a:ext cx="4743003" cy="2616543"/>
          </a:xfrm>
          <a:prstGeom prst="rect">
            <a:avLst/>
          </a:prstGeom>
        </p:spPr>
      </p:pic>
      <p:sp>
        <p:nvSpPr>
          <p:cNvPr id="5" name="Symbol zastępczy zawartości 1">
            <a:extLst>
              <a:ext uri="{FF2B5EF4-FFF2-40B4-BE49-F238E27FC236}">
                <a16:creationId xmlns:a16="http://schemas.microsoft.com/office/drawing/2014/main" id="{52A52551-A4AC-8084-FD4C-2EAC90B2515D}"/>
              </a:ext>
            </a:extLst>
          </p:cNvPr>
          <p:cNvSpPr txBox="1">
            <a:spLocks/>
          </p:cNvSpPr>
          <p:nvPr/>
        </p:nvSpPr>
        <p:spPr>
          <a:xfrm>
            <a:off x="363415" y="1806056"/>
            <a:ext cx="2403231" cy="1212605"/>
          </a:xfrm>
          <a:prstGeom prst="rect">
            <a:avLst/>
          </a:prstGeom>
        </p:spPr>
        <p:txBody>
          <a:bodyPr/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/>
              <a:t>Canary deployments</a:t>
            </a:r>
          </a:p>
        </p:txBody>
      </p:sp>
    </p:spTree>
    <p:extLst>
      <p:ext uri="{BB962C8B-B14F-4D97-AF65-F5344CB8AC3E}">
        <p14:creationId xmlns:p14="http://schemas.microsoft.com/office/powerpoint/2010/main" val="3213753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1CF9B12-1562-FB48-8376-2AE300E528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Data and Model </a:t>
            </a:r>
            <a:r>
              <a:rPr lang="pl-PL" dirty="0" err="1"/>
              <a:t>Drift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10356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wal 1">
            <a:extLst>
              <a:ext uri="{FF2B5EF4-FFF2-40B4-BE49-F238E27FC236}">
                <a16:creationId xmlns:a16="http://schemas.microsoft.com/office/drawing/2014/main" id="{F7D6A3EA-FC06-4A1C-7BAF-ABA5990229AB}"/>
              </a:ext>
            </a:extLst>
          </p:cNvPr>
          <p:cNvSpPr/>
          <p:nvPr/>
        </p:nvSpPr>
        <p:spPr>
          <a:xfrm>
            <a:off x="1223237" y="2183601"/>
            <a:ext cx="388149" cy="388149"/>
          </a:xfrm>
          <a:prstGeom prst="ellipse">
            <a:avLst/>
          </a:prstGeom>
          <a:solidFill>
            <a:schemeClr val="accent3">
              <a:lumMod val="40000"/>
              <a:lumOff val="60000"/>
              <a:alpha val="7461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100">
              <a:solidFill>
                <a:schemeClr val="bg1">
                  <a:lumMod val="50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3" name="Owal 2">
            <a:extLst>
              <a:ext uri="{FF2B5EF4-FFF2-40B4-BE49-F238E27FC236}">
                <a16:creationId xmlns:a16="http://schemas.microsoft.com/office/drawing/2014/main" id="{55523D92-531C-1D0D-7A4E-5638F69FB886}"/>
              </a:ext>
            </a:extLst>
          </p:cNvPr>
          <p:cNvSpPr/>
          <p:nvPr/>
        </p:nvSpPr>
        <p:spPr>
          <a:xfrm>
            <a:off x="1775308" y="2183600"/>
            <a:ext cx="388149" cy="388149"/>
          </a:xfrm>
          <a:prstGeom prst="ellipse">
            <a:avLst/>
          </a:prstGeom>
          <a:solidFill>
            <a:schemeClr val="accent3">
              <a:lumMod val="40000"/>
              <a:lumOff val="60000"/>
              <a:alpha val="7461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100">
              <a:solidFill>
                <a:schemeClr val="bg1">
                  <a:lumMod val="50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" name="Owal 3">
            <a:extLst>
              <a:ext uri="{FF2B5EF4-FFF2-40B4-BE49-F238E27FC236}">
                <a16:creationId xmlns:a16="http://schemas.microsoft.com/office/drawing/2014/main" id="{B34FB0D0-C512-A9B1-DCF4-9B81BCCE2590}"/>
              </a:ext>
            </a:extLst>
          </p:cNvPr>
          <p:cNvSpPr/>
          <p:nvPr/>
        </p:nvSpPr>
        <p:spPr>
          <a:xfrm>
            <a:off x="2327379" y="2183599"/>
            <a:ext cx="388149" cy="388149"/>
          </a:xfrm>
          <a:prstGeom prst="ellipse">
            <a:avLst/>
          </a:prstGeom>
          <a:solidFill>
            <a:schemeClr val="accent3">
              <a:lumMod val="40000"/>
              <a:lumOff val="60000"/>
              <a:alpha val="7461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100">
              <a:solidFill>
                <a:schemeClr val="bg1">
                  <a:lumMod val="50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5" name="Owal 4">
            <a:extLst>
              <a:ext uri="{FF2B5EF4-FFF2-40B4-BE49-F238E27FC236}">
                <a16:creationId xmlns:a16="http://schemas.microsoft.com/office/drawing/2014/main" id="{4F4E61BF-6F1F-A3C9-21A3-1D92F19EAB76}"/>
              </a:ext>
            </a:extLst>
          </p:cNvPr>
          <p:cNvSpPr/>
          <p:nvPr/>
        </p:nvSpPr>
        <p:spPr>
          <a:xfrm>
            <a:off x="2879450" y="2183598"/>
            <a:ext cx="388149" cy="388149"/>
          </a:xfrm>
          <a:prstGeom prst="ellipse">
            <a:avLst/>
          </a:prstGeom>
          <a:solidFill>
            <a:srgbClr val="C00000">
              <a:alpha val="7461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100">
              <a:solidFill>
                <a:srgbClr val="C00000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38E29D32-EE82-D47B-5C99-F3F0038F9D18}"/>
              </a:ext>
            </a:extLst>
          </p:cNvPr>
          <p:cNvSpPr/>
          <p:nvPr/>
        </p:nvSpPr>
        <p:spPr>
          <a:xfrm>
            <a:off x="4198530" y="2076198"/>
            <a:ext cx="1328961" cy="602947"/>
          </a:xfrm>
          <a:prstGeom prst="rect">
            <a:avLst/>
          </a:prstGeom>
          <a:solidFill>
            <a:schemeClr val="accent6">
              <a:alpha val="7461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Predictive</a:t>
            </a:r>
            <a:r>
              <a:rPr lang="pl-PL" sz="12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service</a:t>
            </a:r>
          </a:p>
        </p:txBody>
      </p:sp>
      <p:sp>
        <p:nvSpPr>
          <p:cNvPr id="7" name="Owal 6">
            <a:extLst>
              <a:ext uri="{FF2B5EF4-FFF2-40B4-BE49-F238E27FC236}">
                <a16:creationId xmlns:a16="http://schemas.microsoft.com/office/drawing/2014/main" id="{0BDD0614-92B0-9A68-F8C7-CFAC0EFB87F9}"/>
              </a:ext>
            </a:extLst>
          </p:cNvPr>
          <p:cNvSpPr/>
          <p:nvPr/>
        </p:nvSpPr>
        <p:spPr>
          <a:xfrm>
            <a:off x="3431521" y="2187758"/>
            <a:ext cx="388149" cy="388149"/>
          </a:xfrm>
          <a:prstGeom prst="ellipse">
            <a:avLst/>
          </a:prstGeom>
          <a:solidFill>
            <a:schemeClr val="accent3">
              <a:lumMod val="40000"/>
              <a:lumOff val="60000"/>
              <a:alpha val="7461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100">
              <a:solidFill>
                <a:schemeClr val="bg1">
                  <a:lumMod val="50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9" name="Owal 8">
            <a:extLst>
              <a:ext uri="{FF2B5EF4-FFF2-40B4-BE49-F238E27FC236}">
                <a16:creationId xmlns:a16="http://schemas.microsoft.com/office/drawing/2014/main" id="{AD2E9F70-A87F-CD45-7F2E-9882122BB7F3}"/>
              </a:ext>
            </a:extLst>
          </p:cNvPr>
          <p:cNvSpPr/>
          <p:nvPr/>
        </p:nvSpPr>
        <p:spPr>
          <a:xfrm>
            <a:off x="5854743" y="2183596"/>
            <a:ext cx="388149" cy="388149"/>
          </a:xfrm>
          <a:prstGeom prst="ellipse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100">
              <a:solidFill>
                <a:schemeClr val="accent1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0" name="Owal 9">
            <a:extLst>
              <a:ext uri="{FF2B5EF4-FFF2-40B4-BE49-F238E27FC236}">
                <a16:creationId xmlns:a16="http://schemas.microsoft.com/office/drawing/2014/main" id="{163B0A07-F2BF-4F61-4520-6F7E89F8C99E}"/>
              </a:ext>
            </a:extLst>
          </p:cNvPr>
          <p:cNvSpPr/>
          <p:nvPr/>
        </p:nvSpPr>
        <p:spPr>
          <a:xfrm>
            <a:off x="6406814" y="2183595"/>
            <a:ext cx="388149" cy="388149"/>
          </a:xfrm>
          <a:prstGeom prst="ellipse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100">
              <a:solidFill>
                <a:schemeClr val="accent1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1" name="Owal 10">
            <a:extLst>
              <a:ext uri="{FF2B5EF4-FFF2-40B4-BE49-F238E27FC236}">
                <a16:creationId xmlns:a16="http://schemas.microsoft.com/office/drawing/2014/main" id="{26A4F816-02D6-6107-56C2-81F6A3602C2D}"/>
              </a:ext>
            </a:extLst>
          </p:cNvPr>
          <p:cNvSpPr/>
          <p:nvPr/>
        </p:nvSpPr>
        <p:spPr>
          <a:xfrm>
            <a:off x="6958885" y="2183594"/>
            <a:ext cx="388149" cy="388149"/>
          </a:xfrm>
          <a:prstGeom prst="ellipse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100">
              <a:solidFill>
                <a:schemeClr val="accent1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2" name="Owal 11">
            <a:extLst>
              <a:ext uri="{FF2B5EF4-FFF2-40B4-BE49-F238E27FC236}">
                <a16:creationId xmlns:a16="http://schemas.microsoft.com/office/drawing/2014/main" id="{704E4390-F530-02C0-F42D-9FACADEADB48}"/>
              </a:ext>
            </a:extLst>
          </p:cNvPr>
          <p:cNvSpPr/>
          <p:nvPr/>
        </p:nvSpPr>
        <p:spPr>
          <a:xfrm>
            <a:off x="7510956" y="2183593"/>
            <a:ext cx="388149" cy="388149"/>
          </a:xfrm>
          <a:prstGeom prst="ellipse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100">
              <a:solidFill>
                <a:schemeClr val="accent1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3" name="Owal 12">
            <a:extLst>
              <a:ext uri="{FF2B5EF4-FFF2-40B4-BE49-F238E27FC236}">
                <a16:creationId xmlns:a16="http://schemas.microsoft.com/office/drawing/2014/main" id="{56DC00E2-9389-F225-4D4C-EB829442A69D}"/>
              </a:ext>
            </a:extLst>
          </p:cNvPr>
          <p:cNvSpPr/>
          <p:nvPr/>
        </p:nvSpPr>
        <p:spPr>
          <a:xfrm>
            <a:off x="8063027" y="2183593"/>
            <a:ext cx="388149" cy="388149"/>
          </a:xfrm>
          <a:prstGeom prst="ellipse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100">
              <a:solidFill>
                <a:schemeClr val="accent1"/>
              </a:solidFill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6191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Obraz 23">
            <a:extLst>
              <a:ext uri="{FF2B5EF4-FFF2-40B4-BE49-F238E27FC236}">
                <a16:creationId xmlns:a16="http://schemas.microsoft.com/office/drawing/2014/main" id="{A60410EE-5BB7-CD68-3AC7-0171FE706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1548" y="267942"/>
            <a:ext cx="2304736" cy="1517418"/>
          </a:xfrm>
          <a:prstGeom prst="rect">
            <a:avLst/>
          </a:prstGeom>
        </p:spPr>
      </p:pic>
      <p:pic>
        <p:nvPicPr>
          <p:cNvPr id="81" name="Obraz 80">
            <a:extLst>
              <a:ext uri="{FF2B5EF4-FFF2-40B4-BE49-F238E27FC236}">
                <a16:creationId xmlns:a16="http://schemas.microsoft.com/office/drawing/2014/main" id="{5B563762-9B08-8FC5-8809-D975D727F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1548" y="1807845"/>
            <a:ext cx="2304736" cy="1517418"/>
          </a:xfrm>
          <a:prstGeom prst="rect">
            <a:avLst/>
          </a:prstGeom>
        </p:spPr>
      </p:pic>
      <p:pic>
        <p:nvPicPr>
          <p:cNvPr id="82" name="Obraz 81">
            <a:extLst>
              <a:ext uri="{FF2B5EF4-FFF2-40B4-BE49-F238E27FC236}">
                <a16:creationId xmlns:a16="http://schemas.microsoft.com/office/drawing/2014/main" id="{08965341-1F38-93D4-6D57-5AFAFD581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1548" y="3347748"/>
            <a:ext cx="2304736" cy="1517418"/>
          </a:xfrm>
          <a:prstGeom prst="rect">
            <a:avLst/>
          </a:prstGeom>
        </p:spPr>
      </p:pic>
      <p:sp>
        <p:nvSpPr>
          <p:cNvPr id="83" name="Symbol zastępczy zawartości 1">
            <a:extLst>
              <a:ext uri="{FF2B5EF4-FFF2-40B4-BE49-F238E27FC236}">
                <a16:creationId xmlns:a16="http://schemas.microsoft.com/office/drawing/2014/main" id="{B3F0B3D8-40D3-CAB3-3380-B64A84336951}"/>
              </a:ext>
            </a:extLst>
          </p:cNvPr>
          <p:cNvSpPr txBox="1">
            <a:spLocks/>
          </p:cNvSpPr>
          <p:nvPr/>
        </p:nvSpPr>
        <p:spPr>
          <a:xfrm>
            <a:off x="363415" y="1806056"/>
            <a:ext cx="2403231" cy="1212605"/>
          </a:xfrm>
          <a:prstGeom prst="rect">
            <a:avLst/>
          </a:prstGeom>
        </p:spPr>
        <p:txBody>
          <a:bodyPr/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dirty="0"/>
              <a:t>With </a:t>
            </a:r>
            <a:r>
              <a:rPr lang="pl-PL" dirty="0" err="1"/>
              <a:t>hundreds</a:t>
            </a:r>
            <a:r>
              <a:rPr lang="pl-PL" dirty="0"/>
              <a:t> of </a:t>
            </a:r>
            <a:r>
              <a:rPr lang="pl-PL" dirty="0" err="1"/>
              <a:t>models</a:t>
            </a:r>
            <a:r>
              <a:rPr lang="pl-PL" dirty="0"/>
              <a:t> in </a:t>
            </a:r>
            <a:r>
              <a:rPr lang="pl-PL" dirty="0" err="1"/>
              <a:t>production</a:t>
            </a:r>
            <a:r>
              <a:rPr lang="pl-PL" dirty="0"/>
              <a:t>,...</a:t>
            </a:r>
          </a:p>
        </p:txBody>
      </p:sp>
      <p:grpSp>
        <p:nvGrpSpPr>
          <p:cNvPr id="84" name="Grupa 83">
            <a:extLst>
              <a:ext uri="{FF2B5EF4-FFF2-40B4-BE49-F238E27FC236}">
                <a16:creationId xmlns:a16="http://schemas.microsoft.com/office/drawing/2014/main" id="{A6852B29-41A9-5331-EDDD-BFB2712AF3A2}"/>
              </a:ext>
            </a:extLst>
          </p:cNvPr>
          <p:cNvGrpSpPr/>
          <p:nvPr/>
        </p:nvGrpSpPr>
        <p:grpSpPr>
          <a:xfrm>
            <a:off x="482490" y="3067051"/>
            <a:ext cx="2576507" cy="1530349"/>
            <a:chOff x="482490" y="3067051"/>
            <a:chExt cx="2576507" cy="1530349"/>
          </a:xfrm>
        </p:grpSpPr>
        <p:sp>
          <p:nvSpPr>
            <p:cNvPr id="85" name="Prostokąt 84">
              <a:extLst>
                <a:ext uri="{FF2B5EF4-FFF2-40B4-BE49-F238E27FC236}">
                  <a16:creationId xmlns:a16="http://schemas.microsoft.com/office/drawing/2014/main" id="{2717D770-3A10-8A0D-AC3D-3DE3C392B3F2}"/>
                </a:ext>
              </a:extLst>
            </p:cNvPr>
            <p:cNvSpPr/>
            <p:nvPr/>
          </p:nvSpPr>
          <p:spPr>
            <a:xfrm>
              <a:off x="568346" y="3067051"/>
              <a:ext cx="2490651" cy="1530349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4981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180000"/>
              <a:r>
                <a:rPr lang="pl-PL" sz="1400" dirty="0">
                  <a:solidFill>
                    <a:schemeClr val="tx1"/>
                  </a:solidFill>
                </a:rPr>
                <a:t>We </a:t>
              </a:r>
              <a:r>
                <a:rPr lang="pl-PL" sz="1400" dirty="0" err="1">
                  <a:solidFill>
                    <a:schemeClr val="tx1"/>
                  </a:solidFill>
                </a:rPr>
                <a:t>need</a:t>
              </a:r>
              <a:r>
                <a:rPr lang="pl-PL" sz="1400" dirty="0">
                  <a:solidFill>
                    <a:schemeClr val="tx1"/>
                  </a:solidFill>
                </a:rPr>
                <a:t> to </a:t>
              </a:r>
              <a:r>
                <a:rPr lang="pl-PL" sz="1400" dirty="0" err="1">
                  <a:solidFill>
                    <a:schemeClr val="tx1"/>
                  </a:solidFill>
                </a:rPr>
                <a:t>automate</a:t>
              </a:r>
              <a:r>
                <a:rPr lang="pl-PL" sz="1400" dirty="0">
                  <a:solidFill>
                    <a:schemeClr val="tx1"/>
                  </a:solidFill>
                </a:rPr>
                <a:t> data </a:t>
              </a:r>
              <a:r>
                <a:rPr lang="pl-PL" sz="1400" dirty="0" err="1">
                  <a:solidFill>
                    <a:schemeClr val="tx1"/>
                  </a:solidFill>
                </a:rPr>
                <a:t>validation</a:t>
              </a:r>
              <a:r>
                <a:rPr lang="pl-PL" sz="1400" dirty="0">
                  <a:solidFill>
                    <a:schemeClr val="tx1"/>
                  </a:solidFill>
                </a:rPr>
                <a:t> </a:t>
              </a:r>
              <a:r>
                <a:rPr lang="pl-PL" sz="1400" dirty="0" err="1">
                  <a:solidFill>
                    <a:schemeClr val="tx1"/>
                  </a:solidFill>
                </a:rPr>
                <a:t>processes</a:t>
              </a:r>
              <a:endParaRPr lang="pl-PL" sz="1400" dirty="0">
                <a:solidFill>
                  <a:schemeClr val="tx1"/>
                </a:solidFill>
              </a:endParaRPr>
            </a:p>
            <a:p>
              <a:pPr marL="180000"/>
              <a:r>
                <a:rPr lang="pl-PL" sz="1400" dirty="0">
                  <a:solidFill>
                    <a:schemeClr val="tx1"/>
                  </a:solidFill>
                </a:rPr>
                <a:t>and </a:t>
              </a:r>
              <a:r>
                <a:rPr lang="pl-PL" sz="1400" dirty="0" err="1">
                  <a:solidFill>
                    <a:schemeClr val="tx1"/>
                  </a:solidFill>
                </a:rPr>
                <a:t>models</a:t>
              </a:r>
              <a:r>
                <a:rPr lang="pl-PL" sz="1400" dirty="0">
                  <a:solidFill>
                    <a:schemeClr val="tx1"/>
                  </a:solidFill>
                </a:rPr>
                <a:t> </a:t>
              </a:r>
              <a:r>
                <a:rPr lang="pl-PL" sz="1400" dirty="0" err="1">
                  <a:solidFill>
                    <a:schemeClr val="tx1"/>
                  </a:solidFill>
                </a:rPr>
                <a:t>updates</a:t>
              </a:r>
              <a:endParaRPr lang="pl-PL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86" name="Łącznik prosty 85">
              <a:extLst>
                <a:ext uri="{FF2B5EF4-FFF2-40B4-BE49-F238E27FC236}">
                  <a16:creationId xmlns:a16="http://schemas.microsoft.com/office/drawing/2014/main" id="{904750AF-40B8-C0FB-45EC-201892844E09}"/>
                </a:ext>
              </a:extLst>
            </p:cNvPr>
            <p:cNvCxnSpPr>
              <a:cxnSpLocks/>
            </p:cNvCxnSpPr>
            <p:nvPr/>
          </p:nvCxnSpPr>
          <p:spPr>
            <a:xfrm>
              <a:off x="482490" y="3067051"/>
              <a:ext cx="0" cy="1530349"/>
            </a:xfrm>
            <a:prstGeom prst="line">
              <a:avLst/>
            </a:prstGeom>
            <a:ln w="349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05996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ymbol zastępczy zawartości 1">
            <a:extLst>
              <a:ext uri="{FF2B5EF4-FFF2-40B4-BE49-F238E27FC236}">
                <a16:creationId xmlns:a16="http://schemas.microsoft.com/office/drawing/2014/main" id="{B3F0B3D8-40D3-CAB3-3380-B64A84336951}"/>
              </a:ext>
            </a:extLst>
          </p:cNvPr>
          <p:cNvSpPr txBox="1">
            <a:spLocks/>
          </p:cNvSpPr>
          <p:nvPr/>
        </p:nvSpPr>
        <p:spPr>
          <a:xfrm>
            <a:off x="363415" y="1965447"/>
            <a:ext cx="2403231" cy="1212605"/>
          </a:xfrm>
          <a:prstGeom prst="rect">
            <a:avLst/>
          </a:prstGeom>
        </p:spPr>
        <p:txBody>
          <a:bodyPr/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/>
              <a:t>What may go wrong?</a:t>
            </a:r>
          </a:p>
        </p:txBody>
      </p:sp>
      <p:grpSp>
        <p:nvGrpSpPr>
          <p:cNvPr id="19" name="Grupa 18">
            <a:extLst>
              <a:ext uri="{FF2B5EF4-FFF2-40B4-BE49-F238E27FC236}">
                <a16:creationId xmlns:a16="http://schemas.microsoft.com/office/drawing/2014/main" id="{A7AAA606-693D-00D6-200D-DBFA5C8BEE80}"/>
              </a:ext>
            </a:extLst>
          </p:cNvPr>
          <p:cNvGrpSpPr/>
          <p:nvPr/>
        </p:nvGrpSpPr>
        <p:grpSpPr>
          <a:xfrm>
            <a:off x="3698960" y="296727"/>
            <a:ext cx="4543336" cy="566057"/>
            <a:chOff x="4384764" y="957942"/>
            <a:chExt cx="4543336" cy="566057"/>
          </a:xfrm>
        </p:grpSpPr>
        <p:sp>
          <p:nvSpPr>
            <p:cNvPr id="18" name="Prostokąt 17">
              <a:extLst>
                <a:ext uri="{FF2B5EF4-FFF2-40B4-BE49-F238E27FC236}">
                  <a16:creationId xmlns:a16="http://schemas.microsoft.com/office/drawing/2014/main" id="{F2F96085-65B0-C834-3479-0C9C43EA5936}"/>
                </a:ext>
              </a:extLst>
            </p:cNvPr>
            <p:cNvSpPr/>
            <p:nvPr/>
          </p:nvSpPr>
          <p:spPr>
            <a:xfrm>
              <a:off x="4572000" y="957942"/>
              <a:ext cx="4356100" cy="566057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4981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0" name="Owal 9">
              <a:extLst>
                <a:ext uri="{FF2B5EF4-FFF2-40B4-BE49-F238E27FC236}">
                  <a16:creationId xmlns:a16="http://schemas.microsoft.com/office/drawing/2014/main" id="{45C35C81-2822-4BFD-78A3-C93147F2DC9D}"/>
                </a:ext>
              </a:extLst>
            </p:cNvPr>
            <p:cNvSpPr/>
            <p:nvPr/>
          </p:nvSpPr>
          <p:spPr>
            <a:xfrm>
              <a:off x="4384764" y="957942"/>
              <a:ext cx="566057" cy="56605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/>
                <a:t>1</a:t>
              </a:r>
            </a:p>
          </p:txBody>
        </p:sp>
        <p:sp>
          <p:nvSpPr>
            <p:cNvPr id="11" name="pole tekstowe 10">
              <a:extLst>
                <a:ext uri="{FF2B5EF4-FFF2-40B4-BE49-F238E27FC236}">
                  <a16:creationId xmlns:a16="http://schemas.microsoft.com/office/drawing/2014/main" id="{D5599DD7-5631-5315-53BB-63A2A162645E}"/>
                </a:ext>
              </a:extLst>
            </p:cNvPr>
            <p:cNvSpPr txBox="1"/>
            <p:nvPr/>
          </p:nvSpPr>
          <p:spPr>
            <a:xfrm>
              <a:off x="5082913" y="1087081"/>
              <a:ext cx="34298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pl-PL" sz="1400" dirty="0" err="1"/>
                <a:t>The distribution of data (inputs and labels)</a:t>
              </a:r>
            </a:p>
          </p:txBody>
        </p:sp>
      </p:grpSp>
      <p:grpSp>
        <p:nvGrpSpPr>
          <p:cNvPr id="20" name="Grupa 19">
            <a:extLst>
              <a:ext uri="{FF2B5EF4-FFF2-40B4-BE49-F238E27FC236}">
                <a16:creationId xmlns:a16="http://schemas.microsoft.com/office/drawing/2014/main" id="{8B5EEE27-7808-4A4D-5CE2-EC7A4A60ECB4}"/>
              </a:ext>
            </a:extLst>
          </p:cNvPr>
          <p:cNvGrpSpPr/>
          <p:nvPr/>
        </p:nvGrpSpPr>
        <p:grpSpPr>
          <a:xfrm>
            <a:off x="3698960" y="1306256"/>
            <a:ext cx="4543336" cy="566057"/>
            <a:chOff x="4384764" y="957942"/>
            <a:chExt cx="4543336" cy="566057"/>
          </a:xfrm>
        </p:grpSpPr>
        <p:sp>
          <p:nvSpPr>
            <p:cNvPr id="21" name="Prostokąt 20">
              <a:extLst>
                <a:ext uri="{FF2B5EF4-FFF2-40B4-BE49-F238E27FC236}">
                  <a16:creationId xmlns:a16="http://schemas.microsoft.com/office/drawing/2014/main" id="{BF7BC81A-BEA7-C59D-9B4A-8ECFABC9BDFE}"/>
                </a:ext>
              </a:extLst>
            </p:cNvPr>
            <p:cNvSpPr/>
            <p:nvPr/>
          </p:nvSpPr>
          <p:spPr>
            <a:xfrm>
              <a:off x="4571999" y="957942"/>
              <a:ext cx="4356099" cy="566057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4981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2" name="Owal 21">
              <a:extLst>
                <a:ext uri="{FF2B5EF4-FFF2-40B4-BE49-F238E27FC236}">
                  <a16:creationId xmlns:a16="http://schemas.microsoft.com/office/drawing/2014/main" id="{71D3E393-68B9-F174-BD02-5AB2C088E0A0}"/>
                </a:ext>
              </a:extLst>
            </p:cNvPr>
            <p:cNvSpPr/>
            <p:nvPr/>
          </p:nvSpPr>
          <p:spPr>
            <a:xfrm>
              <a:off x="4384764" y="957942"/>
              <a:ext cx="566057" cy="56605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/>
                <a:t>2</a:t>
              </a:r>
            </a:p>
          </p:txBody>
        </p:sp>
        <p:sp>
          <p:nvSpPr>
            <p:cNvPr id="23" name="pole tekstowe 22">
              <a:extLst>
                <a:ext uri="{FF2B5EF4-FFF2-40B4-BE49-F238E27FC236}">
                  <a16:creationId xmlns:a16="http://schemas.microsoft.com/office/drawing/2014/main" id="{D26F40E9-8A07-7BAF-6FBA-A377593C345B}"/>
                </a:ext>
              </a:extLst>
            </p:cNvPr>
            <p:cNvSpPr txBox="1"/>
            <p:nvPr/>
          </p:nvSpPr>
          <p:spPr>
            <a:xfrm>
              <a:off x="5082913" y="1087081"/>
              <a:ext cx="38451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400" dirty="0" err="1"/>
                <a:t>Change in schema</a:t>
              </a:r>
            </a:p>
          </p:txBody>
        </p:sp>
      </p:grpSp>
      <p:grpSp>
        <p:nvGrpSpPr>
          <p:cNvPr id="41" name="Grupa 40">
            <a:extLst>
              <a:ext uri="{FF2B5EF4-FFF2-40B4-BE49-F238E27FC236}">
                <a16:creationId xmlns:a16="http://schemas.microsoft.com/office/drawing/2014/main" id="{88082EC9-574F-67B7-328C-A7B087DAC07C}"/>
              </a:ext>
            </a:extLst>
          </p:cNvPr>
          <p:cNvGrpSpPr/>
          <p:nvPr/>
        </p:nvGrpSpPr>
        <p:grpSpPr>
          <a:xfrm>
            <a:off x="3698960" y="4334845"/>
            <a:ext cx="4543336" cy="566057"/>
            <a:chOff x="4384764" y="957942"/>
            <a:chExt cx="4543336" cy="566057"/>
          </a:xfrm>
        </p:grpSpPr>
        <p:sp>
          <p:nvSpPr>
            <p:cNvPr id="42" name="Prostokąt 41">
              <a:extLst>
                <a:ext uri="{FF2B5EF4-FFF2-40B4-BE49-F238E27FC236}">
                  <a16:creationId xmlns:a16="http://schemas.microsoft.com/office/drawing/2014/main" id="{BB43720B-965B-F499-5560-81EB50CC7F29}"/>
                </a:ext>
              </a:extLst>
            </p:cNvPr>
            <p:cNvSpPr/>
            <p:nvPr/>
          </p:nvSpPr>
          <p:spPr>
            <a:xfrm>
              <a:off x="4571999" y="957942"/>
              <a:ext cx="4356099" cy="566057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4981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3" name="Owal 42">
              <a:extLst>
                <a:ext uri="{FF2B5EF4-FFF2-40B4-BE49-F238E27FC236}">
                  <a16:creationId xmlns:a16="http://schemas.microsoft.com/office/drawing/2014/main" id="{81C43589-4A1A-9E51-0E41-A8CC7B08D62F}"/>
                </a:ext>
              </a:extLst>
            </p:cNvPr>
            <p:cNvSpPr/>
            <p:nvPr/>
          </p:nvSpPr>
          <p:spPr>
            <a:xfrm>
              <a:off x="4384764" y="957942"/>
              <a:ext cx="566057" cy="56605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/>
                <a:t>5</a:t>
              </a:r>
            </a:p>
          </p:txBody>
        </p:sp>
        <p:sp>
          <p:nvSpPr>
            <p:cNvPr id="44" name="pole tekstowe 43">
              <a:extLst>
                <a:ext uri="{FF2B5EF4-FFF2-40B4-BE49-F238E27FC236}">
                  <a16:creationId xmlns:a16="http://schemas.microsoft.com/office/drawing/2014/main" id="{1C02532B-4845-AFE2-5998-16BDE0A97CC9}"/>
                </a:ext>
              </a:extLst>
            </p:cNvPr>
            <p:cNvSpPr txBox="1"/>
            <p:nvPr/>
          </p:nvSpPr>
          <p:spPr>
            <a:xfrm>
              <a:off x="5082913" y="1087081"/>
              <a:ext cx="38451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pl-PL" sz="1400" dirty="0" err="1"/>
                <a:t>An upstream model</a:t>
              </a:r>
            </a:p>
          </p:txBody>
        </p:sp>
      </p:grpSp>
      <p:grpSp>
        <p:nvGrpSpPr>
          <p:cNvPr id="45" name="Grupa 44">
            <a:extLst>
              <a:ext uri="{FF2B5EF4-FFF2-40B4-BE49-F238E27FC236}">
                <a16:creationId xmlns:a16="http://schemas.microsoft.com/office/drawing/2014/main" id="{BBCF9B14-0231-7129-348A-6D9B2D44CEE3}"/>
              </a:ext>
            </a:extLst>
          </p:cNvPr>
          <p:cNvGrpSpPr/>
          <p:nvPr/>
        </p:nvGrpSpPr>
        <p:grpSpPr>
          <a:xfrm>
            <a:off x="3698960" y="3325314"/>
            <a:ext cx="4543336" cy="566057"/>
            <a:chOff x="4384764" y="957942"/>
            <a:chExt cx="4543336" cy="566057"/>
          </a:xfrm>
        </p:grpSpPr>
        <p:sp>
          <p:nvSpPr>
            <p:cNvPr id="46" name="Prostokąt 45">
              <a:extLst>
                <a:ext uri="{FF2B5EF4-FFF2-40B4-BE49-F238E27FC236}">
                  <a16:creationId xmlns:a16="http://schemas.microsoft.com/office/drawing/2014/main" id="{76DD8DA3-B333-F117-7BF9-670FE38DE7BE}"/>
                </a:ext>
              </a:extLst>
            </p:cNvPr>
            <p:cNvSpPr/>
            <p:nvPr/>
          </p:nvSpPr>
          <p:spPr>
            <a:xfrm>
              <a:off x="4571999" y="957942"/>
              <a:ext cx="4356099" cy="566057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4981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7" name="Owal 46">
              <a:extLst>
                <a:ext uri="{FF2B5EF4-FFF2-40B4-BE49-F238E27FC236}">
                  <a16:creationId xmlns:a16="http://schemas.microsoft.com/office/drawing/2014/main" id="{46D9DD66-2453-5608-1C4F-07824C3E0711}"/>
                </a:ext>
              </a:extLst>
            </p:cNvPr>
            <p:cNvSpPr/>
            <p:nvPr/>
          </p:nvSpPr>
          <p:spPr>
            <a:xfrm>
              <a:off x="4384764" y="957942"/>
              <a:ext cx="566057" cy="56605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/>
                <a:t>4</a:t>
              </a:r>
            </a:p>
          </p:txBody>
        </p:sp>
        <p:sp>
          <p:nvSpPr>
            <p:cNvPr id="48" name="pole tekstowe 47">
              <a:extLst>
                <a:ext uri="{FF2B5EF4-FFF2-40B4-BE49-F238E27FC236}">
                  <a16:creationId xmlns:a16="http://schemas.microsoft.com/office/drawing/2014/main" id="{37830502-94BE-23C2-0D4C-EA196B36B0FA}"/>
                </a:ext>
              </a:extLst>
            </p:cNvPr>
            <p:cNvSpPr txBox="1"/>
            <p:nvPr/>
          </p:nvSpPr>
          <p:spPr>
            <a:xfrm>
              <a:off x="5082913" y="1087081"/>
              <a:ext cx="38451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400" dirty="0" err="1"/>
                <a:t>A data source (eg maintained by others)</a:t>
              </a:r>
            </a:p>
          </p:txBody>
        </p:sp>
      </p:grpSp>
      <p:grpSp>
        <p:nvGrpSpPr>
          <p:cNvPr id="54" name="Grupa 53">
            <a:extLst>
              <a:ext uri="{FF2B5EF4-FFF2-40B4-BE49-F238E27FC236}">
                <a16:creationId xmlns:a16="http://schemas.microsoft.com/office/drawing/2014/main" id="{678CED73-CE1F-FC4F-E396-F2B5AEED48D7}"/>
              </a:ext>
            </a:extLst>
          </p:cNvPr>
          <p:cNvGrpSpPr/>
          <p:nvPr/>
        </p:nvGrpSpPr>
        <p:grpSpPr>
          <a:xfrm>
            <a:off x="3698960" y="2315785"/>
            <a:ext cx="4543336" cy="566057"/>
            <a:chOff x="3698960" y="2315785"/>
            <a:chExt cx="4543336" cy="566057"/>
          </a:xfrm>
        </p:grpSpPr>
        <p:grpSp>
          <p:nvGrpSpPr>
            <p:cNvPr id="24" name="Grupa 23">
              <a:extLst>
                <a:ext uri="{FF2B5EF4-FFF2-40B4-BE49-F238E27FC236}">
                  <a16:creationId xmlns:a16="http://schemas.microsoft.com/office/drawing/2014/main" id="{AE627483-1370-5B41-ABA3-5FDF3EC763D4}"/>
                </a:ext>
              </a:extLst>
            </p:cNvPr>
            <p:cNvGrpSpPr/>
            <p:nvPr/>
          </p:nvGrpSpPr>
          <p:grpSpPr>
            <a:xfrm>
              <a:off x="3698960" y="2315785"/>
              <a:ext cx="4543334" cy="566057"/>
              <a:chOff x="4384764" y="957942"/>
              <a:chExt cx="4543334" cy="566057"/>
            </a:xfrm>
          </p:grpSpPr>
          <p:sp>
            <p:nvSpPr>
              <p:cNvPr id="25" name="Prostokąt 24">
                <a:extLst>
                  <a:ext uri="{FF2B5EF4-FFF2-40B4-BE49-F238E27FC236}">
                    <a16:creationId xmlns:a16="http://schemas.microsoft.com/office/drawing/2014/main" id="{131FD07D-693D-F3E2-9807-7340D4CB50D8}"/>
                  </a:ext>
                </a:extLst>
              </p:cNvPr>
              <p:cNvSpPr/>
              <p:nvPr/>
            </p:nvSpPr>
            <p:spPr>
              <a:xfrm>
                <a:off x="4571999" y="957942"/>
                <a:ext cx="4356099" cy="566057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  <a:alpha val="49818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26" name="Owal 25">
                <a:extLst>
                  <a:ext uri="{FF2B5EF4-FFF2-40B4-BE49-F238E27FC236}">
                    <a16:creationId xmlns:a16="http://schemas.microsoft.com/office/drawing/2014/main" id="{08F8A00E-F7EA-C804-942D-367D2CD4BBDF}"/>
                  </a:ext>
                </a:extLst>
              </p:cNvPr>
              <p:cNvSpPr/>
              <p:nvPr/>
            </p:nvSpPr>
            <p:spPr>
              <a:xfrm>
                <a:off x="4384764" y="957942"/>
                <a:ext cx="566057" cy="56605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l-PL"/>
                  <a:t>3</a:t>
                </a:r>
              </a:p>
            </p:txBody>
          </p:sp>
        </p:grpSp>
        <p:sp>
          <p:nvSpPr>
            <p:cNvPr id="51" name="pole tekstowe 50">
              <a:extLst>
                <a:ext uri="{FF2B5EF4-FFF2-40B4-BE49-F238E27FC236}">
                  <a16:creationId xmlns:a16="http://schemas.microsoft.com/office/drawing/2014/main" id="{05E09088-86E3-71D0-0B7C-01F50307D22F}"/>
                </a:ext>
              </a:extLst>
            </p:cNvPr>
            <p:cNvSpPr txBox="1"/>
            <p:nvPr/>
          </p:nvSpPr>
          <p:spPr>
            <a:xfrm>
              <a:off x="4397109" y="2444924"/>
              <a:ext cx="38451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400" dirty="0" err="1"/>
                <a:t>Relationship between features and labels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77021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ymbol zastępczy zawartości 1">
            <a:extLst>
              <a:ext uri="{FF2B5EF4-FFF2-40B4-BE49-F238E27FC236}">
                <a16:creationId xmlns:a16="http://schemas.microsoft.com/office/drawing/2014/main" id="{B3F0B3D8-40D3-CAB3-3380-B64A84336951}"/>
              </a:ext>
            </a:extLst>
          </p:cNvPr>
          <p:cNvSpPr txBox="1">
            <a:spLocks/>
          </p:cNvSpPr>
          <p:nvPr/>
        </p:nvSpPr>
        <p:spPr>
          <a:xfrm>
            <a:off x="363415" y="1965447"/>
            <a:ext cx="2403231" cy="1212605"/>
          </a:xfrm>
          <a:prstGeom prst="rect">
            <a:avLst/>
          </a:prstGeom>
        </p:spPr>
        <p:txBody>
          <a:bodyPr/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dirty="0"/>
              <a:t>Solutions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EB61FF41-4928-B150-600F-61DA6D1E84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1037" y="500448"/>
            <a:ext cx="6115893" cy="4142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878934"/>
      </p:ext>
    </p:extLst>
  </p:cSld>
  <p:clrMapOvr>
    <a:masterClrMapping/>
  </p:clrMapOvr>
</p:sld>
</file>

<file path=ppt/theme/theme1.xml><?xml version="1.0" encoding="utf-8"?>
<a:theme xmlns:a="http://schemas.openxmlformats.org/drawingml/2006/main" name="1_Default Them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 Theme" id="{4F6DD0A0-A1B9-1945-A9C8-B30C420BAB19}" vid="{108F34A1-D674-6142-A51A-225FFFEBE3A7}"/>
    </a:ext>
  </a:extLst>
</a:theme>
</file>

<file path=ppt/theme/theme2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1013</TotalTime>
  <Words>111</Words>
  <Application>Microsoft Macintosh PowerPoint</Application>
  <PresentationFormat>Pokaz na ekranie (16:9)</PresentationFormat>
  <Paragraphs>41</Paragraphs>
  <Slides>10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10</vt:i4>
      </vt:variant>
    </vt:vector>
  </HeadingPairs>
  <TitlesOfParts>
    <vt:vector size="15" baseType="lpstr">
      <vt:lpstr>Arial</vt:lpstr>
      <vt:lpstr>Calibri</vt:lpstr>
      <vt:lpstr>Franklin Gothic Book</vt:lpstr>
      <vt:lpstr>Helvetica Neue Condensed</vt:lpstr>
      <vt:lpstr>1_Default Theme</vt:lpstr>
      <vt:lpstr>Complexity: changes</vt:lpstr>
      <vt:lpstr>Prezentacja programu PowerPoint</vt:lpstr>
      <vt:lpstr>Experiments</vt:lpstr>
      <vt:lpstr>Prezentacja programu PowerPoint</vt:lpstr>
      <vt:lpstr>Data and Model Drift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 in Management</dc:title>
  <dc:creator>Andrzej Wodecki</dc:creator>
  <cp:lastModifiedBy>Andrzej Wodecki</cp:lastModifiedBy>
  <cp:revision>152</cp:revision>
  <dcterms:created xsi:type="dcterms:W3CDTF">2020-11-07T07:11:25Z</dcterms:created>
  <dcterms:modified xsi:type="dcterms:W3CDTF">2024-10-04T07:16:39Z</dcterms:modified>
</cp:coreProperties>
</file>