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40"/>
  </p:notesMasterIdLst>
  <p:sldIdLst>
    <p:sldId id="1580" r:id="rId5"/>
    <p:sldId id="1602" r:id="rId6"/>
    <p:sldId id="1585" r:id="rId7"/>
    <p:sldId id="1597" r:id="rId8"/>
    <p:sldId id="1603" r:id="rId9"/>
    <p:sldId id="1589" r:id="rId10"/>
    <p:sldId id="1592" r:id="rId11"/>
    <p:sldId id="1590" r:id="rId12"/>
    <p:sldId id="1591" r:id="rId13"/>
    <p:sldId id="1604" r:id="rId14"/>
    <p:sldId id="1605" r:id="rId15"/>
    <p:sldId id="1586" r:id="rId16"/>
    <p:sldId id="1587" r:id="rId17"/>
    <p:sldId id="1583" r:id="rId18"/>
    <p:sldId id="1588" r:id="rId19"/>
    <p:sldId id="1606" r:id="rId20"/>
    <p:sldId id="1607" r:id="rId21"/>
    <p:sldId id="1584" r:id="rId22"/>
    <p:sldId id="1608" r:id="rId23"/>
    <p:sldId id="1609" r:id="rId24"/>
    <p:sldId id="1593" r:id="rId25"/>
    <p:sldId id="1610" r:id="rId26"/>
    <p:sldId id="1581" r:id="rId27"/>
    <p:sldId id="1594" r:id="rId28"/>
    <p:sldId id="1595" r:id="rId29"/>
    <p:sldId id="1611" r:id="rId30"/>
    <p:sldId id="1599" r:id="rId31"/>
    <p:sldId id="1600" r:id="rId32"/>
    <p:sldId id="1601" r:id="rId33"/>
    <p:sldId id="1612" r:id="rId34"/>
    <p:sldId id="1613" r:id="rId35"/>
    <p:sldId id="1614" r:id="rId36"/>
    <p:sldId id="1615" r:id="rId37"/>
    <p:sldId id="1616" r:id="rId38"/>
    <p:sldId id="1617" r:id="rId39"/>
  </p:sldIdLst>
  <p:sldSz cx="9144000" cy="5143500" type="screen16x9"/>
  <p:notesSz cx="6858000" cy="9144000"/>
  <p:defaultText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6"/>
    <p:restoredTop sz="81661"/>
  </p:normalViewPr>
  <p:slideViewPr>
    <p:cSldViewPr snapToGrid="0" snapToObjects="1">
      <p:cViewPr varScale="1">
        <p:scale>
          <a:sx n="101" d="100"/>
          <a:sy n="101" d="100"/>
        </p:scale>
        <p:origin x="200" y="272"/>
      </p:cViewPr>
      <p:guideLst>
        <p:guide orient="horz" pos="1620"/>
        <p:guide pos="2880"/>
      </p:guideLst>
    </p:cSldViewPr>
  </p:slideViewPr>
  <p:notesTextViewPr>
    <p:cViewPr>
      <p:scale>
        <a:sx n="80" d="100"/>
        <a:sy n="8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pl-PL">
              <a:uFillTx/>
            </a:endParaRPr>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F4F256AE-6ACA-A94B-85A6-B01DD6895B0C}" type="datetimeFigureOut">
              <a:rPr lang="pl-PL" smtClean="0">
                <a:uFillTx/>
              </a:rPr>
              <a:t>13.12.2024</a:t>
            </a:fld>
            <a:endParaRPr lang="pl-PL">
              <a:uFillTx/>
            </a:endParaRPr>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srgbClr val="000000"/>
            </a:solidFill>
          </a:ln>
        </p:spPr>
        <p:txBody>
          <a:bodyPr vert="horz" lIns="91440" tIns="45720" rIns="91440" bIns="45720" rtlCol="0" anchor="ctr"/>
          <a:lstStyle/>
          <a:p>
            <a:endParaRPr lang="pl-PL">
              <a:uFillTx/>
            </a:endParaRPr>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uFillTx/>
              </a:rPr>
              <a:t>Kliknij, aby edytować style wzorca tekstu</a:t>
            </a:r>
          </a:p>
          <a:p>
            <a:pPr lvl="1"/>
            <a:r>
              <a:rPr lang="pl-PL">
                <a:uFillTx/>
              </a:rPr>
              <a:t>Drugi poziom</a:t>
            </a:r>
          </a:p>
          <a:p>
            <a:pPr lvl="2"/>
            <a:r>
              <a:rPr lang="pl-PL">
                <a:uFillTx/>
              </a:rPr>
              <a:t>Trzeci poziom</a:t>
            </a:r>
          </a:p>
          <a:p>
            <a:pPr lvl="3"/>
            <a:r>
              <a:rPr lang="pl-PL">
                <a:uFillTx/>
              </a:rPr>
              <a:t>Czwarty poziom</a:t>
            </a:r>
          </a:p>
          <a:p>
            <a:pPr lvl="4"/>
            <a:r>
              <a:rPr lang="pl-PL">
                <a:uFillTx/>
              </a:rPr>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pl-PL">
              <a:uFillTx/>
            </a:endParaRPr>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E9D472EF-104D-3248-8651-483B77F721F4}" type="slidenum">
              <a:rPr lang="pl-PL" smtClean="0">
                <a:uFillTx/>
              </a:rPr>
              <a:t>‹#›</a:t>
            </a:fld>
            <a:endParaRPr lang="pl-PL">
              <a:uFillTx/>
            </a:endParaRP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Wyobraźmy sobie bardzo elementarny przepływ trenowania modelu uczenia maszynowego, na który składają się etapy przygotowania danych, trenowania i ewaluacji modelu.</a:t>
            </a:r>
          </a:p>
          <a:p>
            <a:pPr marL="0" marR="0" lvl="0" indent="0" algn="l" defTabSz="457200" rtl="0" eaLnBrk="1" fontAlgn="auto" latinLnBrk="0" hangingPunct="1">
              <a:lnSpc>
                <a:spcPct val="100000"/>
              </a:lnSpc>
              <a:spcBef>
                <a:spcPts val="0"/>
              </a:spcBef>
              <a:spcAft>
                <a:spcPts val="0"/>
              </a:spcAft>
              <a:buClrTx/>
              <a:buSzTx/>
              <a:buFontTx/>
              <a:buNone/>
              <a:tabLst/>
              <a:defRPr/>
            </a:pPr>
            <a:r>
              <a:rPr lang="pl-PL"/>
              <a:t>Proces ten najczęściej nie jest prostą sekwencją kroków, ale procesem zawierającym różne rozgałęzienia i artefakty pochodzące z różnych źródeł.</a:t>
            </a:r>
          </a:p>
        </p:txBody>
      </p:sp>
      <p:sp>
        <p:nvSpPr>
          <p:cNvPr id="4" name="Symbol zastępczy numeru slajdu 3"/>
          <p:cNvSpPr>
            <a:spLocks noGrp="1"/>
          </p:cNvSpPr>
          <p:nvPr>
            <p:ph type="sldNum" sz="quarter" idx="5"/>
          </p:nvPr>
        </p:nvSpPr>
        <p:spPr/>
        <p:txBody>
          <a:bodyPr/>
          <a:lstStyle/>
          <a:p>
            <a:fld id="{E9D472EF-104D-3248-8651-483B77F721F4}" type="slidenum">
              <a:rPr lang="pl-PL" smtClean="0">
                <a:uFillTx/>
              </a:rPr>
              <a:t>2</a:t>
            </a:fld>
            <a:endParaRPr lang="pl-PL">
              <a:uFillTx/>
            </a:endParaRPr>
          </a:p>
        </p:txBody>
      </p:sp>
    </p:spTree>
    <p:extLst>
      <p:ext uri="{BB962C8B-B14F-4D97-AF65-F5344CB8AC3E}">
        <p14:creationId xmlns:p14="http://schemas.microsoft.com/office/powerpoint/2010/main" val="32365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Na szczęście istnieje wiele metod i technik umożliwiających efektywne zarządzanie tak złożonymi procesami i systemami. Wśród nich jedną z ważniejszych jest tzw. konteneryzacja, która najczęściej wdrażana jest z wykorzystaniem środowiska Docker.</a:t>
            </a:r>
          </a:p>
        </p:txBody>
      </p:sp>
      <p:sp>
        <p:nvSpPr>
          <p:cNvPr id="4" name="Symbol zastępczy numeru slajdu 3"/>
          <p:cNvSpPr>
            <a:spLocks noGrp="1"/>
          </p:cNvSpPr>
          <p:nvPr>
            <p:ph type="sldNum" sz="quarter" idx="5"/>
          </p:nvPr>
        </p:nvSpPr>
        <p:spPr/>
        <p:txBody>
          <a:bodyPr/>
          <a:lstStyle/>
          <a:p>
            <a:fld id="{E9D472EF-104D-3248-8651-483B77F721F4}" type="slidenum">
              <a:rPr lang="pl-PL" smtClean="0">
                <a:uFillTx/>
              </a:rPr>
              <a:t>3</a:t>
            </a:fld>
            <a:endParaRPr lang="pl-PL">
              <a:uFillTx/>
            </a:endParaRPr>
          </a:p>
        </p:txBody>
      </p:sp>
    </p:spTree>
    <p:extLst>
      <p:ext uri="{BB962C8B-B14F-4D97-AF65-F5344CB8AC3E}">
        <p14:creationId xmlns:p14="http://schemas.microsoft.com/office/powerpoint/2010/main" val="361233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E9D472EF-104D-3248-8651-483B77F721F4}" type="slidenum">
              <a:rPr lang="pl-PL" smtClean="0">
                <a:uFillTx/>
              </a:rPr>
              <a:t>5</a:t>
            </a:fld>
            <a:endParaRPr lang="pl-PL">
              <a:uFillTx/>
            </a:endParaRPr>
          </a:p>
        </p:txBody>
      </p:sp>
    </p:spTree>
    <p:extLst>
      <p:ext uri="{BB962C8B-B14F-4D97-AF65-F5344CB8AC3E}">
        <p14:creationId xmlns:p14="http://schemas.microsoft.com/office/powerpoint/2010/main" val="79105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1597820"/>
            <a:ext cx="7772400" cy="1102519"/>
          </a:xfrm>
        </p:spPr>
        <p:txBody>
          <a:bodyPr/>
          <a:lstStyle/>
          <a:p>
            <a:r>
              <a:rPr lang="pl-PL"/>
              <a:t>Kliknij, aby edytować styl</a:t>
            </a:r>
          </a:p>
        </p:txBody>
      </p:sp>
      <p:sp>
        <p:nvSpPr>
          <p:cNvPr id="3" name="Podtytuł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pl-PL"/>
              <a:t>Kliknij, aby edytować styl wzorca podtytułu</a:t>
            </a:r>
          </a:p>
        </p:txBody>
      </p:sp>
      <p:sp>
        <p:nvSpPr>
          <p:cNvPr id="4" name="Symbol zastępczy daty 3"/>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5" name="Symbol zastępczy stopki 4"/>
          <p:cNvSpPr>
            <a:spLocks noGrp="1"/>
          </p:cNvSpPr>
          <p:nvPr>
            <p:ph type="ftr" sz="quarter" idx="11"/>
          </p:nvPr>
        </p:nvSpPr>
        <p:spPr/>
        <p:txBody>
          <a:bodyPr/>
          <a:lstStyle/>
          <a:p>
            <a:endParaRPr lang="pl-PL">
              <a:uFillTx/>
            </a:endParaRPr>
          </a:p>
        </p:txBody>
      </p:sp>
      <p:sp>
        <p:nvSpPr>
          <p:cNvPr id="6" name="Symbol zastępczy numeru slajdu 5"/>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112267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3600450"/>
            <a:ext cx="5486400" cy="425054"/>
          </a:xfrm>
        </p:spPr>
        <p:txBody>
          <a:bodyPr anchor="b"/>
          <a:lstStyle>
            <a:lvl1pPr algn="l">
              <a:defRPr sz="1500" b="1"/>
            </a:lvl1pPr>
          </a:lstStyle>
          <a:p>
            <a:r>
              <a:rPr lang="pl-PL"/>
              <a:t>Kliknij, aby edytować styl</a:t>
            </a:r>
          </a:p>
        </p:txBody>
      </p:sp>
      <p:sp>
        <p:nvSpPr>
          <p:cNvPr id="3" name="Symbol zastępczy obrazu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l-PL"/>
              <a:t>Kliknij ikonę, aby dodać obraz</a:t>
            </a:r>
          </a:p>
        </p:txBody>
      </p:sp>
      <p:sp>
        <p:nvSpPr>
          <p:cNvPr id="4" name="Symbol zastępczy tekstu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6" name="Symbol zastępczy stopki 5"/>
          <p:cNvSpPr>
            <a:spLocks noGrp="1"/>
          </p:cNvSpPr>
          <p:nvPr>
            <p:ph type="ftr" sz="quarter" idx="11"/>
          </p:nvPr>
        </p:nvSpPr>
        <p:spPr/>
        <p:txBody>
          <a:bodyPr/>
          <a:lstStyle/>
          <a:p>
            <a:endParaRPr lang="pl-PL">
              <a:uFillTx/>
            </a:endParaRPr>
          </a:p>
        </p:txBody>
      </p:sp>
      <p:sp>
        <p:nvSpPr>
          <p:cNvPr id="7" name="Symbol zastępczy numeru slajdu 6"/>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107280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5" name="Symbol zastępczy stopki 4"/>
          <p:cNvSpPr>
            <a:spLocks noGrp="1"/>
          </p:cNvSpPr>
          <p:nvPr>
            <p:ph type="ftr" sz="quarter" idx="11"/>
          </p:nvPr>
        </p:nvSpPr>
        <p:spPr/>
        <p:txBody>
          <a:bodyPr/>
          <a:lstStyle/>
          <a:p>
            <a:endParaRPr lang="pl-PL">
              <a:uFillTx/>
            </a:endParaRPr>
          </a:p>
        </p:txBody>
      </p:sp>
      <p:sp>
        <p:nvSpPr>
          <p:cNvPr id="6" name="Symbol zastępczy numeru slajdu 5"/>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3721087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05980"/>
            <a:ext cx="2057400" cy="4388644"/>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457200" y="205980"/>
            <a:ext cx="6019800" cy="4388644"/>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5" name="Symbol zastępczy stopki 4"/>
          <p:cNvSpPr>
            <a:spLocks noGrp="1"/>
          </p:cNvSpPr>
          <p:nvPr>
            <p:ph type="ftr" sz="quarter" idx="11"/>
          </p:nvPr>
        </p:nvSpPr>
        <p:spPr/>
        <p:txBody>
          <a:bodyPr/>
          <a:lstStyle/>
          <a:p>
            <a:endParaRPr lang="pl-PL">
              <a:uFillTx/>
            </a:endParaRPr>
          </a:p>
        </p:txBody>
      </p:sp>
      <p:sp>
        <p:nvSpPr>
          <p:cNvPr id="6" name="Symbol zastępczy numeru slajdu 5"/>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306732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ylko tytuł">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5" name="Symbol zastępczy stopki 4"/>
          <p:cNvSpPr>
            <a:spLocks noGrp="1"/>
          </p:cNvSpPr>
          <p:nvPr>
            <p:ph type="ftr" sz="quarter" idx="11"/>
          </p:nvPr>
        </p:nvSpPr>
        <p:spPr/>
        <p:txBody>
          <a:bodyPr/>
          <a:lstStyle/>
          <a:p>
            <a:endParaRPr lang="pl-PL">
              <a:uFillTx/>
            </a:endParaRPr>
          </a:p>
        </p:txBody>
      </p:sp>
      <p:sp>
        <p:nvSpPr>
          <p:cNvPr id="6" name="Symbol zastępczy numeru slajdu 5"/>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399119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3305176"/>
            <a:ext cx="7772400" cy="1021556"/>
          </a:xfrm>
        </p:spPr>
        <p:txBody>
          <a:bodyPr anchor="t"/>
          <a:lstStyle>
            <a:lvl1pPr algn="l">
              <a:defRPr sz="3000" b="1" cap="all"/>
            </a:lvl1pPr>
          </a:lstStyle>
          <a:p>
            <a:r>
              <a:rPr lang="pl-PL"/>
              <a:t>Kliknij, aby edytować styl</a:t>
            </a:r>
          </a:p>
        </p:txBody>
      </p:sp>
      <p:sp>
        <p:nvSpPr>
          <p:cNvPr id="3" name="Symbol zastępczy tekstu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5" name="Symbol zastępczy stopki 4"/>
          <p:cNvSpPr>
            <a:spLocks noGrp="1"/>
          </p:cNvSpPr>
          <p:nvPr>
            <p:ph type="ftr" sz="quarter" idx="11"/>
          </p:nvPr>
        </p:nvSpPr>
        <p:spPr/>
        <p:txBody>
          <a:bodyPr/>
          <a:lstStyle/>
          <a:p>
            <a:endParaRPr lang="pl-PL">
              <a:uFillTx/>
            </a:endParaRPr>
          </a:p>
        </p:txBody>
      </p:sp>
      <p:sp>
        <p:nvSpPr>
          <p:cNvPr id="6" name="Symbol zastępczy numeru slajdu 5"/>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348068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6" name="Symbol zastępczy stopki 5"/>
          <p:cNvSpPr>
            <a:spLocks noGrp="1"/>
          </p:cNvSpPr>
          <p:nvPr>
            <p:ph type="ftr" sz="quarter" idx="11"/>
          </p:nvPr>
        </p:nvSpPr>
        <p:spPr/>
        <p:txBody>
          <a:bodyPr/>
          <a:lstStyle/>
          <a:p>
            <a:endParaRPr lang="pl-PL">
              <a:uFillTx/>
            </a:endParaRPr>
          </a:p>
        </p:txBody>
      </p:sp>
      <p:sp>
        <p:nvSpPr>
          <p:cNvPr id="7" name="Symbol zastępczy numeru slajdu 6"/>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2123346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a:t>Kliknij, aby edytować styl</a:t>
            </a:r>
          </a:p>
        </p:txBody>
      </p:sp>
      <p:sp>
        <p:nvSpPr>
          <p:cNvPr id="3" name="Symbol zastępczy tekstu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4" name="Symbol zastępczy zawartości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6" name="Symbol zastępczy zawartości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8" name="Symbol zastępczy stopki 7"/>
          <p:cNvSpPr>
            <a:spLocks noGrp="1"/>
          </p:cNvSpPr>
          <p:nvPr>
            <p:ph type="ftr" sz="quarter" idx="11"/>
          </p:nvPr>
        </p:nvSpPr>
        <p:spPr/>
        <p:txBody>
          <a:bodyPr/>
          <a:lstStyle/>
          <a:p>
            <a:endParaRPr lang="pl-PL">
              <a:uFillTx/>
            </a:endParaRPr>
          </a:p>
        </p:txBody>
      </p:sp>
      <p:sp>
        <p:nvSpPr>
          <p:cNvPr id="9" name="Symbol zastępczy numeru slajdu 8"/>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39647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4" name="Symbol zastępczy stopki 3"/>
          <p:cNvSpPr>
            <a:spLocks noGrp="1"/>
          </p:cNvSpPr>
          <p:nvPr>
            <p:ph type="ftr" sz="quarter" idx="11"/>
          </p:nvPr>
        </p:nvSpPr>
        <p:spPr/>
        <p:txBody>
          <a:bodyPr/>
          <a:lstStyle/>
          <a:p>
            <a:endParaRPr lang="pl-PL">
              <a:uFillTx/>
            </a:endParaRPr>
          </a:p>
        </p:txBody>
      </p:sp>
      <p:sp>
        <p:nvSpPr>
          <p:cNvPr id="5" name="Symbol zastępczy numeru slajdu 4"/>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218838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3" name="Symbol zastępczy stopki 2"/>
          <p:cNvSpPr>
            <a:spLocks noGrp="1"/>
          </p:cNvSpPr>
          <p:nvPr>
            <p:ph type="ftr" sz="quarter" idx="11"/>
          </p:nvPr>
        </p:nvSpPr>
        <p:spPr/>
        <p:txBody>
          <a:bodyPr/>
          <a:lstStyle/>
          <a:p>
            <a:endParaRPr lang="pl-PL">
              <a:uFillTx/>
            </a:endParaRPr>
          </a:p>
        </p:txBody>
      </p:sp>
      <p:sp>
        <p:nvSpPr>
          <p:cNvPr id="4" name="Symbol zastępczy numeru slajdu 3"/>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121189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1" y="204787"/>
            <a:ext cx="3008313" cy="871538"/>
          </a:xfrm>
        </p:spPr>
        <p:txBody>
          <a:bodyPr anchor="b"/>
          <a:lstStyle>
            <a:lvl1pPr algn="l">
              <a:defRPr sz="1500" b="1"/>
            </a:lvl1pPr>
          </a:lstStyle>
          <a:p>
            <a:r>
              <a:rPr lang="pl-PL"/>
              <a:t>Kliknij, aby edytować styl</a:t>
            </a:r>
          </a:p>
        </p:txBody>
      </p:sp>
      <p:sp>
        <p:nvSpPr>
          <p:cNvPr id="3" name="Symbol zastępczy zawartości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91FA8B05-0052-1A4C-B7E6-43F0EFB84FAB}" type="datetimeFigureOut">
              <a:rPr lang="pl-PL" smtClean="0">
                <a:uFillTx/>
              </a:rPr>
              <a:t>13.12.2024</a:t>
            </a:fld>
            <a:endParaRPr lang="pl-PL">
              <a:uFillTx/>
            </a:endParaRPr>
          </a:p>
        </p:txBody>
      </p:sp>
      <p:sp>
        <p:nvSpPr>
          <p:cNvPr id="6" name="Symbol zastępczy stopki 5"/>
          <p:cNvSpPr>
            <a:spLocks noGrp="1"/>
          </p:cNvSpPr>
          <p:nvPr>
            <p:ph type="ftr" sz="quarter" idx="11"/>
          </p:nvPr>
        </p:nvSpPr>
        <p:spPr/>
        <p:txBody>
          <a:bodyPr/>
          <a:lstStyle/>
          <a:p>
            <a:endParaRPr lang="pl-PL">
              <a:uFillTx/>
            </a:endParaRPr>
          </a:p>
        </p:txBody>
      </p:sp>
      <p:sp>
        <p:nvSpPr>
          <p:cNvPr id="7" name="Symbol zastępczy numeru slajdu 6"/>
          <p:cNvSpPr>
            <a:spLocks noGrp="1"/>
          </p:cNvSpPr>
          <p:nvPr>
            <p:ph type="sldNum" sz="quarter" idx="12"/>
          </p:nvPr>
        </p:nvSpPr>
        <p:spPr/>
        <p:txBody>
          <a:body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203279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wa - Prawa">
    <p:spTree>
      <p:nvGrpSpPr>
        <p:cNvPr id="1" name=""/>
        <p:cNvGrpSpPr/>
        <p:nvPr/>
      </p:nvGrpSpPr>
      <p:grpSpPr>
        <a:xfrm>
          <a:off x="0" y="0"/>
          <a:ext cx="0" cy="0"/>
          <a:chOff x="0" y="0"/>
          <a:chExt cx="0" cy="0"/>
        </a:xfrm>
      </p:grpSpPr>
      <p:sp>
        <p:nvSpPr>
          <p:cNvPr id="7" name="Symbol zastępczy tekstu 6"/>
          <p:cNvSpPr>
            <a:spLocks noGrp="1"/>
          </p:cNvSpPr>
          <p:nvPr>
            <p:ph type="body" sz="quarter" idx="10"/>
          </p:nvPr>
        </p:nvSpPr>
        <p:spPr>
          <a:xfrm>
            <a:off x="985899" y="1806180"/>
            <a:ext cx="3240088" cy="912019"/>
          </a:xfrm>
        </p:spPr>
        <p:txBody>
          <a:bodyPr anchor="ctr"/>
          <a:lstStyle>
            <a:lvl1pPr marL="0" indent="0" algn="r">
              <a:buNone/>
              <a:defRPr sz="3300"/>
            </a:lvl1pPr>
          </a:lstStyle>
          <a:p>
            <a:pPr lvl="0"/>
            <a:r>
              <a:rPr lang="pl-PL"/>
              <a:t>Kliknij, aby edytować style wzorca tekstu</a:t>
            </a:r>
          </a:p>
        </p:txBody>
      </p:sp>
      <p:sp>
        <p:nvSpPr>
          <p:cNvPr id="8" name="Symbol zastępczy tekstu 6"/>
          <p:cNvSpPr>
            <a:spLocks noGrp="1"/>
          </p:cNvSpPr>
          <p:nvPr>
            <p:ph type="body" sz="quarter" idx="11"/>
          </p:nvPr>
        </p:nvSpPr>
        <p:spPr>
          <a:xfrm>
            <a:off x="4422180" y="1806180"/>
            <a:ext cx="3240088" cy="912019"/>
          </a:xfrm>
        </p:spPr>
        <p:txBody>
          <a:bodyPr anchor="ctr"/>
          <a:lstStyle>
            <a:lvl1pPr marL="0" indent="0" algn="l">
              <a:buNone/>
              <a:defRPr sz="3300"/>
            </a:lvl1pPr>
          </a:lstStyle>
          <a:p>
            <a:pPr lvl="0"/>
            <a:r>
              <a:rPr lang="pl-PL"/>
              <a:t>Kliknij, aby edytować style wzorca tekstu</a:t>
            </a:r>
          </a:p>
        </p:txBody>
      </p:sp>
    </p:spTree>
    <p:extLst>
      <p:ext uri="{BB962C8B-B14F-4D97-AF65-F5344CB8AC3E}">
        <p14:creationId xmlns:p14="http://schemas.microsoft.com/office/powerpoint/2010/main" val="383219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b="1" i="0">
                <a:solidFill>
                  <a:schemeClr val="tx1">
                    <a:tint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1pPr>
          </a:lstStyle>
          <a:p>
            <a:fld id="{91FA8B05-0052-1A4C-B7E6-43F0EFB84FAB}" type="datetimeFigureOut">
              <a:rPr lang="pl-PL" smtClean="0">
                <a:uFillTx/>
              </a:rPr>
              <a:t>13.12.2024</a:t>
            </a:fld>
            <a:endParaRPr lang="pl-PL">
              <a:uFillTx/>
            </a:endParaRPr>
          </a:p>
        </p:txBody>
      </p:sp>
      <p:sp>
        <p:nvSpPr>
          <p:cNvPr id="5" name="Symbol zastępczy stopki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b="1" i="0">
                <a:solidFill>
                  <a:schemeClr val="tx1">
                    <a:tint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1pPr>
          </a:lstStyle>
          <a:p>
            <a:endParaRPr lang="pl-PL">
              <a:uFillTx/>
            </a:endParaRPr>
          </a:p>
        </p:txBody>
      </p:sp>
      <p:sp>
        <p:nvSpPr>
          <p:cNvPr id="6" name="Symbol zastępczy numeru slajdu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b="1" i="0">
                <a:solidFill>
                  <a:schemeClr val="tx1">
                    <a:tint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1pPr>
          </a:lstStyle>
          <a:p>
            <a:fld id="{9CF64DEC-F64D-4E40-99B7-A86FBEE60E77}" type="slidenum">
              <a:rPr lang="pl-PL" smtClean="0">
                <a:uFillTx/>
              </a:rPr>
              <a:t>‹#›</a:t>
            </a:fld>
            <a:endParaRPr lang="pl-PL">
              <a:uFillTx/>
            </a:endParaRPr>
          </a:p>
        </p:txBody>
      </p:sp>
    </p:spTree>
    <p:extLst>
      <p:ext uri="{BB962C8B-B14F-4D97-AF65-F5344CB8AC3E}">
        <p14:creationId xmlns:p14="http://schemas.microsoft.com/office/powerpoint/2010/main" val="392757977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ctr" defTabSz="685800" rtl="0" eaLnBrk="1" latinLnBrk="0" hangingPunct="1">
        <a:spcBef>
          <a:spcPct val="0"/>
        </a:spcBef>
        <a:buNone/>
        <a:defRPr sz="3300" b="1" i="0" kern="120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1pPr>
    </p:titleStyle>
    <p:bodyStyle>
      <a:lvl1pPr marL="257175" indent="-257175" algn="l" defTabSz="685800" rtl="0" eaLnBrk="1" latinLnBrk="0" hangingPunct="1">
        <a:spcBef>
          <a:spcPct val="20000"/>
        </a:spcBef>
        <a:buFont typeface="Arial" pitchFamily="34" charset="0"/>
        <a:buChar char="•"/>
        <a:defRPr sz="2400" b="1" i="0" kern="120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1pPr>
      <a:lvl2pPr marL="557213" indent="-214313" algn="l" defTabSz="685800" rtl="0" eaLnBrk="1" latinLnBrk="0" hangingPunct="1">
        <a:spcBef>
          <a:spcPct val="20000"/>
        </a:spcBef>
        <a:buFont typeface="Arial" pitchFamily="34" charset="0"/>
        <a:buChar char="–"/>
        <a:defRPr sz="2100" b="1" i="0" kern="120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2pPr>
      <a:lvl3pPr marL="857250" indent="-171450" algn="l" defTabSz="685800" rtl="0" eaLnBrk="1" latinLnBrk="0" hangingPunct="1">
        <a:spcBef>
          <a:spcPct val="20000"/>
        </a:spcBef>
        <a:buFont typeface="Arial" pitchFamily="34" charset="0"/>
        <a:buChar char="•"/>
        <a:defRPr sz="1800" b="1" i="0" kern="120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3pPr>
      <a:lvl4pPr marL="1200150" indent="-171450" algn="l" defTabSz="685800" rtl="0" eaLnBrk="1" latinLnBrk="0" hangingPunct="1">
        <a:spcBef>
          <a:spcPct val="20000"/>
        </a:spcBef>
        <a:buFont typeface="Arial" pitchFamily="34" charset="0"/>
        <a:buChar char="–"/>
        <a:defRPr sz="1500" b="1" i="0" kern="120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4pPr>
      <a:lvl5pPr marL="1543050" indent="-171450" algn="l" defTabSz="685800" rtl="0" eaLnBrk="1" latinLnBrk="0" hangingPunct="1">
        <a:spcBef>
          <a:spcPct val="20000"/>
        </a:spcBef>
        <a:buFont typeface="Arial" pitchFamily="34" charset="0"/>
        <a:buChar char="»"/>
        <a:defRPr sz="1500" b="1" i="0" kern="120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pl-P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5.sv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25.sv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D1D8119D-A7B9-424E-9DF4-F1C78DAE4290}"/>
              </a:ext>
            </a:extLst>
          </p:cNvPr>
          <p:cNvSpPr>
            <a:spLocks noGrp="1"/>
          </p:cNvSpPr>
          <p:nvPr>
            <p:ph type="ctrTitle"/>
          </p:nvPr>
        </p:nvSpPr>
        <p:spPr/>
        <p:txBody>
          <a:bodyPr/>
          <a:lstStyle/>
          <a:p>
            <a:r>
              <a:rPr lang="en-US" dirty="0"/>
              <a:t>Containerization</a:t>
            </a:r>
          </a:p>
        </p:txBody>
      </p:sp>
      <p:sp>
        <p:nvSpPr>
          <p:cNvPr id="6" name="Podtytuł 5">
            <a:extLst>
              <a:ext uri="{FF2B5EF4-FFF2-40B4-BE49-F238E27FC236}">
                <a16:creationId xmlns:a16="http://schemas.microsoft.com/office/drawing/2014/main" id="{BB062FE5-FF3C-3043-849B-6076332CDD71}"/>
              </a:ext>
            </a:extLst>
          </p:cNvPr>
          <p:cNvSpPr>
            <a:spLocks noGrp="1"/>
          </p:cNvSpPr>
          <p:nvPr>
            <p:ph type="subTitle" idx="1"/>
          </p:nvPr>
        </p:nvSpPr>
        <p:spPr/>
        <p:txBody>
          <a:bodyPr/>
          <a:lstStyle/>
          <a:p>
            <a:r>
              <a:rPr lang="en-US" dirty="0"/>
              <a:t>Docker idea, use-cases, and key skills</a:t>
            </a:r>
          </a:p>
        </p:txBody>
      </p:sp>
    </p:spTree>
    <p:extLst>
      <p:ext uri="{BB962C8B-B14F-4D97-AF65-F5344CB8AC3E}">
        <p14:creationId xmlns:p14="http://schemas.microsoft.com/office/powerpoint/2010/main" val="174115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D1D8119D-A7B9-424E-9DF4-F1C78DAE4290}"/>
              </a:ext>
            </a:extLst>
          </p:cNvPr>
          <p:cNvSpPr>
            <a:spLocks noGrp="1"/>
          </p:cNvSpPr>
          <p:nvPr>
            <p:ph type="ctrTitle"/>
          </p:nvPr>
        </p:nvSpPr>
        <p:spPr/>
        <p:txBody>
          <a:bodyPr/>
          <a:lstStyle/>
          <a:p>
            <a:r>
              <a:rPr lang="en-US"/>
              <a:t>Use cases</a:t>
            </a:r>
          </a:p>
        </p:txBody>
      </p:sp>
      <p:sp>
        <p:nvSpPr>
          <p:cNvPr id="6" name="Podtytuł 5">
            <a:extLst>
              <a:ext uri="{FF2B5EF4-FFF2-40B4-BE49-F238E27FC236}">
                <a16:creationId xmlns:a16="http://schemas.microsoft.com/office/drawing/2014/main" id="{BB062FE5-FF3C-3043-849B-6076332CDD71}"/>
              </a:ext>
            </a:extLst>
          </p:cNvPr>
          <p:cNvSpPr>
            <a:spLocks noGrp="1"/>
          </p:cNvSpPr>
          <p:nvPr>
            <p:ph type="subTitle" idx="1"/>
          </p:nvPr>
        </p:nvSpPr>
        <p:spPr/>
        <p:txBody>
          <a:bodyPr/>
          <a:lstStyle/>
          <a:p>
            <a:r>
              <a:rPr lang="en-US"/>
              <a:t>How to use Docker in Data Science projects?</a:t>
            </a:r>
          </a:p>
        </p:txBody>
      </p:sp>
    </p:spTree>
    <p:extLst>
      <p:ext uri="{BB962C8B-B14F-4D97-AF65-F5344CB8AC3E}">
        <p14:creationId xmlns:p14="http://schemas.microsoft.com/office/powerpoint/2010/main" val="344773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D1D8119D-A7B9-424E-9DF4-F1C78DAE4290}"/>
              </a:ext>
            </a:extLst>
          </p:cNvPr>
          <p:cNvSpPr>
            <a:spLocks noGrp="1"/>
          </p:cNvSpPr>
          <p:nvPr>
            <p:ph type="ctrTitle"/>
          </p:nvPr>
        </p:nvSpPr>
        <p:spPr/>
        <p:txBody>
          <a:bodyPr/>
          <a:lstStyle/>
          <a:p>
            <a:r>
              <a:rPr lang="en-US"/>
              <a:t>Organization</a:t>
            </a:r>
          </a:p>
        </p:txBody>
      </p:sp>
    </p:spTree>
    <p:extLst>
      <p:ext uri="{BB962C8B-B14F-4D97-AF65-F5344CB8AC3E}">
        <p14:creationId xmlns:p14="http://schemas.microsoft.com/office/powerpoint/2010/main" val="347188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3E2B81C-BB15-5E3E-A300-2C7C799F0E99}"/>
              </a:ext>
            </a:extLst>
          </p:cNvPr>
          <p:cNvSpPr>
            <a:spLocks noGrp="1"/>
          </p:cNvSpPr>
          <p:nvPr>
            <p:ph type="title"/>
          </p:nvPr>
        </p:nvSpPr>
        <p:spPr/>
        <p:txBody>
          <a:bodyPr/>
          <a:lstStyle/>
          <a:p>
            <a:r>
              <a:rPr lang="pl-PL"/>
              <a:t>I want to quickly bring a new employee into the project</a:t>
            </a:r>
          </a:p>
        </p:txBody>
      </p:sp>
      <p:sp>
        <p:nvSpPr>
          <p:cNvPr id="6" name="Symbol zastępczy tekstu 5">
            <a:extLst>
              <a:ext uri="{FF2B5EF4-FFF2-40B4-BE49-F238E27FC236}">
                <a16:creationId xmlns:a16="http://schemas.microsoft.com/office/drawing/2014/main" id="{60E7351F-7C19-6F36-6352-0C325CB95F7C}"/>
              </a:ext>
            </a:extLst>
          </p:cNvPr>
          <p:cNvSpPr>
            <a:spLocks noGrp="1"/>
          </p:cNvSpPr>
          <p:nvPr>
            <p:ph type="body" sz="half" idx="2"/>
          </p:nvPr>
        </p:nvSpPr>
        <p:spPr/>
        <p:txBody>
          <a:bodyPr/>
          <a:lstStyle/>
          <a:p>
            <a:r>
              <a:rPr lang="pl-PL"/>
              <a:t>A new employee is joining our team</a:t>
            </a:r>
          </a:p>
          <a:p>
            <a:endParaRPr lang="pl-PL"/>
          </a:p>
          <a:p>
            <a:r>
              <a:rPr lang="pl-PL"/>
              <a:t>We want to quickly prepare a machine (PC, server, notebook)</a:t>
            </a:r>
          </a:p>
          <a:p>
            <a:endParaRPr lang="pl-PL"/>
          </a:p>
          <a:p>
            <a:r>
              <a:rPr lang="pl-PL"/>
              <a:t>Instead of installing a set of packages: we run a Docker container</a:t>
            </a:r>
          </a:p>
          <a:p>
            <a:endParaRPr lang="pl-PL"/>
          </a:p>
        </p:txBody>
      </p:sp>
      <p:pic>
        <p:nvPicPr>
          <p:cNvPr id="10" name="Grafika 9" descr="Programista męski kontur">
            <a:extLst>
              <a:ext uri="{FF2B5EF4-FFF2-40B4-BE49-F238E27FC236}">
                <a16:creationId xmlns:a16="http://schemas.microsoft.com/office/drawing/2014/main" id="{5511AFF8-BDDD-3747-1960-DA8D3F57E5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1515" y="1574465"/>
            <a:ext cx="1628274" cy="1628274"/>
          </a:xfrm>
          <a:prstGeom prst="rect">
            <a:avLst/>
          </a:prstGeom>
        </p:spPr>
      </p:pic>
    </p:spTree>
    <p:extLst>
      <p:ext uri="{BB962C8B-B14F-4D97-AF65-F5344CB8AC3E}">
        <p14:creationId xmlns:p14="http://schemas.microsoft.com/office/powerpoint/2010/main" val="186838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3E2B81C-BB15-5E3E-A300-2C7C799F0E99}"/>
              </a:ext>
            </a:extLst>
          </p:cNvPr>
          <p:cNvSpPr>
            <a:spLocks noGrp="1"/>
          </p:cNvSpPr>
          <p:nvPr>
            <p:ph type="title"/>
          </p:nvPr>
        </p:nvSpPr>
        <p:spPr/>
        <p:txBody>
          <a:bodyPr/>
          <a:lstStyle/>
          <a:p>
            <a:r>
              <a:rPr lang="pl-PL"/>
              <a:t>I want to continue working on my project on another computer</a:t>
            </a:r>
          </a:p>
        </p:txBody>
      </p:sp>
      <p:pic>
        <p:nvPicPr>
          <p:cNvPr id="3" name="Symbol zastępczy zawartości 2" descr="Laptop kontur">
            <a:extLst>
              <a:ext uri="{FF2B5EF4-FFF2-40B4-BE49-F238E27FC236}">
                <a16:creationId xmlns:a16="http://schemas.microsoft.com/office/drawing/2014/main" id="{FF4A2BB1-A7D6-D52E-BAA1-FE91477082B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673725" y="1942306"/>
            <a:ext cx="914400" cy="914400"/>
          </a:xfrm>
          <a:prstGeom prst="rect">
            <a:avLst/>
          </a:prstGeom>
        </p:spPr>
      </p:pic>
      <p:sp>
        <p:nvSpPr>
          <p:cNvPr id="6" name="Symbol zastępczy tekstu 5">
            <a:extLst>
              <a:ext uri="{FF2B5EF4-FFF2-40B4-BE49-F238E27FC236}">
                <a16:creationId xmlns:a16="http://schemas.microsoft.com/office/drawing/2014/main" id="{60E7351F-7C19-6F36-6352-0C325CB95F7C}"/>
              </a:ext>
            </a:extLst>
          </p:cNvPr>
          <p:cNvSpPr>
            <a:spLocks noGrp="1"/>
          </p:cNvSpPr>
          <p:nvPr>
            <p:ph type="body" sz="half" idx="2"/>
          </p:nvPr>
        </p:nvSpPr>
        <p:spPr/>
        <p:txBody>
          <a:bodyPr/>
          <a:lstStyle/>
          <a:p>
            <a:r>
              <a:rPr lang="pl-PL"/>
              <a:t>I frequently change location: travel, return home, etc.</a:t>
            </a:r>
          </a:p>
          <a:p>
            <a:endParaRPr lang="pl-PL"/>
          </a:p>
          <a:p>
            <a:r>
              <a:rPr lang="pl-PL"/>
              <a:t>I would like to be able to perform calculations, train models or test the application on the computers I have access to</a:t>
            </a:r>
          </a:p>
          <a:p>
            <a:endParaRPr lang="pl-PL"/>
          </a:p>
          <a:p>
            <a:r>
              <a:rPr lang="pl-PL"/>
              <a:t>They differ not only in operating systems, but also in the environments installed on them and the hardware configuration. In particular, some of them cannot use gas pedals such as graphics cards</a:t>
            </a:r>
          </a:p>
          <a:p>
            <a:endParaRPr lang="pl-PL"/>
          </a:p>
          <a:p>
            <a:r>
              <a:rPr lang="pl-PL"/>
              <a:t>Instead of installing dedicated environments on each of them, I run the docker container with different parameters (e.g. with or without GPU acceleration)</a:t>
            </a:r>
          </a:p>
          <a:p>
            <a:endParaRPr lang="pl-PL"/>
          </a:p>
        </p:txBody>
      </p:sp>
      <p:pic>
        <p:nvPicPr>
          <p:cNvPr id="8" name="Grafika 7" descr="Komputer kontur">
            <a:extLst>
              <a:ext uri="{FF2B5EF4-FFF2-40B4-BE49-F238E27FC236}">
                <a16:creationId xmlns:a16="http://schemas.microsoft.com/office/drawing/2014/main" id="{C24507C4-4A22-4CA2-EB0E-970AD4926B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3283" y="2013223"/>
            <a:ext cx="1184169" cy="1184169"/>
          </a:xfrm>
          <a:prstGeom prst="rect">
            <a:avLst/>
          </a:prstGeom>
        </p:spPr>
      </p:pic>
      <p:cxnSp>
        <p:nvCxnSpPr>
          <p:cNvPr id="10" name="Łącznik prosty ze strzałką 9">
            <a:extLst>
              <a:ext uri="{FF2B5EF4-FFF2-40B4-BE49-F238E27FC236}">
                <a16:creationId xmlns:a16="http://schemas.microsoft.com/office/drawing/2014/main" id="{1726D164-C80F-2A95-09C9-4BC9C7DA5064}"/>
              </a:ext>
            </a:extLst>
          </p:cNvPr>
          <p:cNvCxnSpPr/>
          <p:nvPr/>
        </p:nvCxnSpPr>
        <p:spPr>
          <a:xfrm>
            <a:off x="6149474" y="2571750"/>
            <a:ext cx="497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71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D1D8119D-A7B9-424E-9DF4-F1C78DAE4290}"/>
              </a:ext>
            </a:extLst>
          </p:cNvPr>
          <p:cNvSpPr>
            <a:spLocks noGrp="1"/>
          </p:cNvSpPr>
          <p:nvPr>
            <p:ph type="ctrTitle"/>
          </p:nvPr>
        </p:nvSpPr>
        <p:spPr/>
        <p:txBody>
          <a:bodyPr/>
          <a:lstStyle/>
          <a:p>
            <a:r>
              <a:rPr lang="en-US"/>
              <a:t>Development</a:t>
            </a:r>
          </a:p>
        </p:txBody>
      </p:sp>
    </p:spTree>
    <p:extLst>
      <p:ext uri="{BB962C8B-B14F-4D97-AF65-F5344CB8AC3E}">
        <p14:creationId xmlns:p14="http://schemas.microsoft.com/office/powerpoint/2010/main" val="387368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3E2B81C-BB15-5E3E-A300-2C7C799F0E99}"/>
              </a:ext>
            </a:extLst>
          </p:cNvPr>
          <p:cNvSpPr>
            <a:spLocks noGrp="1"/>
          </p:cNvSpPr>
          <p:nvPr>
            <p:ph type="title"/>
          </p:nvPr>
        </p:nvSpPr>
        <p:spPr/>
        <p:txBody>
          <a:bodyPr/>
          <a:lstStyle/>
          <a:p>
            <a:r>
              <a:rPr lang="pl-PL"/>
              <a:t>I want to quickly test the performance of a new machine learning library</a:t>
            </a:r>
          </a:p>
        </p:txBody>
      </p:sp>
      <p:sp>
        <p:nvSpPr>
          <p:cNvPr id="6" name="Symbol zastępczy tekstu 5">
            <a:extLst>
              <a:ext uri="{FF2B5EF4-FFF2-40B4-BE49-F238E27FC236}">
                <a16:creationId xmlns:a16="http://schemas.microsoft.com/office/drawing/2014/main" id="{60E7351F-7C19-6F36-6352-0C325CB95F7C}"/>
              </a:ext>
            </a:extLst>
          </p:cNvPr>
          <p:cNvSpPr>
            <a:spLocks noGrp="1"/>
          </p:cNvSpPr>
          <p:nvPr>
            <p:ph type="body" sz="half" idx="2"/>
          </p:nvPr>
        </p:nvSpPr>
        <p:spPr/>
        <p:txBody>
          <a:bodyPr/>
          <a:lstStyle/>
          <a:p>
            <a:r>
              <a:rPr lang="pl-PL"/>
              <a:t>However, I do not want to create a dedicated virtual environment, install the appropriate packages. Etc.</a:t>
            </a:r>
          </a:p>
          <a:p>
            <a:endParaRPr lang="pl-PL"/>
          </a:p>
          <a:p>
            <a:r>
              <a:rPr lang="pl-PL"/>
              <a:t>I acquire the official application image (containing a properly configured environment) and run the appropriate component</a:t>
            </a:r>
          </a:p>
        </p:txBody>
      </p:sp>
      <p:pic>
        <p:nvPicPr>
          <p:cNvPr id="2" name="Obraz 1">
            <a:extLst>
              <a:ext uri="{FF2B5EF4-FFF2-40B4-BE49-F238E27FC236}">
                <a16:creationId xmlns:a16="http://schemas.microsoft.com/office/drawing/2014/main" id="{CAC478F4-5826-295D-DB7E-ACA068C52B83}"/>
              </a:ext>
            </a:extLst>
          </p:cNvPr>
          <p:cNvPicPr>
            <a:picLocks noChangeAspect="1"/>
          </p:cNvPicPr>
          <p:nvPr/>
        </p:nvPicPr>
        <p:blipFill>
          <a:blip r:embed="rId2"/>
          <a:stretch>
            <a:fillRect/>
          </a:stretch>
        </p:blipFill>
        <p:spPr>
          <a:xfrm>
            <a:off x="4700899" y="748631"/>
            <a:ext cx="3336980" cy="3646237"/>
          </a:xfrm>
          <a:prstGeom prst="rect">
            <a:avLst/>
          </a:prstGeom>
        </p:spPr>
      </p:pic>
    </p:spTree>
    <p:extLst>
      <p:ext uri="{BB962C8B-B14F-4D97-AF65-F5344CB8AC3E}">
        <p14:creationId xmlns:p14="http://schemas.microsoft.com/office/powerpoint/2010/main" val="90312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3E2B81C-BB15-5E3E-A300-2C7C799F0E99}"/>
              </a:ext>
            </a:extLst>
          </p:cNvPr>
          <p:cNvSpPr>
            <a:spLocks noGrp="1"/>
          </p:cNvSpPr>
          <p:nvPr>
            <p:ph type="title"/>
          </p:nvPr>
        </p:nvSpPr>
        <p:spPr/>
        <p:txBody>
          <a:bodyPr/>
          <a:lstStyle/>
          <a:p>
            <a:r>
              <a:rPr lang="pl-PL"/>
              <a:t>I want to create a new machine learning service by combining off-the-shelf components</a:t>
            </a:r>
          </a:p>
        </p:txBody>
      </p:sp>
      <p:sp>
        <p:nvSpPr>
          <p:cNvPr id="6" name="Symbol zastępczy tekstu 5">
            <a:extLst>
              <a:ext uri="{FF2B5EF4-FFF2-40B4-BE49-F238E27FC236}">
                <a16:creationId xmlns:a16="http://schemas.microsoft.com/office/drawing/2014/main" id="{60E7351F-7C19-6F36-6352-0C325CB95F7C}"/>
              </a:ext>
            </a:extLst>
          </p:cNvPr>
          <p:cNvSpPr>
            <a:spLocks noGrp="1"/>
          </p:cNvSpPr>
          <p:nvPr>
            <p:ph type="body" sz="half" idx="2"/>
          </p:nvPr>
        </p:nvSpPr>
        <p:spPr/>
        <p:txBody>
          <a:bodyPr/>
          <a:lstStyle/>
          <a:p>
            <a:r>
              <a:rPr lang="pl-PL"/>
              <a:t>I use https://hub.docker.com/ to get the relevant images (a bit like an app "store")</a:t>
            </a:r>
          </a:p>
          <a:p>
            <a:endParaRPr lang="pl-PL"/>
          </a:p>
          <a:p>
            <a:r>
              <a:rPr lang="pl-PL"/>
              <a:t>I link them together in a pipeline using docker compose</a:t>
            </a:r>
          </a:p>
        </p:txBody>
      </p:sp>
      <p:pic>
        <p:nvPicPr>
          <p:cNvPr id="2" name="Obraz 1">
            <a:extLst>
              <a:ext uri="{FF2B5EF4-FFF2-40B4-BE49-F238E27FC236}">
                <a16:creationId xmlns:a16="http://schemas.microsoft.com/office/drawing/2014/main" id="{2E967D80-2968-15C8-3080-0FFD304A6602}"/>
              </a:ext>
            </a:extLst>
          </p:cNvPr>
          <p:cNvPicPr>
            <a:picLocks noChangeAspect="1"/>
          </p:cNvPicPr>
          <p:nvPr/>
        </p:nvPicPr>
        <p:blipFill>
          <a:blip r:embed="rId2"/>
          <a:stretch>
            <a:fillRect/>
          </a:stretch>
        </p:blipFill>
        <p:spPr>
          <a:xfrm>
            <a:off x="3465514" y="2015957"/>
            <a:ext cx="5678486" cy="2686981"/>
          </a:xfrm>
          <a:prstGeom prst="rect">
            <a:avLst/>
          </a:prstGeom>
        </p:spPr>
      </p:pic>
    </p:spTree>
    <p:extLst>
      <p:ext uri="{BB962C8B-B14F-4D97-AF65-F5344CB8AC3E}">
        <p14:creationId xmlns:p14="http://schemas.microsoft.com/office/powerpoint/2010/main" val="3128631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3E2B81C-BB15-5E3E-A300-2C7C799F0E99}"/>
              </a:ext>
            </a:extLst>
          </p:cNvPr>
          <p:cNvSpPr>
            <a:spLocks noGrp="1"/>
          </p:cNvSpPr>
          <p:nvPr>
            <p:ph type="title"/>
          </p:nvPr>
        </p:nvSpPr>
        <p:spPr/>
        <p:txBody>
          <a:bodyPr/>
          <a:lstStyle/>
          <a:p>
            <a:r>
              <a:rPr lang="pl-PL"/>
              <a:t>I want to demonstrate an ML application to other team members</a:t>
            </a:r>
          </a:p>
        </p:txBody>
      </p:sp>
      <p:sp>
        <p:nvSpPr>
          <p:cNvPr id="6" name="Symbol zastępczy tekstu 5">
            <a:extLst>
              <a:ext uri="{FF2B5EF4-FFF2-40B4-BE49-F238E27FC236}">
                <a16:creationId xmlns:a16="http://schemas.microsoft.com/office/drawing/2014/main" id="{60E7351F-7C19-6F36-6352-0C325CB95F7C}"/>
              </a:ext>
            </a:extLst>
          </p:cNvPr>
          <p:cNvSpPr>
            <a:spLocks noGrp="1"/>
          </p:cNvSpPr>
          <p:nvPr>
            <p:ph type="body" sz="half" idx="2"/>
          </p:nvPr>
        </p:nvSpPr>
        <p:spPr/>
        <p:txBody>
          <a:bodyPr/>
          <a:lstStyle/>
          <a:p>
            <a:r>
              <a:rPr lang="pl-PL"/>
              <a:t>... but so that they can experiment with the relevant components themselves if necessary.</a:t>
            </a:r>
          </a:p>
          <a:p>
            <a:r>
              <a:rPr lang="pl-PL"/>
              <a:t>(e.g., change data, training algorithms, final application, etc.).</a:t>
            </a:r>
          </a:p>
          <a:p>
            <a:endParaRPr lang="pl-PL"/>
          </a:p>
          <a:p>
            <a:r>
              <a:rPr lang="pl-PL"/>
              <a:t>I provide them with a docker image with the appropriate environment and a set of source codes</a:t>
            </a:r>
          </a:p>
        </p:txBody>
      </p:sp>
      <p:pic>
        <p:nvPicPr>
          <p:cNvPr id="7" name="Grafika 6" descr="Programista męski kontur">
            <a:extLst>
              <a:ext uri="{FF2B5EF4-FFF2-40B4-BE49-F238E27FC236}">
                <a16:creationId xmlns:a16="http://schemas.microsoft.com/office/drawing/2014/main" id="{F1EBC94F-BCCE-6053-9DE7-22668EFC7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2884" y="1734886"/>
            <a:ext cx="1206167" cy="1206167"/>
          </a:xfrm>
          <a:prstGeom prst="rect">
            <a:avLst/>
          </a:prstGeom>
        </p:spPr>
      </p:pic>
      <p:pic>
        <p:nvPicPr>
          <p:cNvPr id="8" name="Grafika 7" descr="Programista męski kontur">
            <a:extLst>
              <a:ext uri="{FF2B5EF4-FFF2-40B4-BE49-F238E27FC236}">
                <a16:creationId xmlns:a16="http://schemas.microsoft.com/office/drawing/2014/main" id="{120CFD65-EDC5-A310-3182-4ED591D0EF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8253" y="710864"/>
            <a:ext cx="615693" cy="615693"/>
          </a:xfrm>
          <a:prstGeom prst="rect">
            <a:avLst/>
          </a:prstGeom>
        </p:spPr>
      </p:pic>
      <p:pic>
        <p:nvPicPr>
          <p:cNvPr id="9" name="Grafika 8" descr="Programista męski kontur">
            <a:extLst>
              <a:ext uri="{FF2B5EF4-FFF2-40B4-BE49-F238E27FC236}">
                <a16:creationId xmlns:a16="http://schemas.microsoft.com/office/drawing/2014/main" id="{32CE6B76-790E-E688-B488-BA940D25F5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1453" y="2184064"/>
            <a:ext cx="615693" cy="615693"/>
          </a:xfrm>
          <a:prstGeom prst="rect">
            <a:avLst/>
          </a:prstGeom>
        </p:spPr>
      </p:pic>
      <p:pic>
        <p:nvPicPr>
          <p:cNvPr id="10" name="Grafika 9" descr="Programista męski kontur">
            <a:extLst>
              <a:ext uri="{FF2B5EF4-FFF2-40B4-BE49-F238E27FC236}">
                <a16:creationId xmlns:a16="http://schemas.microsoft.com/office/drawing/2014/main" id="{07FE824D-1311-C3D9-0A79-41CAC598C2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83116" y="3614484"/>
            <a:ext cx="615693" cy="615693"/>
          </a:xfrm>
          <a:prstGeom prst="rect">
            <a:avLst/>
          </a:prstGeom>
        </p:spPr>
      </p:pic>
      <p:cxnSp>
        <p:nvCxnSpPr>
          <p:cNvPr id="11" name="Łącznik prosty ze strzałką 10">
            <a:extLst>
              <a:ext uri="{FF2B5EF4-FFF2-40B4-BE49-F238E27FC236}">
                <a16:creationId xmlns:a16="http://schemas.microsoft.com/office/drawing/2014/main" id="{E17213B6-C1E0-9D48-736A-DEC2DBD7D690}"/>
              </a:ext>
            </a:extLst>
          </p:cNvPr>
          <p:cNvCxnSpPr>
            <a:cxnSpLocks/>
          </p:cNvCxnSpPr>
          <p:nvPr/>
        </p:nvCxnSpPr>
        <p:spPr>
          <a:xfrm flipV="1">
            <a:off x="6069263" y="1368926"/>
            <a:ext cx="930442" cy="64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a:extLst>
              <a:ext uri="{FF2B5EF4-FFF2-40B4-BE49-F238E27FC236}">
                <a16:creationId xmlns:a16="http://schemas.microsoft.com/office/drawing/2014/main" id="{FB5CE0A9-C978-0A5D-76A7-15750CCCE838}"/>
              </a:ext>
            </a:extLst>
          </p:cNvPr>
          <p:cNvCxnSpPr>
            <a:cxnSpLocks/>
          </p:cNvCxnSpPr>
          <p:nvPr/>
        </p:nvCxnSpPr>
        <p:spPr>
          <a:xfrm>
            <a:off x="6109369" y="2571750"/>
            <a:ext cx="1098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a:extLst>
              <a:ext uri="{FF2B5EF4-FFF2-40B4-BE49-F238E27FC236}">
                <a16:creationId xmlns:a16="http://schemas.microsoft.com/office/drawing/2014/main" id="{15FB9373-9E4A-FED8-DF42-475046323AAE}"/>
              </a:ext>
            </a:extLst>
          </p:cNvPr>
          <p:cNvCxnSpPr>
            <a:cxnSpLocks/>
          </p:cNvCxnSpPr>
          <p:nvPr/>
        </p:nvCxnSpPr>
        <p:spPr>
          <a:xfrm>
            <a:off x="6069263" y="3064875"/>
            <a:ext cx="1010654" cy="61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28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D1D8119D-A7B9-424E-9DF4-F1C78DAE4290}"/>
              </a:ext>
            </a:extLst>
          </p:cNvPr>
          <p:cNvSpPr>
            <a:spLocks noGrp="1"/>
          </p:cNvSpPr>
          <p:nvPr>
            <p:ph type="ctrTitle"/>
          </p:nvPr>
        </p:nvSpPr>
        <p:spPr/>
        <p:txBody>
          <a:bodyPr/>
          <a:lstStyle/>
          <a:p>
            <a:r>
              <a:rPr lang="en-US"/>
              <a:t>Sharing</a:t>
            </a:r>
          </a:p>
        </p:txBody>
      </p:sp>
    </p:spTree>
    <p:extLst>
      <p:ext uri="{BB962C8B-B14F-4D97-AF65-F5344CB8AC3E}">
        <p14:creationId xmlns:p14="http://schemas.microsoft.com/office/powerpoint/2010/main" val="2368007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3E2B81C-BB15-5E3E-A300-2C7C799F0E99}"/>
              </a:ext>
            </a:extLst>
          </p:cNvPr>
          <p:cNvSpPr>
            <a:spLocks noGrp="1"/>
          </p:cNvSpPr>
          <p:nvPr>
            <p:ph type="title"/>
          </p:nvPr>
        </p:nvSpPr>
        <p:spPr/>
        <p:txBody>
          <a:bodyPr/>
          <a:lstStyle/>
          <a:p>
            <a:r>
              <a:rPr lang="pl-PL"/>
              <a:t>I want to share an application using a database with others</a:t>
            </a:r>
          </a:p>
        </p:txBody>
      </p:sp>
      <p:sp>
        <p:nvSpPr>
          <p:cNvPr id="6" name="Symbol zastępczy tekstu 5">
            <a:extLst>
              <a:ext uri="{FF2B5EF4-FFF2-40B4-BE49-F238E27FC236}">
                <a16:creationId xmlns:a16="http://schemas.microsoft.com/office/drawing/2014/main" id="{60E7351F-7C19-6F36-6352-0C325CB95F7C}"/>
              </a:ext>
            </a:extLst>
          </p:cNvPr>
          <p:cNvSpPr>
            <a:spLocks noGrp="1"/>
          </p:cNvSpPr>
          <p:nvPr>
            <p:ph type="body" sz="half" idx="2"/>
          </p:nvPr>
        </p:nvSpPr>
        <p:spPr/>
        <p:txBody>
          <a:bodyPr/>
          <a:lstStyle/>
          <a:p>
            <a:r>
              <a:rPr lang="pl-PL"/>
              <a:t>My application uses a database (such as Redis, PostgreSQL or MySQL)</a:t>
            </a:r>
          </a:p>
          <a:p>
            <a:endParaRPr lang="pl-PL"/>
          </a:p>
          <a:p>
            <a:r>
              <a:rPr lang="pl-PL"/>
              <a:t>I want to make it available to people who do not have it installed, nor can they configure or manage it</a:t>
            </a:r>
          </a:p>
          <a:p>
            <a:endParaRPr lang="pl-PL"/>
          </a:p>
          <a:p>
            <a:r>
              <a:rPr lang="pl-PL"/>
              <a:t>I use docker compose to create a multi-container application, containing both my application and the corresponding database</a:t>
            </a:r>
          </a:p>
        </p:txBody>
      </p:sp>
      <p:pic>
        <p:nvPicPr>
          <p:cNvPr id="7" name="Grafika 6" descr="Programista męski kontur">
            <a:extLst>
              <a:ext uri="{FF2B5EF4-FFF2-40B4-BE49-F238E27FC236}">
                <a16:creationId xmlns:a16="http://schemas.microsoft.com/office/drawing/2014/main" id="{C2E46901-EB2C-ADD4-A618-8C2CF9F23D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7686" y="1804070"/>
            <a:ext cx="601914" cy="601914"/>
          </a:xfrm>
          <a:prstGeom prst="rect">
            <a:avLst/>
          </a:prstGeom>
        </p:spPr>
      </p:pic>
      <p:pic>
        <p:nvPicPr>
          <p:cNvPr id="3" name="Grafika 2" descr="Baza danych kontur">
            <a:extLst>
              <a:ext uri="{FF2B5EF4-FFF2-40B4-BE49-F238E27FC236}">
                <a16:creationId xmlns:a16="http://schemas.microsoft.com/office/drawing/2014/main" id="{51B75461-CE0E-5819-4C1B-3F62AF9BEE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8789" y="2507582"/>
            <a:ext cx="319708" cy="222084"/>
          </a:xfrm>
          <a:prstGeom prst="rect">
            <a:avLst/>
          </a:prstGeom>
        </p:spPr>
      </p:pic>
      <p:sp>
        <p:nvSpPr>
          <p:cNvPr id="8" name="pole tekstowe 7">
            <a:extLst>
              <a:ext uri="{FF2B5EF4-FFF2-40B4-BE49-F238E27FC236}">
                <a16:creationId xmlns:a16="http://schemas.microsoft.com/office/drawing/2014/main" id="{957FD80D-157F-372B-8CE1-EB7CC9CBF9D0}"/>
              </a:ext>
            </a:extLst>
          </p:cNvPr>
          <p:cNvSpPr txBox="1"/>
          <p:nvPr/>
        </p:nvSpPr>
        <p:spPr>
          <a:xfrm>
            <a:off x="5256235" y="2318284"/>
            <a:ext cx="264816" cy="276999"/>
          </a:xfrm>
          <a:prstGeom prst="rect">
            <a:avLst/>
          </a:prstGeom>
          <a:noFill/>
        </p:spPr>
        <p:txBody>
          <a:bodyPr wrap="none" rtlCol="0">
            <a:spAutoFit/>
          </a:bodyPr>
          <a:lstStyle/>
          <a:p>
            <a:r>
              <a:rPr lang="pl-PL" sz="1200">
                <a:solidFill>
                  <a:srgbClr val="005493"/>
                </a:solidFill>
              </a:rPr>
              <a:t>+</a:t>
            </a:r>
          </a:p>
        </p:txBody>
      </p:sp>
      <p:cxnSp>
        <p:nvCxnSpPr>
          <p:cNvPr id="9" name="Łącznik prosty ze strzałką 8">
            <a:extLst>
              <a:ext uri="{FF2B5EF4-FFF2-40B4-BE49-F238E27FC236}">
                <a16:creationId xmlns:a16="http://schemas.microsoft.com/office/drawing/2014/main" id="{7038B526-7BF0-80BF-B9F1-9B0DFD30BCA2}"/>
              </a:ext>
            </a:extLst>
          </p:cNvPr>
          <p:cNvCxnSpPr>
            <a:cxnSpLocks/>
          </p:cNvCxnSpPr>
          <p:nvPr/>
        </p:nvCxnSpPr>
        <p:spPr>
          <a:xfrm>
            <a:off x="6109370" y="2405344"/>
            <a:ext cx="617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Grafika 10" descr="Programista męski kontur">
            <a:extLst>
              <a:ext uri="{FF2B5EF4-FFF2-40B4-BE49-F238E27FC236}">
                <a16:creationId xmlns:a16="http://schemas.microsoft.com/office/drawing/2014/main" id="{2446484B-0F68-BB20-278B-C748F72594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83045" y="2017327"/>
            <a:ext cx="601914" cy="601914"/>
          </a:xfrm>
          <a:prstGeom prst="rect">
            <a:avLst/>
          </a:prstGeom>
        </p:spPr>
      </p:pic>
      <p:sp>
        <p:nvSpPr>
          <p:cNvPr id="13" name="Prostokąt 12">
            <a:extLst>
              <a:ext uri="{FF2B5EF4-FFF2-40B4-BE49-F238E27FC236}">
                <a16:creationId xmlns:a16="http://schemas.microsoft.com/office/drawing/2014/main" id="{AEA7CB13-FDF3-88DC-8506-C3D5CEC559D5}"/>
              </a:ext>
            </a:extLst>
          </p:cNvPr>
          <p:cNvSpPr/>
          <p:nvPr/>
        </p:nvSpPr>
        <p:spPr>
          <a:xfrm>
            <a:off x="5087686" y="2165352"/>
            <a:ext cx="601914" cy="601913"/>
          </a:xfrm>
          <a:prstGeom prst="rect">
            <a:avLst/>
          </a:prstGeom>
          <a:solidFill>
            <a:schemeClr val="bg1">
              <a:alpha val="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21229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upa 69">
            <a:extLst>
              <a:ext uri="{FF2B5EF4-FFF2-40B4-BE49-F238E27FC236}">
                <a16:creationId xmlns:a16="http://schemas.microsoft.com/office/drawing/2014/main" id="{46B3FA82-3110-0750-6377-BD8374F6C576}"/>
              </a:ext>
            </a:extLst>
          </p:cNvPr>
          <p:cNvGrpSpPr/>
          <p:nvPr/>
        </p:nvGrpSpPr>
        <p:grpSpPr>
          <a:xfrm>
            <a:off x="1926317" y="1411950"/>
            <a:ext cx="6334227" cy="1033060"/>
            <a:chOff x="218973" y="2055220"/>
            <a:chExt cx="6334227" cy="1033060"/>
          </a:xfrm>
        </p:grpSpPr>
        <p:sp>
          <p:nvSpPr>
            <p:cNvPr id="13" name="Prostokąt 12">
              <a:extLst>
                <a:ext uri="{FF2B5EF4-FFF2-40B4-BE49-F238E27FC236}">
                  <a16:creationId xmlns:a16="http://schemas.microsoft.com/office/drawing/2014/main" id="{1D32751E-5F2A-61D0-B8D6-CFE596B3E20A}"/>
                </a:ext>
              </a:extLst>
            </p:cNvPr>
            <p:cNvSpPr/>
            <p:nvPr/>
          </p:nvSpPr>
          <p:spPr>
            <a:xfrm>
              <a:off x="2142751" y="2758944"/>
              <a:ext cx="462603" cy="32933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train.csv</a:t>
              </a:r>
            </a:p>
          </p:txBody>
        </p:sp>
        <p:sp>
          <p:nvSpPr>
            <p:cNvPr id="35" name="Prostokąt zaokrąglony 34">
              <a:extLst>
                <a:ext uri="{FF2B5EF4-FFF2-40B4-BE49-F238E27FC236}">
                  <a16:creationId xmlns:a16="http://schemas.microsoft.com/office/drawing/2014/main" id="{D9EFD0FF-B992-9707-02B0-7C4411882B20}"/>
                </a:ext>
              </a:extLst>
            </p:cNvPr>
            <p:cNvSpPr/>
            <p:nvPr/>
          </p:nvSpPr>
          <p:spPr>
            <a:xfrm>
              <a:off x="2966369" y="2758944"/>
              <a:ext cx="600957" cy="329336"/>
            </a:xfrm>
            <a:prstGeom prst="roundRect">
              <a:avLst>
                <a:gd name="adj" fmla="val 29241"/>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train.py</a:t>
              </a:r>
            </a:p>
          </p:txBody>
        </p:sp>
        <p:cxnSp>
          <p:nvCxnSpPr>
            <p:cNvPr id="36" name="Łącznik prosty ze strzałką 35">
              <a:extLst>
                <a:ext uri="{FF2B5EF4-FFF2-40B4-BE49-F238E27FC236}">
                  <a16:creationId xmlns:a16="http://schemas.microsoft.com/office/drawing/2014/main" id="{FE8DF2B0-BDDC-A6E5-04D7-BE6ABEBE05C8}"/>
                </a:ext>
              </a:extLst>
            </p:cNvPr>
            <p:cNvCxnSpPr>
              <a:cxnSpLocks/>
              <a:stCxn id="13" idx="3"/>
              <a:endCxn id="35" idx="1"/>
            </p:cNvCxnSpPr>
            <p:nvPr/>
          </p:nvCxnSpPr>
          <p:spPr>
            <a:xfrm>
              <a:off x="2605354" y="2923612"/>
              <a:ext cx="36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Prostokąt 44">
              <a:extLst>
                <a:ext uri="{FF2B5EF4-FFF2-40B4-BE49-F238E27FC236}">
                  <a16:creationId xmlns:a16="http://schemas.microsoft.com/office/drawing/2014/main" id="{BE47017B-318A-2C69-518D-1EA05F179F11}"/>
                </a:ext>
              </a:extLst>
            </p:cNvPr>
            <p:cNvSpPr/>
            <p:nvPr/>
          </p:nvSpPr>
          <p:spPr>
            <a:xfrm>
              <a:off x="218973" y="2407082"/>
              <a:ext cx="600956" cy="32933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data.csv</a:t>
              </a:r>
            </a:p>
          </p:txBody>
        </p:sp>
        <p:sp>
          <p:nvSpPr>
            <p:cNvPr id="46" name="Prostokąt zaokrąglony 45">
              <a:extLst>
                <a:ext uri="{FF2B5EF4-FFF2-40B4-BE49-F238E27FC236}">
                  <a16:creationId xmlns:a16="http://schemas.microsoft.com/office/drawing/2014/main" id="{D67C0FDF-CE23-33A3-97AD-5F1D2AB9F559}"/>
                </a:ext>
              </a:extLst>
            </p:cNvPr>
            <p:cNvSpPr/>
            <p:nvPr/>
          </p:nvSpPr>
          <p:spPr>
            <a:xfrm>
              <a:off x="1136319" y="2407082"/>
              <a:ext cx="600957" cy="329336"/>
            </a:xfrm>
            <a:prstGeom prst="roundRect">
              <a:avLst>
                <a:gd name="adj" fmla="val 29241"/>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data_prep.py</a:t>
              </a:r>
            </a:p>
          </p:txBody>
        </p:sp>
        <p:cxnSp>
          <p:nvCxnSpPr>
            <p:cNvPr id="47" name="Łącznik prosty ze strzałką 46">
              <a:extLst>
                <a:ext uri="{FF2B5EF4-FFF2-40B4-BE49-F238E27FC236}">
                  <a16:creationId xmlns:a16="http://schemas.microsoft.com/office/drawing/2014/main" id="{E9DAC560-24F8-6E6D-6BEE-90DC1F848112}"/>
                </a:ext>
              </a:extLst>
            </p:cNvPr>
            <p:cNvCxnSpPr>
              <a:cxnSpLocks/>
              <a:stCxn id="45" idx="3"/>
              <a:endCxn id="46" idx="1"/>
            </p:cNvCxnSpPr>
            <p:nvPr/>
          </p:nvCxnSpPr>
          <p:spPr>
            <a:xfrm>
              <a:off x="819929" y="2571750"/>
              <a:ext cx="316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Łącznik łamany 49">
              <a:extLst>
                <a:ext uri="{FF2B5EF4-FFF2-40B4-BE49-F238E27FC236}">
                  <a16:creationId xmlns:a16="http://schemas.microsoft.com/office/drawing/2014/main" id="{A2125639-2622-0A67-58DC-D12E9C2E7EFA}"/>
                </a:ext>
              </a:extLst>
            </p:cNvPr>
            <p:cNvCxnSpPr>
              <a:stCxn id="46" idx="3"/>
              <a:endCxn id="13" idx="1"/>
            </p:cNvCxnSpPr>
            <p:nvPr/>
          </p:nvCxnSpPr>
          <p:spPr>
            <a:xfrm>
              <a:off x="1737276" y="2571750"/>
              <a:ext cx="405475" cy="3518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Łącznik prosty ze strzałką 50">
              <a:extLst>
                <a:ext uri="{FF2B5EF4-FFF2-40B4-BE49-F238E27FC236}">
                  <a16:creationId xmlns:a16="http://schemas.microsoft.com/office/drawing/2014/main" id="{C3B4B63B-FE6F-6758-66B2-DB1D0CC51B8C}"/>
                </a:ext>
              </a:extLst>
            </p:cNvPr>
            <p:cNvCxnSpPr>
              <a:cxnSpLocks/>
              <a:stCxn id="35" idx="3"/>
              <a:endCxn id="53" idx="1"/>
            </p:cNvCxnSpPr>
            <p:nvPr/>
          </p:nvCxnSpPr>
          <p:spPr>
            <a:xfrm>
              <a:off x="3567326" y="2923612"/>
              <a:ext cx="36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Prostokąt 52">
              <a:extLst>
                <a:ext uri="{FF2B5EF4-FFF2-40B4-BE49-F238E27FC236}">
                  <a16:creationId xmlns:a16="http://schemas.microsoft.com/office/drawing/2014/main" id="{B914BEB7-351E-168C-326B-FBD8AF9CAF9B}"/>
                </a:ext>
              </a:extLst>
            </p:cNvPr>
            <p:cNvSpPr/>
            <p:nvPr/>
          </p:nvSpPr>
          <p:spPr>
            <a:xfrm>
              <a:off x="3928341" y="2758944"/>
              <a:ext cx="462603" cy="32933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model.pkl</a:t>
              </a:r>
            </a:p>
          </p:txBody>
        </p:sp>
        <p:sp>
          <p:nvSpPr>
            <p:cNvPr id="55" name="Prostokąt zaokrąglony 54">
              <a:extLst>
                <a:ext uri="{FF2B5EF4-FFF2-40B4-BE49-F238E27FC236}">
                  <a16:creationId xmlns:a16="http://schemas.microsoft.com/office/drawing/2014/main" id="{FB48A902-E664-ED6B-6CAD-777C719C5E47}"/>
                </a:ext>
              </a:extLst>
            </p:cNvPr>
            <p:cNvSpPr/>
            <p:nvPr/>
          </p:nvSpPr>
          <p:spPr>
            <a:xfrm>
              <a:off x="4751958" y="2758944"/>
              <a:ext cx="600957" cy="329336"/>
            </a:xfrm>
            <a:prstGeom prst="roundRect">
              <a:avLst>
                <a:gd name="adj" fmla="val 29241"/>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evaluate.py</a:t>
              </a:r>
            </a:p>
          </p:txBody>
        </p:sp>
        <p:cxnSp>
          <p:nvCxnSpPr>
            <p:cNvPr id="56" name="Łącznik prosty ze strzałką 55">
              <a:extLst>
                <a:ext uri="{FF2B5EF4-FFF2-40B4-BE49-F238E27FC236}">
                  <a16:creationId xmlns:a16="http://schemas.microsoft.com/office/drawing/2014/main" id="{AA345574-050F-90A7-CAE4-D54CF8BC2473}"/>
                </a:ext>
              </a:extLst>
            </p:cNvPr>
            <p:cNvCxnSpPr>
              <a:cxnSpLocks/>
              <a:stCxn id="53" idx="3"/>
              <a:endCxn id="55" idx="1"/>
            </p:cNvCxnSpPr>
            <p:nvPr/>
          </p:nvCxnSpPr>
          <p:spPr>
            <a:xfrm>
              <a:off x="4390944" y="2923612"/>
              <a:ext cx="361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Prostokąt 57">
              <a:extLst>
                <a:ext uri="{FF2B5EF4-FFF2-40B4-BE49-F238E27FC236}">
                  <a16:creationId xmlns:a16="http://schemas.microsoft.com/office/drawing/2014/main" id="{18CB5D9D-2600-E8FB-471B-6999E722777A}"/>
                </a:ext>
              </a:extLst>
            </p:cNvPr>
            <p:cNvSpPr/>
            <p:nvPr/>
          </p:nvSpPr>
          <p:spPr>
            <a:xfrm>
              <a:off x="2142751" y="2055220"/>
              <a:ext cx="462603" cy="32933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test.csv</a:t>
              </a:r>
            </a:p>
          </p:txBody>
        </p:sp>
        <p:cxnSp>
          <p:nvCxnSpPr>
            <p:cNvPr id="59" name="Łącznik łamany 58">
              <a:extLst>
                <a:ext uri="{FF2B5EF4-FFF2-40B4-BE49-F238E27FC236}">
                  <a16:creationId xmlns:a16="http://schemas.microsoft.com/office/drawing/2014/main" id="{EC49CAAB-3E89-FDE9-94BB-9FDF12CAC400}"/>
                </a:ext>
              </a:extLst>
            </p:cNvPr>
            <p:cNvCxnSpPr>
              <a:cxnSpLocks/>
              <a:stCxn id="46" idx="3"/>
              <a:endCxn id="58" idx="1"/>
            </p:cNvCxnSpPr>
            <p:nvPr/>
          </p:nvCxnSpPr>
          <p:spPr>
            <a:xfrm flipV="1">
              <a:off x="1737276" y="2219888"/>
              <a:ext cx="405475" cy="3518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Łącznik łamany 61">
              <a:extLst>
                <a:ext uri="{FF2B5EF4-FFF2-40B4-BE49-F238E27FC236}">
                  <a16:creationId xmlns:a16="http://schemas.microsoft.com/office/drawing/2014/main" id="{685EF35C-D7FD-A15B-517A-33B44A99C590}"/>
                </a:ext>
              </a:extLst>
            </p:cNvPr>
            <p:cNvCxnSpPr>
              <a:cxnSpLocks/>
              <a:stCxn id="58" idx="3"/>
              <a:endCxn id="55" idx="0"/>
            </p:cNvCxnSpPr>
            <p:nvPr/>
          </p:nvCxnSpPr>
          <p:spPr>
            <a:xfrm>
              <a:off x="2605354" y="2219888"/>
              <a:ext cx="2447083" cy="539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Prostokąt 64">
              <a:extLst>
                <a:ext uri="{FF2B5EF4-FFF2-40B4-BE49-F238E27FC236}">
                  <a16:creationId xmlns:a16="http://schemas.microsoft.com/office/drawing/2014/main" id="{0D48419D-C8F7-7261-07E7-ACB0BF169451}"/>
                </a:ext>
              </a:extLst>
            </p:cNvPr>
            <p:cNvSpPr/>
            <p:nvPr/>
          </p:nvSpPr>
          <p:spPr>
            <a:xfrm>
              <a:off x="5758390" y="2401595"/>
              <a:ext cx="794810" cy="32933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model_eval.csv</a:t>
              </a:r>
            </a:p>
          </p:txBody>
        </p:sp>
        <p:cxnSp>
          <p:nvCxnSpPr>
            <p:cNvPr id="66" name="Łącznik łamany 65">
              <a:extLst>
                <a:ext uri="{FF2B5EF4-FFF2-40B4-BE49-F238E27FC236}">
                  <a16:creationId xmlns:a16="http://schemas.microsoft.com/office/drawing/2014/main" id="{8DBA5EF1-548A-922D-1115-CA7A4BCB0359}"/>
                </a:ext>
              </a:extLst>
            </p:cNvPr>
            <p:cNvCxnSpPr>
              <a:cxnSpLocks/>
              <a:stCxn id="55" idx="3"/>
              <a:endCxn id="65" idx="1"/>
            </p:cNvCxnSpPr>
            <p:nvPr/>
          </p:nvCxnSpPr>
          <p:spPr>
            <a:xfrm flipV="1">
              <a:off x="5352915" y="2566263"/>
              <a:ext cx="405475" cy="3573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 name="Grupa 18">
            <a:extLst>
              <a:ext uri="{FF2B5EF4-FFF2-40B4-BE49-F238E27FC236}">
                <a16:creationId xmlns:a16="http://schemas.microsoft.com/office/drawing/2014/main" id="{60832925-71DA-AE86-E4DC-DD827F9F32D9}"/>
              </a:ext>
            </a:extLst>
          </p:cNvPr>
          <p:cNvGrpSpPr/>
          <p:nvPr/>
        </p:nvGrpSpPr>
        <p:grpSpPr>
          <a:xfrm>
            <a:off x="2040260" y="2172287"/>
            <a:ext cx="373070" cy="1106706"/>
            <a:chOff x="3110514" y="2472959"/>
            <a:chExt cx="373070" cy="1106706"/>
          </a:xfrm>
        </p:grpSpPr>
        <p:pic>
          <p:nvPicPr>
            <p:cNvPr id="20" name="Obraz 19">
              <a:extLst>
                <a:ext uri="{FF2B5EF4-FFF2-40B4-BE49-F238E27FC236}">
                  <a16:creationId xmlns:a16="http://schemas.microsoft.com/office/drawing/2014/main" id="{45A934F1-43D7-34CC-B9FE-2AF06CAA5744}"/>
                </a:ext>
              </a:extLst>
            </p:cNvPr>
            <p:cNvPicPr>
              <a:picLocks noChangeAspect="1"/>
            </p:cNvPicPr>
            <p:nvPr/>
          </p:nvPicPr>
          <p:blipFill>
            <a:blip r:embed="rId3"/>
            <a:stretch>
              <a:fillRect/>
            </a:stretch>
          </p:blipFill>
          <p:spPr>
            <a:xfrm>
              <a:off x="3110514" y="3206595"/>
              <a:ext cx="373070" cy="373070"/>
            </a:xfrm>
            <a:prstGeom prst="rect">
              <a:avLst/>
            </a:prstGeom>
          </p:spPr>
        </p:pic>
        <p:sp>
          <p:nvSpPr>
            <p:cNvPr id="21" name="Prostokąt 20">
              <a:extLst>
                <a:ext uri="{FF2B5EF4-FFF2-40B4-BE49-F238E27FC236}">
                  <a16:creationId xmlns:a16="http://schemas.microsoft.com/office/drawing/2014/main" id="{B48733CE-7627-F4AD-3D45-512D4CAA5E11}"/>
                </a:ext>
              </a:extLst>
            </p:cNvPr>
            <p:cNvSpPr/>
            <p:nvPr/>
          </p:nvSpPr>
          <p:spPr>
            <a:xfrm>
              <a:off x="3160547" y="2742259"/>
              <a:ext cx="273004" cy="217062"/>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.csv</a:t>
              </a:r>
            </a:p>
          </p:txBody>
        </p:sp>
        <p:cxnSp>
          <p:nvCxnSpPr>
            <p:cNvPr id="22" name="Łącznik prosty ze strzałką 21">
              <a:extLst>
                <a:ext uri="{FF2B5EF4-FFF2-40B4-BE49-F238E27FC236}">
                  <a16:creationId xmlns:a16="http://schemas.microsoft.com/office/drawing/2014/main" id="{C88B70E9-8808-CDE4-95BF-108433980CC1}"/>
                </a:ext>
              </a:extLst>
            </p:cNvPr>
            <p:cNvCxnSpPr>
              <a:cxnSpLocks/>
              <a:stCxn id="21" idx="0"/>
            </p:cNvCxnSpPr>
            <p:nvPr/>
          </p:nvCxnSpPr>
          <p:spPr>
            <a:xfrm flipV="1">
              <a:off x="3297049" y="2472959"/>
              <a:ext cx="0" cy="269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a:extLst>
                <a:ext uri="{FF2B5EF4-FFF2-40B4-BE49-F238E27FC236}">
                  <a16:creationId xmlns:a16="http://schemas.microsoft.com/office/drawing/2014/main" id="{BDE6414F-DBF6-F06D-C8E8-0C4DBBC1EBD2}"/>
                </a:ext>
              </a:extLst>
            </p:cNvPr>
            <p:cNvCxnSpPr>
              <a:cxnSpLocks/>
              <a:stCxn id="20" idx="0"/>
              <a:endCxn id="21" idx="2"/>
            </p:cNvCxnSpPr>
            <p:nvPr/>
          </p:nvCxnSpPr>
          <p:spPr>
            <a:xfrm flipV="1">
              <a:off x="3297049" y="2959321"/>
              <a:ext cx="0" cy="247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Grupa 30">
            <a:extLst>
              <a:ext uri="{FF2B5EF4-FFF2-40B4-BE49-F238E27FC236}">
                <a16:creationId xmlns:a16="http://schemas.microsoft.com/office/drawing/2014/main" id="{1E1FDE8D-02F2-8E2D-7D08-ABB3F83E6D92}"/>
              </a:ext>
            </a:extLst>
          </p:cNvPr>
          <p:cNvGrpSpPr/>
          <p:nvPr/>
        </p:nvGrpSpPr>
        <p:grpSpPr>
          <a:xfrm rot="5400000">
            <a:off x="1155630" y="1309854"/>
            <a:ext cx="306256" cy="1214172"/>
            <a:chOff x="4549714" y="2815557"/>
            <a:chExt cx="306256" cy="1214172"/>
          </a:xfrm>
        </p:grpSpPr>
        <p:grpSp>
          <p:nvGrpSpPr>
            <p:cNvPr id="32" name="Grupa 31">
              <a:extLst>
                <a:ext uri="{FF2B5EF4-FFF2-40B4-BE49-F238E27FC236}">
                  <a16:creationId xmlns:a16="http://schemas.microsoft.com/office/drawing/2014/main" id="{DC433440-3E10-8B1C-6746-65EA7CE18829}"/>
                </a:ext>
              </a:extLst>
            </p:cNvPr>
            <p:cNvGrpSpPr/>
            <p:nvPr/>
          </p:nvGrpSpPr>
          <p:grpSpPr>
            <a:xfrm>
              <a:off x="4549714" y="3172851"/>
              <a:ext cx="306256" cy="856878"/>
              <a:chOff x="4549714" y="3172851"/>
              <a:chExt cx="306256" cy="856878"/>
            </a:xfrm>
          </p:grpSpPr>
          <p:pic>
            <p:nvPicPr>
              <p:cNvPr id="34" name="Grafika 33" descr="Internet rzeczy kontur">
                <a:extLst>
                  <a:ext uri="{FF2B5EF4-FFF2-40B4-BE49-F238E27FC236}">
                    <a16:creationId xmlns:a16="http://schemas.microsoft.com/office/drawing/2014/main" id="{85E65735-E660-43BF-DD5A-84D7805962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9714" y="3687131"/>
                <a:ext cx="306256" cy="342598"/>
              </a:xfrm>
              <a:prstGeom prst="rect">
                <a:avLst/>
              </a:prstGeom>
            </p:spPr>
          </p:pic>
          <p:cxnSp>
            <p:nvCxnSpPr>
              <p:cNvPr id="37" name="Łącznik prosty ze strzałką 36">
                <a:extLst>
                  <a:ext uri="{FF2B5EF4-FFF2-40B4-BE49-F238E27FC236}">
                    <a16:creationId xmlns:a16="http://schemas.microsoft.com/office/drawing/2014/main" id="{1320C38F-EB4F-2902-1F4D-2CB0632357F6}"/>
                  </a:ext>
                </a:extLst>
              </p:cNvPr>
              <p:cNvCxnSpPr>
                <a:cxnSpLocks/>
                <a:stCxn id="34" idx="0"/>
                <a:endCxn id="38" idx="2"/>
              </p:cNvCxnSpPr>
              <p:nvPr/>
            </p:nvCxnSpPr>
            <p:spPr>
              <a:xfrm flipV="1">
                <a:off x="4702842" y="3389913"/>
                <a:ext cx="0" cy="29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Prostokąt 37">
                <a:extLst>
                  <a:ext uri="{FF2B5EF4-FFF2-40B4-BE49-F238E27FC236}">
                    <a16:creationId xmlns:a16="http://schemas.microsoft.com/office/drawing/2014/main" id="{D8FF4E17-8BB9-2EF2-11B7-58104346E21A}"/>
                  </a:ext>
                </a:extLst>
              </p:cNvPr>
              <p:cNvSpPr/>
              <p:nvPr/>
            </p:nvSpPr>
            <p:spPr>
              <a:xfrm>
                <a:off x="4566340" y="3172851"/>
                <a:ext cx="273004" cy="217062"/>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a:solidFill>
                      <a:schemeClr val="tx1"/>
                    </a:solidFill>
                    <a:latin typeface="Arial" panose="020B0604020202020204" pitchFamily="34" charset="0"/>
                    <a:cs typeface="Arial" panose="020B0604020202020204" pitchFamily="34" charset="0"/>
                  </a:rPr>
                  <a:t>kafka</a:t>
                </a:r>
              </a:p>
            </p:txBody>
          </p:sp>
        </p:grpSp>
        <p:cxnSp>
          <p:nvCxnSpPr>
            <p:cNvPr id="33" name="Łącznik prosty ze strzałką 32">
              <a:extLst>
                <a:ext uri="{FF2B5EF4-FFF2-40B4-BE49-F238E27FC236}">
                  <a16:creationId xmlns:a16="http://schemas.microsoft.com/office/drawing/2014/main" id="{FC9A2712-4E3B-CCC8-D4D7-FE698196895D}"/>
                </a:ext>
              </a:extLst>
            </p:cNvPr>
            <p:cNvCxnSpPr>
              <a:cxnSpLocks/>
              <a:stCxn id="38" idx="0"/>
            </p:cNvCxnSpPr>
            <p:nvPr/>
          </p:nvCxnSpPr>
          <p:spPr>
            <a:xfrm flipV="1">
              <a:off x="4702842" y="2815557"/>
              <a:ext cx="5660" cy="35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Grupa 48">
            <a:extLst>
              <a:ext uri="{FF2B5EF4-FFF2-40B4-BE49-F238E27FC236}">
                <a16:creationId xmlns:a16="http://schemas.microsoft.com/office/drawing/2014/main" id="{9F37517D-5ED9-5CE9-084A-B2193574901B}"/>
              </a:ext>
            </a:extLst>
          </p:cNvPr>
          <p:cNvGrpSpPr/>
          <p:nvPr/>
        </p:nvGrpSpPr>
        <p:grpSpPr>
          <a:xfrm>
            <a:off x="7633390" y="2115674"/>
            <a:ext cx="459498" cy="714789"/>
            <a:chOff x="7420739" y="2758944"/>
            <a:chExt cx="459498" cy="714789"/>
          </a:xfrm>
        </p:grpSpPr>
        <p:pic>
          <p:nvPicPr>
            <p:cNvPr id="27" name="Grafika 26" descr="Baza danych kontur">
              <a:extLst>
                <a:ext uri="{FF2B5EF4-FFF2-40B4-BE49-F238E27FC236}">
                  <a16:creationId xmlns:a16="http://schemas.microsoft.com/office/drawing/2014/main" id="{4BA874D4-8A0A-BA86-3B72-4E38177334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20739" y="3092164"/>
              <a:ext cx="459498" cy="381569"/>
            </a:xfrm>
            <a:prstGeom prst="rect">
              <a:avLst/>
            </a:prstGeom>
          </p:spPr>
        </p:pic>
        <p:cxnSp>
          <p:nvCxnSpPr>
            <p:cNvPr id="39" name="Łącznik prosty ze strzałką 38">
              <a:extLst>
                <a:ext uri="{FF2B5EF4-FFF2-40B4-BE49-F238E27FC236}">
                  <a16:creationId xmlns:a16="http://schemas.microsoft.com/office/drawing/2014/main" id="{7EF7E526-FA89-08F1-771B-7DF2B74B42B2}"/>
                </a:ext>
              </a:extLst>
            </p:cNvPr>
            <p:cNvCxnSpPr>
              <a:cxnSpLocks/>
            </p:cNvCxnSpPr>
            <p:nvPr/>
          </p:nvCxnSpPr>
          <p:spPr>
            <a:xfrm>
              <a:off x="7650488" y="2758944"/>
              <a:ext cx="0" cy="35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upa 17">
            <a:extLst>
              <a:ext uri="{FF2B5EF4-FFF2-40B4-BE49-F238E27FC236}">
                <a16:creationId xmlns:a16="http://schemas.microsoft.com/office/drawing/2014/main" id="{7B73DF5D-8AFA-4981-8356-BD3F262678E3}"/>
              </a:ext>
            </a:extLst>
          </p:cNvPr>
          <p:cNvGrpSpPr/>
          <p:nvPr/>
        </p:nvGrpSpPr>
        <p:grpSpPr>
          <a:xfrm>
            <a:off x="4808882" y="2510888"/>
            <a:ext cx="293557" cy="1070323"/>
            <a:chOff x="2747266" y="2815557"/>
            <a:chExt cx="293557" cy="1070323"/>
          </a:xfrm>
        </p:grpSpPr>
        <p:pic>
          <p:nvPicPr>
            <p:cNvPr id="40" name="Picture 2" descr="Python Logo Black and White – Brands Logos">
              <a:extLst>
                <a:ext uri="{FF2B5EF4-FFF2-40B4-BE49-F238E27FC236}">
                  <a16:creationId xmlns:a16="http://schemas.microsoft.com/office/drawing/2014/main" id="{05CF64DA-9B21-D2ED-DFF0-2C469F834A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3555" y="3061903"/>
              <a:ext cx="240979" cy="24001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Łącznik prosty ze strzałką 40">
              <a:extLst>
                <a:ext uri="{FF2B5EF4-FFF2-40B4-BE49-F238E27FC236}">
                  <a16:creationId xmlns:a16="http://schemas.microsoft.com/office/drawing/2014/main" id="{A1225850-2134-EA54-D4A6-CF3AE45F2D76}"/>
                </a:ext>
              </a:extLst>
            </p:cNvPr>
            <p:cNvCxnSpPr>
              <a:cxnSpLocks/>
              <a:stCxn id="40" idx="2"/>
            </p:cNvCxnSpPr>
            <p:nvPr/>
          </p:nvCxnSpPr>
          <p:spPr>
            <a:xfrm>
              <a:off x="2894045" y="3301919"/>
              <a:ext cx="0" cy="247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Obraz 41">
              <a:extLst>
                <a:ext uri="{FF2B5EF4-FFF2-40B4-BE49-F238E27FC236}">
                  <a16:creationId xmlns:a16="http://schemas.microsoft.com/office/drawing/2014/main" id="{8C38C9FC-D2F2-2646-7C73-272798EB22A0}"/>
                </a:ext>
              </a:extLst>
            </p:cNvPr>
            <p:cNvPicPr>
              <a:picLocks noChangeAspect="1"/>
            </p:cNvPicPr>
            <p:nvPr/>
          </p:nvPicPr>
          <p:blipFill>
            <a:blip r:embed="rId9"/>
            <a:stretch>
              <a:fillRect/>
            </a:stretch>
          </p:blipFill>
          <p:spPr>
            <a:xfrm>
              <a:off x="2747266" y="3585575"/>
              <a:ext cx="293557" cy="300305"/>
            </a:xfrm>
            <a:prstGeom prst="rect">
              <a:avLst/>
            </a:prstGeom>
          </p:spPr>
        </p:pic>
        <p:cxnSp>
          <p:nvCxnSpPr>
            <p:cNvPr id="48" name="Łącznik prosty ze strzałką 47">
              <a:extLst>
                <a:ext uri="{FF2B5EF4-FFF2-40B4-BE49-F238E27FC236}">
                  <a16:creationId xmlns:a16="http://schemas.microsoft.com/office/drawing/2014/main" id="{5531B123-46CB-796B-D460-742148D57E12}"/>
                </a:ext>
              </a:extLst>
            </p:cNvPr>
            <p:cNvCxnSpPr>
              <a:cxnSpLocks/>
              <a:endCxn id="40" idx="0"/>
            </p:cNvCxnSpPr>
            <p:nvPr/>
          </p:nvCxnSpPr>
          <p:spPr>
            <a:xfrm>
              <a:off x="2894045" y="2815557"/>
              <a:ext cx="0" cy="24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Grupa 43">
            <a:extLst>
              <a:ext uri="{FF2B5EF4-FFF2-40B4-BE49-F238E27FC236}">
                <a16:creationId xmlns:a16="http://schemas.microsoft.com/office/drawing/2014/main" id="{8A9EF1F8-5C92-2A56-FBC3-987710FE4C25}"/>
              </a:ext>
            </a:extLst>
          </p:cNvPr>
          <p:cNvGrpSpPr/>
          <p:nvPr/>
        </p:nvGrpSpPr>
        <p:grpSpPr>
          <a:xfrm>
            <a:off x="6573245" y="2510888"/>
            <a:ext cx="373070" cy="1099448"/>
            <a:chOff x="4572000" y="3132762"/>
            <a:chExt cx="373070" cy="1099448"/>
          </a:xfrm>
        </p:grpSpPr>
        <p:grpSp>
          <p:nvGrpSpPr>
            <p:cNvPr id="60" name="Grupa 59">
              <a:extLst>
                <a:ext uri="{FF2B5EF4-FFF2-40B4-BE49-F238E27FC236}">
                  <a16:creationId xmlns:a16="http://schemas.microsoft.com/office/drawing/2014/main" id="{B0A4DD72-F0D9-5261-6D39-DB49017D6457}"/>
                </a:ext>
              </a:extLst>
            </p:cNvPr>
            <p:cNvGrpSpPr/>
            <p:nvPr/>
          </p:nvGrpSpPr>
          <p:grpSpPr>
            <a:xfrm>
              <a:off x="4641050" y="3132762"/>
              <a:ext cx="240979" cy="733636"/>
              <a:chOff x="2773555" y="2815557"/>
              <a:chExt cx="240979" cy="733636"/>
            </a:xfrm>
          </p:grpSpPr>
          <p:pic>
            <p:nvPicPr>
              <p:cNvPr id="61" name="Picture 2" descr="Python Logo Black and White – Brands Logos">
                <a:extLst>
                  <a:ext uri="{FF2B5EF4-FFF2-40B4-BE49-F238E27FC236}">
                    <a16:creationId xmlns:a16="http://schemas.microsoft.com/office/drawing/2014/main" id="{AD453B5B-0467-7A81-A637-502B926928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3555" y="3061903"/>
                <a:ext cx="240979" cy="240016"/>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Łącznik prosty ze strzałką 62">
                <a:extLst>
                  <a:ext uri="{FF2B5EF4-FFF2-40B4-BE49-F238E27FC236}">
                    <a16:creationId xmlns:a16="http://schemas.microsoft.com/office/drawing/2014/main" id="{701328F0-C4D2-38A3-0702-B581240C7D66}"/>
                  </a:ext>
                </a:extLst>
              </p:cNvPr>
              <p:cNvCxnSpPr>
                <a:cxnSpLocks/>
                <a:stCxn id="61" idx="2"/>
              </p:cNvCxnSpPr>
              <p:nvPr/>
            </p:nvCxnSpPr>
            <p:spPr>
              <a:xfrm>
                <a:off x="2894045" y="3301919"/>
                <a:ext cx="0" cy="247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Łącznik prosty ze strzałką 66">
                <a:extLst>
                  <a:ext uri="{FF2B5EF4-FFF2-40B4-BE49-F238E27FC236}">
                    <a16:creationId xmlns:a16="http://schemas.microsoft.com/office/drawing/2014/main" id="{068FD64C-5D8E-03FB-508B-270350EEF655}"/>
                  </a:ext>
                </a:extLst>
              </p:cNvPr>
              <p:cNvCxnSpPr>
                <a:cxnSpLocks/>
                <a:endCxn id="61" idx="0"/>
              </p:cNvCxnSpPr>
              <p:nvPr/>
            </p:nvCxnSpPr>
            <p:spPr>
              <a:xfrm>
                <a:off x="2894045" y="2815557"/>
                <a:ext cx="0" cy="24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68" name="Obraz 67">
              <a:extLst>
                <a:ext uri="{FF2B5EF4-FFF2-40B4-BE49-F238E27FC236}">
                  <a16:creationId xmlns:a16="http://schemas.microsoft.com/office/drawing/2014/main" id="{ABF21BE8-8541-6002-6628-37488365181E}"/>
                </a:ext>
              </a:extLst>
            </p:cNvPr>
            <p:cNvPicPr>
              <a:picLocks noChangeAspect="1"/>
            </p:cNvPicPr>
            <p:nvPr/>
          </p:nvPicPr>
          <p:blipFill>
            <a:blip r:embed="rId3"/>
            <a:stretch>
              <a:fillRect/>
            </a:stretch>
          </p:blipFill>
          <p:spPr>
            <a:xfrm>
              <a:off x="4572000" y="3859140"/>
              <a:ext cx="373070" cy="373070"/>
            </a:xfrm>
            <a:prstGeom prst="rect">
              <a:avLst/>
            </a:prstGeom>
          </p:spPr>
        </p:pic>
      </p:grpSp>
      <p:grpSp>
        <p:nvGrpSpPr>
          <p:cNvPr id="43" name="Grupa 42">
            <a:extLst>
              <a:ext uri="{FF2B5EF4-FFF2-40B4-BE49-F238E27FC236}">
                <a16:creationId xmlns:a16="http://schemas.microsoft.com/office/drawing/2014/main" id="{178601AB-E543-4689-ECDD-55CFA82F050E}"/>
              </a:ext>
            </a:extLst>
          </p:cNvPr>
          <p:cNvGrpSpPr/>
          <p:nvPr/>
        </p:nvGrpSpPr>
        <p:grpSpPr>
          <a:xfrm>
            <a:off x="2919599" y="2179545"/>
            <a:ext cx="373070" cy="1099448"/>
            <a:chOff x="3327415" y="3784892"/>
            <a:chExt cx="373070" cy="1099448"/>
          </a:xfrm>
        </p:grpSpPr>
        <p:grpSp>
          <p:nvGrpSpPr>
            <p:cNvPr id="69" name="Grupa 68">
              <a:extLst>
                <a:ext uri="{FF2B5EF4-FFF2-40B4-BE49-F238E27FC236}">
                  <a16:creationId xmlns:a16="http://schemas.microsoft.com/office/drawing/2014/main" id="{82BC734A-2EFA-1241-AF94-E9C331FC26CF}"/>
                </a:ext>
              </a:extLst>
            </p:cNvPr>
            <p:cNvGrpSpPr/>
            <p:nvPr/>
          </p:nvGrpSpPr>
          <p:grpSpPr>
            <a:xfrm>
              <a:off x="3396465" y="3784892"/>
              <a:ext cx="240979" cy="733636"/>
              <a:chOff x="2773555" y="2815557"/>
              <a:chExt cx="240979" cy="733636"/>
            </a:xfrm>
          </p:grpSpPr>
          <p:pic>
            <p:nvPicPr>
              <p:cNvPr id="71" name="Picture 2" descr="Python Logo Black and White – Brands Logos">
                <a:extLst>
                  <a:ext uri="{FF2B5EF4-FFF2-40B4-BE49-F238E27FC236}">
                    <a16:creationId xmlns:a16="http://schemas.microsoft.com/office/drawing/2014/main" id="{A8CBDBDB-1182-FF36-1D8A-CFACC4C45B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3555" y="3061903"/>
                <a:ext cx="240979" cy="240016"/>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Łącznik prosty ze strzałką 71">
                <a:extLst>
                  <a:ext uri="{FF2B5EF4-FFF2-40B4-BE49-F238E27FC236}">
                    <a16:creationId xmlns:a16="http://schemas.microsoft.com/office/drawing/2014/main" id="{CA37E12C-4BDC-270E-6FD2-41167E192F37}"/>
                  </a:ext>
                </a:extLst>
              </p:cNvPr>
              <p:cNvCxnSpPr>
                <a:cxnSpLocks/>
                <a:stCxn id="71" idx="2"/>
              </p:cNvCxnSpPr>
              <p:nvPr/>
            </p:nvCxnSpPr>
            <p:spPr>
              <a:xfrm>
                <a:off x="2894045" y="3301919"/>
                <a:ext cx="0" cy="247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Łącznik prosty ze strzałką 72">
                <a:extLst>
                  <a:ext uri="{FF2B5EF4-FFF2-40B4-BE49-F238E27FC236}">
                    <a16:creationId xmlns:a16="http://schemas.microsoft.com/office/drawing/2014/main" id="{2B16E7C6-60EA-DC22-6FCC-F8244EE5361E}"/>
                  </a:ext>
                </a:extLst>
              </p:cNvPr>
              <p:cNvCxnSpPr>
                <a:cxnSpLocks/>
                <a:endCxn id="71" idx="0"/>
              </p:cNvCxnSpPr>
              <p:nvPr/>
            </p:nvCxnSpPr>
            <p:spPr>
              <a:xfrm>
                <a:off x="2894045" y="2815557"/>
                <a:ext cx="0" cy="24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4" name="Obraz 73">
              <a:extLst>
                <a:ext uri="{FF2B5EF4-FFF2-40B4-BE49-F238E27FC236}">
                  <a16:creationId xmlns:a16="http://schemas.microsoft.com/office/drawing/2014/main" id="{6F2E33C6-F80C-47F5-0271-D65B28E4918F}"/>
                </a:ext>
              </a:extLst>
            </p:cNvPr>
            <p:cNvPicPr>
              <a:picLocks noChangeAspect="1"/>
            </p:cNvPicPr>
            <p:nvPr/>
          </p:nvPicPr>
          <p:blipFill>
            <a:blip r:embed="rId3"/>
            <a:stretch>
              <a:fillRect/>
            </a:stretch>
          </p:blipFill>
          <p:spPr>
            <a:xfrm>
              <a:off x="3327415" y="4511270"/>
              <a:ext cx="373070" cy="373070"/>
            </a:xfrm>
            <a:prstGeom prst="rect">
              <a:avLst/>
            </a:prstGeom>
          </p:spPr>
        </p:pic>
      </p:grpSp>
    </p:spTree>
    <p:extLst>
      <p:ext uri="{BB962C8B-B14F-4D97-AF65-F5344CB8AC3E}">
        <p14:creationId xmlns:p14="http://schemas.microsoft.com/office/powerpoint/2010/main" val="22261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3E2B81C-BB15-5E3E-A300-2C7C799F0E99}"/>
              </a:ext>
            </a:extLst>
          </p:cNvPr>
          <p:cNvSpPr>
            <a:spLocks noGrp="1"/>
          </p:cNvSpPr>
          <p:nvPr>
            <p:ph type="title"/>
          </p:nvPr>
        </p:nvSpPr>
        <p:spPr/>
        <p:txBody>
          <a:bodyPr/>
          <a:lstStyle/>
          <a:p>
            <a:r>
              <a:rPr lang="pl-PL"/>
              <a:t>I want to conduct training on Data Science</a:t>
            </a:r>
          </a:p>
        </p:txBody>
      </p:sp>
      <p:sp>
        <p:nvSpPr>
          <p:cNvPr id="6" name="Symbol zastępczy tekstu 5">
            <a:extLst>
              <a:ext uri="{FF2B5EF4-FFF2-40B4-BE49-F238E27FC236}">
                <a16:creationId xmlns:a16="http://schemas.microsoft.com/office/drawing/2014/main" id="{60E7351F-7C19-6F36-6352-0C325CB95F7C}"/>
              </a:ext>
            </a:extLst>
          </p:cNvPr>
          <p:cNvSpPr>
            <a:spLocks noGrp="1"/>
          </p:cNvSpPr>
          <p:nvPr>
            <p:ph type="body" sz="half" idx="2"/>
          </p:nvPr>
        </p:nvSpPr>
        <p:spPr/>
        <p:txBody>
          <a:bodyPr/>
          <a:lstStyle/>
          <a:p>
            <a:r>
              <a:rPr lang="pl-PL" dirty="0"/>
              <a:t>I want to show </a:t>
            </a:r>
            <a:r>
              <a:rPr lang="pl-PL" dirty="0" err="1"/>
              <a:t>someone</a:t>
            </a:r>
            <a:r>
              <a:rPr lang="pl-PL" dirty="0"/>
              <a:t> a </a:t>
            </a:r>
            <a:r>
              <a:rPr lang="pl-PL" dirty="0" err="1"/>
              <a:t>solution</a:t>
            </a:r>
            <a:r>
              <a:rPr lang="pl-PL" dirty="0"/>
              <a:t> in </a:t>
            </a:r>
            <a:r>
              <a:rPr lang="pl-PL" dirty="0" err="1"/>
              <a:t>jupyter</a:t>
            </a:r>
            <a:r>
              <a:rPr lang="pl-PL" dirty="0"/>
              <a:t> notebook, </a:t>
            </a:r>
            <a:r>
              <a:rPr lang="pl-PL" dirty="0" err="1"/>
              <a:t>using</a:t>
            </a:r>
            <a:r>
              <a:rPr lang="pl-PL" dirty="0"/>
              <a:t> </a:t>
            </a:r>
            <a:r>
              <a:rPr lang="pl-PL" dirty="0" err="1"/>
              <a:t>various</a:t>
            </a:r>
            <a:r>
              <a:rPr lang="pl-PL" dirty="0"/>
              <a:t> </a:t>
            </a:r>
            <a:r>
              <a:rPr lang="pl-PL" dirty="0" err="1"/>
              <a:t>libraries</a:t>
            </a:r>
            <a:r>
              <a:rPr lang="pl-PL" dirty="0"/>
              <a:t> (</a:t>
            </a:r>
            <a:r>
              <a:rPr lang="pl-PL" dirty="0" err="1"/>
              <a:t>such</a:t>
            </a:r>
            <a:r>
              <a:rPr lang="pl-PL" dirty="0"/>
              <a:t> as </a:t>
            </a:r>
            <a:r>
              <a:rPr lang="pl-PL" dirty="0" err="1"/>
              <a:t>PyCaret</a:t>
            </a:r>
            <a:r>
              <a:rPr lang="pl-PL" dirty="0"/>
              <a:t>)</a:t>
            </a:r>
          </a:p>
          <a:p>
            <a:endParaRPr lang="pl-PL" dirty="0"/>
          </a:p>
          <a:p>
            <a:r>
              <a:rPr lang="pl-PL" dirty="0" err="1"/>
              <a:t>Users</a:t>
            </a:r>
            <a:r>
              <a:rPr lang="pl-PL" dirty="0"/>
              <a:t> do not </a:t>
            </a:r>
            <a:r>
              <a:rPr lang="pl-PL" dirty="0" err="1"/>
              <a:t>have</a:t>
            </a:r>
            <a:r>
              <a:rPr lang="pl-PL" dirty="0"/>
              <a:t> </a:t>
            </a:r>
            <a:r>
              <a:rPr lang="pl-PL" dirty="0" err="1"/>
              <a:t>any</a:t>
            </a:r>
            <a:r>
              <a:rPr lang="pl-PL" dirty="0"/>
              <a:t> </a:t>
            </a:r>
            <a:r>
              <a:rPr lang="pl-PL" dirty="0" err="1"/>
              <a:t>environments</a:t>
            </a:r>
            <a:r>
              <a:rPr lang="pl-PL" dirty="0"/>
              <a:t> </a:t>
            </a:r>
            <a:r>
              <a:rPr lang="pl-PL" dirty="0" err="1"/>
              <a:t>installed</a:t>
            </a:r>
            <a:endParaRPr lang="pl-PL" dirty="0"/>
          </a:p>
          <a:p>
            <a:endParaRPr lang="pl-PL" dirty="0"/>
          </a:p>
          <a:p>
            <a:r>
              <a:rPr lang="pl-PL" dirty="0"/>
              <a:t>I </a:t>
            </a:r>
            <a:r>
              <a:rPr lang="pl-PL" dirty="0" err="1"/>
              <a:t>ask</a:t>
            </a:r>
            <a:r>
              <a:rPr lang="pl-PL" dirty="0"/>
              <a:t> </a:t>
            </a:r>
            <a:r>
              <a:rPr lang="pl-PL" dirty="0" err="1"/>
              <a:t>them</a:t>
            </a:r>
            <a:r>
              <a:rPr lang="pl-PL" dirty="0"/>
              <a:t> to </a:t>
            </a:r>
            <a:r>
              <a:rPr lang="pl-PL" dirty="0" err="1"/>
              <a:t>install</a:t>
            </a:r>
            <a:r>
              <a:rPr lang="pl-PL" dirty="0"/>
              <a:t> Docker and </a:t>
            </a:r>
            <a:r>
              <a:rPr lang="pl-PL" dirty="0" err="1"/>
              <a:t>then</a:t>
            </a:r>
            <a:r>
              <a:rPr lang="pl-PL" dirty="0"/>
              <a:t> run my </a:t>
            </a:r>
            <a:r>
              <a:rPr lang="pl-PL" dirty="0" err="1"/>
              <a:t>container</a:t>
            </a:r>
            <a:endParaRPr lang="pl-PL" dirty="0"/>
          </a:p>
          <a:p>
            <a:endParaRPr lang="pl-PL" dirty="0"/>
          </a:p>
        </p:txBody>
      </p:sp>
      <p:pic>
        <p:nvPicPr>
          <p:cNvPr id="7" name="Grafika 6" descr="Programista męski kontur">
            <a:extLst>
              <a:ext uri="{FF2B5EF4-FFF2-40B4-BE49-F238E27FC236}">
                <a16:creationId xmlns:a16="http://schemas.microsoft.com/office/drawing/2014/main" id="{21AA540F-8DD8-C2E5-E3F6-BB654A5562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2884" y="1734886"/>
            <a:ext cx="1206167" cy="1206167"/>
          </a:xfrm>
          <a:prstGeom prst="rect">
            <a:avLst/>
          </a:prstGeom>
        </p:spPr>
      </p:pic>
      <p:pic>
        <p:nvPicPr>
          <p:cNvPr id="8" name="Grafika 7" descr="Programista męski kontur">
            <a:extLst>
              <a:ext uri="{FF2B5EF4-FFF2-40B4-BE49-F238E27FC236}">
                <a16:creationId xmlns:a16="http://schemas.microsoft.com/office/drawing/2014/main" id="{3CE20EAE-6D95-4544-B177-1F450CFFA3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8253" y="710864"/>
            <a:ext cx="615693" cy="615693"/>
          </a:xfrm>
          <a:prstGeom prst="rect">
            <a:avLst/>
          </a:prstGeom>
        </p:spPr>
      </p:pic>
      <p:pic>
        <p:nvPicPr>
          <p:cNvPr id="9" name="Grafika 8" descr="Programista męski kontur">
            <a:extLst>
              <a:ext uri="{FF2B5EF4-FFF2-40B4-BE49-F238E27FC236}">
                <a16:creationId xmlns:a16="http://schemas.microsoft.com/office/drawing/2014/main" id="{DCD5AD0A-D899-E282-E443-743DAEE2EA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1453" y="2184064"/>
            <a:ext cx="615693" cy="615693"/>
          </a:xfrm>
          <a:prstGeom prst="rect">
            <a:avLst/>
          </a:prstGeom>
        </p:spPr>
      </p:pic>
      <p:pic>
        <p:nvPicPr>
          <p:cNvPr id="10" name="Grafika 9" descr="Programista męski kontur">
            <a:extLst>
              <a:ext uri="{FF2B5EF4-FFF2-40B4-BE49-F238E27FC236}">
                <a16:creationId xmlns:a16="http://schemas.microsoft.com/office/drawing/2014/main" id="{26CA1CF4-7116-3633-7CBA-7CA65D365C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83116" y="3614484"/>
            <a:ext cx="615693" cy="615693"/>
          </a:xfrm>
          <a:prstGeom prst="rect">
            <a:avLst/>
          </a:prstGeom>
        </p:spPr>
      </p:pic>
      <p:cxnSp>
        <p:nvCxnSpPr>
          <p:cNvPr id="11" name="Łącznik prosty ze strzałką 10">
            <a:extLst>
              <a:ext uri="{FF2B5EF4-FFF2-40B4-BE49-F238E27FC236}">
                <a16:creationId xmlns:a16="http://schemas.microsoft.com/office/drawing/2014/main" id="{4F1114BE-8454-A367-84D5-85205A4652D8}"/>
              </a:ext>
            </a:extLst>
          </p:cNvPr>
          <p:cNvCxnSpPr>
            <a:cxnSpLocks/>
          </p:cNvCxnSpPr>
          <p:nvPr/>
        </p:nvCxnSpPr>
        <p:spPr>
          <a:xfrm flipV="1">
            <a:off x="6069263" y="1368926"/>
            <a:ext cx="930442" cy="64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a:extLst>
              <a:ext uri="{FF2B5EF4-FFF2-40B4-BE49-F238E27FC236}">
                <a16:creationId xmlns:a16="http://schemas.microsoft.com/office/drawing/2014/main" id="{4A378323-92AD-E48D-7CA0-518C849B85EA}"/>
              </a:ext>
            </a:extLst>
          </p:cNvPr>
          <p:cNvCxnSpPr>
            <a:cxnSpLocks/>
          </p:cNvCxnSpPr>
          <p:nvPr/>
        </p:nvCxnSpPr>
        <p:spPr>
          <a:xfrm>
            <a:off x="6109369" y="2571750"/>
            <a:ext cx="1098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a:extLst>
              <a:ext uri="{FF2B5EF4-FFF2-40B4-BE49-F238E27FC236}">
                <a16:creationId xmlns:a16="http://schemas.microsoft.com/office/drawing/2014/main" id="{C23872F6-F1F2-BD46-EE18-9D20E49CA7A6}"/>
              </a:ext>
            </a:extLst>
          </p:cNvPr>
          <p:cNvCxnSpPr>
            <a:cxnSpLocks/>
          </p:cNvCxnSpPr>
          <p:nvPr/>
        </p:nvCxnSpPr>
        <p:spPr>
          <a:xfrm>
            <a:off x="6069263" y="3064875"/>
            <a:ext cx="1010654" cy="61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63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3E2B81C-BB15-5E3E-A300-2C7C799F0E99}"/>
              </a:ext>
            </a:extLst>
          </p:cNvPr>
          <p:cNvSpPr>
            <a:spLocks noGrp="1"/>
          </p:cNvSpPr>
          <p:nvPr>
            <p:ph type="title"/>
          </p:nvPr>
        </p:nvSpPr>
        <p:spPr/>
        <p:txBody>
          <a:bodyPr/>
          <a:lstStyle/>
          <a:p>
            <a:r>
              <a:rPr lang="pl-PL"/>
              <a:t>By archiving the project, I want to ensure the reproducibility of my solution in the future</a:t>
            </a:r>
          </a:p>
        </p:txBody>
      </p:sp>
      <p:pic>
        <p:nvPicPr>
          <p:cNvPr id="3" name="Symbol zastępczy zawartości 2" descr="Pudło kartotekowe (archiwum) kontur">
            <a:extLst>
              <a:ext uri="{FF2B5EF4-FFF2-40B4-BE49-F238E27FC236}">
                <a16:creationId xmlns:a16="http://schemas.microsoft.com/office/drawing/2014/main" id="{A9326825-9BD0-13F3-7DBD-080122010B5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673725" y="1942306"/>
            <a:ext cx="914400" cy="914400"/>
          </a:xfrm>
          <a:prstGeom prst="rect">
            <a:avLst/>
          </a:prstGeom>
        </p:spPr>
      </p:pic>
      <p:sp>
        <p:nvSpPr>
          <p:cNvPr id="6" name="Symbol zastępczy tekstu 5">
            <a:extLst>
              <a:ext uri="{FF2B5EF4-FFF2-40B4-BE49-F238E27FC236}">
                <a16:creationId xmlns:a16="http://schemas.microsoft.com/office/drawing/2014/main" id="{60E7351F-7C19-6F36-6352-0C325CB95F7C}"/>
              </a:ext>
            </a:extLst>
          </p:cNvPr>
          <p:cNvSpPr>
            <a:spLocks noGrp="1"/>
          </p:cNvSpPr>
          <p:nvPr>
            <p:ph type="body" sz="half" idx="2"/>
          </p:nvPr>
        </p:nvSpPr>
        <p:spPr/>
        <p:txBody>
          <a:bodyPr/>
          <a:lstStyle/>
          <a:p>
            <a:r>
              <a:rPr lang="pl-PL"/>
              <a:t>I document and publish my solution's docker image in the image repository accordingly</a:t>
            </a:r>
          </a:p>
        </p:txBody>
      </p:sp>
      <p:pic>
        <p:nvPicPr>
          <p:cNvPr id="8" name="Grafika 7" descr="Programista męski kontur">
            <a:extLst>
              <a:ext uri="{FF2B5EF4-FFF2-40B4-BE49-F238E27FC236}">
                <a16:creationId xmlns:a16="http://schemas.microsoft.com/office/drawing/2014/main" id="{A537809F-63FE-BD39-6175-63DCCFB4A3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2419" y="1942306"/>
            <a:ext cx="914400" cy="914400"/>
          </a:xfrm>
          <a:prstGeom prst="rect">
            <a:avLst/>
          </a:prstGeom>
        </p:spPr>
      </p:pic>
      <p:cxnSp>
        <p:nvCxnSpPr>
          <p:cNvPr id="9" name="Łącznik prosty ze strzałką 8">
            <a:extLst>
              <a:ext uri="{FF2B5EF4-FFF2-40B4-BE49-F238E27FC236}">
                <a16:creationId xmlns:a16="http://schemas.microsoft.com/office/drawing/2014/main" id="{54D3C62E-7428-12FE-D57E-B46051B5809A}"/>
              </a:ext>
            </a:extLst>
          </p:cNvPr>
          <p:cNvCxnSpPr>
            <a:cxnSpLocks/>
            <a:stCxn id="8" idx="3"/>
            <a:endCxn id="3" idx="1"/>
          </p:cNvCxnSpPr>
          <p:nvPr/>
        </p:nvCxnSpPr>
        <p:spPr>
          <a:xfrm>
            <a:off x="5026819" y="2399506"/>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Grafika 13" descr="Programista męski kontur">
            <a:extLst>
              <a:ext uri="{FF2B5EF4-FFF2-40B4-BE49-F238E27FC236}">
                <a16:creationId xmlns:a16="http://schemas.microsoft.com/office/drawing/2014/main" id="{FD77175D-0AD7-51A3-A3EB-9834A00340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35031" y="1942306"/>
            <a:ext cx="914400" cy="914400"/>
          </a:xfrm>
          <a:prstGeom prst="rect">
            <a:avLst/>
          </a:prstGeom>
        </p:spPr>
      </p:pic>
      <p:cxnSp>
        <p:nvCxnSpPr>
          <p:cNvPr id="15" name="Łącznik prosty ze strzałką 14">
            <a:extLst>
              <a:ext uri="{FF2B5EF4-FFF2-40B4-BE49-F238E27FC236}">
                <a16:creationId xmlns:a16="http://schemas.microsoft.com/office/drawing/2014/main" id="{63EC1928-0766-C3D8-61FC-2C752E6A51E9}"/>
              </a:ext>
            </a:extLst>
          </p:cNvPr>
          <p:cNvCxnSpPr>
            <a:cxnSpLocks/>
            <a:stCxn id="3" idx="3"/>
            <a:endCxn id="14" idx="1"/>
          </p:cNvCxnSpPr>
          <p:nvPr/>
        </p:nvCxnSpPr>
        <p:spPr>
          <a:xfrm>
            <a:off x="6588125" y="2399506"/>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473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D1D8119D-A7B9-424E-9DF4-F1C78DAE4290}"/>
              </a:ext>
            </a:extLst>
          </p:cNvPr>
          <p:cNvSpPr>
            <a:spLocks noGrp="1"/>
          </p:cNvSpPr>
          <p:nvPr>
            <p:ph type="ctrTitle"/>
          </p:nvPr>
        </p:nvSpPr>
        <p:spPr/>
        <p:txBody>
          <a:bodyPr/>
          <a:lstStyle/>
          <a:p>
            <a:r>
              <a:rPr lang="en-US"/>
              <a:t>Development</a:t>
            </a:r>
          </a:p>
        </p:txBody>
      </p:sp>
    </p:spTree>
    <p:extLst>
      <p:ext uri="{BB962C8B-B14F-4D97-AF65-F5344CB8AC3E}">
        <p14:creationId xmlns:p14="http://schemas.microsoft.com/office/powerpoint/2010/main" val="302970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8CE90E1-4E7E-CD35-FD1C-3C7D8A351A6F}"/>
              </a:ext>
            </a:extLst>
          </p:cNvPr>
          <p:cNvSpPr>
            <a:spLocks noGrp="1"/>
          </p:cNvSpPr>
          <p:nvPr>
            <p:ph type="title"/>
          </p:nvPr>
        </p:nvSpPr>
        <p:spPr/>
        <p:txBody>
          <a:bodyPr>
            <a:normAutofit/>
          </a:bodyPr>
          <a:lstStyle/>
          <a:p>
            <a:r>
              <a:rPr lang="pl-PL"/>
              <a:t>I want to pass host-specific data to the container (e.g. as runtime parameters)</a:t>
            </a:r>
          </a:p>
        </p:txBody>
      </p:sp>
      <p:sp>
        <p:nvSpPr>
          <p:cNvPr id="6" name="Symbol zastępczy tekstu 5">
            <a:extLst>
              <a:ext uri="{FF2B5EF4-FFF2-40B4-BE49-F238E27FC236}">
                <a16:creationId xmlns:a16="http://schemas.microsoft.com/office/drawing/2014/main" id="{21EFF5CB-6CF7-EE6C-019D-3BF360133EEF}"/>
              </a:ext>
            </a:extLst>
          </p:cNvPr>
          <p:cNvSpPr>
            <a:spLocks noGrp="1"/>
          </p:cNvSpPr>
          <p:nvPr>
            <p:ph type="body" sz="half" idx="2"/>
          </p:nvPr>
        </p:nvSpPr>
        <p:spPr/>
        <p:txBody>
          <a:bodyPr/>
          <a:lstStyle/>
          <a:p>
            <a:r>
              <a:rPr lang="pl-PL"/>
              <a:t>I use docker bind mount for this purpose</a:t>
            </a:r>
          </a:p>
        </p:txBody>
      </p:sp>
      <p:pic>
        <p:nvPicPr>
          <p:cNvPr id="7" name="Obraz 6">
            <a:extLst>
              <a:ext uri="{FF2B5EF4-FFF2-40B4-BE49-F238E27FC236}">
                <a16:creationId xmlns:a16="http://schemas.microsoft.com/office/drawing/2014/main" id="{599B5539-2E11-4783-486F-8B797AFB98ED}"/>
              </a:ext>
            </a:extLst>
          </p:cNvPr>
          <p:cNvPicPr>
            <a:picLocks noChangeAspect="1"/>
          </p:cNvPicPr>
          <p:nvPr/>
        </p:nvPicPr>
        <p:blipFill>
          <a:blip r:embed="rId2"/>
          <a:stretch>
            <a:fillRect/>
          </a:stretch>
        </p:blipFill>
        <p:spPr>
          <a:xfrm>
            <a:off x="6303295" y="2019968"/>
            <a:ext cx="854491" cy="958516"/>
          </a:xfrm>
          <a:prstGeom prst="rect">
            <a:avLst/>
          </a:prstGeom>
        </p:spPr>
      </p:pic>
      <p:pic>
        <p:nvPicPr>
          <p:cNvPr id="9" name="Grafika 8" descr="Serwer kontur">
            <a:extLst>
              <a:ext uri="{FF2B5EF4-FFF2-40B4-BE49-F238E27FC236}">
                <a16:creationId xmlns:a16="http://schemas.microsoft.com/office/drawing/2014/main" id="{7D78A2C4-7C74-46E0-9282-699EC68DF5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28695" y="2042026"/>
            <a:ext cx="914400" cy="914400"/>
          </a:xfrm>
          <a:prstGeom prst="rect">
            <a:avLst/>
          </a:prstGeom>
        </p:spPr>
      </p:pic>
      <p:cxnSp>
        <p:nvCxnSpPr>
          <p:cNvPr id="10" name="Łącznik prosty ze strzałką 9">
            <a:extLst>
              <a:ext uri="{FF2B5EF4-FFF2-40B4-BE49-F238E27FC236}">
                <a16:creationId xmlns:a16="http://schemas.microsoft.com/office/drawing/2014/main" id="{9A55DFFA-25D2-0CCA-C439-D694CDF018BA}"/>
              </a:ext>
            </a:extLst>
          </p:cNvPr>
          <p:cNvCxnSpPr>
            <a:cxnSpLocks/>
          </p:cNvCxnSpPr>
          <p:nvPr/>
        </p:nvCxnSpPr>
        <p:spPr>
          <a:xfrm>
            <a:off x="5433219" y="2404854"/>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pole tekstowe 10">
            <a:extLst>
              <a:ext uri="{FF2B5EF4-FFF2-40B4-BE49-F238E27FC236}">
                <a16:creationId xmlns:a16="http://schemas.microsoft.com/office/drawing/2014/main" id="{6C5E397C-7068-2932-7A94-54C05F407615}"/>
              </a:ext>
            </a:extLst>
          </p:cNvPr>
          <p:cNvSpPr txBox="1"/>
          <p:nvPr/>
        </p:nvSpPr>
        <p:spPr>
          <a:xfrm>
            <a:off x="5412359" y="2127855"/>
            <a:ext cx="676788" cy="261610"/>
          </a:xfrm>
          <a:prstGeom prst="rect">
            <a:avLst/>
          </a:prstGeom>
          <a:noFill/>
        </p:spPr>
        <p:txBody>
          <a:bodyPr wrap="none" rtlCol="0">
            <a:spAutoFit/>
          </a:bodyPr>
          <a:lstStyle/>
          <a:p>
            <a:r>
              <a:rPr lang="pl-PL" sz="1050">
                <a:latin typeface="Arial" panose="020B0604020202020204" pitchFamily="34" charset="0"/>
                <a:cs typeface="Arial" panose="020B0604020202020204" pitchFamily="34" charset="0"/>
              </a:rPr>
              <a:t>$(”env”)</a:t>
            </a:r>
          </a:p>
        </p:txBody>
      </p:sp>
    </p:spTree>
    <p:extLst>
      <p:ext uri="{BB962C8B-B14F-4D97-AF65-F5344CB8AC3E}">
        <p14:creationId xmlns:p14="http://schemas.microsoft.com/office/powerpoint/2010/main" val="117403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8CE90E1-4E7E-CD35-FD1C-3C7D8A351A6F}"/>
              </a:ext>
            </a:extLst>
          </p:cNvPr>
          <p:cNvSpPr>
            <a:spLocks noGrp="1"/>
          </p:cNvSpPr>
          <p:nvPr>
            <p:ph type="title"/>
          </p:nvPr>
        </p:nvSpPr>
        <p:spPr/>
        <p:txBody>
          <a:bodyPr>
            <a:normAutofit/>
          </a:bodyPr>
          <a:lstStyle/>
          <a:p>
            <a:r>
              <a:rPr lang="pl-PL"/>
              <a:t>I want to ensure the continuity of my application</a:t>
            </a:r>
          </a:p>
        </p:txBody>
      </p:sp>
      <p:sp>
        <p:nvSpPr>
          <p:cNvPr id="6" name="Symbol zastępczy tekstu 5">
            <a:extLst>
              <a:ext uri="{FF2B5EF4-FFF2-40B4-BE49-F238E27FC236}">
                <a16:creationId xmlns:a16="http://schemas.microsoft.com/office/drawing/2014/main" id="{21EFF5CB-6CF7-EE6C-019D-3BF360133EEF}"/>
              </a:ext>
            </a:extLst>
          </p:cNvPr>
          <p:cNvSpPr>
            <a:spLocks noGrp="1"/>
          </p:cNvSpPr>
          <p:nvPr>
            <p:ph type="body" sz="half" idx="2"/>
          </p:nvPr>
        </p:nvSpPr>
        <p:spPr/>
        <p:txBody>
          <a:bodyPr/>
          <a:lstStyle/>
          <a:p>
            <a:r>
              <a:rPr lang="pl-PL"/>
              <a:t>so that subsequent container runs with my application can use the results of previous runs</a:t>
            </a:r>
          </a:p>
          <a:p>
            <a:endParaRPr lang="pl-PL"/>
          </a:p>
          <a:p>
            <a:r>
              <a:rPr lang="pl-PL"/>
              <a:t>I use docker volume for this purpose</a:t>
            </a:r>
          </a:p>
          <a:p>
            <a:endParaRPr lang="pl-PL"/>
          </a:p>
          <a:p>
            <a:endParaRPr lang="pl-PL"/>
          </a:p>
        </p:txBody>
      </p:sp>
      <p:pic>
        <p:nvPicPr>
          <p:cNvPr id="21" name="Obraz 20">
            <a:extLst>
              <a:ext uri="{FF2B5EF4-FFF2-40B4-BE49-F238E27FC236}">
                <a16:creationId xmlns:a16="http://schemas.microsoft.com/office/drawing/2014/main" id="{CA564060-5B78-C56F-DB4F-FE88342BE41C}"/>
              </a:ext>
            </a:extLst>
          </p:cNvPr>
          <p:cNvPicPr>
            <a:picLocks noChangeAspect="1"/>
          </p:cNvPicPr>
          <p:nvPr/>
        </p:nvPicPr>
        <p:blipFill>
          <a:blip r:embed="rId2"/>
          <a:stretch>
            <a:fillRect/>
          </a:stretch>
        </p:blipFill>
        <p:spPr>
          <a:xfrm>
            <a:off x="4331525" y="1759284"/>
            <a:ext cx="4432811" cy="2224544"/>
          </a:xfrm>
          <a:prstGeom prst="rect">
            <a:avLst/>
          </a:prstGeom>
        </p:spPr>
      </p:pic>
    </p:spTree>
    <p:extLst>
      <p:ext uri="{BB962C8B-B14F-4D97-AF65-F5344CB8AC3E}">
        <p14:creationId xmlns:p14="http://schemas.microsoft.com/office/powerpoint/2010/main" val="2745979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8CE90E1-4E7E-CD35-FD1C-3C7D8A351A6F}"/>
              </a:ext>
            </a:extLst>
          </p:cNvPr>
          <p:cNvSpPr>
            <a:spLocks noGrp="1"/>
          </p:cNvSpPr>
          <p:nvPr>
            <p:ph type="title"/>
          </p:nvPr>
        </p:nvSpPr>
        <p:spPr/>
        <p:txBody>
          <a:bodyPr>
            <a:normAutofit/>
          </a:bodyPr>
          <a:lstStyle/>
          <a:p>
            <a:r>
              <a:rPr lang="pl-PL"/>
              <a:t>I want different containers to exchange data</a:t>
            </a:r>
          </a:p>
        </p:txBody>
      </p:sp>
      <p:sp>
        <p:nvSpPr>
          <p:cNvPr id="5" name="Symbol zastępczy zawartości 4">
            <a:extLst>
              <a:ext uri="{FF2B5EF4-FFF2-40B4-BE49-F238E27FC236}">
                <a16:creationId xmlns:a16="http://schemas.microsoft.com/office/drawing/2014/main" id="{FFBF4034-E077-97C2-07EA-D38060292D28}"/>
              </a:ext>
            </a:extLst>
          </p:cNvPr>
          <p:cNvSpPr>
            <a:spLocks noGrp="1"/>
          </p:cNvSpPr>
          <p:nvPr>
            <p:ph idx="1"/>
          </p:nvPr>
        </p:nvSpPr>
        <p:spPr/>
        <p:txBody>
          <a:bodyPr/>
          <a:lstStyle/>
          <a:p>
            <a:endParaRPr lang="pl-PL"/>
          </a:p>
        </p:txBody>
      </p:sp>
      <p:sp>
        <p:nvSpPr>
          <p:cNvPr id="6" name="Symbol zastępczy tekstu 5">
            <a:extLst>
              <a:ext uri="{FF2B5EF4-FFF2-40B4-BE49-F238E27FC236}">
                <a16:creationId xmlns:a16="http://schemas.microsoft.com/office/drawing/2014/main" id="{21EFF5CB-6CF7-EE6C-019D-3BF360133EEF}"/>
              </a:ext>
            </a:extLst>
          </p:cNvPr>
          <p:cNvSpPr>
            <a:spLocks noGrp="1"/>
          </p:cNvSpPr>
          <p:nvPr>
            <p:ph type="body" sz="half" idx="2"/>
          </p:nvPr>
        </p:nvSpPr>
        <p:spPr/>
        <p:txBody>
          <a:bodyPr/>
          <a:lstStyle/>
          <a:p>
            <a:r>
              <a:rPr lang="pl-PL"/>
              <a:t>I use docker volume for this purpose</a:t>
            </a:r>
          </a:p>
          <a:p>
            <a:endParaRPr lang="pl-PL"/>
          </a:p>
        </p:txBody>
      </p:sp>
      <p:grpSp>
        <p:nvGrpSpPr>
          <p:cNvPr id="7" name="Grupa 6">
            <a:extLst>
              <a:ext uri="{FF2B5EF4-FFF2-40B4-BE49-F238E27FC236}">
                <a16:creationId xmlns:a16="http://schemas.microsoft.com/office/drawing/2014/main" id="{1A4BD29A-27CE-6D0F-5043-D6B686E8C967}"/>
              </a:ext>
            </a:extLst>
          </p:cNvPr>
          <p:cNvGrpSpPr/>
          <p:nvPr/>
        </p:nvGrpSpPr>
        <p:grpSpPr>
          <a:xfrm>
            <a:off x="4847499" y="982179"/>
            <a:ext cx="3331832" cy="3612444"/>
            <a:chOff x="3879625" y="945105"/>
            <a:chExt cx="3331832" cy="3612444"/>
          </a:xfrm>
        </p:grpSpPr>
        <p:sp>
          <p:nvSpPr>
            <p:cNvPr id="8" name="Prostokąt zaokrąglony 7">
              <a:extLst>
                <a:ext uri="{FF2B5EF4-FFF2-40B4-BE49-F238E27FC236}">
                  <a16:creationId xmlns:a16="http://schemas.microsoft.com/office/drawing/2014/main" id="{350BB2C4-FC8A-4743-9258-747B0F414D2B}"/>
                </a:ext>
              </a:extLst>
            </p:cNvPr>
            <p:cNvSpPr/>
            <p:nvPr/>
          </p:nvSpPr>
          <p:spPr>
            <a:xfrm>
              <a:off x="3879625" y="2487506"/>
              <a:ext cx="729430" cy="718308"/>
            </a:xfrm>
            <a:prstGeom prst="roundRect">
              <a:avLst/>
            </a:prstGeom>
            <a:solidFill>
              <a:schemeClr val="accent1">
                <a:alpha val="11688"/>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rostokąt zaokrąglony 8">
              <a:extLst>
                <a:ext uri="{FF2B5EF4-FFF2-40B4-BE49-F238E27FC236}">
                  <a16:creationId xmlns:a16="http://schemas.microsoft.com/office/drawing/2014/main" id="{3C095A80-C7D6-C3D6-62D2-4F238AD3F144}"/>
                </a:ext>
              </a:extLst>
            </p:cNvPr>
            <p:cNvSpPr/>
            <p:nvPr/>
          </p:nvSpPr>
          <p:spPr>
            <a:xfrm>
              <a:off x="6482027" y="3839241"/>
              <a:ext cx="729430" cy="718308"/>
            </a:xfrm>
            <a:prstGeom prst="roundRect">
              <a:avLst/>
            </a:prstGeom>
            <a:solidFill>
              <a:schemeClr val="accent1">
                <a:alpha val="11688"/>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zaokrąglony 9">
              <a:extLst>
                <a:ext uri="{FF2B5EF4-FFF2-40B4-BE49-F238E27FC236}">
                  <a16:creationId xmlns:a16="http://schemas.microsoft.com/office/drawing/2014/main" id="{E3928298-0D9E-D496-F09E-98B462F3471F}"/>
                </a:ext>
              </a:extLst>
            </p:cNvPr>
            <p:cNvSpPr/>
            <p:nvPr/>
          </p:nvSpPr>
          <p:spPr>
            <a:xfrm>
              <a:off x="5900215" y="945105"/>
              <a:ext cx="729430" cy="718308"/>
            </a:xfrm>
            <a:prstGeom prst="roundRect">
              <a:avLst/>
            </a:prstGeom>
            <a:solidFill>
              <a:schemeClr val="accent1">
                <a:alpha val="11688"/>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1" name="Grafika 10" descr="Baza danych kontur">
              <a:extLst>
                <a:ext uri="{FF2B5EF4-FFF2-40B4-BE49-F238E27FC236}">
                  <a16:creationId xmlns:a16="http://schemas.microsoft.com/office/drawing/2014/main" id="{C229D98D-C235-F10D-11D3-EC4119A296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9179" y="2571750"/>
              <a:ext cx="612274" cy="612274"/>
            </a:xfrm>
            <a:prstGeom prst="rect">
              <a:avLst/>
            </a:prstGeom>
          </p:spPr>
        </p:pic>
        <p:grpSp>
          <p:nvGrpSpPr>
            <p:cNvPr id="12" name="Grupa 11">
              <a:extLst>
                <a:ext uri="{FF2B5EF4-FFF2-40B4-BE49-F238E27FC236}">
                  <a16:creationId xmlns:a16="http://schemas.microsoft.com/office/drawing/2014/main" id="{9307AD20-1424-7150-F297-D010C6DCB5D8}"/>
                </a:ext>
              </a:extLst>
            </p:cNvPr>
            <p:cNvGrpSpPr/>
            <p:nvPr/>
          </p:nvGrpSpPr>
          <p:grpSpPr>
            <a:xfrm rot="17409351">
              <a:off x="5673302" y="2063333"/>
              <a:ext cx="687578" cy="140579"/>
              <a:chOff x="5433219" y="2404854"/>
              <a:chExt cx="646906" cy="120316"/>
            </a:xfrm>
          </p:grpSpPr>
          <p:cxnSp>
            <p:nvCxnSpPr>
              <p:cNvPr id="19" name="Łącznik prosty ze strzałką 18">
                <a:extLst>
                  <a:ext uri="{FF2B5EF4-FFF2-40B4-BE49-F238E27FC236}">
                    <a16:creationId xmlns:a16="http://schemas.microsoft.com/office/drawing/2014/main" id="{B4BE4B25-47CD-F9A1-1F00-BDCDD624996D}"/>
                  </a:ext>
                </a:extLst>
              </p:cNvPr>
              <p:cNvCxnSpPr>
                <a:cxnSpLocks/>
              </p:cNvCxnSpPr>
              <p:nvPr/>
            </p:nvCxnSpPr>
            <p:spPr>
              <a:xfrm>
                <a:off x="5433219" y="2404854"/>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Łącznik prosty ze strzałką 19">
                <a:extLst>
                  <a:ext uri="{FF2B5EF4-FFF2-40B4-BE49-F238E27FC236}">
                    <a16:creationId xmlns:a16="http://schemas.microsoft.com/office/drawing/2014/main" id="{FCEF4EF0-1B06-242D-EB8B-68BD2AE068AE}"/>
                  </a:ext>
                </a:extLst>
              </p:cNvPr>
              <p:cNvCxnSpPr>
                <a:cxnSpLocks/>
              </p:cNvCxnSpPr>
              <p:nvPr/>
            </p:nvCxnSpPr>
            <p:spPr>
              <a:xfrm flipH="1">
                <a:off x="5433219" y="2525170"/>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upa 12">
              <a:extLst>
                <a:ext uri="{FF2B5EF4-FFF2-40B4-BE49-F238E27FC236}">
                  <a16:creationId xmlns:a16="http://schemas.microsoft.com/office/drawing/2014/main" id="{3F27A416-9195-B0F4-74D1-3409CB84DD3D}"/>
                </a:ext>
              </a:extLst>
            </p:cNvPr>
            <p:cNvGrpSpPr/>
            <p:nvPr/>
          </p:nvGrpSpPr>
          <p:grpSpPr>
            <a:xfrm rot="2914361">
              <a:off x="5839764" y="3409798"/>
              <a:ext cx="687578" cy="140579"/>
              <a:chOff x="5433219" y="2404854"/>
              <a:chExt cx="646906" cy="120316"/>
            </a:xfrm>
          </p:grpSpPr>
          <p:cxnSp>
            <p:nvCxnSpPr>
              <p:cNvPr id="17" name="Łącznik prosty ze strzałką 16">
                <a:extLst>
                  <a:ext uri="{FF2B5EF4-FFF2-40B4-BE49-F238E27FC236}">
                    <a16:creationId xmlns:a16="http://schemas.microsoft.com/office/drawing/2014/main" id="{2A0A7726-DCD3-71B3-CB07-81016A32BB86}"/>
                  </a:ext>
                </a:extLst>
              </p:cNvPr>
              <p:cNvCxnSpPr>
                <a:cxnSpLocks/>
              </p:cNvCxnSpPr>
              <p:nvPr/>
            </p:nvCxnSpPr>
            <p:spPr>
              <a:xfrm>
                <a:off x="5433219" y="2404854"/>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1DC6FBA7-6D26-537F-4DDC-8455709FA268}"/>
                  </a:ext>
                </a:extLst>
              </p:cNvPr>
              <p:cNvCxnSpPr>
                <a:cxnSpLocks/>
              </p:cNvCxnSpPr>
              <p:nvPr/>
            </p:nvCxnSpPr>
            <p:spPr>
              <a:xfrm flipH="1">
                <a:off x="5433219" y="2525170"/>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upa 13">
              <a:extLst>
                <a:ext uri="{FF2B5EF4-FFF2-40B4-BE49-F238E27FC236}">
                  <a16:creationId xmlns:a16="http://schemas.microsoft.com/office/drawing/2014/main" id="{C9B85AC2-5BAE-F68F-26A1-7BE3DC0262A1}"/>
                </a:ext>
              </a:extLst>
            </p:cNvPr>
            <p:cNvGrpSpPr/>
            <p:nvPr/>
          </p:nvGrpSpPr>
          <p:grpSpPr>
            <a:xfrm>
              <a:off x="4756922" y="2807597"/>
              <a:ext cx="687578" cy="140579"/>
              <a:chOff x="5433219" y="2404854"/>
              <a:chExt cx="646906" cy="120316"/>
            </a:xfrm>
          </p:grpSpPr>
          <p:cxnSp>
            <p:nvCxnSpPr>
              <p:cNvPr id="15" name="Łącznik prosty ze strzałką 14">
                <a:extLst>
                  <a:ext uri="{FF2B5EF4-FFF2-40B4-BE49-F238E27FC236}">
                    <a16:creationId xmlns:a16="http://schemas.microsoft.com/office/drawing/2014/main" id="{2F98C51F-9A28-44D9-CD4D-26CCA60E8B85}"/>
                  </a:ext>
                </a:extLst>
              </p:cNvPr>
              <p:cNvCxnSpPr>
                <a:cxnSpLocks/>
              </p:cNvCxnSpPr>
              <p:nvPr/>
            </p:nvCxnSpPr>
            <p:spPr>
              <a:xfrm>
                <a:off x="5433219" y="2404854"/>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Łącznik prosty ze strzałką 15">
                <a:extLst>
                  <a:ext uri="{FF2B5EF4-FFF2-40B4-BE49-F238E27FC236}">
                    <a16:creationId xmlns:a16="http://schemas.microsoft.com/office/drawing/2014/main" id="{ECF65A66-9E11-7ACA-C001-F1DBA992E159}"/>
                  </a:ext>
                </a:extLst>
              </p:cNvPr>
              <p:cNvCxnSpPr>
                <a:cxnSpLocks/>
              </p:cNvCxnSpPr>
              <p:nvPr/>
            </p:nvCxnSpPr>
            <p:spPr>
              <a:xfrm flipH="1">
                <a:off x="5433219" y="2525170"/>
                <a:ext cx="646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39437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8CE90E1-4E7E-CD35-FD1C-3C7D8A351A6F}"/>
              </a:ext>
            </a:extLst>
          </p:cNvPr>
          <p:cNvSpPr>
            <a:spLocks noGrp="1"/>
          </p:cNvSpPr>
          <p:nvPr>
            <p:ph type="title"/>
          </p:nvPr>
        </p:nvSpPr>
        <p:spPr/>
        <p:txBody>
          <a:bodyPr>
            <a:normAutofit/>
          </a:bodyPr>
          <a:lstStyle/>
          <a:p>
            <a:r>
              <a:rPr lang="pl-PL"/>
              <a:t>I want to store the data used by my containers with a cloud provider</a:t>
            </a:r>
          </a:p>
        </p:txBody>
      </p:sp>
      <p:pic>
        <p:nvPicPr>
          <p:cNvPr id="3" name="Symbol zastępczy zawartości 2" descr="Pobieranie z chmury kontur">
            <a:extLst>
              <a:ext uri="{FF2B5EF4-FFF2-40B4-BE49-F238E27FC236}">
                <a16:creationId xmlns:a16="http://schemas.microsoft.com/office/drawing/2014/main" id="{39C171F8-DB56-E849-3524-3B940E4AD22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678488" y="1177633"/>
            <a:ext cx="914400" cy="914400"/>
          </a:xfrm>
          <a:prstGeom prst="rect">
            <a:avLst/>
          </a:prstGeom>
        </p:spPr>
      </p:pic>
      <p:sp>
        <p:nvSpPr>
          <p:cNvPr id="6" name="Symbol zastępczy tekstu 5">
            <a:extLst>
              <a:ext uri="{FF2B5EF4-FFF2-40B4-BE49-F238E27FC236}">
                <a16:creationId xmlns:a16="http://schemas.microsoft.com/office/drawing/2014/main" id="{21EFF5CB-6CF7-EE6C-019D-3BF360133EEF}"/>
              </a:ext>
            </a:extLst>
          </p:cNvPr>
          <p:cNvSpPr>
            <a:spLocks noGrp="1"/>
          </p:cNvSpPr>
          <p:nvPr>
            <p:ph type="body" sz="half" idx="2"/>
          </p:nvPr>
        </p:nvSpPr>
        <p:spPr/>
        <p:txBody>
          <a:bodyPr/>
          <a:lstStyle/>
          <a:p>
            <a:r>
              <a:rPr lang="pl-PL"/>
              <a:t>I use docker volume for this purpose</a:t>
            </a:r>
          </a:p>
          <a:p>
            <a:endParaRPr lang="pl-PL"/>
          </a:p>
        </p:txBody>
      </p:sp>
      <p:pic>
        <p:nvPicPr>
          <p:cNvPr id="7" name="Obraz 6">
            <a:extLst>
              <a:ext uri="{FF2B5EF4-FFF2-40B4-BE49-F238E27FC236}">
                <a16:creationId xmlns:a16="http://schemas.microsoft.com/office/drawing/2014/main" id="{A283CEE4-B107-8763-DFBF-E73B5B410FAC}"/>
              </a:ext>
            </a:extLst>
          </p:cNvPr>
          <p:cNvPicPr>
            <a:picLocks noChangeAspect="1"/>
          </p:cNvPicPr>
          <p:nvPr/>
        </p:nvPicPr>
        <p:blipFill>
          <a:blip r:embed="rId4"/>
          <a:stretch>
            <a:fillRect/>
          </a:stretch>
        </p:blipFill>
        <p:spPr>
          <a:xfrm>
            <a:off x="5708440" y="2615991"/>
            <a:ext cx="854491" cy="958516"/>
          </a:xfrm>
          <a:prstGeom prst="rect">
            <a:avLst/>
          </a:prstGeom>
        </p:spPr>
      </p:pic>
      <p:pic>
        <p:nvPicPr>
          <p:cNvPr id="8" name="Obraz 7">
            <a:extLst>
              <a:ext uri="{FF2B5EF4-FFF2-40B4-BE49-F238E27FC236}">
                <a16:creationId xmlns:a16="http://schemas.microsoft.com/office/drawing/2014/main" id="{6BFBD44E-AACC-2A6D-655A-C615D9841B27}"/>
              </a:ext>
            </a:extLst>
          </p:cNvPr>
          <p:cNvPicPr>
            <a:picLocks noChangeAspect="1"/>
          </p:cNvPicPr>
          <p:nvPr/>
        </p:nvPicPr>
        <p:blipFill>
          <a:blip r:embed="rId5"/>
          <a:stretch>
            <a:fillRect/>
          </a:stretch>
        </p:blipFill>
        <p:spPr>
          <a:xfrm rot="10800000">
            <a:off x="5982280" y="2136274"/>
            <a:ext cx="306813" cy="435476"/>
          </a:xfrm>
          <a:prstGeom prst="rect">
            <a:avLst/>
          </a:prstGeom>
        </p:spPr>
      </p:pic>
    </p:spTree>
    <p:extLst>
      <p:ext uri="{BB962C8B-B14F-4D97-AF65-F5344CB8AC3E}">
        <p14:creationId xmlns:p14="http://schemas.microsoft.com/office/powerpoint/2010/main" val="10178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8CE90E1-4E7E-CD35-FD1C-3C7D8A351A6F}"/>
              </a:ext>
            </a:extLst>
          </p:cNvPr>
          <p:cNvSpPr>
            <a:spLocks noGrp="1"/>
          </p:cNvSpPr>
          <p:nvPr>
            <p:ph type="title"/>
          </p:nvPr>
        </p:nvSpPr>
        <p:spPr/>
        <p:txBody>
          <a:bodyPr>
            <a:normAutofit/>
          </a:bodyPr>
          <a:lstStyle/>
          <a:p>
            <a:r>
              <a:rPr lang="pl-PL"/>
              <a:t>I want to simulate a production environment</a:t>
            </a:r>
          </a:p>
        </p:txBody>
      </p:sp>
      <p:pic>
        <p:nvPicPr>
          <p:cNvPr id="10" name="Symbol zastępczy zawartości 9" descr="Kamera monitoringu kontur">
            <a:extLst>
              <a:ext uri="{FF2B5EF4-FFF2-40B4-BE49-F238E27FC236}">
                <a16:creationId xmlns:a16="http://schemas.microsoft.com/office/drawing/2014/main" id="{B503BFC4-C34D-F78F-1037-5456726884F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192377" y="1937116"/>
            <a:ext cx="914400" cy="914400"/>
          </a:xfrm>
          <a:prstGeom prst="rect">
            <a:avLst/>
          </a:prstGeom>
        </p:spPr>
      </p:pic>
      <p:sp>
        <p:nvSpPr>
          <p:cNvPr id="6" name="Symbol zastępczy tekstu 5">
            <a:extLst>
              <a:ext uri="{FF2B5EF4-FFF2-40B4-BE49-F238E27FC236}">
                <a16:creationId xmlns:a16="http://schemas.microsoft.com/office/drawing/2014/main" id="{21EFF5CB-6CF7-EE6C-019D-3BF360133EEF}"/>
              </a:ext>
            </a:extLst>
          </p:cNvPr>
          <p:cNvSpPr>
            <a:spLocks noGrp="1"/>
          </p:cNvSpPr>
          <p:nvPr>
            <p:ph type="body" sz="half" idx="2"/>
          </p:nvPr>
        </p:nvSpPr>
        <p:spPr/>
        <p:txBody>
          <a:bodyPr/>
          <a:lstStyle/>
          <a:p>
            <a:r>
              <a:rPr lang="pl-PL"/>
              <a:t>Our image analysis system is running on an NVidia Jetson Nano endpoint device</a:t>
            </a:r>
          </a:p>
          <a:p>
            <a:endParaRPr lang="pl-PL"/>
          </a:p>
          <a:p>
            <a:r>
              <a:rPr lang="pl-PL"/>
              <a:t>On my workstation, I want to simulate how the latest version of my model will behave on this device</a:t>
            </a:r>
          </a:p>
          <a:p>
            <a:endParaRPr lang="pl-PL"/>
          </a:p>
          <a:p>
            <a:r>
              <a:rPr lang="pl-PL"/>
              <a:t>To do this, I run a Docker container with an image of the end device</a:t>
            </a:r>
          </a:p>
        </p:txBody>
      </p:sp>
      <p:pic>
        <p:nvPicPr>
          <p:cNvPr id="11" name="Grafika 10" descr="Programista męski kontur">
            <a:extLst>
              <a:ext uri="{FF2B5EF4-FFF2-40B4-BE49-F238E27FC236}">
                <a16:creationId xmlns:a16="http://schemas.microsoft.com/office/drawing/2014/main" id="{7DF389F3-51BB-8BBE-7199-125F7A1B54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9955" y="1728233"/>
            <a:ext cx="914400" cy="914400"/>
          </a:xfrm>
          <a:prstGeom prst="rect">
            <a:avLst/>
          </a:prstGeom>
        </p:spPr>
      </p:pic>
      <p:cxnSp>
        <p:nvCxnSpPr>
          <p:cNvPr id="12" name="Łącznik prosty ze strzałką 11">
            <a:extLst>
              <a:ext uri="{FF2B5EF4-FFF2-40B4-BE49-F238E27FC236}">
                <a16:creationId xmlns:a16="http://schemas.microsoft.com/office/drawing/2014/main" id="{798B9CE7-508F-F623-7E82-BAFD6B15452A}"/>
              </a:ext>
            </a:extLst>
          </p:cNvPr>
          <p:cNvCxnSpPr>
            <a:cxnSpLocks/>
          </p:cNvCxnSpPr>
          <p:nvPr/>
        </p:nvCxnSpPr>
        <p:spPr>
          <a:xfrm flipH="1">
            <a:off x="5996925" y="2477250"/>
            <a:ext cx="687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rostokąt 12">
            <a:extLst>
              <a:ext uri="{FF2B5EF4-FFF2-40B4-BE49-F238E27FC236}">
                <a16:creationId xmlns:a16="http://schemas.microsoft.com/office/drawing/2014/main" id="{29F2E083-3A87-AD2E-804C-C8CED6AFA1D3}"/>
              </a:ext>
            </a:extLst>
          </p:cNvPr>
          <p:cNvSpPr/>
          <p:nvPr/>
        </p:nvSpPr>
        <p:spPr>
          <a:xfrm>
            <a:off x="6791158" y="1803781"/>
            <a:ext cx="1512759" cy="1223179"/>
          </a:xfrm>
          <a:prstGeom prst="rect">
            <a:avLst/>
          </a:prstGeom>
          <a:solidFill>
            <a:schemeClr val="accent1">
              <a:alpha val="1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a:extLst>
              <a:ext uri="{FF2B5EF4-FFF2-40B4-BE49-F238E27FC236}">
                <a16:creationId xmlns:a16="http://schemas.microsoft.com/office/drawing/2014/main" id="{17A913EF-20F6-A0FC-C6B0-A79EE3F8EC8B}"/>
              </a:ext>
            </a:extLst>
          </p:cNvPr>
          <p:cNvSpPr/>
          <p:nvPr/>
        </p:nvSpPr>
        <p:spPr>
          <a:xfrm>
            <a:off x="5256587" y="2271761"/>
            <a:ext cx="648723" cy="417965"/>
          </a:xfrm>
          <a:prstGeom prst="rect">
            <a:avLst/>
          </a:prstGeom>
          <a:solidFill>
            <a:schemeClr val="accent1">
              <a:alpha val="1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970785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8CE90E1-4E7E-CD35-FD1C-3C7D8A351A6F}"/>
              </a:ext>
            </a:extLst>
          </p:cNvPr>
          <p:cNvSpPr>
            <a:spLocks noGrp="1"/>
          </p:cNvSpPr>
          <p:nvPr>
            <p:ph type="title"/>
          </p:nvPr>
        </p:nvSpPr>
        <p:spPr/>
        <p:txBody>
          <a:bodyPr>
            <a:normAutofit/>
          </a:bodyPr>
          <a:lstStyle/>
          <a:p>
            <a:r>
              <a:rPr lang="pl-PL"/>
              <a:t>I want to run multiple services or a sequence of services on the edge device</a:t>
            </a:r>
          </a:p>
        </p:txBody>
      </p:sp>
      <p:sp>
        <p:nvSpPr>
          <p:cNvPr id="6" name="Symbol zastępczy tekstu 5">
            <a:extLst>
              <a:ext uri="{FF2B5EF4-FFF2-40B4-BE49-F238E27FC236}">
                <a16:creationId xmlns:a16="http://schemas.microsoft.com/office/drawing/2014/main" id="{21EFF5CB-6CF7-EE6C-019D-3BF360133EEF}"/>
              </a:ext>
            </a:extLst>
          </p:cNvPr>
          <p:cNvSpPr>
            <a:spLocks noGrp="1"/>
          </p:cNvSpPr>
          <p:nvPr>
            <p:ph type="body" sz="half" idx="2"/>
          </p:nvPr>
        </p:nvSpPr>
        <p:spPr/>
        <p:txBody>
          <a:bodyPr/>
          <a:lstStyle/>
          <a:p>
            <a:r>
              <a:rPr lang="pl-PL"/>
              <a:t>To do this, I use docker compose to create a launch of several services: in parallel or in the appropriate sequence</a:t>
            </a:r>
          </a:p>
          <a:p>
            <a:endParaRPr lang="pl-PL"/>
          </a:p>
        </p:txBody>
      </p:sp>
      <p:pic>
        <p:nvPicPr>
          <p:cNvPr id="7" name="Symbol zastępczy zawartości 9" descr="Kamera monitoringu kontur">
            <a:extLst>
              <a:ext uri="{FF2B5EF4-FFF2-40B4-BE49-F238E27FC236}">
                <a16:creationId xmlns:a16="http://schemas.microsoft.com/office/drawing/2014/main" id="{F77FE572-69B4-45D1-F9C2-74B7A1FC95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7374" y="2296074"/>
            <a:ext cx="914400" cy="914400"/>
          </a:xfrm>
          <a:prstGeom prst="rect">
            <a:avLst/>
          </a:prstGeom>
        </p:spPr>
      </p:pic>
      <p:sp>
        <p:nvSpPr>
          <p:cNvPr id="8" name="Prostokąt 7">
            <a:extLst>
              <a:ext uri="{FF2B5EF4-FFF2-40B4-BE49-F238E27FC236}">
                <a16:creationId xmlns:a16="http://schemas.microsoft.com/office/drawing/2014/main" id="{7F46A80A-8A9F-77EB-E019-F35CDE4329D3}"/>
              </a:ext>
            </a:extLst>
          </p:cNvPr>
          <p:cNvSpPr/>
          <p:nvPr/>
        </p:nvSpPr>
        <p:spPr>
          <a:xfrm>
            <a:off x="4376820" y="2108916"/>
            <a:ext cx="4309979" cy="2313358"/>
          </a:xfrm>
          <a:prstGeom prst="rect">
            <a:avLst/>
          </a:prstGeom>
          <a:solidFill>
            <a:schemeClr val="accent1">
              <a:alpha val="1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rostokąt 8">
            <a:extLst>
              <a:ext uri="{FF2B5EF4-FFF2-40B4-BE49-F238E27FC236}">
                <a16:creationId xmlns:a16="http://schemas.microsoft.com/office/drawing/2014/main" id="{25FE4834-1162-CBB4-7A75-4D106441733A}"/>
              </a:ext>
            </a:extLst>
          </p:cNvPr>
          <p:cNvSpPr/>
          <p:nvPr/>
        </p:nvSpPr>
        <p:spPr>
          <a:xfrm>
            <a:off x="6312570" y="3732532"/>
            <a:ext cx="348216" cy="24790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b="1">
                <a:solidFill>
                  <a:schemeClr val="tx1"/>
                </a:solidFill>
                <a:latin typeface="Arial" panose="020B0604020202020204" pitchFamily="34" charset="0"/>
                <a:cs typeface="Arial" panose="020B0604020202020204" pitchFamily="34" charset="0"/>
              </a:rPr>
              <a:t>a2</a:t>
            </a:r>
          </a:p>
        </p:txBody>
      </p:sp>
      <p:sp>
        <p:nvSpPr>
          <p:cNvPr id="10" name="Prostokąt zaokrąglony 9">
            <a:extLst>
              <a:ext uri="{FF2B5EF4-FFF2-40B4-BE49-F238E27FC236}">
                <a16:creationId xmlns:a16="http://schemas.microsoft.com/office/drawing/2014/main" id="{11C38810-5BEB-F07C-5C26-DC8BC1E5186F}"/>
              </a:ext>
            </a:extLst>
          </p:cNvPr>
          <p:cNvSpPr/>
          <p:nvPr/>
        </p:nvSpPr>
        <p:spPr>
          <a:xfrm>
            <a:off x="6932534" y="3732532"/>
            <a:ext cx="452360" cy="247902"/>
          </a:xfrm>
          <a:prstGeom prst="roundRect">
            <a:avLst>
              <a:gd name="adj" fmla="val 29241"/>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b="1">
                <a:solidFill>
                  <a:schemeClr val="tx1"/>
                </a:solidFill>
                <a:latin typeface="Arial" panose="020B0604020202020204" pitchFamily="34" charset="0"/>
                <a:cs typeface="Arial" panose="020B0604020202020204" pitchFamily="34" charset="0"/>
              </a:rPr>
              <a:t>k2</a:t>
            </a:r>
          </a:p>
        </p:txBody>
      </p:sp>
      <p:cxnSp>
        <p:nvCxnSpPr>
          <p:cNvPr id="11" name="Łącznik prosty ze strzałką 10">
            <a:extLst>
              <a:ext uri="{FF2B5EF4-FFF2-40B4-BE49-F238E27FC236}">
                <a16:creationId xmlns:a16="http://schemas.microsoft.com/office/drawing/2014/main" id="{E3DC9DF7-96ED-699E-C21F-B4D3E3CADC43}"/>
              </a:ext>
            </a:extLst>
          </p:cNvPr>
          <p:cNvCxnSpPr>
            <a:cxnSpLocks/>
            <a:stCxn id="9" idx="3"/>
            <a:endCxn id="10" idx="1"/>
          </p:cNvCxnSpPr>
          <p:nvPr/>
        </p:nvCxnSpPr>
        <p:spPr>
          <a:xfrm>
            <a:off x="6660786" y="3856483"/>
            <a:ext cx="271748"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Prostokąt 11">
            <a:extLst>
              <a:ext uri="{FF2B5EF4-FFF2-40B4-BE49-F238E27FC236}">
                <a16:creationId xmlns:a16="http://schemas.microsoft.com/office/drawing/2014/main" id="{5AA66487-FC95-73BB-D6A4-2D88EADB16D8}"/>
              </a:ext>
            </a:extLst>
          </p:cNvPr>
          <p:cNvSpPr/>
          <p:nvPr/>
        </p:nvSpPr>
        <p:spPr>
          <a:xfrm>
            <a:off x="4931537" y="3732531"/>
            <a:ext cx="452359" cy="24790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b="1">
                <a:solidFill>
                  <a:schemeClr val="tx1"/>
                </a:solidFill>
                <a:latin typeface="Arial" panose="020B0604020202020204" pitchFamily="34" charset="0"/>
                <a:cs typeface="Arial" panose="020B0604020202020204" pitchFamily="34" charset="0"/>
              </a:rPr>
              <a:t>a1</a:t>
            </a:r>
          </a:p>
        </p:txBody>
      </p:sp>
      <p:sp>
        <p:nvSpPr>
          <p:cNvPr id="13" name="Prostokąt zaokrąglony 12">
            <a:extLst>
              <a:ext uri="{FF2B5EF4-FFF2-40B4-BE49-F238E27FC236}">
                <a16:creationId xmlns:a16="http://schemas.microsoft.com/office/drawing/2014/main" id="{8CFB85FD-71C9-AFAD-6F23-1740C6D8FC3D}"/>
              </a:ext>
            </a:extLst>
          </p:cNvPr>
          <p:cNvSpPr/>
          <p:nvPr/>
        </p:nvSpPr>
        <p:spPr>
          <a:xfrm>
            <a:off x="5622053" y="3732531"/>
            <a:ext cx="452360" cy="247902"/>
          </a:xfrm>
          <a:prstGeom prst="roundRect">
            <a:avLst>
              <a:gd name="adj" fmla="val 29241"/>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b="1">
                <a:solidFill>
                  <a:schemeClr val="tx1"/>
                </a:solidFill>
                <a:latin typeface="Arial" panose="020B0604020202020204" pitchFamily="34" charset="0"/>
                <a:cs typeface="Arial" panose="020B0604020202020204" pitchFamily="34" charset="0"/>
              </a:rPr>
              <a:t>k1</a:t>
            </a:r>
          </a:p>
        </p:txBody>
      </p:sp>
      <p:cxnSp>
        <p:nvCxnSpPr>
          <p:cNvPr id="14" name="Łącznik łamany 13">
            <a:extLst>
              <a:ext uri="{FF2B5EF4-FFF2-40B4-BE49-F238E27FC236}">
                <a16:creationId xmlns:a16="http://schemas.microsoft.com/office/drawing/2014/main" id="{8410F969-B1A0-0DF4-0A9A-7660208495D0}"/>
              </a:ext>
            </a:extLst>
          </p:cNvPr>
          <p:cNvCxnSpPr>
            <a:cxnSpLocks/>
            <a:stCxn id="13" idx="3"/>
            <a:endCxn id="9" idx="1"/>
          </p:cNvCxnSpPr>
          <p:nvPr/>
        </p:nvCxnSpPr>
        <p:spPr>
          <a:xfrm>
            <a:off x="6074413" y="3856482"/>
            <a:ext cx="238157" cy="1"/>
          </a:xfrm>
          <a:prstGeom prst="bentConnector3">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a:extLst>
              <a:ext uri="{FF2B5EF4-FFF2-40B4-BE49-F238E27FC236}">
                <a16:creationId xmlns:a16="http://schemas.microsoft.com/office/drawing/2014/main" id="{38E062D1-77D8-9CD5-B473-ED3F1762BB25}"/>
              </a:ext>
            </a:extLst>
          </p:cNvPr>
          <p:cNvCxnSpPr>
            <a:cxnSpLocks/>
            <a:stCxn id="10" idx="3"/>
            <a:endCxn id="16" idx="1"/>
          </p:cNvCxnSpPr>
          <p:nvPr/>
        </p:nvCxnSpPr>
        <p:spPr>
          <a:xfrm>
            <a:off x="7384894" y="3856483"/>
            <a:ext cx="271748"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Prostokąt 15">
            <a:extLst>
              <a:ext uri="{FF2B5EF4-FFF2-40B4-BE49-F238E27FC236}">
                <a16:creationId xmlns:a16="http://schemas.microsoft.com/office/drawing/2014/main" id="{6C15679A-3E41-A544-077A-CCA799480198}"/>
              </a:ext>
            </a:extLst>
          </p:cNvPr>
          <p:cNvSpPr/>
          <p:nvPr/>
        </p:nvSpPr>
        <p:spPr>
          <a:xfrm>
            <a:off x="7656642" y="3732532"/>
            <a:ext cx="348216" cy="24790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noAutofit/>
          </a:bodyPr>
          <a:lstStyle/>
          <a:p>
            <a:pPr algn="ctr"/>
            <a:r>
              <a:rPr lang="pl-PL" sz="600" b="1">
                <a:solidFill>
                  <a:schemeClr val="tx1"/>
                </a:solidFill>
                <a:latin typeface="Arial" panose="020B0604020202020204" pitchFamily="34" charset="0"/>
                <a:cs typeface="Arial" panose="020B0604020202020204" pitchFamily="34" charset="0"/>
              </a:rPr>
              <a:t>a3</a:t>
            </a:r>
          </a:p>
        </p:txBody>
      </p:sp>
      <p:cxnSp>
        <p:nvCxnSpPr>
          <p:cNvPr id="17" name="Łącznik prosty ze strzałką 16">
            <a:extLst>
              <a:ext uri="{FF2B5EF4-FFF2-40B4-BE49-F238E27FC236}">
                <a16:creationId xmlns:a16="http://schemas.microsoft.com/office/drawing/2014/main" id="{FC5130AF-D54B-9FE6-1547-5039019F32A7}"/>
              </a:ext>
            </a:extLst>
          </p:cNvPr>
          <p:cNvCxnSpPr>
            <a:cxnSpLocks/>
            <a:stCxn id="16" idx="3"/>
          </p:cNvCxnSpPr>
          <p:nvPr/>
        </p:nvCxnSpPr>
        <p:spPr>
          <a:xfrm>
            <a:off x="8004858" y="3856483"/>
            <a:ext cx="271747"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1016B631-AFBE-3303-6FA6-60068E9595E6}"/>
              </a:ext>
            </a:extLst>
          </p:cNvPr>
          <p:cNvCxnSpPr>
            <a:cxnSpLocks/>
            <a:stCxn id="12" idx="3"/>
            <a:endCxn id="13" idx="1"/>
          </p:cNvCxnSpPr>
          <p:nvPr/>
        </p:nvCxnSpPr>
        <p:spPr>
          <a:xfrm>
            <a:off x="5383896" y="3856483"/>
            <a:ext cx="238157"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339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8CE90E1-4E7E-CD35-FD1C-3C7D8A351A6F}"/>
              </a:ext>
            </a:extLst>
          </p:cNvPr>
          <p:cNvSpPr>
            <a:spLocks noGrp="1"/>
          </p:cNvSpPr>
          <p:nvPr>
            <p:ph type="title"/>
          </p:nvPr>
        </p:nvSpPr>
        <p:spPr/>
        <p:txBody>
          <a:bodyPr>
            <a:normAutofit/>
          </a:bodyPr>
          <a:lstStyle/>
          <a:p>
            <a:r>
              <a:rPr lang="pl-PL"/>
              <a:t>I want to run my ML project in a scalable environment</a:t>
            </a:r>
          </a:p>
        </p:txBody>
      </p:sp>
      <p:sp>
        <p:nvSpPr>
          <p:cNvPr id="6" name="Symbol zastępczy tekstu 5">
            <a:extLst>
              <a:ext uri="{FF2B5EF4-FFF2-40B4-BE49-F238E27FC236}">
                <a16:creationId xmlns:a16="http://schemas.microsoft.com/office/drawing/2014/main" id="{21EFF5CB-6CF7-EE6C-019D-3BF360133EEF}"/>
              </a:ext>
            </a:extLst>
          </p:cNvPr>
          <p:cNvSpPr>
            <a:spLocks noGrp="1"/>
          </p:cNvSpPr>
          <p:nvPr>
            <p:ph type="body" sz="half" idx="2"/>
          </p:nvPr>
        </p:nvSpPr>
        <p:spPr/>
        <p:txBody>
          <a:bodyPr/>
          <a:lstStyle/>
          <a:p>
            <a:r>
              <a:rPr lang="pl-PL"/>
              <a:t>such as Kubernetes, or at a service provider (GCP, MS Azure or Amazon EC2)</a:t>
            </a:r>
          </a:p>
          <a:p>
            <a:endParaRPr lang="pl-PL"/>
          </a:p>
          <a:p>
            <a:r>
              <a:rPr lang="pl-PL"/>
              <a:t>I create a separate image for each component of my machine learning process</a:t>
            </a:r>
          </a:p>
          <a:p>
            <a:endParaRPr lang="pl-PL"/>
          </a:p>
          <a:p>
            <a:r>
              <a:rPr lang="pl-PL"/>
              <a:t>I use the Kubeflow system to manage the full process in Kubernetes</a:t>
            </a:r>
          </a:p>
        </p:txBody>
      </p:sp>
      <p:pic>
        <p:nvPicPr>
          <p:cNvPr id="3" name="Obraz 2">
            <a:extLst>
              <a:ext uri="{FF2B5EF4-FFF2-40B4-BE49-F238E27FC236}">
                <a16:creationId xmlns:a16="http://schemas.microsoft.com/office/drawing/2014/main" id="{ACD276BA-F92F-50F6-1BF5-A57FACB2E67C}"/>
              </a:ext>
            </a:extLst>
          </p:cNvPr>
          <p:cNvPicPr>
            <a:picLocks noChangeAspect="1"/>
          </p:cNvPicPr>
          <p:nvPr/>
        </p:nvPicPr>
        <p:blipFill>
          <a:blip r:embed="rId2"/>
          <a:stretch>
            <a:fillRect/>
          </a:stretch>
        </p:blipFill>
        <p:spPr>
          <a:xfrm>
            <a:off x="4668252" y="1814094"/>
            <a:ext cx="3682666" cy="1433710"/>
          </a:xfrm>
          <a:prstGeom prst="rect">
            <a:avLst/>
          </a:prstGeom>
        </p:spPr>
      </p:pic>
    </p:spTree>
    <p:extLst>
      <p:ext uri="{BB962C8B-B14F-4D97-AF65-F5344CB8AC3E}">
        <p14:creationId xmlns:p14="http://schemas.microsoft.com/office/powerpoint/2010/main" val="420092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a:extLst>
              <a:ext uri="{FF2B5EF4-FFF2-40B4-BE49-F238E27FC236}">
                <a16:creationId xmlns:a16="http://schemas.microsoft.com/office/drawing/2014/main" id="{2DB9A4EF-F3F0-25A1-0290-D92A67E5F5EE}"/>
              </a:ext>
            </a:extLst>
          </p:cNvPr>
          <p:cNvPicPr>
            <a:picLocks noChangeAspect="1"/>
          </p:cNvPicPr>
          <p:nvPr/>
        </p:nvPicPr>
        <p:blipFill>
          <a:blip r:embed="rId3"/>
          <a:stretch>
            <a:fillRect/>
          </a:stretch>
        </p:blipFill>
        <p:spPr>
          <a:xfrm>
            <a:off x="3703685" y="1828800"/>
            <a:ext cx="1736629" cy="1485900"/>
          </a:xfrm>
          <a:prstGeom prst="rect">
            <a:avLst/>
          </a:prstGeom>
        </p:spPr>
      </p:pic>
    </p:spTree>
    <p:extLst>
      <p:ext uri="{BB962C8B-B14F-4D97-AF65-F5344CB8AC3E}">
        <p14:creationId xmlns:p14="http://schemas.microsoft.com/office/powerpoint/2010/main" val="3139839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D1D8119D-A7B9-424E-9DF4-F1C78DAE4290}"/>
              </a:ext>
            </a:extLst>
          </p:cNvPr>
          <p:cNvSpPr>
            <a:spLocks noGrp="1"/>
          </p:cNvSpPr>
          <p:nvPr>
            <p:ph type="ctrTitle"/>
          </p:nvPr>
        </p:nvSpPr>
        <p:spPr/>
        <p:txBody>
          <a:bodyPr/>
          <a:lstStyle/>
          <a:p>
            <a:r>
              <a:rPr lang="en-US"/>
              <a:t>Necessary skills</a:t>
            </a:r>
          </a:p>
        </p:txBody>
      </p:sp>
      <p:sp>
        <p:nvSpPr>
          <p:cNvPr id="6" name="Podtytuł 5">
            <a:extLst>
              <a:ext uri="{FF2B5EF4-FFF2-40B4-BE49-F238E27FC236}">
                <a16:creationId xmlns:a16="http://schemas.microsoft.com/office/drawing/2014/main" id="{BB062FE5-FF3C-3043-849B-6076332CDD71}"/>
              </a:ext>
            </a:extLst>
          </p:cNvPr>
          <p:cNvSpPr>
            <a:spLocks noGrp="1"/>
          </p:cNvSpPr>
          <p:nvPr>
            <p:ph type="subTitle" idx="1"/>
          </p:nvPr>
        </p:nvSpPr>
        <p:spPr/>
        <p:txBody>
          <a:bodyPr/>
          <a:lstStyle/>
          <a:p>
            <a:r>
              <a:rPr lang="en-US"/>
              <a:t>What do you need to know to successfully implement containerization?</a:t>
            </a:r>
          </a:p>
        </p:txBody>
      </p:sp>
    </p:spTree>
    <p:extLst>
      <p:ext uri="{BB962C8B-B14F-4D97-AF65-F5344CB8AC3E}">
        <p14:creationId xmlns:p14="http://schemas.microsoft.com/office/powerpoint/2010/main" val="1270996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Standalone application</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Designing an image using Dockerfile</a:t>
            </a:r>
          </a:p>
          <a:p>
            <a:r>
              <a:rPr lang="pl-PL"/>
              <a:t>Building the image</a:t>
            </a:r>
          </a:p>
          <a:p>
            <a:r>
              <a:rPr lang="pl-PL"/>
              <a:t>Sharing the image with others</a:t>
            </a:r>
          </a:p>
          <a:p>
            <a:r>
              <a:rPr lang="pl-PL"/>
              <a:t>Downloading the image and running the container</a:t>
            </a:r>
          </a:p>
          <a:p>
            <a:endParaRPr lang="pl-PL"/>
          </a:p>
        </p:txBody>
      </p:sp>
      <p:pic>
        <p:nvPicPr>
          <p:cNvPr id="3" name="Obraz 2">
            <a:extLst>
              <a:ext uri="{FF2B5EF4-FFF2-40B4-BE49-F238E27FC236}">
                <a16:creationId xmlns:a16="http://schemas.microsoft.com/office/drawing/2014/main" id="{9E218F9A-693E-E4DA-0330-1EF12E53E270}"/>
              </a:ext>
            </a:extLst>
          </p:cNvPr>
          <p:cNvPicPr>
            <a:picLocks noChangeAspect="1"/>
          </p:cNvPicPr>
          <p:nvPr/>
        </p:nvPicPr>
        <p:blipFill>
          <a:blip r:embed="rId2"/>
          <a:stretch>
            <a:fillRect/>
          </a:stretch>
        </p:blipFill>
        <p:spPr>
          <a:xfrm>
            <a:off x="3694113" y="1963519"/>
            <a:ext cx="4992686" cy="1743909"/>
          </a:xfrm>
          <a:prstGeom prst="rect">
            <a:avLst/>
          </a:prstGeom>
        </p:spPr>
      </p:pic>
    </p:spTree>
    <p:extLst>
      <p:ext uri="{BB962C8B-B14F-4D97-AF65-F5344CB8AC3E}">
        <p14:creationId xmlns:p14="http://schemas.microsoft.com/office/powerpoint/2010/main" val="163996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Use of existing containers</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Identification and use of already created images</a:t>
            </a:r>
          </a:p>
          <a:p>
            <a:r>
              <a:rPr lang="pl-PL"/>
              <a:t>- from public repositories</a:t>
            </a:r>
          </a:p>
          <a:p>
            <a:r>
              <a:rPr lang="pl-PL"/>
              <a:t>- from your own repository</a:t>
            </a:r>
          </a:p>
          <a:p>
            <a:endParaRPr lang="pl-PL"/>
          </a:p>
        </p:txBody>
      </p:sp>
      <p:pic>
        <p:nvPicPr>
          <p:cNvPr id="7" name="Obraz 6">
            <a:extLst>
              <a:ext uri="{FF2B5EF4-FFF2-40B4-BE49-F238E27FC236}">
                <a16:creationId xmlns:a16="http://schemas.microsoft.com/office/drawing/2014/main" id="{588C2308-3D68-7F16-72D4-E11A271B9893}"/>
              </a:ext>
            </a:extLst>
          </p:cNvPr>
          <p:cNvPicPr>
            <a:picLocks noChangeAspect="1"/>
          </p:cNvPicPr>
          <p:nvPr/>
        </p:nvPicPr>
        <p:blipFill>
          <a:blip r:embed="rId2"/>
          <a:stretch>
            <a:fillRect/>
          </a:stretch>
        </p:blipFill>
        <p:spPr>
          <a:xfrm>
            <a:off x="4700899" y="748631"/>
            <a:ext cx="3336980" cy="3646237"/>
          </a:xfrm>
          <a:prstGeom prst="rect">
            <a:avLst/>
          </a:prstGeom>
        </p:spPr>
      </p:pic>
    </p:spTree>
    <p:extLst>
      <p:ext uri="{BB962C8B-B14F-4D97-AF65-F5344CB8AC3E}">
        <p14:creationId xmlns:p14="http://schemas.microsoft.com/office/powerpoint/2010/main" val="3854249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File exchange container&lt;&gt;host</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Selection and implementation of the case-optimal strategy for information exchange between containers and the host</a:t>
            </a:r>
          </a:p>
          <a:p>
            <a:endParaRPr lang="pl-PL"/>
          </a:p>
          <a:p>
            <a:r>
              <a:rPr lang="pl-PL"/>
              <a:t>Information</a:t>
            </a:r>
          </a:p>
          <a:p>
            <a:r>
              <a:rPr lang="pl-PL"/>
              <a:t>- Data</a:t>
            </a:r>
          </a:p>
          <a:p>
            <a:r>
              <a:rPr lang="pl-PL"/>
              <a:t>- Control parameters</a:t>
            </a:r>
          </a:p>
          <a:p>
            <a:r>
              <a:rPr lang="pl-PL"/>
              <a:t>- Files</a:t>
            </a:r>
          </a:p>
          <a:p>
            <a:endParaRPr lang="pl-PL"/>
          </a:p>
          <a:p>
            <a:r>
              <a:rPr lang="pl-PL"/>
              <a:t>Methods</a:t>
            </a:r>
          </a:p>
          <a:p>
            <a:r>
              <a:rPr lang="pl-PL"/>
              <a:t>- Docker volume</a:t>
            </a:r>
          </a:p>
          <a:p>
            <a:r>
              <a:rPr lang="pl-PL"/>
              <a:t>- Docker bind-mount</a:t>
            </a:r>
          </a:p>
          <a:p>
            <a:r>
              <a:rPr lang="pl-PL"/>
              <a:t>- Networking</a:t>
            </a:r>
          </a:p>
          <a:p>
            <a:endParaRPr lang="pl-PL"/>
          </a:p>
        </p:txBody>
      </p:sp>
      <p:pic>
        <p:nvPicPr>
          <p:cNvPr id="2" name="Obraz 1">
            <a:extLst>
              <a:ext uri="{FF2B5EF4-FFF2-40B4-BE49-F238E27FC236}">
                <a16:creationId xmlns:a16="http://schemas.microsoft.com/office/drawing/2014/main" id="{7548C3A8-9AFF-26EF-3D50-9E85C2A7E1D3}"/>
              </a:ext>
            </a:extLst>
          </p:cNvPr>
          <p:cNvPicPr>
            <a:picLocks noChangeAspect="1"/>
          </p:cNvPicPr>
          <p:nvPr/>
        </p:nvPicPr>
        <p:blipFill>
          <a:blip r:embed="rId2"/>
          <a:stretch>
            <a:fillRect/>
          </a:stretch>
        </p:blipFill>
        <p:spPr>
          <a:xfrm>
            <a:off x="4396635" y="1587699"/>
            <a:ext cx="4064000" cy="2495550"/>
          </a:xfrm>
          <a:prstGeom prst="rect">
            <a:avLst/>
          </a:prstGeom>
        </p:spPr>
      </p:pic>
    </p:spTree>
    <p:extLst>
      <p:ext uri="{BB962C8B-B14F-4D97-AF65-F5344CB8AC3E}">
        <p14:creationId xmlns:p14="http://schemas.microsoft.com/office/powerpoint/2010/main" val="2002850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Multi-container applications</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Designing, provisioning, and running multi-container applications:</a:t>
            </a:r>
          </a:p>
          <a:p>
            <a:r>
              <a:rPr lang="pl-PL"/>
              <a:t>- Parallel, independent services</a:t>
            </a:r>
          </a:p>
          <a:p>
            <a:r>
              <a:rPr lang="pl-PL"/>
              <a:t>- Services exchanging data with each other</a:t>
            </a:r>
          </a:p>
          <a:p>
            <a:r>
              <a:rPr lang="pl-PL"/>
              <a:t>- Services running sequentially</a:t>
            </a:r>
          </a:p>
          <a:p>
            <a:endParaRPr lang="pl-PL"/>
          </a:p>
        </p:txBody>
      </p:sp>
      <p:pic>
        <p:nvPicPr>
          <p:cNvPr id="2" name="Obraz 1">
            <a:extLst>
              <a:ext uri="{FF2B5EF4-FFF2-40B4-BE49-F238E27FC236}">
                <a16:creationId xmlns:a16="http://schemas.microsoft.com/office/drawing/2014/main" id="{81E577E1-F6EB-45FC-297D-63DE12DEA9EB}"/>
              </a:ext>
            </a:extLst>
          </p:cNvPr>
          <p:cNvPicPr>
            <a:picLocks noChangeAspect="1"/>
          </p:cNvPicPr>
          <p:nvPr/>
        </p:nvPicPr>
        <p:blipFill>
          <a:blip r:embed="rId2"/>
          <a:stretch>
            <a:fillRect/>
          </a:stretch>
        </p:blipFill>
        <p:spPr>
          <a:xfrm>
            <a:off x="4377629" y="1655131"/>
            <a:ext cx="4230795" cy="2415827"/>
          </a:xfrm>
          <a:prstGeom prst="rect">
            <a:avLst/>
          </a:prstGeom>
        </p:spPr>
      </p:pic>
    </p:spTree>
    <p:extLst>
      <p:ext uri="{BB962C8B-B14F-4D97-AF65-F5344CB8AC3E}">
        <p14:creationId xmlns:p14="http://schemas.microsoft.com/office/powerpoint/2010/main" val="4152927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Image, container and volume management</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Command line</a:t>
            </a:r>
          </a:p>
          <a:p>
            <a:endParaRPr lang="pl-PL"/>
          </a:p>
          <a:p>
            <a:r>
              <a:rPr lang="pl-PL"/>
              <a:t>Docker Desktop application</a:t>
            </a:r>
          </a:p>
          <a:p>
            <a:endParaRPr lang="pl-PL"/>
          </a:p>
          <a:p>
            <a:r>
              <a:rPr lang="pl-PL"/>
              <a:t>IDE environments, such as MS VSCode</a:t>
            </a:r>
          </a:p>
          <a:p>
            <a:endParaRPr lang="pl-PL"/>
          </a:p>
        </p:txBody>
      </p:sp>
      <p:pic>
        <p:nvPicPr>
          <p:cNvPr id="2" name="Obraz 1">
            <a:extLst>
              <a:ext uri="{FF2B5EF4-FFF2-40B4-BE49-F238E27FC236}">
                <a16:creationId xmlns:a16="http://schemas.microsoft.com/office/drawing/2014/main" id="{343926EA-32DA-611E-89CA-AF270AEE0A7F}"/>
              </a:ext>
            </a:extLst>
          </p:cNvPr>
          <p:cNvPicPr>
            <a:picLocks noChangeAspect="1"/>
          </p:cNvPicPr>
          <p:nvPr/>
        </p:nvPicPr>
        <p:blipFill>
          <a:blip r:embed="rId2"/>
          <a:stretch>
            <a:fillRect/>
          </a:stretch>
        </p:blipFill>
        <p:spPr>
          <a:xfrm>
            <a:off x="4747342" y="858710"/>
            <a:ext cx="3261443" cy="3953527"/>
          </a:xfrm>
          <a:prstGeom prst="rect">
            <a:avLst/>
          </a:prstGeom>
        </p:spPr>
      </p:pic>
    </p:spTree>
    <p:extLst>
      <p:ext uri="{BB962C8B-B14F-4D97-AF65-F5344CB8AC3E}">
        <p14:creationId xmlns:p14="http://schemas.microsoft.com/office/powerpoint/2010/main" val="427421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56083DFD-DBFF-D6CE-5E0D-1C573F2255CA}"/>
              </a:ext>
            </a:extLst>
          </p:cNvPr>
          <p:cNvSpPr txBox="1"/>
          <p:nvPr/>
        </p:nvSpPr>
        <p:spPr>
          <a:xfrm>
            <a:off x="483773" y="1235844"/>
            <a:ext cx="1731654" cy="2375248"/>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27000" rIns="108000" bIns="27000" rtlCol="0" anchor="t">
            <a:noAutofit/>
          </a:bodyPr>
          <a:lstStyle>
            <a:defPPr>
              <a:defRPr lang="pl-PL"/>
            </a:defPPr>
            <a:lvl1pPr algn="ctr">
              <a:defRPr sz="1000">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pl-PL">
              <a:solidFill>
                <a:schemeClr val="tx1"/>
              </a:solidFill>
            </a:endParaRPr>
          </a:p>
          <a:p>
            <a:pPr algn="l"/>
            <a:endParaRPr lang="pl-PL">
              <a:solidFill>
                <a:schemeClr val="tx1"/>
              </a:solidFill>
            </a:endParaRPr>
          </a:p>
          <a:p>
            <a:pPr algn="l"/>
            <a:r>
              <a:rPr lang="pl-PL">
                <a:solidFill>
                  <a:schemeClr val="tx1"/>
                </a:solidFill>
              </a:rPr>
              <a:t>Docker.com account</a:t>
            </a:r>
          </a:p>
          <a:p>
            <a:pPr algn="l"/>
            <a:endParaRPr lang="pl-PL">
              <a:solidFill>
                <a:schemeClr val="tx1"/>
              </a:solidFill>
            </a:endParaRPr>
          </a:p>
          <a:p>
            <a:pPr algn="l"/>
            <a:r>
              <a:rPr lang="pl-PL">
                <a:solidFill>
                  <a:schemeClr val="tx1"/>
                </a:solidFill>
              </a:rPr>
              <a:t>Docker application</a:t>
            </a:r>
          </a:p>
          <a:p>
            <a:pPr algn="l"/>
            <a:endParaRPr lang="pl-PL">
              <a:solidFill>
                <a:schemeClr val="tx1"/>
              </a:solidFill>
            </a:endParaRPr>
          </a:p>
          <a:p>
            <a:pPr algn="l"/>
            <a:r>
              <a:rPr lang="pl-PL">
                <a:solidFill>
                  <a:schemeClr val="tx1"/>
                </a:solidFill>
              </a:rPr>
              <a:t>The docker hub repository</a:t>
            </a:r>
          </a:p>
          <a:p>
            <a:pPr algn="l"/>
            <a:endParaRPr lang="pl-PL" sz="1100">
              <a:solidFill>
                <a:schemeClr val="tx1"/>
              </a:solidFill>
            </a:endParaRPr>
          </a:p>
          <a:p>
            <a:pPr algn="l"/>
            <a:endParaRPr lang="pl-PL" sz="1100">
              <a:solidFill>
                <a:schemeClr val="tx1"/>
              </a:solidFill>
            </a:endParaRPr>
          </a:p>
        </p:txBody>
      </p:sp>
      <p:sp>
        <p:nvSpPr>
          <p:cNvPr id="8" name="pole tekstowe 7">
            <a:extLst>
              <a:ext uri="{FF2B5EF4-FFF2-40B4-BE49-F238E27FC236}">
                <a16:creationId xmlns:a16="http://schemas.microsoft.com/office/drawing/2014/main" id="{F248C6FD-14C8-4B4A-57C4-62CA2D316F92}"/>
              </a:ext>
            </a:extLst>
          </p:cNvPr>
          <p:cNvSpPr txBox="1"/>
          <p:nvPr/>
        </p:nvSpPr>
        <p:spPr>
          <a:xfrm>
            <a:off x="2990335" y="1235844"/>
            <a:ext cx="3163330" cy="2375248"/>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27000" rIns="108000" bIns="27000" rtlCol="0" anchor="t">
            <a:noAutofit/>
          </a:bodyPr>
          <a:lstStyle>
            <a:defPPr>
              <a:defRPr lang="pl-PL"/>
            </a:defPPr>
            <a:lvl1pPr algn="ctr">
              <a:defRPr sz="1600">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pl-PL">
              <a:solidFill>
                <a:schemeClr val="tx1"/>
              </a:solidFill>
            </a:endParaRPr>
          </a:p>
          <a:p>
            <a:pPr algn="l"/>
            <a:endParaRPr lang="pl-PL">
              <a:solidFill>
                <a:schemeClr val="tx1"/>
              </a:solidFill>
            </a:endParaRPr>
          </a:p>
        </p:txBody>
      </p:sp>
      <p:sp>
        <p:nvSpPr>
          <p:cNvPr id="9" name="pole tekstowe 8">
            <a:extLst>
              <a:ext uri="{FF2B5EF4-FFF2-40B4-BE49-F238E27FC236}">
                <a16:creationId xmlns:a16="http://schemas.microsoft.com/office/drawing/2014/main" id="{7B107A19-CBAF-9658-EEBB-B4732A4C49D7}"/>
              </a:ext>
            </a:extLst>
          </p:cNvPr>
          <p:cNvSpPr txBox="1"/>
          <p:nvPr/>
        </p:nvSpPr>
        <p:spPr>
          <a:xfrm>
            <a:off x="7022353" y="1235844"/>
            <a:ext cx="1731654" cy="2375248"/>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27000" rIns="108000" bIns="27000" rtlCol="0" anchor="t">
            <a:noAutofit/>
          </a:bodyPr>
          <a:lstStyle>
            <a:defPPr>
              <a:defRPr lang="pl-PL"/>
            </a:defPPr>
            <a:lvl1pPr algn="ctr">
              <a:defRPr sz="1600">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pl-PL" sz="1000">
              <a:solidFill>
                <a:schemeClr val="tx1"/>
              </a:solidFill>
            </a:endParaRPr>
          </a:p>
          <a:p>
            <a:pPr algn="l"/>
            <a:endParaRPr lang="pl-PL" sz="1000">
              <a:solidFill>
                <a:schemeClr val="tx1"/>
              </a:solidFill>
            </a:endParaRPr>
          </a:p>
          <a:p>
            <a:pPr algn="l"/>
            <a:r>
              <a:rPr lang="pl-PL" sz="1000">
                <a:solidFill>
                  <a:schemeClr val="tx1"/>
                </a:solidFill>
              </a:rPr>
              <a:t>Local launch</a:t>
            </a:r>
          </a:p>
          <a:p>
            <a:pPr algn="l"/>
            <a:endParaRPr lang="pl-PL" sz="1000">
              <a:solidFill>
                <a:schemeClr val="tx1"/>
              </a:solidFill>
            </a:endParaRPr>
          </a:p>
          <a:p>
            <a:pPr algn="l"/>
            <a:r>
              <a:rPr lang="pl-PL" sz="1000">
                <a:solidFill>
                  <a:schemeClr val="tx1"/>
                </a:solidFill>
              </a:rPr>
              <a:t>Publishing</a:t>
            </a:r>
          </a:p>
          <a:p>
            <a:pPr algn="l"/>
            <a:endParaRPr lang="pl-PL" sz="1000">
              <a:solidFill>
                <a:schemeClr val="tx1"/>
              </a:solidFill>
            </a:endParaRPr>
          </a:p>
          <a:p>
            <a:pPr algn="l"/>
            <a:r>
              <a:rPr lang="pl-PL" sz="1000">
                <a:solidFill>
                  <a:schemeClr val="tx1"/>
                </a:solidFill>
              </a:rPr>
              <a:t>Launching in another system</a:t>
            </a:r>
          </a:p>
        </p:txBody>
      </p:sp>
      <p:sp>
        <p:nvSpPr>
          <p:cNvPr id="11" name="pole tekstowe 10">
            <a:extLst>
              <a:ext uri="{FF2B5EF4-FFF2-40B4-BE49-F238E27FC236}">
                <a16:creationId xmlns:a16="http://schemas.microsoft.com/office/drawing/2014/main" id="{0B7BB65E-1FB5-F967-FA54-6C8815654846}"/>
              </a:ext>
            </a:extLst>
          </p:cNvPr>
          <p:cNvSpPr txBox="1"/>
          <p:nvPr/>
        </p:nvSpPr>
        <p:spPr>
          <a:xfrm>
            <a:off x="483772" y="849201"/>
            <a:ext cx="1731655" cy="307777"/>
          </a:xfrm>
          <a:prstGeom prst="rect">
            <a:avLst/>
          </a:prstGeom>
          <a:noFill/>
        </p:spPr>
        <p:txBody>
          <a:bodyPr wrap="square">
            <a:spAutoFit/>
          </a:bodyPr>
          <a:lstStyle/>
          <a:p>
            <a:pPr algn="ctr"/>
            <a:r>
              <a:rPr lang="pl-PL" sz="1400">
                <a:solidFill>
                  <a:schemeClr val="tx1"/>
                </a:solidFill>
                <a:latin typeface="Arial" panose="020B0604020202020204" pitchFamily="34" charset="0"/>
                <a:cs typeface="Arial" panose="020B0604020202020204" pitchFamily="34" charset="0"/>
              </a:rPr>
              <a:t>Setup</a:t>
            </a:r>
          </a:p>
        </p:txBody>
      </p:sp>
      <p:sp>
        <p:nvSpPr>
          <p:cNvPr id="12" name="pole tekstowe 11">
            <a:extLst>
              <a:ext uri="{FF2B5EF4-FFF2-40B4-BE49-F238E27FC236}">
                <a16:creationId xmlns:a16="http://schemas.microsoft.com/office/drawing/2014/main" id="{7625E779-4E7F-0BCB-EF3D-4BC86F13C506}"/>
              </a:ext>
            </a:extLst>
          </p:cNvPr>
          <p:cNvSpPr txBox="1"/>
          <p:nvPr/>
        </p:nvSpPr>
        <p:spPr>
          <a:xfrm>
            <a:off x="2892747" y="849201"/>
            <a:ext cx="3358506" cy="307777"/>
          </a:xfrm>
          <a:prstGeom prst="rect">
            <a:avLst/>
          </a:prstGeom>
          <a:noFill/>
        </p:spPr>
        <p:txBody>
          <a:bodyPr wrap="square">
            <a:spAutoFit/>
          </a:bodyPr>
          <a:lstStyle/>
          <a:p>
            <a:pPr algn="ctr"/>
            <a:r>
              <a:rPr lang="pl-PL" sz="1400">
                <a:solidFill>
                  <a:schemeClr val="tx1"/>
                </a:solidFill>
                <a:latin typeface="Arial" panose="020B0604020202020204" pitchFamily="34" charset="0"/>
                <a:cs typeface="Arial" panose="020B0604020202020204" pitchFamily="34" charset="0"/>
              </a:rPr>
              <a:t>Image</a:t>
            </a:r>
          </a:p>
        </p:txBody>
      </p:sp>
      <p:sp>
        <p:nvSpPr>
          <p:cNvPr id="13" name="pole tekstowe 12">
            <a:extLst>
              <a:ext uri="{FF2B5EF4-FFF2-40B4-BE49-F238E27FC236}">
                <a16:creationId xmlns:a16="http://schemas.microsoft.com/office/drawing/2014/main" id="{63958592-DA95-1ADC-C5F9-4E7072A43967}"/>
              </a:ext>
            </a:extLst>
          </p:cNvPr>
          <p:cNvSpPr txBox="1"/>
          <p:nvPr/>
        </p:nvSpPr>
        <p:spPr>
          <a:xfrm>
            <a:off x="7022353" y="849201"/>
            <a:ext cx="1731655" cy="307777"/>
          </a:xfrm>
          <a:prstGeom prst="rect">
            <a:avLst/>
          </a:prstGeom>
          <a:noFill/>
        </p:spPr>
        <p:txBody>
          <a:bodyPr wrap="square">
            <a:spAutoFit/>
          </a:bodyPr>
          <a:lstStyle/>
          <a:p>
            <a:pPr algn="ctr"/>
            <a:r>
              <a:rPr lang="pl-PL" sz="1400">
                <a:solidFill>
                  <a:schemeClr val="tx1"/>
                </a:solidFill>
                <a:latin typeface="Arial" panose="020B0604020202020204" pitchFamily="34" charset="0"/>
                <a:cs typeface="Arial" panose="020B0604020202020204" pitchFamily="34" charset="0"/>
              </a:rPr>
              <a:t>Container</a:t>
            </a:r>
          </a:p>
        </p:txBody>
      </p:sp>
      <p:cxnSp>
        <p:nvCxnSpPr>
          <p:cNvPr id="14" name="Łącznik prosty ze strzałką 13">
            <a:extLst>
              <a:ext uri="{FF2B5EF4-FFF2-40B4-BE49-F238E27FC236}">
                <a16:creationId xmlns:a16="http://schemas.microsoft.com/office/drawing/2014/main" id="{A874DF09-4458-5C69-0867-1239AB01C804}"/>
              </a:ext>
            </a:extLst>
          </p:cNvPr>
          <p:cNvCxnSpPr>
            <a:cxnSpLocks/>
            <a:stCxn id="7" idx="3"/>
            <a:endCxn id="8" idx="1"/>
          </p:cNvCxnSpPr>
          <p:nvPr/>
        </p:nvCxnSpPr>
        <p:spPr>
          <a:xfrm>
            <a:off x="2215427" y="2423468"/>
            <a:ext cx="774908" cy="0"/>
          </a:xfrm>
          <a:prstGeom prst="straightConnector1">
            <a:avLst/>
          </a:prstGeom>
          <a:ln>
            <a:tailEnd type="triangle" w="sm" len="med"/>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a:extLst>
              <a:ext uri="{FF2B5EF4-FFF2-40B4-BE49-F238E27FC236}">
                <a16:creationId xmlns:a16="http://schemas.microsoft.com/office/drawing/2014/main" id="{D1C5BC63-3287-3847-DA45-F16BECB027A8}"/>
              </a:ext>
            </a:extLst>
          </p:cNvPr>
          <p:cNvCxnSpPr>
            <a:cxnSpLocks/>
            <a:stCxn id="8" idx="3"/>
            <a:endCxn id="9" idx="1"/>
          </p:cNvCxnSpPr>
          <p:nvPr/>
        </p:nvCxnSpPr>
        <p:spPr>
          <a:xfrm>
            <a:off x="6153665" y="2423468"/>
            <a:ext cx="868688" cy="0"/>
          </a:xfrm>
          <a:prstGeom prst="straightConnector1">
            <a:avLst/>
          </a:prstGeom>
          <a:ln>
            <a:tailEnd type="triangle" w="sm" len="med"/>
          </a:ln>
        </p:spPr>
        <p:style>
          <a:lnRef idx="1">
            <a:schemeClr val="accent1"/>
          </a:lnRef>
          <a:fillRef idx="0">
            <a:schemeClr val="accent1"/>
          </a:fillRef>
          <a:effectRef idx="0">
            <a:schemeClr val="accent1"/>
          </a:effectRef>
          <a:fontRef idx="minor">
            <a:schemeClr val="tx1"/>
          </a:fontRef>
        </p:style>
      </p:cxnSp>
      <p:sp>
        <p:nvSpPr>
          <p:cNvPr id="20" name="pole tekstowe 19">
            <a:extLst>
              <a:ext uri="{FF2B5EF4-FFF2-40B4-BE49-F238E27FC236}">
                <a16:creationId xmlns:a16="http://schemas.microsoft.com/office/drawing/2014/main" id="{036340A9-7A19-586C-C692-4FF061FAA6AC}"/>
              </a:ext>
            </a:extLst>
          </p:cNvPr>
          <p:cNvSpPr txBox="1"/>
          <p:nvPr/>
        </p:nvSpPr>
        <p:spPr>
          <a:xfrm>
            <a:off x="3081254" y="1760154"/>
            <a:ext cx="772659" cy="1623191"/>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27000" rIns="108000" bIns="27000" rtlCol="0" anchor="t">
            <a:noAutofit/>
          </a:bodyPr>
          <a:lstStyle>
            <a:defPPr>
              <a:defRPr lang="pl-PL"/>
            </a:defPPr>
            <a:lvl1pPr algn="ctr">
              <a:defRPr sz="1000">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pl-PL" sz="1050">
              <a:solidFill>
                <a:schemeClr val="tx1"/>
              </a:solidFill>
            </a:endParaRPr>
          </a:p>
          <a:p>
            <a:r>
              <a:rPr lang="pl-PL" sz="800">
                <a:solidFill>
                  <a:schemeClr val="tx1"/>
                </a:solidFill>
              </a:rPr>
              <a:t>Your App</a:t>
            </a:r>
          </a:p>
          <a:p>
            <a:pPr algn="l"/>
            <a:endParaRPr lang="pl-PL" sz="800">
              <a:solidFill>
                <a:schemeClr val="tx1"/>
              </a:solidFill>
            </a:endParaRPr>
          </a:p>
          <a:p>
            <a:pPr algn="l"/>
            <a:endParaRPr lang="pl-PL" sz="800">
              <a:solidFill>
                <a:schemeClr val="tx1"/>
              </a:solidFill>
            </a:endParaRPr>
          </a:p>
        </p:txBody>
      </p:sp>
      <p:sp>
        <p:nvSpPr>
          <p:cNvPr id="21" name="pole tekstowe 20">
            <a:extLst>
              <a:ext uri="{FF2B5EF4-FFF2-40B4-BE49-F238E27FC236}">
                <a16:creationId xmlns:a16="http://schemas.microsoft.com/office/drawing/2014/main" id="{CCCD2776-6096-90B9-3304-0125C057CCDE}"/>
              </a:ext>
            </a:extLst>
          </p:cNvPr>
          <p:cNvSpPr txBox="1"/>
          <p:nvPr/>
        </p:nvSpPr>
        <p:spPr>
          <a:xfrm>
            <a:off x="4185670" y="1760154"/>
            <a:ext cx="772659" cy="1623191"/>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27000" rIns="108000" bIns="27000" rtlCol="0" anchor="t">
            <a:noAutofit/>
          </a:bodyPr>
          <a:lstStyle>
            <a:defPPr>
              <a:defRPr lang="pl-PL"/>
            </a:defPPr>
            <a:lvl1pPr algn="ctr">
              <a:defRPr sz="1000">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pl-PL" sz="1050">
              <a:solidFill>
                <a:schemeClr val="tx1"/>
              </a:solidFill>
            </a:endParaRPr>
          </a:p>
          <a:p>
            <a:r>
              <a:rPr lang="pl-PL" sz="800">
                <a:solidFill>
                  <a:schemeClr val="tx1"/>
                </a:solidFill>
              </a:rPr>
              <a:t>Dockerfile</a:t>
            </a:r>
          </a:p>
          <a:p>
            <a:pPr algn="l"/>
            <a:endParaRPr lang="pl-PL" sz="800">
              <a:solidFill>
                <a:schemeClr val="tx1"/>
              </a:solidFill>
            </a:endParaRPr>
          </a:p>
          <a:p>
            <a:pPr algn="l"/>
            <a:endParaRPr lang="pl-PL" sz="800">
              <a:solidFill>
                <a:schemeClr val="tx1"/>
              </a:solidFill>
            </a:endParaRPr>
          </a:p>
        </p:txBody>
      </p:sp>
      <p:sp>
        <p:nvSpPr>
          <p:cNvPr id="22" name="pole tekstowe 21">
            <a:extLst>
              <a:ext uri="{FF2B5EF4-FFF2-40B4-BE49-F238E27FC236}">
                <a16:creationId xmlns:a16="http://schemas.microsoft.com/office/drawing/2014/main" id="{56D4398D-118E-972A-040A-D4942B4FBC6B}"/>
              </a:ext>
            </a:extLst>
          </p:cNvPr>
          <p:cNvSpPr txBox="1"/>
          <p:nvPr/>
        </p:nvSpPr>
        <p:spPr>
          <a:xfrm>
            <a:off x="5290086" y="1760154"/>
            <a:ext cx="772659" cy="1623191"/>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27000" rIns="108000" bIns="27000" rtlCol="0" anchor="t">
            <a:noAutofit/>
          </a:bodyPr>
          <a:lstStyle>
            <a:defPPr>
              <a:defRPr lang="pl-PL"/>
            </a:defPPr>
            <a:lvl1pPr algn="ctr">
              <a:defRPr sz="1000">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pl-PL" sz="1050">
              <a:solidFill>
                <a:schemeClr val="tx1"/>
              </a:solidFill>
            </a:endParaRPr>
          </a:p>
          <a:p>
            <a:r>
              <a:rPr lang="pl-PL" sz="800">
                <a:solidFill>
                  <a:schemeClr val="tx1"/>
                </a:solidFill>
              </a:rPr>
              <a:t>Image</a:t>
            </a:r>
          </a:p>
          <a:p>
            <a:pPr algn="l"/>
            <a:endParaRPr lang="pl-PL" sz="800">
              <a:solidFill>
                <a:schemeClr val="tx1"/>
              </a:solidFill>
            </a:endParaRPr>
          </a:p>
          <a:p>
            <a:pPr algn="l"/>
            <a:endParaRPr lang="pl-PL" sz="800">
              <a:solidFill>
                <a:schemeClr val="tx1"/>
              </a:solidFill>
            </a:endParaRPr>
          </a:p>
        </p:txBody>
      </p:sp>
      <p:sp>
        <p:nvSpPr>
          <p:cNvPr id="10" name="pole tekstowe 9">
            <a:extLst>
              <a:ext uri="{FF2B5EF4-FFF2-40B4-BE49-F238E27FC236}">
                <a16:creationId xmlns:a16="http://schemas.microsoft.com/office/drawing/2014/main" id="{0F7CBD64-D347-7C4D-3086-C594D9B7E3F5}"/>
              </a:ext>
            </a:extLst>
          </p:cNvPr>
          <p:cNvSpPr txBox="1"/>
          <p:nvPr/>
        </p:nvSpPr>
        <p:spPr>
          <a:xfrm>
            <a:off x="6215769" y="2208515"/>
            <a:ext cx="758541" cy="215444"/>
          </a:xfrm>
          <a:prstGeom prst="rect">
            <a:avLst/>
          </a:prstGeom>
          <a:noFill/>
        </p:spPr>
        <p:txBody>
          <a:bodyPr wrap="none" rtlCol="0">
            <a:spAutoFit/>
          </a:bodyPr>
          <a:lstStyle/>
          <a:p>
            <a:r>
              <a:rPr lang="pl-PL" sz="800">
                <a:latin typeface="Arial" panose="020B0604020202020204" pitchFamily="34" charset="0"/>
                <a:cs typeface="Arial" panose="020B0604020202020204" pitchFamily="34" charset="0"/>
              </a:rPr>
              <a:t>$ docker run</a:t>
            </a:r>
          </a:p>
        </p:txBody>
      </p:sp>
      <p:cxnSp>
        <p:nvCxnSpPr>
          <p:cNvPr id="16" name="Łącznik łamany 15">
            <a:extLst>
              <a:ext uri="{FF2B5EF4-FFF2-40B4-BE49-F238E27FC236}">
                <a16:creationId xmlns:a16="http://schemas.microsoft.com/office/drawing/2014/main" id="{F9F4D813-2708-5A7B-5D49-D22BD852C2A7}"/>
              </a:ext>
            </a:extLst>
          </p:cNvPr>
          <p:cNvCxnSpPr>
            <a:cxnSpLocks/>
          </p:cNvCxnSpPr>
          <p:nvPr/>
        </p:nvCxnSpPr>
        <p:spPr>
          <a:xfrm rot="5400000" flipH="1" flipV="1">
            <a:off x="5117857" y="1201596"/>
            <a:ext cx="12700" cy="1104416"/>
          </a:xfrm>
          <a:prstGeom prst="bentConnector3">
            <a:avLst>
              <a:gd name="adj1" fmla="val 121622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pole tekstowe 24">
            <a:extLst>
              <a:ext uri="{FF2B5EF4-FFF2-40B4-BE49-F238E27FC236}">
                <a16:creationId xmlns:a16="http://schemas.microsoft.com/office/drawing/2014/main" id="{5E297579-E61A-D857-2D60-AB4918193F68}"/>
              </a:ext>
            </a:extLst>
          </p:cNvPr>
          <p:cNvSpPr txBox="1"/>
          <p:nvPr/>
        </p:nvSpPr>
        <p:spPr>
          <a:xfrm>
            <a:off x="4744936" y="1391361"/>
            <a:ext cx="827471" cy="215444"/>
          </a:xfrm>
          <a:prstGeom prst="rect">
            <a:avLst/>
          </a:prstGeom>
          <a:noFill/>
        </p:spPr>
        <p:txBody>
          <a:bodyPr wrap="none" rtlCol="0">
            <a:spAutoFit/>
          </a:bodyPr>
          <a:lstStyle/>
          <a:p>
            <a:r>
              <a:rPr lang="pl-PL" sz="800">
                <a:latin typeface="Arial" panose="020B0604020202020204" pitchFamily="34" charset="0"/>
                <a:cs typeface="Arial" panose="020B0604020202020204" pitchFamily="34" charset="0"/>
              </a:rPr>
              <a:t>$ docker build</a:t>
            </a:r>
          </a:p>
        </p:txBody>
      </p:sp>
    </p:spTree>
    <p:extLst>
      <p:ext uri="{BB962C8B-B14F-4D97-AF65-F5344CB8AC3E}">
        <p14:creationId xmlns:p14="http://schemas.microsoft.com/office/powerpoint/2010/main" val="45180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P spid="12" grpId="0"/>
      <p:bldP spid="13" grpId="0"/>
      <p:bldP spid="20" grpId="0" animBg="1"/>
      <p:bldP spid="21" grpId="0" animBg="1"/>
      <p:bldP spid="22" grpId="0" animBg="1"/>
      <p:bldP spid="10"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19D94F22-BC94-7A45-A1DE-3E6921F4ED27}"/>
              </a:ext>
            </a:extLst>
          </p:cNvPr>
          <p:cNvSpPr>
            <a:spLocks noGrp="1"/>
          </p:cNvSpPr>
          <p:nvPr>
            <p:ph type="title"/>
          </p:nvPr>
        </p:nvSpPr>
        <p:spPr>
          <a:xfrm>
            <a:off x="457200" y="1714500"/>
            <a:ext cx="8229600" cy="857250"/>
          </a:xfrm>
        </p:spPr>
        <p:txBody>
          <a:bodyPr/>
          <a:lstStyle/>
          <a:p>
            <a:r>
              <a:rPr lang="pl-PL" dirty="0" err="1"/>
              <a:t>Why</a:t>
            </a:r>
            <a:r>
              <a:rPr lang="pl-PL" dirty="0"/>
              <a:t>?</a:t>
            </a:r>
          </a:p>
        </p:txBody>
      </p:sp>
    </p:spTree>
    <p:extLst>
      <p:ext uri="{BB962C8B-B14F-4D97-AF65-F5344CB8AC3E}">
        <p14:creationId xmlns:p14="http://schemas.microsoft.com/office/powerpoint/2010/main" val="170736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Portability</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Between computers, environments and systems</a:t>
            </a:r>
          </a:p>
          <a:p>
            <a:endParaRPr lang="pl-PL"/>
          </a:p>
        </p:txBody>
      </p:sp>
      <p:pic>
        <p:nvPicPr>
          <p:cNvPr id="2" name="Obraz 1">
            <a:extLst>
              <a:ext uri="{FF2B5EF4-FFF2-40B4-BE49-F238E27FC236}">
                <a16:creationId xmlns:a16="http://schemas.microsoft.com/office/drawing/2014/main" id="{72BE1E56-50C3-444E-0A99-6825F38F96B6}"/>
              </a:ext>
            </a:extLst>
          </p:cNvPr>
          <p:cNvPicPr>
            <a:picLocks noChangeAspect="1"/>
          </p:cNvPicPr>
          <p:nvPr/>
        </p:nvPicPr>
        <p:blipFill>
          <a:blip r:embed="rId2"/>
          <a:stretch>
            <a:fillRect/>
          </a:stretch>
        </p:blipFill>
        <p:spPr>
          <a:xfrm>
            <a:off x="4217095" y="2308424"/>
            <a:ext cx="4267200" cy="1054100"/>
          </a:xfrm>
          <a:prstGeom prst="rect">
            <a:avLst/>
          </a:prstGeom>
        </p:spPr>
      </p:pic>
    </p:spTree>
    <p:extLst>
      <p:ext uri="{BB962C8B-B14F-4D97-AF65-F5344CB8AC3E}">
        <p14:creationId xmlns:p14="http://schemas.microsoft.com/office/powerpoint/2010/main" val="286490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Reusability</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Ability to use components provided by others</a:t>
            </a:r>
          </a:p>
        </p:txBody>
      </p:sp>
      <p:pic>
        <p:nvPicPr>
          <p:cNvPr id="7" name="Obraz 6">
            <a:extLst>
              <a:ext uri="{FF2B5EF4-FFF2-40B4-BE49-F238E27FC236}">
                <a16:creationId xmlns:a16="http://schemas.microsoft.com/office/drawing/2014/main" id="{F3B1D549-D5DF-F380-85D1-1D1A275992AC}"/>
              </a:ext>
            </a:extLst>
          </p:cNvPr>
          <p:cNvPicPr>
            <a:picLocks noChangeAspect="1"/>
          </p:cNvPicPr>
          <p:nvPr/>
        </p:nvPicPr>
        <p:blipFill>
          <a:blip r:embed="rId2"/>
          <a:stretch>
            <a:fillRect/>
          </a:stretch>
        </p:blipFill>
        <p:spPr>
          <a:xfrm>
            <a:off x="3465514" y="1615124"/>
            <a:ext cx="5678486" cy="2686981"/>
          </a:xfrm>
          <a:prstGeom prst="rect">
            <a:avLst/>
          </a:prstGeom>
        </p:spPr>
      </p:pic>
    </p:spTree>
    <p:extLst>
      <p:ext uri="{BB962C8B-B14F-4D97-AF65-F5344CB8AC3E}">
        <p14:creationId xmlns:p14="http://schemas.microsoft.com/office/powerpoint/2010/main" val="220920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Reproducibility</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Ability to reproduce the results of other teams</a:t>
            </a:r>
          </a:p>
        </p:txBody>
      </p:sp>
      <p:pic>
        <p:nvPicPr>
          <p:cNvPr id="2" name="Obraz 1">
            <a:extLst>
              <a:ext uri="{FF2B5EF4-FFF2-40B4-BE49-F238E27FC236}">
                <a16:creationId xmlns:a16="http://schemas.microsoft.com/office/drawing/2014/main" id="{E2B10662-FB9D-2463-D259-5BF78F62476E}"/>
              </a:ext>
            </a:extLst>
          </p:cNvPr>
          <p:cNvPicPr>
            <a:picLocks noChangeAspect="1"/>
          </p:cNvPicPr>
          <p:nvPr/>
        </p:nvPicPr>
        <p:blipFill>
          <a:blip r:embed="rId2"/>
          <a:stretch>
            <a:fillRect/>
          </a:stretch>
        </p:blipFill>
        <p:spPr>
          <a:xfrm>
            <a:off x="4083485" y="2162392"/>
            <a:ext cx="4375150" cy="1069239"/>
          </a:xfrm>
          <a:prstGeom prst="rect">
            <a:avLst/>
          </a:prstGeom>
        </p:spPr>
      </p:pic>
    </p:spTree>
    <p:extLst>
      <p:ext uri="{BB962C8B-B14F-4D97-AF65-F5344CB8AC3E}">
        <p14:creationId xmlns:p14="http://schemas.microsoft.com/office/powerpoint/2010/main" val="181852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F6E8EAE-DC5D-DBD2-55F6-72F1EEEBF1D4}"/>
              </a:ext>
            </a:extLst>
          </p:cNvPr>
          <p:cNvSpPr>
            <a:spLocks noGrp="1"/>
          </p:cNvSpPr>
          <p:nvPr>
            <p:ph type="title"/>
          </p:nvPr>
        </p:nvSpPr>
        <p:spPr/>
        <p:txBody>
          <a:bodyPr/>
          <a:lstStyle/>
          <a:p>
            <a:r>
              <a:rPr lang="pl-PL"/>
              <a:t>Productivity</a:t>
            </a:r>
          </a:p>
        </p:txBody>
      </p:sp>
      <p:sp>
        <p:nvSpPr>
          <p:cNvPr id="6" name="Symbol zastępczy tekstu 5">
            <a:extLst>
              <a:ext uri="{FF2B5EF4-FFF2-40B4-BE49-F238E27FC236}">
                <a16:creationId xmlns:a16="http://schemas.microsoft.com/office/drawing/2014/main" id="{5550FAAB-F515-3558-0F4E-CDA8CBAB1C79}"/>
              </a:ext>
            </a:extLst>
          </p:cNvPr>
          <p:cNvSpPr>
            <a:spLocks noGrp="1"/>
          </p:cNvSpPr>
          <p:nvPr>
            <p:ph type="body" sz="half" idx="2"/>
          </p:nvPr>
        </p:nvSpPr>
        <p:spPr/>
        <p:txBody>
          <a:bodyPr/>
          <a:lstStyle/>
          <a:p>
            <a:r>
              <a:rPr lang="pl-PL"/>
              <a:t>Improve your own productivity</a:t>
            </a:r>
          </a:p>
          <a:p>
            <a:endParaRPr lang="pl-PL"/>
          </a:p>
          <a:p>
            <a:r>
              <a:rPr lang="pl-PL"/>
              <a:t>Working more effectively with others</a:t>
            </a:r>
          </a:p>
          <a:p>
            <a:endParaRPr lang="pl-PL"/>
          </a:p>
        </p:txBody>
      </p:sp>
      <p:pic>
        <p:nvPicPr>
          <p:cNvPr id="2" name="Obraz 1">
            <a:extLst>
              <a:ext uri="{FF2B5EF4-FFF2-40B4-BE49-F238E27FC236}">
                <a16:creationId xmlns:a16="http://schemas.microsoft.com/office/drawing/2014/main" id="{554E4EA5-33AF-7998-66CA-E391A5C48030}"/>
              </a:ext>
            </a:extLst>
          </p:cNvPr>
          <p:cNvPicPr>
            <a:picLocks noChangeAspect="1"/>
          </p:cNvPicPr>
          <p:nvPr/>
        </p:nvPicPr>
        <p:blipFill>
          <a:blip r:embed="rId2"/>
          <a:stretch>
            <a:fillRect/>
          </a:stretch>
        </p:blipFill>
        <p:spPr>
          <a:xfrm>
            <a:off x="4947304" y="982709"/>
            <a:ext cx="3531512" cy="3705529"/>
          </a:xfrm>
          <a:prstGeom prst="rect">
            <a:avLst/>
          </a:prstGeom>
        </p:spPr>
      </p:pic>
    </p:spTree>
    <p:extLst>
      <p:ext uri="{BB962C8B-B14F-4D97-AF65-F5344CB8AC3E}">
        <p14:creationId xmlns:p14="http://schemas.microsoft.com/office/powerpoint/2010/main" val="1667951953"/>
      </p:ext>
    </p:extLst>
  </p:cSld>
  <p:clrMapOvr>
    <a:masterClrMapping/>
  </p:clrMapOvr>
</p:sld>
</file>

<file path=ppt/theme/theme1.xml><?xml version="1.0" encoding="utf-8"?>
<a:theme xmlns:a="http://schemas.openxmlformats.org/drawingml/2006/main" name="motyw_aw">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tyw_aw" id="{3CEC4B4F-795A-D845-9F0C-14B0FBA9BC3E}" vid="{E3BEDF86-C573-4840-95E2-7D31C61DE2D6}"/>
    </a:ext>
  </a:extLst>
</a:theme>
</file>

<file path=ppt/theme/theme2.xml><?xml version="1.0" encoding="utf-8"?>
<a:theme xmlns:a="http://schemas.openxmlformats.org/drawingml/2006/main" name="Motyw pakietu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E6013740E8B4FA4A0B74ACF21CA07" ma:contentTypeVersion="10" ma:contentTypeDescription="Create a new document." ma:contentTypeScope="" ma:versionID="f69e595a52d37f6c3589f10fd23d40f5">
  <xsd:schema xmlns:xsd="http://www.w3.org/2001/XMLSchema" xmlns:xs="http://www.w3.org/2001/XMLSchema" xmlns:p="http://schemas.microsoft.com/office/2006/metadata/properties" xmlns:ns2="6b750b55-dfa5-499b-b8da-89311785d0e6" xmlns:ns3="1c5e5fe8-7bbe-4d7a-9019-0d59e96e7ac6" targetNamespace="http://schemas.microsoft.com/office/2006/metadata/properties" ma:root="true" ma:fieldsID="7b6732c633cde34e520f837b84df9f87" ns2:_="" ns3:_="">
    <xsd:import namespace="6b750b55-dfa5-499b-b8da-89311785d0e6"/>
    <xsd:import namespace="1c5e5fe8-7bbe-4d7a-9019-0d59e96e7ac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50b55-dfa5-499b-b8da-89311785d0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acc8a4f-7760-4777-b4cb-e58fd8606a5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5e5fe8-7bbe-4d7a-9019-0d59e96e7ac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fd0d74-201d-478e-8ce8-1a7e2ff02000}" ma:internalName="TaxCatchAll" ma:showField="CatchAllData" ma:web="1c5e5fe8-7bbe-4d7a-9019-0d59e96e7ac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c5e5fe8-7bbe-4d7a-9019-0d59e96e7ac6" xsi:nil="true"/>
    <lcf76f155ced4ddcb4097134ff3c332f xmlns="6b750b55-dfa5-499b-b8da-89311785d0e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418507-5F3A-4846-91EE-A1FFA3FF4E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50b55-dfa5-499b-b8da-89311785d0e6"/>
    <ds:schemaRef ds:uri="1c5e5fe8-7bbe-4d7a-9019-0d59e96e7a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4ECAC9-D6BC-43A7-B713-DB81DBACEBE4}">
  <ds:schemaRefs>
    <ds:schemaRef ds:uri="http://schemas.microsoft.com/office/2006/metadata/properties"/>
    <ds:schemaRef ds:uri="http://schemas.microsoft.com/office/infopath/2007/PartnerControls"/>
    <ds:schemaRef ds:uri="1c5e5fe8-7bbe-4d7a-9019-0d59e96e7ac6"/>
    <ds:schemaRef ds:uri="6b750b55-dfa5-499b-b8da-89311785d0e6"/>
  </ds:schemaRefs>
</ds:datastoreItem>
</file>

<file path=customXml/itemProps3.xml><?xml version="1.0" encoding="utf-8"?>
<ds:datastoreItem xmlns:ds="http://schemas.openxmlformats.org/officeDocument/2006/customXml" ds:itemID="{CFA98A4D-CCC1-4EC5-93AD-315A00663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motyw_aw</Template>
  <TotalTime>829</TotalTime>
  <Words>1041</Words>
  <Application>Microsoft Macintosh PowerPoint</Application>
  <PresentationFormat>Pokaz na ekranie (16:9)</PresentationFormat>
  <Paragraphs>166</Paragraphs>
  <Slides>35</Slides>
  <Notes>3</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35</vt:i4>
      </vt:variant>
    </vt:vector>
  </HeadingPairs>
  <TitlesOfParts>
    <vt:vector size="39" baseType="lpstr">
      <vt:lpstr>Arial</vt:lpstr>
      <vt:lpstr>Calibri</vt:lpstr>
      <vt:lpstr>Helvetica Neue Condensed</vt:lpstr>
      <vt:lpstr>motyw_aw</vt:lpstr>
      <vt:lpstr>Containerization</vt:lpstr>
      <vt:lpstr>Prezentacja programu PowerPoint</vt:lpstr>
      <vt:lpstr>Prezentacja programu PowerPoint</vt:lpstr>
      <vt:lpstr>Prezentacja programu PowerPoint</vt:lpstr>
      <vt:lpstr>Why?</vt:lpstr>
      <vt:lpstr>Portability</vt:lpstr>
      <vt:lpstr>Reusability</vt:lpstr>
      <vt:lpstr>Reproducibility</vt:lpstr>
      <vt:lpstr>Productivity</vt:lpstr>
      <vt:lpstr>Use cases</vt:lpstr>
      <vt:lpstr>Organization</vt:lpstr>
      <vt:lpstr>I want to quickly bring a new employee into the project</vt:lpstr>
      <vt:lpstr>I want to continue working on my project on another computer</vt:lpstr>
      <vt:lpstr>Development</vt:lpstr>
      <vt:lpstr>I want to quickly test the performance of a new machine learning library</vt:lpstr>
      <vt:lpstr>I want to create a new machine learning service by combining off-the-shelf components</vt:lpstr>
      <vt:lpstr>I want to demonstrate an ML application to other team members</vt:lpstr>
      <vt:lpstr>Sharing</vt:lpstr>
      <vt:lpstr>I want to share an application using a database with others</vt:lpstr>
      <vt:lpstr>I want to conduct training on Data Science</vt:lpstr>
      <vt:lpstr>By archiving the project, I want to ensure the reproducibility of my solution in the future</vt:lpstr>
      <vt:lpstr>Development</vt:lpstr>
      <vt:lpstr>I want to pass host-specific data to the container (e.g. as runtime parameters)</vt:lpstr>
      <vt:lpstr>I want to ensure the continuity of my application</vt:lpstr>
      <vt:lpstr>I want different containers to exchange data</vt:lpstr>
      <vt:lpstr>I want to store the data used by my containers with a cloud provider</vt:lpstr>
      <vt:lpstr>I want to simulate a production environment</vt:lpstr>
      <vt:lpstr>I want to run multiple services or a sequence of services on the edge device</vt:lpstr>
      <vt:lpstr>I want to run my ML project in a scalable environment</vt:lpstr>
      <vt:lpstr>Necessary skills</vt:lpstr>
      <vt:lpstr>Standalone application</vt:lpstr>
      <vt:lpstr>Use of existing containers</vt:lpstr>
      <vt:lpstr>File exchange container&lt;&gt;host</vt:lpstr>
      <vt:lpstr>Multi-container applications</vt:lpstr>
      <vt:lpstr>Image, container and volume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Andrzej Wodecki (AWO)</dc:creator>
  <cp:lastModifiedBy>Andrzej Wodecki</cp:lastModifiedBy>
  <cp:revision>164</cp:revision>
  <dcterms:created xsi:type="dcterms:W3CDTF">2020-05-10T18:24:55Z</dcterms:created>
  <dcterms:modified xsi:type="dcterms:W3CDTF">2024-12-13T10:22:05Z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0x010100D3EE6013740E8B4FA4A0B74ACF21CA07</vt:lpwstr>
  </property>
</Properties>
</file>