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9"/>
  </p:notesMasterIdLst>
  <p:sldIdLst>
    <p:sldId id="256" r:id="rId5"/>
    <p:sldId id="1762" r:id="rId6"/>
    <p:sldId id="1767" r:id="rId7"/>
    <p:sldId id="1768" r:id="rId8"/>
    <p:sldId id="1793" r:id="rId9"/>
    <p:sldId id="1794" r:id="rId10"/>
    <p:sldId id="1795" r:id="rId11"/>
    <p:sldId id="1796" r:id="rId12"/>
    <p:sldId id="1797" r:id="rId13"/>
    <p:sldId id="1798" r:id="rId14"/>
    <p:sldId id="341" r:id="rId15"/>
    <p:sldId id="342" r:id="rId16"/>
    <p:sldId id="345" r:id="rId17"/>
    <p:sldId id="346" r:id="rId18"/>
  </p:sldIdLst>
  <p:sldSz cx="9144000" cy="5143500" type="screen16x9"/>
  <p:notesSz cx="6858000" cy="9144000"/>
  <p:defaultTextStyle>
    <a:defPPr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89"/>
    <p:restoredTop sz="97155"/>
  </p:normalViewPr>
  <p:slideViewPr>
    <p:cSldViewPr snapToGrid="0">
      <p:cViewPr varScale="1">
        <p:scale>
          <a:sx n="203" d="100"/>
          <a:sy n="203" d="100"/>
        </p:scale>
        <p:origin x="176" y="8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F5F48-6FA9-9442-BDD4-4F99F1611D1C}" type="datetimeFigureOut">
              <a:t>21.02.2024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7DF35-FD52-344B-8073-8810C278A25C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3554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21.02.2024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3381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wa - Praw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0"/>
          </p:nvPr>
        </p:nvSpPr>
        <p:spPr>
          <a:xfrm>
            <a:off x="985899" y="1806180"/>
            <a:ext cx="3240088" cy="912019"/>
          </a:xfrm>
        </p:spPr>
        <p:txBody>
          <a:bodyPr anchor="ctr"/>
          <a:lstStyle>
            <a:lvl1pPr marL="0" indent="0" algn="r">
              <a:buNone/>
              <a:defRPr sz="3300"/>
            </a:lvl1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8" name="Symbol zastępczy tekstu 6"/>
          <p:cNvSpPr>
            <a:spLocks noGrp="1"/>
          </p:cNvSpPr>
          <p:nvPr>
            <p:ph type="body" sz="quarter" idx="11"/>
          </p:nvPr>
        </p:nvSpPr>
        <p:spPr>
          <a:xfrm>
            <a:off x="4422180" y="1806180"/>
            <a:ext cx="3240088" cy="912019"/>
          </a:xfrm>
        </p:spPr>
        <p:txBody>
          <a:bodyPr anchor="ctr"/>
          <a:lstStyle>
            <a:lvl1pPr marL="0" indent="0" algn="l">
              <a:buNone/>
              <a:defRPr sz="3300"/>
            </a:lvl1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86713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21.02.2024</a:t>
            </a:fld>
            <a:endParaRPr lang="pl-PL">
              <a:uFillTx/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08990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21.02.2024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94978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21.02.2024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40554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31801" y="138950"/>
            <a:ext cx="8280400" cy="52387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Roboto Black"/>
                <a:cs typeface="Roboto Black"/>
              </a:defRPr>
            </a:lvl2pPr>
            <a:lvl3pPr>
              <a:defRPr>
                <a:latin typeface="Roboto Black"/>
                <a:cs typeface="Roboto Black"/>
              </a:defRPr>
            </a:lvl3pPr>
            <a:lvl4pPr>
              <a:defRPr>
                <a:latin typeface="Roboto Black"/>
                <a:cs typeface="Roboto Black"/>
              </a:defRPr>
            </a:lvl4pPr>
            <a:lvl5pPr>
              <a:defRPr>
                <a:latin typeface="Roboto Black"/>
                <a:cs typeface="Roboto Black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40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06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A1F307D5-111E-EB7E-C2C6-F8D4863D0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15" y="1965447"/>
            <a:ext cx="2403231" cy="1212605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00698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21.02.2024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91306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21.02.2024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2543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21.02.2024</a:t>
            </a:fld>
            <a:endParaRPr lang="pl-PL">
              <a:uFillTx/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66411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21.02.2024</a:t>
            </a:fld>
            <a:endParaRPr lang="pl-PL">
              <a:uFillTx/>
            </a:endParaRPr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8164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21.02.2024</a:t>
            </a:fld>
            <a:endParaRPr lang="pl-PL">
              <a:uFillTx/>
            </a:endParaRP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1246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21.02.2024</a:t>
            </a:fld>
            <a:endParaRPr lang="pl-PL">
              <a:uFillTx/>
            </a:endParaRP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26289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21.02.2024</a:t>
            </a:fld>
            <a:endParaRPr lang="pl-PL">
              <a:uFillTx/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5460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fld id="{91FA8B05-0052-1A4C-B7E6-43F0EFB84FAB}" type="datetimeFigureOut">
              <a:rPr lang="pl-PL" smtClean="0">
                <a:uFillTx/>
              </a:rPr>
              <a:t>21.02.2024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5958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9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8" r:id="rId14"/>
    <p:sldLayoutId id="2147483690" r:id="rId15"/>
  </p:sldLayoutIdLst>
  <p:txStyles>
    <p:titleStyle>
      <a:lvl1pPr algn="ctr" defTabSz="685800" rtl="0" eaLnBrk="1" latinLnBrk="0" hangingPunct="1">
        <a:spcBef>
          <a:spcPct val="0"/>
        </a:spcBef>
        <a:buNone/>
        <a:defRPr sz="33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9FD9C9-0860-B025-037D-432802A3FE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Model Drift</a:t>
            </a:r>
          </a:p>
        </p:txBody>
      </p:sp>
      <p:sp>
        <p:nvSpPr>
          <p:cNvPr id="4" name="Podtytuł 3">
            <a:extLst>
              <a:ext uri="{FF2B5EF4-FFF2-40B4-BE49-F238E27FC236}">
                <a16:creationId xmlns:a16="http://schemas.microsoft.com/office/drawing/2014/main" id="{3037D59A-7E94-BCE3-4894-E2D71D1A8B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6626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9FD9C9-0860-B025-037D-432802A3FE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Model Drift Tests</a:t>
            </a:r>
          </a:p>
        </p:txBody>
      </p:sp>
      <p:sp>
        <p:nvSpPr>
          <p:cNvPr id="4" name="Podtytuł 3">
            <a:extLst>
              <a:ext uri="{FF2B5EF4-FFF2-40B4-BE49-F238E27FC236}">
                <a16:creationId xmlns:a16="http://schemas.microsoft.com/office/drawing/2014/main" id="{3037D59A-7E94-BCE3-4894-E2D71D1A8B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5177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C02C50-57E0-3B4C-8BBB-E2EFA604B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„Hard” test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AADED95-3885-364C-B057-2524E14D7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pl-PL"/>
              <a:t>Set a minimum acceptable level of model quality (e.g., min acceptable ROC_AUC or Accuracy level)</a:t>
            </a:r>
          </a:p>
          <a:p>
            <a:pPr marL="228600" indent="-228600">
              <a:buAutoNum type="arabicPeriod"/>
            </a:pPr>
            <a:r>
              <a:rPr lang="pl-PL"/>
              <a:t>We trigger the signal when the model quality measure exceeds this threshold</a:t>
            </a:r>
          </a:p>
          <a:p>
            <a:pPr marL="228600" indent="-228600">
              <a:buAutoNum type="arabicPeriod"/>
            </a:pPr>
            <a:endParaRPr lang="pl-PL"/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29ABA9BA-6A51-0A4A-BCD3-E0ED6A711B60}"/>
              </a:ext>
            </a:extLst>
          </p:cNvPr>
          <p:cNvCxnSpPr>
            <a:cxnSpLocks/>
          </p:cNvCxnSpPr>
          <p:nvPr/>
        </p:nvCxnSpPr>
        <p:spPr>
          <a:xfrm flipV="1">
            <a:off x="5044221" y="1429195"/>
            <a:ext cx="0" cy="234440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7DF09FA7-6D49-EA4E-BE12-7750C7D05335}"/>
              </a:ext>
            </a:extLst>
          </p:cNvPr>
          <p:cNvCxnSpPr>
            <a:cxnSpLocks/>
          </p:cNvCxnSpPr>
          <p:nvPr/>
        </p:nvCxnSpPr>
        <p:spPr>
          <a:xfrm>
            <a:off x="5044221" y="3773603"/>
            <a:ext cx="359831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546C90E3-7CC7-BC4B-9266-7F8BBF1C1BDA}"/>
              </a:ext>
            </a:extLst>
          </p:cNvPr>
          <p:cNvSpPr txBox="1"/>
          <p:nvPr/>
        </p:nvSpPr>
        <p:spPr>
          <a:xfrm>
            <a:off x="4451704" y="146321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</a:p>
        </p:txBody>
      </p:sp>
      <p:sp>
        <p:nvSpPr>
          <p:cNvPr id="15" name="Owal 14">
            <a:extLst>
              <a:ext uri="{FF2B5EF4-FFF2-40B4-BE49-F238E27FC236}">
                <a16:creationId xmlns:a16="http://schemas.microsoft.com/office/drawing/2014/main" id="{5CA24923-9847-A846-A97C-80A017CF37B1}"/>
              </a:ext>
            </a:extLst>
          </p:cNvPr>
          <p:cNvSpPr/>
          <p:nvPr/>
        </p:nvSpPr>
        <p:spPr>
          <a:xfrm>
            <a:off x="5355917" y="1839142"/>
            <a:ext cx="81951" cy="819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Owal 15">
            <a:extLst>
              <a:ext uri="{FF2B5EF4-FFF2-40B4-BE49-F238E27FC236}">
                <a16:creationId xmlns:a16="http://schemas.microsoft.com/office/drawing/2014/main" id="{EFD3E844-87D3-AD41-A749-441F9D4360AF}"/>
              </a:ext>
            </a:extLst>
          </p:cNvPr>
          <p:cNvSpPr/>
          <p:nvPr/>
        </p:nvSpPr>
        <p:spPr>
          <a:xfrm>
            <a:off x="5831516" y="2302728"/>
            <a:ext cx="81951" cy="819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id="{661F0564-3ED1-1F4B-A662-8D68822E1D21}"/>
              </a:ext>
            </a:extLst>
          </p:cNvPr>
          <p:cNvSpPr/>
          <p:nvPr/>
        </p:nvSpPr>
        <p:spPr>
          <a:xfrm>
            <a:off x="6375555" y="2026682"/>
            <a:ext cx="81951" cy="819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Owal 17">
            <a:extLst>
              <a:ext uri="{FF2B5EF4-FFF2-40B4-BE49-F238E27FC236}">
                <a16:creationId xmlns:a16="http://schemas.microsoft.com/office/drawing/2014/main" id="{6A612D81-18E5-FC4C-8586-A4BB771B2A2D}"/>
              </a:ext>
            </a:extLst>
          </p:cNvPr>
          <p:cNvSpPr/>
          <p:nvPr/>
        </p:nvSpPr>
        <p:spPr>
          <a:xfrm>
            <a:off x="6919594" y="2255282"/>
            <a:ext cx="81951" cy="819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Owal 18">
            <a:extLst>
              <a:ext uri="{FF2B5EF4-FFF2-40B4-BE49-F238E27FC236}">
                <a16:creationId xmlns:a16="http://schemas.microsoft.com/office/drawing/2014/main" id="{2DD46826-AFF3-014B-9B2A-642842174513}"/>
              </a:ext>
            </a:extLst>
          </p:cNvPr>
          <p:cNvSpPr/>
          <p:nvPr/>
        </p:nvSpPr>
        <p:spPr>
          <a:xfrm>
            <a:off x="7469313" y="2309944"/>
            <a:ext cx="81951" cy="819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5F90C855-2CE0-A34A-B2A6-DE6FC271511C}"/>
              </a:ext>
            </a:extLst>
          </p:cNvPr>
          <p:cNvSpPr/>
          <p:nvPr/>
        </p:nvSpPr>
        <p:spPr>
          <a:xfrm>
            <a:off x="8098544" y="3184261"/>
            <a:ext cx="81951" cy="8195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23" name="Grupa 22">
            <a:extLst>
              <a:ext uri="{FF2B5EF4-FFF2-40B4-BE49-F238E27FC236}">
                <a16:creationId xmlns:a16="http://schemas.microsoft.com/office/drawing/2014/main" id="{2FFA5AC5-3EAF-434A-8717-353271FDB367}"/>
              </a:ext>
            </a:extLst>
          </p:cNvPr>
          <p:cNvGrpSpPr/>
          <p:nvPr/>
        </p:nvGrpSpPr>
        <p:grpSpPr>
          <a:xfrm>
            <a:off x="4572000" y="2743142"/>
            <a:ext cx="4050101" cy="184666"/>
            <a:chOff x="3600062" y="2743142"/>
            <a:chExt cx="5025153" cy="184666"/>
          </a:xfrm>
        </p:grpSpPr>
        <p:cxnSp>
          <p:nvCxnSpPr>
            <p:cNvPr id="21" name="Łącznik prosty ze strzałką 20">
              <a:extLst>
                <a:ext uri="{FF2B5EF4-FFF2-40B4-BE49-F238E27FC236}">
                  <a16:creationId xmlns:a16="http://schemas.microsoft.com/office/drawing/2014/main" id="{F08B62F5-6741-4540-9043-9AE68C28D2F0}"/>
                </a:ext>
              </a:extLst>
            </p:cNvPr>
            <p:cNvCxnSpPr>
              <a:cxnSpLocks/>
            </p:cNvCxnSpPr>
            <p:nvPr/>
          </p:nvCxnSpPr>
          <p:spPr>
            <a:xfrm>
              <a:off x="4187000" y="2840772"/>
              <a:ext cx="4438215" cy="0"/>
            </a:xfrm>
            <a:prstGeom prst="straightConnector1">
              <a:avLst/>
            </a:prstGeom>
            <a:ln w="6985">
              <a:solidFill>
                <a:srgbClr val="C00000"/>
              </a:solidFill>
              <a:prstDash val="dash"/>
              <a:headEnd w="sm" len="me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pole tekstowe 21">
              <a:extLst>
                <a:ext uri="{FF2B5EF4-FFF2-40B4-BE49-F238E27FC236}">
                  <a16:creationId xmlns:a16="http://schemas.microsoft.com/office/drawing/2014/main" id="{EDB825FF-D1B1-2A41-9FAB-060CDCFF5147}"/>
                </a:ext>
              </a:extLst>
            </p:cNvPr>
            <p:cNvSpPr txBox="1"/>
            <p:nvPr/>
          </p:nvSpPr>
          <p:spPr>
            <a:xfrm>
              <a:off x="3600062" y="2743142"/>
              <a:ext cx="49166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600">
                  <a:latin typeface="Arial" panose="020B0604020202020204" pitchFamily="34" charset="0"/>
                  <a:cs typeface="Arial" panose="020B0604020202020204" pitchFamily="34" charset="0"/>
                </a:rPr>
                <a:t>Acc</a:t>
              </a:r>
              <a:r>
                <a:rPr lang="pl-PL" sz="600" baseline="-25000">
                  <a:latin typeface="Arial" panose="020B0604020202020204" pitchFamily="34" charset="0"/>
                  <a:cs typeface="Arial" panose="020B0604020202020204" pitchFamily="34" charset="0"/>
                </a:rPr>
                <a:t>min</a:t>
              </a:r>
              <a:endParaRPr lang="pl-PL" sz="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930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C02C50-57E0-3B4C-8BBB-E2EFA604B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Benchmarking test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AADED95-3885-364C-B057-2524E14D7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/>
              <a:t>We generate the signal when the model quality measure is worse than all previous values</a:t>
            </a:r>
          </a:p>
          <a:p>
            <a:endParaRPr lang="pl-PL"/>
          </a:p>
          <a:p>
            <a:r>
              <a:rPr lang="pl-PL"/>
              <a:t>The problem: sometimes this test is too sensitive. </a:t>
            </a:r>
          </a:p>
          <a:p>
            <a:r>
              <a:rPr lang="pl-PL"/>
              <a:t>The overtraining signal is triggered too often and unnecessarily</a:t>
            </a:r>
          </a:p>
          <a:p>
            <a:endParaRPr lang="pl-PL"/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29ABA9BA-6A51-0A4A-BCD3-E0ED6A711B60}"/>
              </a:ext>
            </a:extLst>
          </p:cNvPr>
          <p:cNvCxnSpPr>
            <a:cxnSpLocks/>
          </p:cNvCxnSpPr>
          <p:nvPr/>
        </p:nvCxnSpPr>
        <p:spPr>
          <a:xfrm flipV="1">
            <a:off x="5044221" y="1429195"/>
            <a:ext cx="0" cy="234440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7DF09FA7-6D49-EA4E-BE12-7750C7D05335}"/>
              </a:ext>
            </a:extLst>
          </p:cNvPr>
          <p:cNvCxnSpPr>
            <a:cxnSpLocks/>
          </p:cNvCxnSpPr>
          <p:nvPr/>
        </p:nvCxnSpPr>
        <p:spPr>
          <a:xfrm>
            <a:off x="5044221" y="3773603"/>
            <a:ext cx="359831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546C90E3-7CC7-BC4B-9266-7F8BBF1C1BDA}"/>
              </a:ext>
            </a:extLst>
          </p:cNvPr>
          <p:cNvSpPr txBox="1"/>
          <p:nvPr/>
        </p:nvSpPr>
        <p:spPr>
          <a:xfrm>
            <a:off x="4572000" y="1453124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">
                <a:latin typeface="Arial" panose="020B0604020202020204" pitchFamily="34" charset="0"/>
                <a:cs typeface="Arial" panose="020B0604020202020204" pitchFamily="34" charset="0"/>
              </a:rPr>
              <a:t>RMSE</a:t>
            </a:r>
          </a:p>
        </p:txBody>
      </p:sp>
      <p:sp>
        <p:nvSpPr>
          <p:cNvPr id="15" name="Owal 14">
            <a:extLst>
              <a:ext uri="{FF2B5EF4-FFF2-40B4-BE49-F238E27FC236}">
                <a16:creationId xmlns:a16="http://schemas.microsoft.com/office/drawing/2014/main" id="{5CA24923-9847-A846-A97C-80A017CF37B1}"/>
              </a:ext>
            </a:extLst>
          </p:cNvPr>
          <p:cNvSpPr/>
          <p:nvPr/>
        </p:nvSpPr>
        <p:spPr>
          <a:xfrm>
            <a:off x="5309472" y="2883153"/>
            <a:ext cx="81951" cy="819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Owal 15">
            <a:extLst>
              <a:ext uri="{FF2B5EF4-FFF2-40B4-BE49-F238E27FC236}">
                <a16:creationId xmlns:a16="http://schemas.microsoft.com/office/drawing/2014/main" id="{EFD3E844-87D3-AD41-A749-441F9D4360AF}"/>
              </a:ext>
            </a:extLst>
          </p:cNvPr>
          <p:cNvSpPr/>
          <p:nvPr/>
        </p:nvSpPr>
        <p:spPr>
          <a:xfrm>
            <a:off x="5853511" y="2697685"/>
            <a:ext cx="81951" cy="8195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id="{661F0564-3ED1-1F4B-A662-8D68822E1D21}"/>
              </a:ext>
            </a:extLst>
          </p:cNvPr>
          <p:cNvSpPr/>
          <p:nvPr/>
        </p:nvSpPr>
        <p:spPr>
          <a:xfrm>
            <a:off x="6397550" y="2421639"/>
            <a:ext cx="81951" cy="8195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Owal 17">
            <a:extLst>
              <a:ext uri="{FF2B5EF4-FFF2-40B4-BE49-F238E27FC236}">
                <a16:creationId xmlns:a16="http://schemas.microsoft.com/office/drawing/2014/main" id="{6A612D81-18E5-FC4C-8586-A4BB771B2A2D}"/>
              </a:ext>
            </a:extLst>
          </p:cNvPr>
          <p:cNvSpPr/>
          <p:nvPr/>
        </p:nvSpPr>
        <p:spPr>
          <a:xfrm>
            <a:off x="6941589" y="2650239"/>
            <a:ext cx="81951" cy="819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Owal 18">
            <a:extLst>
              <a:ext uri="{FF2B5EF4-FFF2-40B4-BE49-F238E27FC236}">
                <a16:creationId xmlns:a16="http://schemas.microsoft.com/office/drawing/2014/main" id="{2DD46826-AFF3-014B-9B2A-642842174513}"/>
              </a:ext>
            </a:extLst>
          </p:cNvPr>
          <p:cNvSpPr/>
          <p:nvPr/>
        </p:nvSpPr>
        <p:spPr>
          <a:xfrm>
            <a:off x="7485628" y="2462614"/>
            <a:ext cx="81951" cy="819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5F90C855-2CE0-A34A-B2A6-DE6FC271511C}"/>
              </a:ext>
            </a:extLst>
          </p:cNvPr>
          <p:cNvSpPr/>
          <p:nvPr/>
        </p:nvSpPr>
        <p:spPr>
          <a:xfrm>
            <a:off x="7973595" y="2152291"/>
            <a:ext cx="81951" cy="8195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484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C02C50-57E0-3B4C-8BBB-E2EFA604B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Parametric signal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AADED95-3885-364C-B057-2524E14D7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/>
              <a:t>We generate the re-training signal in a situation where the the current value of the quality measure </a:t>
            </a:r>
          </a:p>
          <a:p>
            <a:r>
              <a:rPr lang="pl-PL"/>
              <a:t>is worse (smaller or larger) by </a:t>
            </a:r>
            <a:r>
              <a:rPr lang="pl-PL">
                <a:solidFill>
                  <a:srgbClr val="FF0000"/>
                </a:solidFill>
              </a:rPr>
              <a:t>two standard deviations </a:t>
            </a:r>
            <a:r>
              <a:rPr lang="pl-PL"/>
              <a:t>from the average of the previous values</a:t>
            </a:r>
          </a:p>
          <a:p>
            <a:endParaRPr lang="pl-PL"/>
          </a:p>
          <a:p>
            <a:r>
              <a:rPr lang="pl-PL"/>
              <a:t>Procedure:</a:t>
            </a:r>
          </a:p>
          <a:p>
            <a:pPr marL="228600" indent="-228600">
              <a:buFont typeface="+mj-lt"/>
              <a:buAutoNum type="arabicPeriod"/>
            </a:pPr>
            <a:r>
              <a:rPr lang="pl-PL"/>
              <a:t>Calculate the average of the previous values of the measure</a:t>
            </a:r>
          </a:p>
          <a:p>
            <a:pPr marL="228600" indent="-228600">
              <a:buFont typeface="+mj-lt"/>
              <a:buAutoNum type="arabicPeriod"/>
            </a:pPr>
            <a:r>
              <a:rPr lang="pl-PL"/>
              <a:t>Calculate the standard deviation of the previous values of the measure</a:t>
            </a:r>
          </a:p>
          <a:p>
            <a:pPr marL="228600" indent="-228600">
              <a:buFont typeface="+mj-lt"/>
              <a:buAutoNum type="arabicPeriod"/>
            </a:pPr>
            <a:r>
              <a:rPr lang="pl-PL"/>
              <a:t>Check if the current measure value is worse (smaller or larger) than the mean +/- 2* standard deviation</a:t>
            </a:r>
          </a:p>
          <a:p>
            <a:endParaRPr lang="pl-PL"/>
          </a:p>
          <a:p>
            <a:r>
              <a:rPr lang="pl-PL"/>
              <a:t>Problem: sometimes our quality measure readings</a:t>
            </a:r>
          </a:p>
          <a:p>
            <a:r>
              <a:rPr lang="pl-PL"/>
              <a:t>do not follow a bell curve (eg because of outliers).</a:t>
            </a:r>
          </a:p>
        </p:txBody>
      </p:sp>
      <p:grpSp>
        <p:nvGrpSpPr>
          <p:cNvPr id="23" name="Grupa 22">
            <a:extLst>
              <a:ext uri="{FF2B5EF4-FFF2-40B4-BE49-F238E27FC236}">
                <a16:creationId xmlns:a16="http://schemas.microsoft.com/office/drawing/2014/main" id="{8D94E2F0-C332-9547-88EB-2DA4322FC228}"/>
              </a:ext>
            </a:extLst>
          </p:cNvPr>
          <p:cNvGrpSpPr/>
          <p:nvPr/>
        </p:nvGrpSpPr>
        <p:grpSpPr>
          <a:xfrm>
            <a:off x="6068683" y="3109823"/>
            <a:ext cx="2176947" cy="1165940"/>
            <a:chOff x="5013996" y="478767"/>
            <a:chExt cx="2877951" cy="1674898"/>
          </a:xfrm>
        </p:grpSpPr>
        <p:sp>
          <p:nvSpPr>
            <p:cNvPr id="8" name="Dowolny kształt 7">
              <a:extLst>
                <a:ext uri="{FF2B5EF4-FFF2-40B4-BE49-F238E27FC236}">
                  <a16:creationId xmlns:a16="http://schemas.microsoft.com/office/drawing/2014/main" id="{D6B69028-33A6-0C4D-8AB4-1D0A5D6C21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51947" y="478767"/>
              <a:ext cx="1440000" cy="1674898"/>
            </a:xfrm>
            <a:custGeom>
              <a:avLst/>
              <a:gdLst>
                <a:gd name="connsiteX0" fmla="*/ 1 w 1440000"/>
                <a:gd name="connsiteY0" fmla="*/ 0 h 1674898"/>
                <a:gd name="connsiteX1" fmla="*/ 1440000 w 1440000"/>
                <a:gd name="connsiteY1" fmla="*/ 1674898 h 1674898"/>
                <a:gd name="connsiteX2" fmla="*/ 0 w 1440000"/>
                <a:gd name="connsiteY2" fmla="*/ 1674898 h 1674898"/>
                <a:gd name="connsiteX3" fmla="*/ 0 w 1440000"/>
                <a:gd name="connsiteY3" fmla="*/ 0 h 1674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1674898">
                  <a:moveTo>
                    <a:pt x="1" y="0"/>
                  </a:moveTo>
                  <a:cubicBezTo>
                    <a:pt x="403572" y="0"/>
                    <a:pt x="519868" y="1673741"/>
                    <a:pt x="1440000" y="1674898"/>
                  </a:cubicBezTo>
                  <a:lnTo>
                    <a:pt x="0" y="16748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16" name="Dowolny kształt 15">
              <a:extLst>
                <a:ext uri="{FF2B5EF4-FFF2-40B4-BE49-F238E27FC236}">
                  <a16:creationId xmlns:a16="http://schemas.microsoft.com/office/drawing/2014/main" id="{8A5ECB4B-BAFB-D045-AE08-AB959A6ED1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71947" y="1675916"/>
              <a:ext cx="718868" cy="477749"/>
            </a:xfrm>
            <a:custGeom>
              <a:avLst/>
              <a:gdLst>
                <a:gd name="connsiteX0" fmla="*/ 0 w 718868"/>
                <a:gd name="connsiteY0" fmla="*/ 0 h 477749"/>
                <a:gd name="connsiteX1" fmla="*/ 58445 w 718868"/>
                <a:gd name="connsiteY1" fmla="*/ 88771 h 477749"/>
                <a:gd name="connsiteX2" fmla="*/ 718868 w 718868"/>
                <a:gd name="connsiteY2" fmla="*/ 477749 h 477749"/>
                <a:gd name="connsiteX3" fmla="*/ 0 w 718868"/>
                <a:gd name="connsiteY3" fmla="*/ 477749 h 477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868" h="477749">
                  <a:moveTo>
                    <a:pt x="0" y="0"/>
                  </a:moveTo>
                  <a:lnTo>
                    <a:pt x="58445" y="88771"/>
                  </a:lnTo>
                  <a:cubicBezTo>
                    <a:pt x="222285" y="313688"/>
                    <a:pt x="431327" y="477388"/>
                    <a:pt x="718868" y="477749"/>
                  </a:cubicBezTo>
                  <a:lnTo>
                    <a:pt x="0" y="47774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17" name="Dowolny kształt 16">
              <a:extLst>
                <a:ext uri="{FF2B5EF4-FFF2-40B4-BE49-F238E27FC236}">
                  <a16:creationId xmlns:a16="http://schemas.microsoft.com/office/drawing/2014/main" id="{70A25A7F-85A0-AC41-9A84-EFDB88D7A00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015128" y="478767"/>
              <a:ext cx="1440000" cy="1674898"/>
            </a:xfrm>
            <a:custGeom>
              <a:avLst/>
              <a:gdLst>
                <a:gd name="connsiteX0" fmla="*/ 1 w 1440000"/>
                <a:gd name="connsiteY0" fmla="*/ 0 h 1674898"/>
                <a:gd name="connsiteX1" fmla="*/ 1440000 w 1440000"/>
                <a:gd name="connsiteY1" fmla="*/ 1674898 h 1674898"/>
                <a:gd name="connsiteX2" fmla="*/ 0 w 1440000"/>
                <a:gd name="connsiteY2" fmla="*/ 1674898 h 1674898"/>
                <a:gd name="connsiteX3" fmla="*/ 0 w 1440000"/>
                <a:gd name="connsiteY3" fmla="*/ 0 h 1674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1674898">
                  <a:moveTo>
                    <a:pt x="1" y="0"/>
                  </a:moveTo>
                  <a:cubicBezTo>
                    <a:pt x="403572" y="0"/>
                    <a:pt x="519868" y="1673741"/>
                    <a:pt x="1440000" y="1674898"/>
                  </a:cubicBezTo>
                  <a:lnTo>
                    <a:pt x="0" y="16748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18" name="Dowolny kształt 17">
              <a:extLst>
                <a:ext uri="{FF2B5EF4-FFF2-40B4-BE49-F238E27FC236}">
                  <a16:creationId xmlns:a16="http://schemas.microsoft.com/office/drawing/2014/main" id="{9B7D0FD1-461E-4748-9BE5-2E595E5A62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013996" y="1675916"/>
              <a:ext cx="718868" cy="477749"/>
            </a:xfrm>
            <a:custGeom>
              <a:avLst/>
              <a:gdLst>
                <a:gd name="connsiteX0" fmla="*/ 0 w 718868"/>
                <a:gd name="connsiteY0" fmla="*/ 0 h 477749"/>
                <a:gd name="connsiteX1" fmla="*/ 58445 w 718868"/>
                <a:gd name="connsiteY1" fmla="*/ 88771 h 477749"/>
                <a:gd name="connsiteX2" fmla="*/ 718868 w 718868"/>
                <a:gd name="connsiteY2" fmla="*/ 477749 h 477749"/>
                <a:gd name="connsiteX3" fmla="*/ 0 w 718868"/>
                <a:gd name="connsiteY3" fmla="*/ 477749 h 477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868" h="477749">
                  <a:moveTo>
                    <a:pt x="0" y="0"/>
                  </a:moveTo>
                  <a:lnTo>
                    <a:pt x="58445" y="88771"/>
                  </a:lnTo>
                  <a:cubicBezTo>
                    <a:pt x="222285" y="313688"/>
                    <a:pt x="431327" y="477388"/>
                    <a:pt x="718868" y="477749"/>
                  </a:cubicBezTo>
                  <a:lnTo>
                    <a:pt x="0" y="477749"/>
                  </a:ln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</p:grpSp>
      <p:grpSp>
        <p:nvGrpSpPr>
          <p:cNvPr id="10" name="Grupa 9">
            <a:extLst>
              <a:ext uri="{FF2B5EF4-FFF2-40B4-BE49-F238E27FC236}">
                <a16:creationId xmlns:a16="http://schemas.microsoft.com/office/drawing/2014/main" id="{51C9E06F-6AAF-E445-91E2-4D9F74E866C7}"/>
              </a:ext>
            </a:extLst>
          </p:cNvPr>
          <p:cNvGrpSpPr/>
          <p:nvPr/>
        </p:nvGrpSpPr>
        <p:grpSpPr>
          <a:xfrm flipH="1">
            <a:off x="6067827" y="867737"/>
            <a:ext cx="2176947" cy="1165940"/>
            <a:chOff x="5013996" y="2692880"/>
            <a:chExt cx="2877951" cy="1674898"/>
          </a:xfrm>
        </p:grpSpPr>
        <p:sp>
          <p:nvSpPr>
            <p:cNvPr id="19" name="Dowolny kształt 18">
              <a:extLst>
                <a:ext uri="{FF2B5EF4-FFF2-40B4-BE49-F238E27FC236}">
                  <a16:creationId xmlns:a16="http://schemas.microsoft.com/office/drawing/2014/main" id="{42777B5A-8ED2-C94D-9175-A4508AFA26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51947" y="2692880"/>
              <a:ext cx="1440000" cy="1674898"/>
            </a:xfrm>
            <a:custGeom>
              <a:avLst/>
              <a:gdLst>
                <a:gd name="connsiteX0" fmla="*/ 1 w 1440000"/>
                <a:gd name="connsiteY0" fmla="*/ 0 h 1674898"/>
                <a:gd name="connsiteX1" fmla="*/ 1440000 w 1440000"/>
                <a:gd name="connsiteY1" fmla="*/ 1674898 h 1674898"/>
                <a:gd name="connsiteX2" fmla="*/ 0 w 1440000"/>
                <a:gd name="connsiteY2" fmla="*/ 1674898 h 1674898"/>
                <a:gd name="connsiteX3" fmla="*/ 0 w 1440000"/>
                <a:gd name="connsiteY3" fmla="*/ 0 h 1674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1674898">
                  <a:moveTo>
                    <a:pt x="1" y="0"/>
                  </a:moveTo>
                  <a:cubicBezTo>
                    <a:pt x="403572" y="0"/>
                    <a:pt x="519868" y="1673741"/>
                    <a:pt x="1440000" y="1674898"/>
                  </a:cubicBezTo>
                  <a:lnTo>
                    <a:pt x="0" y="16748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20" name="Dowolny kształt 19">
              <a:extLst>
                <a:ext uri="{FF2B5EF4-FFF2-40B4-BE49-F238E27FC236}">
                  <a16:creationId xmlns:a16="http://schemas.microsoft.com/office/drawing/2014/main" id="{38DEDD75-B1DD-364C-94FE-DD58ABA481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71947" y="3890029"/>
              <a:ext cx="718868" cy="477749"/>
            </a:xfrm>
            <a:custGeom>
              <a:avLst/>
              <a:gdLst>
                <a:gd name="connsiteX0" fmla="*/ 0 w 718868"/>
                <a:gd name="connsiteY0" fmla="*/ 0 h 477749"/>
                <a:gd name="connsiteX1" fmla="*/ 58445 w 718868"/>
                <a:gd name="connsiteY1" fmla="*/ 88771 h 477749"/>
                <a:gd name="connsiteX2" fmla="*/ 718868 w 718868"/>
                <a:gd name="connsiteY2" fmla="*/ 477749 h 477749"/>
                <a:gd name="connsiteX3" fmla="*/ 0 w 718868"/>
                <a:gd name="connsiteY3" fmla="*/ 477749 h 477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868" h="477749">
                  <a:moveTo>
                    <a:pt x="0" y="0"/>
                  </a:moveTo>
                  <a:lnTo>
                    <a:pt x="58445" y="88771"/>
                  </a:lnTo>
                  <a:cubicBezTo>
                    <a:pt x="222285" y="313688"/>
                    <a:pt x="431327" y="477388"/>
                    <a:pt x="718868" y="477749"/>
                  </a:cubicBezTo>
                  <a:lnTo>
                    <a:pt x="0" y="47774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21" name="Dowolny kształt 20">
              <a:extLst>
                <a:ext uri="{FF2B5EF4-FFF2-40B4-BE49-F238E27FC236}">
                  <a16:creationId xmlns:a16="http://schemas.microsoft.com/office/drawing/2014/main" id="{8DE64F5D-51DD-1145-8AD6-703A514636D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015128" y="2692880"/>
              <a:ext cx="1440000" cy="1674898"/>
            </a:xfrm>
            <a:custGeom>
              <a:avLst/>
              <a:gdLst>
                <a:gd name="connsiteX0" fmla="*/ 1 w 1440000"/>
                <a:gd name="connsiteY0" fmla="*/ 0 h 1674898"/>
                <a:gd name="connsiteX1" fmla="*/ 1440000 w 1440000"/>
                <a:gd name="connsiteY1" fmla="*/ 1674898 h 1674898"/>
                <a:gd name="connsiteX2" fmla="*/ 0 w 1440000"/>
                <a:gd name="connsiteY2" fmla="*/ 1674898 h 1674898"/>
                <a:gd name="connsiteX3" fmla="*/ 0 w 1440000"/>
                <a:gd name="connsiteY3" fmla="*/ 0 h 1674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1674898">
                  <a:moveTo>
                    <a:pt x="1" y="0"/>
                  </a:moveTo>
                  <a:cubicBezTo>
                    <a:pt x="403572" y="0"/>
                    <a:pt x="519868" y="1673741"/>
                    <a:pt x="1440000" y="1674898"/>
                  </a:cubicBezTo>
                  <a:lnTo>
                    <a:pt x="0" y="16748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22" name="Dowolny kształt 21">
              <a:extLst>
                <a:ext uri="{FF2B5EF4-FFF2-40B4-BE49-F238E27FC236}">
                  <a16:creationId xmlns:a16="http://schemas.microsoft.com/office/drawing/2014/main" id="{99C80C39-C108-8F4A-BE58-E6E730F5C30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013996" y="3890029"/>
              <a:ext cx="718868" cy="477749"/>
            </a:xfrm>
            <a:custGeom>
              <a:avLst/>
              <a:gdLst>
                <a:gd name="connsiteX0" fmla="*/ 0 w 718868"/>
                <a:gd name="connsiteY0" fmla="*/ 0 h 477749"/>
                <a:gd name="connsiteX1" fmla="*/ 58445 w 718868"/>
                <a:gd name="connsiteY1" fmla="*/ 88771 h 477749"/>
                <a:gd name="connsiteX2" fmla="*/ 718868 w 718868"/>
                <a:gd name="connsiteY2" fmla="*/ 477749 h 477749"/>
                <a:gd name="connsiteX3" fmla="*/ 0 w 718868"/>
                <a:gd name="connsiteY3" fmla="*/ 477749 h 477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868" h="477749">
                  <a:moveTo>
                    <a:pt x="0" y="0"/>
                  </a:moveTo>
                  <a:lnTo>
                    <a:pt x="58445" y="88771"/>
                  </a:lnTo>
                  <a:cubicBezTo>
                    <a:pt x="222285" y="313688"/>
                    <a:pt x="431327" y="477388"/>
                    <a:pt x="718868" y="477749"/>
                  </a:cubicBezTo>
                  <a:lnTo>
                    <a:pt x="0" y="477749"/>
                  </a:ln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</p:grp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BB31976B-2F0A-7C4D-9765-2EE67F1CCB59}"/>
              </a:ext>
            </a:extLst>
          </p:cNvPr>
          <p:cNvSpPr txBox="1"/>
          <p:nvPr/>
        </p:nvSpPr>
        <p:spPr>
          <a:xfrm>
            <a:off x="6977377" y="2139351"/>
            <a:ext cx="3786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600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7B80BEFC-A712-3043-9F9B-56DE979A5925}"/>
              </a:ext>
            </a:extLst>
          </p:cNvPr>
          <p:cNvSpPr txBox="1"/>
          <p:nvPr/>
        </p:nvSpPr>
        <p:spPr>
          <a:xfrm>
            <a:off x="7458682" y="2139351"/>
            <a:ext cx="5533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600">
                <a:latin typeface="Arial" panose="020B0604020202020204" pitchFamily="34" charset="0"/>
                <a:cs typeface="Arial" panose="020B0604020202020204" pitchFamily="34" charset="0"/>
              </a:rPr>
              <a:t>mean + 2𝜎</a:t>
            </a: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B285EEBE-C3F2-B841-993E-8A5FAAE73623}"/>
              </a:ext>
            </a:extLst>
          </p:cNvPr>
          <p:cNvSpPr txBox="1"/>
          <p:nvPr/>
        </p:nvSpPr>
        <p:spPr>
          <a:xfrm>
            <a:off x="6997414" y="4383656"/>
            <a:ext cx="3786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600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077D4F1A-D26F-7C45-9653-E69E5B4C254D}"/>
              </a:ext>
            </a:extLst>
          </p:cNvPr>
          <p:cNvSpPr txBox="1"/>
          <p:nvPr/>
        </p:nvSpPr>
        <p:spPr>
          <a:xfrm>
            <a:off x="6371840" y="4383656"/>
            <a:ext cx="5341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600">
                <a:latin typeface="Arial" panose="020B0604020202020204" pitchFamily="34" charset="0"/>
                <a:cs typeface="Arial" panose="020B0604020202020204" pitchFamily="34" charset="0"/>
              </a:rPr>
              <a:t>mean - 2𝜎</a:t>
            </a:r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B00A1293-4724-8740-B79B-37AFAD7A2236}"/>
              </a:ext>
            </a:extLst>
          </p:cNvPr>
          <p:cNvSpPr txBox="1"/>
          <p:nvPr/>
        </p:nvSpPr>
        <p:spPr>
          <a:xfrm>
            <a:off x="4195107" y="3011507"/>
            <a:ext cx="16626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700" b="1">
                <a:latin typeface="Arial" panose="020B0604020202020204" pitchFamily="34" charset="0"/>
                <a:cs typeface="Arial" panose="020B0604020202020204" pitchFamily="34" charset="0"/>
              </a:rPr>
              <a:t>Lower</a:t>
            </a:r>
            <a:r>
              <a:rPr lang="pl-PL" sz="700">
                <a:latin typeface="Arial" panose="020B0604020202020204" pitchFamily="34" charset="0"/>
                <a:cs typeface="Arial" panose="020B0604020202020204" pitchFamily="34" charset="0"/>
              </a:rPr>
              <a:t> is worse</a:t>
            </a:r>
          </a:p>
          <a:p>
            <a:endParaRPr lang="pl-PL" sz="7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700">
                <a:latin typeface="Arial" panose="020B0604020202020204" pitchFamily="34" charset="0"/>
                <a:cs typeface="Arial" panose="020B0604020202020204" pitchFamily="34" charset="0"/>
              </a:rPr>
              <a:t>eg. Accuracy, Precision, ROC AUC…</a:t>
            </a: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38CA4EC3-363D-0F44-BC4F-BDF072B3DA89}"/>
              </a:ext>
            </a:extLst>
          </p:cNvPr>
          <p:cNvSpPr txBox="1"/>
          <p:nvPr/>
        </p:nvSpPr>
        <p:spPr>
          <a:xfrm>
            <a:off x="4195107" y="867737"/>
            <a:ext cx="9797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700" b="1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pl-PL" sz="700">
                <a:latin typeface="Arial" panose="020B0604020202020204" pitchFamily="34" charset="0"/>
                <a:cs typeface="Arial" panose="020B0604020202020204" pitchFamily="34" charset="0"/>
              </a:rPr>
              <a:t> is worse. </a:t>
            </a:r>
          </a:p>
          <a:p>
            <a:endParaRPr lang="pl-PL" sz="7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700">
                <a:latin typeface="Arial" panose="020B0604020202020204" pitchFamily="34" charset="0"/>
                <a:cs typeface="Arial" panose="020B0604020202020204" pitchFamily="34" charset="0"/>
              </a:rPr>
              <a:t>eg. RMSE, MSE, …</a:t>
            </a:r>
          </a:p>
        </p:txBody>
      </p:sp>
      <p:cxnSp>
        <p:nvCxnSpPr>
          <p:cNvPr id="33" name="Łącznik prosty ze strzałką 32">
            <a:extLst>
              <a:ext uri="{FF2B5EF4-FFF2-40B4-BE49-F238E27FC236}">
                <a16:creationId xmlns:a16="http://schemas.microsoft.com/office/drawing/2014/main" id="{75B97900-53D4-7C41-B325-DD2CD578E259}"/>
              </a:ext>
            </a:extLst>
          </p:cNvPr>
          <p:cNvCxnSpPr>
            <a:cxnSpLocks/>
          </p:cNvCxnSpPr>
          <p:nvPr/>
        </p:nvCxnSpPr>
        <p:spPr>
          <a:xfrm flipH="1">
            <a:off x="7939904" y="1593211"/>
            <a:ext cx="250877" cy="274179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ze strzałką 34">
            <a:extLst>
              <a:ext uri="{FF2B5EF4-FFF2-40B4-BE49-F238E27FC236}">
                <a16:creationId xmlns:a16="http://schemas.microsoft.com/office/drawing/2014/main" id="{597CB766-3266-054F-A0D1-12C6B76040C9}"/>
              </a:ext>
            </a:extLst>
          </p:cNvPr>
          <p:cNvCxnSpPr>
            <a:cxnSpLocks/>
          </p:cNvCxnSpPr>
          <p:nvPr/>
        </p:nvCxnSpPr>
        <p:spPr>
          <a:xfrm>
            <a:off x="6099397" y="3835297"/>
            <a:ext cx="250877" cy="274179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5434F00B-CE89-254F-B5C4-4317350AFF71}"/>
              </a:ext>
            </a:extLst>
          </p:cNvPr>
          <p:cNvSpPr txBox="1"/>
          <p:nvPr/>
        </p:nvSpPr>
        <p:spPr>
          <a:xfrm>
            <a:off x="5844190" y="3666718"/>
            <a:ext cx="31290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drift</a:t>
            </a:r>
          </a:p>
        </p:txBody>
      </p: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16FB9A48-FEC4-BF44-B1C6-29DA4B8CEB9D}"/>
              </a:ext>
            </a:extLst>
          </p:cNvPr>
          <p:cNvSpPr txBox="1"/>
          <p:nvPr/>
        </p:nvSpPr>
        <p:spPr>
          <a:xfrm>
            <a:off x="8161766" y="1408545"/>
            <a:ext cx="31290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drift</a:t>
            </a:r>
          </a:p>
        </p:txBody>
      </p:sp>
    </p:spTree>
    <p:extLst>
      <p:ext uri="{BB962C8B-B14F-4D97-AF65-F5344CB8AC3E}">
        <p14:creationId xmlns:p14="http://schemas.microsoft.com/office/powerpoint/2010/main" val="1590116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C02C50-57E0-3B4C-8BBB-E2EFA604B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Non-parametric test (outlier detection)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AADED95-3885-364C-B057-2524E14D7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/>
              <a:t>We generate the re-training signal in case </a:t>
            </a:r>
            <a:r>
              <a:rPr lang="pl-PL">
                <a:solidFill>
                  <a:srgbClr val="FF0000"/>
                </a:solidFill>
              </a:rPr>
              <a:t>the current value of the quality measure is interpreted as an outlier </a:t>
            </a:r>
            <a:r>
              <a:rPr lang="pl-PL"/>
              <a:t>and is worse than previous values</a:t>
            </a:r>
          </a:p>
          <a:p>
            <a:endParaRPr lang="pl-PL"/>
          </a:p>
          <a:p>
            <a:r>
              <a:rPr lang="pl-PL"/>
              <a:t>Procedure:</a:t>
            </a:r>
          </a:p>
          <a:p>
            <a:pPr marL="228600" indent="-228600">
              <a:buFont typeface="+mj-lt"/>
              <a:buAutoNum type="arabicPeriod"/>
            </a:pPr>
            <a:r>
              <a:rPr lang="pl-PL"/>
              <a:t>For a set of previous measures, calculate </a:t>
            </a:r>
          </a:p>
          <a:p>
            <a:pPr lvl="1"/>
            <a:r>
              <a:rPr lang="pl-PL"/>
              <a:t>Q1 (first quarile)</a:t>
            </a:r>
          </a:p>
          <a:p>
            <a:pPr lvl="1"/>
            <a:r>
              <a:rPr lang="pl-PL"/>
              <a:t>Q3 (third quartile)</a:t>
            </a:r>
          </a:p>
          <a:p>
            <a:pPr lvl="1"/>
            <a:r>
              <a:rPr lang="pl-PL"/>
              <a:t>Interquartile distance: IQR = Q3 - Q1</a:t>
            </a:r>
            <a:br>
              <a:rPr lang="pl-PL"/>
            </a:br>
            <a:endParaRPr lang="pl-PL"/>
          </a:p>
          <a:p>
            <a:r>
              <a:rPr lang="pl-PL"/>
              <a:t>2. Determine the limits of "normal" values</a:t>
            </a:r>
          </a:p>
          <a:p>
            <a:pPr lvl="1"/>
            <a:r>
              <a:rPr lang="pl-PL"/>
              <a:t>Lower limit: Q1 - 1.5*IQR</a:t>
            </a:r>
          </a:p>
          <a:p>
            <a:pPr lvl="1"/>
            <a:r>
              <a:rPr lang="pl-PL"/>
              <a:t>Upper limit: Q3 + 1.5*IQR</a:t>
            </a:r>
            <a:br>
              <a:rPr lang="pl-PL"/>
            </a:br>
            <a:endParaRPr lang="pl-PL"/>
          </a:p>
          <a:p>
            <a:r>
              <a:rPr lang="pl-PL"/>
              <a:t>3. For the new model quality measure, check that it is within the acceptable limits:</a:t>
            </a:r>
          </a:p>
          <a:p>
            <a:pPr lvl="1"/>
            <a:r>
              <a:rPr lang="pl-PL"/>
              <a:t>Q1 - 1.5*IQR &lt; measure &lt; Q3 + 1.5*IQR</a:t>
            </a:r>
            <a:br>
              <a:rPr lang="pl-PL"/>
            </a:br>
            <a:endParaRPr lang="pl-PL"/>
          </a:p>
          <a:p>
            <a:r>
              <a:rPr lang="pl-PL"/>
              <a:t>4. Generate a post-training signal when:	</a:t>
            </a:r>
          </a:p>
          <a:p>
            <a:r>
              <a:rPr lang="pl-PL" sz="900"/>
              <a:t>               the new value of the measure is outside these limits </a:t>
            </a:r>
          </a:p>
          <a:p>
            <a:r>
              <a:rPr lang="pl-PL" sz="900"/>
              <a:t>               and is worse than the others (smaller or larger, depending on        the type of measure).</a:t>
            </a:r>
          </a:p>
          <a:p>
            <a:endParaRPr lang="pl-PL"/>
          </a:p>
          <a:p>
            <a:r>
              <a:rPr lang="pl-PL"/>
              <a:t>1 quartile = the value of the measure from which 25% of all measures in the set are smaller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47252AB8-E3B7-E141-907D-D583335611C4}"/>
              </a:ext>
            </a:extLst>
          </p:cNvPr>
          <p:cNvSpPr txBox="1"/>
          <p:nvPr/>
        </p:nvSpPr>
        <p:spPr>
          <a:xfrm>
            <a:off x="6000180" y="2658399"/>
            <a:ext cx="28725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600">
                <a:latin typeface="Arial" panose="020B0604020202020204" pitchFamily="34" charset="0"/>
                <a:cs typeface="Arial" panose="020B0604020202020204" pitchFamily="34" charset="0"/>
              </a:rPr>
              <a:t>1Q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E274E1C9-7092-7043-90BD-74907515AC1D}"/>
              </a:ext>
            </a:extLst>
          </p:cNvPr>
          <p:cNvSpPr txBox="1"/>
          <p:nvPr/>
        </p:nvSpPr>
        <p:spPr>
          <a:xfrm>
            <a:off x="6734556" y="2658399"/>
            <a:ext cx="28725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600">
                <a:latin typeface="Arial" panose="020B0604020202020204" pitchFamily="34" charset="0"/>
                <a:cs typeface="Arial" panose="020B0604020202020204" pitchFamily="34" charset="0"/>
              </a:rPr>
              <a:t>3Q</a:t>
            </a:r>
          </a:p>
        </p:txBody>
      </p:sp>
      <p:grpSp>
        <p:nvGrpSpPr>
          <p:cNvPr id="6" name="Grupa 5">
            <a:extLst>
              <a:ext uri="{FF2B5EF4-FFF2-40B4-BE49-F238E27FC236}">
                <a16:creationId xmlns:a16="http://schemas.microsoft.com/office/drawing/2014/main" id="{DDEC3220-5450-EA4B-B863-CF4D991D1EB3}"/>
              </a:ext>
            </a:extLst>
          </p:cNvPr>
          <p:cNvGrpSpPr/>
          <p:nvPr/>
        </p:nvGrpSpPr>
        <p:grpSpPr>
          <a:xfrm>
            <a:off x="6150997" y="2830895"/>
            <a:ext cx="720001" cy="282064"/>
            <a:chOff x="5277469" y="2922210"/>
            <a:chExt cx="760477" cy="282064"/>
          </a:xfrm>
        </p:grpSpPr>
        <p:sp>
          <p:nvSpPr>
            <p:cNvPr id="5" name="Nawias klamrowy otwierający 4">
              <a:extLst>
                <a:ext uri="{FF2B5EF4-FFF2-40B4-BE49-F238E27FC236}">
                  <a16:creationId xmlns:a16="http://schemas.microsoft.com/office/drawing/2014/main" id="{3E82F65D-FB09-9643-9BDB-7FA4064FE225}"/>
                </a:ext>
              </a:extLst>
            </p:cNvPr>
            <p:cNvSpPr/>
            <p:nvPr/>
          </p:nvSpPr>
          <p:spPr>
            <a:xfrm rot="16200000">
              <a:off x="5601915" y="2597764"/>
              <a:ext cx="111586" cy="76047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2" name="pole tekstowe 31">
              <a:extLst>
                <a:ext uri="{FF2B5EF4-FFF2-40B4-BE49-F238E27FC236}">
                  <a16:creationId xmlns:a16="http://schemas.microsoft.com/office/drawing/2014/main" id="{EF951D44-2187-FF4E-9FD0-9BCCA3B9EA48}"/>
                </a:ext>
              </a:extLst>
            </p:cNvPr>
            <p:cNvSpPr txBox="1"/>
            <p:nvPr/>
          </p:nvSpPr>
          <p:spPr>
            <a:xfrm>
              <a:off x="5485224" y="3004219"/>
              <a:ext cx="34496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sz="700">
                  <a:latin typeface="Arial" panose="020B0604020202020204" pitchFamily="34" charset="0"/>
                  <a:cs typeface="Arial" panose="020B0604020202020204" pitchFamily="34" charset="0"/>
                </a:rPr>
                <a:t>IQR</a:t>
              </a:r>
              <a:endParaRPr lang="pl-PL" sz="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upa 33">
            <a:extLst>
              <a:ext uri="{FF2B5EF4-FFF2-40B4-BE49-F238E27FC236}">
                <a16:creationId xmlns:a16="http://schemas.microsoft.com/office/drawing/2014/main" id="{0AB24264-0804-274C-ABC2-2368DFC29D13}"/>
              </a:ext>
            </a:extLst>
          </p:cNvPr>
          <p:cNvGrpSpPr/>
          <p:nvPr/>
        </p:nvGrpSpPr>
        <p:grpSpPr>
          <a:xfrm>
            <a:off x="6870998" y="2830895"/>
            <a:ext cx="1097316" cy="282064"/>
            <a:chOff x="5277469" y="2922210"/>
            <a:chExt cx="760477" cy="282064"/>
          </a:xfrm>
        </p:grpSpPr>
        <p:sp>
          <p:nvSpPr>
            <p:cNvPr id="38" name="Nawias klamrowy otwierający 37">
              <a:extLst>
                <a:ext uri="{FF2B5EF4-FFF2-40B4-BE49-F238E27FC236}">
                  <a16:creationId xmlns:a16="http://schemas.microsoft.com/office/drawing/2014/main" id="{5D992084-775B-814F-9D52-A2ED2D2630A3}"/>
                </a:ext>
              </a:extLst>
            </p:cNvPr>
            <p:cNvSpPr/>
            <p:nvPr/>
          </p:nvSpPr>
          <p:spPr>
            <a:xfrm rot="16200000">
              <a:off x="5601915" y="2597764"/>
              <a:ext cx="111586" cy="76047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9" name="pole tekstowe 38">
              <a:extLst>
                <a:ext uri="{FF2B5EF4-FFF2-40B4-BE49-F238E27FC236}">
                  <a16:creationId xmlns:a16="http://schemas.microsoft.com/office/drawing/2014/main" id="{5B9E34A8-9BEA-AE43-918E-AAFE1EBF780A}"/>
                </a:ext>
              </a:extLst>
            </p:cNvPr>
            <p:cNvSpPr txBox="1"/>
            <p:nvPr/>
          </p:nvSpPr>
          <p:spPr>
            <a:xfrm>
              <a:off x="5472213" y="3004219"/>
              <a:ext cx="37099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sz="700">
                  <a:latin typeface="Arial" panose="020B0604020202020204" pitchFamily="34" charset="0"/>
                  <a:cs typeface="Arial" panose="020B0604020202020204" pitchFamily="34" charset="0"/>
                </a:rPr>
                <a:t>1,5 * IQR</a:t>
              </a:r>
              <a:endParaRPr lang="pl-PL" sz="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Prostokąt 6">
            <a:extLst>
              <a:ext uri="{FF2B5EF4-FFF2-40B4-BE49-F238E27FC236}">
                <a16:creationId xmlns:a16="http://schemas.microsoft.com/office/drawing/2014/main" id="{86D298C2-EAC5-354B-BCF5-3919C43CF0C8}"/>
              </a:ext>
            </a:extLst>
          </p:cNvPr>
          <p:cNvSpPr/>
          <p:nvPr/>
        </p:nvSpPr>
        <p:spPr>
          <a:xfrm>
            <a:off x="6158185" y="1977799"/>
            <a:ext cx="720000" cy="6640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123742BC-0C4C-8F45-A1E0-13284C9283CF}"/>
              </a:ext>
            </a:extLst>
          </p:cNvPr>
          <p:cNvCxnSpPr>
            <a:cxnSpLocks/>
          </p:cNvCxnSpPr>
          <p:nvPr/>
        </p:nvCxnSpPr>
        <p:spPr>
          <a:xfrm flipH="1">
            <a:off x="5068057" y="2310314"/>
            <a:ext cx="1080000" cy="5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Łącznik prosty 39">
            <a:extLst>
              <a:ext uri="{FF2B5EF4-FFF2-40B4-BE49-F238E27FC236}">
                <a16:creationId xmlns:a16="http://schemas.microsoft.com/office/drawing/2014/main" id="{E8E3FC19-1507-6840-8906-B0615103605F}"/>
              </a:ext>
            </a:extLst>
          </p:cNvPr>
          <p:cNvCxnSpPr/>
          <p:nvPr/>
        </p:nvCxnSpPr>
        <p:spPr>
          <a:xfrm flipH="1">
            <a:off x="6888313" y="2309313"/>
            <a:ext cx="1080000" cy="5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a 40">
            <a:extLst>
              <a:ext uri="{FF2B5EF4-FFF2-40B4-BE49-F238E27FC236}">
                <a16:creationId xmlns:a16="http://schemas.microsoft.com/office/drawing/2014/main" id="{28200BD3-9162-B844-8707-A93D0B284228}"/>
              </a:ext>
            </a:extLst>
          </p:cNvPr>
          <p:cNvGrpSpPr/>
          <p:nvPr/>
        </p:nvGrpSpPr>
        <p:grpSpPr>
          <a:xfrm>
            <a:off x="5050806" y="2830894"/>
            <a:ext cx="1097316" cy="282064"/>
            <a:chOff x="5277469" y="2922210"/>
            <a:chExt cx="760477" cy="282064"/>
          </a:xfrm>
        </p:grpSpPr>
        <p:sp>
          <p:nvSpPr>
            <p:cNvPr id="42" name="Nawias klamrowy otwierający 41">
              <a:extLst>
                <a:ext uri="{FF2B5EF4-FFF2-40B4-BE49-F238E27FC236}">
                  <a16:creationId xmlns:a16="http://schemas.microsoft.com/office/drawing/2014/main" id="{FA974567-ECAC-2140-A13E-9FEBD861E0C1}"/>
                </a:ext>
              </a:extLst>
            </p:cNvPr>
            <p:cNvSpPr/>
            <p:nvPr/>
          </p:nvSpPr>
          <p:spPr>
            <a:xfrm rot="16200000">
              <a:off x="5601915" y="2597764"/>
              <a:ext cx="111586" cy="76047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3" name="pole tekstowe 42">
              <a:extLst>
                <a:ext uri="{FF2B5EF4-FFF2-40B4-BE49-F238E27FC236}">
                  <a16:creationId xmlns:a16="http://schemas.microsoft.com/office/drawing/2014/main" id="{D95A71BF-B291-CB42-B0A4-C48EAFA451F9}"/>
                </a:ext>
              </a:extLst>
            </p:cNvPr>
            <p:cNvSpPr txBox="1"/>
            <p:nvPr/>
          </p:nvSpPr>
          <p:spPr>
            <a:xfrm>
              <a:off x="5472213" y="3004219"/>
              <a:ext cx="37099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sz="700">
                  <a:latin typeface="Arial" panose="020B0604020202020204" pitchFamily="34" charset="0"/>
                  <a:cs typeface="Arial" panose="020B0604020202020204" pitchFamily="34" charset="0"/>
                </a:rPr>
                <a:t>1,5 * IQR</a:t>
              </a:r>
              <a:endParaRPr lang="pl-PL" sz="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4" name="Łącznik prosty 43">
            <a:extLst>
              <a:ext uri="{FF2B5EF4-FFF2-40B4-BE49-F238E27FC236}">
                <a16:creationId xmlns:a16="http://schemas.microsoft.com/office/drawing/2014/main" id="{395065ED-E0C3-0A42-B0C0-EF5BE3794AFE}"/>
              </a:ext>
            </a:extLst>
          </p:cNvPr>
          <p:cNvCxnSpPr>
            <a:cxnSpLocks/>
          </p:cNvCxnSpPr>
          <p:nvPr/>
        </p:nvCxnSpPr>
        <p:spPr>
          <a:xfrm>
            <a:off x="5069533" y="2274118"/>
            <a:ext cx="0" cy="703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Łącznik prosty 44">
            <a:extLst>
              <a:ext uri="{FF2B5EF4-FFF2-40B4-BE49-F238E27FC236}">
                <a16:creationId xmlns:a16="http://schemas.microsoft.com/office/drawing/2014/main" id="{8B4D8F6F-7564-8E4D-A9B2-B8882D7B3952}"/>
              </a:ext>
            </a:extLst>
          </p:cNvPr>
          <p:cNvCxnSpPr>
            <a:cxnSpLocks/>
          </p:cNvCxnSpPr>
          <p:nvPr/>
        </p:nvCxnSpPr>
        <p:spPr>
          <a:xfrm>
            <a:off x="7968313" y="2274118"/>
            <a:ext cx="0" cy="703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a 13">
            <a:extLst>
              <a:ext uri="{FF2B5EF4-FFF2-40B4-BE49-F238E27FC236}">
                <a16:creationId xmlns:a16="http://schemas.microsoft.com/office/drawing/2014/main" id="{FA8103BB-B3FB-D94E-AC63-EE52F5E874F6}"/>
              </a:ext>
            </a:extLst>
          </p:cNvPr>
          <p:cNvGrpSpPr/>
          <p:nvPr/>
        </p:nvGrpSpPr>
        <p:grpSpPr>
          <a:xfrm>
            <a:off x="3708332" y="1500197"/>
            <a:ext cx="1609736" cy="844311"/>
            <a:chOff x="3708332" y="1500197"/>
            <a:chExt cx="1609736" cy="844311"/>
          </a:xfrm>
        </p:grpSpPr>
        <p:sp>
          <p:nvSpPr>
            <p:cNvPr id="48" name="Owal 47">
              <a:extLst>
                <a:ext uri="{FF2B5EF4-FFF2-40B4-BE49-F238E27FC236}">
                  <a16:creationId xmlns:a16="http://schemas.microsoft.com/office/drawing/2014/main" id="{344BF5BA-E4B6-7040-BE8D-477DBC40C218}"/>
                </a:ext>
              </a:extLst>
            </p:cNvPr>
            <p:cNvSpPr/>
            <p:nvPr/>
          </p:nvSpPr>
          <p:spPr>
            <a:xfrm>
              <a:off x="4472216" y="2262557"/>
              <a:ext cx="81951" cy="8195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9" name="pole tekstowe 48">
              <a:extLst>
                <a:ext uri="{FF2B5EF4-FFF2-40B4-BE49-F238E27FC236}">
                  <a16:creationId xmlns:a16="http://schemas.microsoft.com/office/drawing/2014/main" id="{0164AB67-6422-F746-A239-81A2DA14C00F}"/>
                </a:ext>
              </a:extLst>
            </p:cNvPr>
            <p:cNvSpPr txBox="1"/>
            <p:nvPr/>
          </p:nvSpPr>
          <p:spPr>
            <a:xfrm>
              <a:off x="3708332" y="1500197"/>
              <a:ext cx="16097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sz="600">
                  <a:latin typeface="Arial" panose="020B0604020202020204" pitchFamily="34" charset="0"/>
                  <a:cs typeface="Arial" panose="020B0604020202020204" pitchFamily="34" charset="0"/>
                </a:rPr>
                <a:t>For measures like </a:t>
              </a:r>
              <a:br>
                <a:rPr lang="pl-PL" sz="60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pl-PL" sz="600">
                  <a:latin typeface="Arial" panose="020B0604020202020204" pitchFamily="34" charset="0"/>
                  <a:cs typeface="Arial" panose="020B0604020202020204" pitchFamily="34" charset="0"/>
                </a:rPr>
                <a:t>Accuracy, Precision, Recall or ROC_AUC</a:t>
              </a:r>
            </a:p>
          </p:txBody>
        </p:sp>
      </p:grpSp>
      <p:grpSp>
        <p:nvGrpSpPr>
          <p:cNvPr id="15" name="Grupa 14">
            <a:extLst>
              <a:ext uri="{FF2B5EF4-FFF2-40B4-BE49-F238E27FC236}">
                <a16:creationId xmlns:a16="http://schemas.microsoft.com/office/drawing/2014/main" id="{055807CC-3743-D848-9E85-91705149F3EA}"/>
              </a:ext>
            </a:extLst>
          </p:cNvPr>
          <p:cNvGrpSpPr/>
          <p:nvPr/>
        </p:nvGrpSpPr>
        <p:grpSpPr>
          <a:xfrm>
            <a:off x="8066219" y="1494607"/>
            <a:ext cx="798617" cy="849901"/>
            <a:chOff x="8066219" y="1494607"/>
            <a:chExt cx="798617" cy="849901"/>
          </a:xfrm>
        </p:grpSpPr>
        <p:sp>
          <p:nvSpPr>
            <p:cNvPr id="46" name="Owal 45">
              <a:extLst>
                <a:ext uri="{FF2B5EF4-FFF2-40B4-BE49-F238E27FC236}">
                  <a16:creationId xmlns:a16="http://schemas.microsoft.com/office/drawing/2014/main" id="{25429302-8AC4-184D-B934-D8CAE1153BBC}"/>
                </a:ext>
              </a:extLst>
            </p:cNvPr>
            <p:cNvSpPr/>
            <p:nvPr/>
          </p:nvSpPr>
          <p:spPr>
            <a:xfrm>
              <a:off x="8202195" y="2262557"/>
              <a:ext cx="81951" cy="8195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7" name="Owal 46">
              <a:extLst>
                <a:ext uri="{FF2B5EF4-FFF2-40B4-BE49-F238E27FC236}">
                  <a16:creationId xmlns:a16="http://schemas.microsoft.com/office/drawing/2014/main" id="{DA4AA739-C864-8948-B061-0FFBCB7C7798}"/>
                </a:ext>
              </a:extLst>
            </p:cNvPr>
            <p:cNvSpPr/>
            <p:nvPr/>
          </p:nvSpPr>
          <p:spPr>
            <a:xfrm>
              <a:off x="8645821" y="2262557"/>
              <a:ext cx="81951" cy="8195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0" name="pole tekstowe 49">
              <a:extLst>
                <a:ext uri="{FF2B5EF4-FFF2-40B4-BE49-F238E27FC236}">
                  <a16:creationId xmlns:a16="http://schemas.microsoft.com/office/drawing/2014/main" id="{56C3C770-C27F-FD4A-BDF9-53024E98DF2B}"/>
                </a:ext>
              </a:extLst>
            </p:cNvPr>
            <p:cNvSpPr txBox="1"/>
            <p:nvPr/>
          </p:nvSpPr>
          <p:spPr>
            <a:xfrm>
              <a:off x="8066219" y="1494607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sz="600">
                  <a:latin typeface="Arial" panose="020B0604020202020204" pitchFamily="34" charset="0"/>
                  <a:cs typeface="Arial" panose="020B0604020202020204" pitchFamily="34" charset="0"/>
                </a:rPr>
                <a:t>For measures like</a:t>
              </a:r>
              <a:br>
                <a:rPr lang="pl-PL" sz="60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pl-PL" sz="600">
                  <a:latin typeface="Arial" panose="020B0604020202020204" pitchFamily="34" charset="0"/>
                  <a:cs typeface="Arial" panose="020B0604020202020204" pitchFamily="34" charset="0"/>
                </a:rPr>
                <a:t>MSE or RMSE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67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a 20">
            <a:extLst>
              <a:ext uri="{FF2B5EF4-FFF2-40B4-BE49-F238E27FC236}">
                <a16:creationId xmlns:a16="http://schemas.microsoft.com/office/drawing/2014/main" id="{CE69BDE6-221C-E77C-7129-2E28304AED21}"/>
              </a:ext>
            </a:extLst>
          </p:cNvPr>
          <p:cNvGrpSpPr/>
          <p:nvPr/>
        </p:nvGrpSpPr>
        <p:grpSpPr>
          <a:xfrm>
            <a:off x="795875" y="198512"/>
            <a:ext cx="4331670" cy="1790892"/>
            <a:chOff x="795875" y="198512"/>
            <a:chExt cx="4331670" cy="1790892"/>
          </a:xfrm>
        </p:grpSpPr>
        <p:sp>
          <p:nvSpPr>
            <p:cNvPr id="78" name="pole tekstowe 77">
              <a:extLst>
                <a:ext uri="{FF2B5EF4-FFF2-40B4-BE49-F238E27FC236}">
                  <a16:creationId xmlns:a16="http://schemas.microsoft.com/office/drawing/2014/main" id="{2B54199B-A7EC-BFAD-4F08-7B060DAD92C7}"/>
                </a:ext>
              </a:extLst>
            </p:cNvPr>
            <p:cNvSpPr txBox="1"/>
            <p:nvPr/>
          </p:nvSpPr>
          <p:spPr>
            <a:xfrm>
              <a:off x="795875" y="198512"/>
              <a:ext cx="29786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l-PL" sz="1100" b="1" dirty="0" err="1"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Model experimentation and development</a:t>
              </a:r>
            </a:p>
          </p:txBody>
        </p:sp>
        <p:sp>
          <p:nvSpPr>
            <p:cNvPr id="20" name="Prostokąt 19">
              <a:extLst>
                <a:ext uri="{FF2B5EF4-FFF2-40B4-BE49-F238E27FC236}">
                  <a16:creationId xmlns:a16="http://schemas.microsoft.com/office/drawing/2014/main" id="{CC15AD44-F56E-62BB-7F08-E30249728F1D}"/>
                </a:ext>
              </a:extLst>
            </p:cNvPr>
            <p:cNvSpPr/>
            <p:nvPr/>
          </p:nvSpPr>
          <p:spPr>
            <a:xfrm>
              <a:off x="860201" y="506316"/>
              <a:ext cx="4267344" cy="1483088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pic>
        <p:nvPicPr>
          <p:cNvPr id="27" name="Obraz 26">
            <a:extLst>
              <a:ext uri="{FF2B5EF4-FFF2-40B4-BE49-F238E27FC236}">
                <a16:creationId xmlns:a16="http://schemas.microsoft.com/office/drawing/2014/main" id="{9D09863A-AE2E-15D1-5E7F-77556B716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38" y="502572"/>
            <a:ext cx="4525472" cy="1483088"/>
          </a:xfrm>
          <a:prstGeom prst="rect">
            <a:avLst/>
          </a:prstGeom>
        </p:spPr>
      </p:pic>
      <p:grpSp>
        <p:nvGrpSpPr>
          <p:cNvPr id="26" name="Grupa 25">
            <a:extLst>
              <a:ext uri="{FF2B5EF4-FFF2-40B4-BE49-F238E27FC236}">
                <a16:creationId xmlns:a16="http://schemas.microsoft.com/office/drawing/2014/main" id="{4BC2B988-7F84-3F90-7EA3-A106AB8C1235}"/>
              </a:ext>
            </a:extLst>
          </p:cNvPr>
          <p:cNvGrpSpPr/>
          <p:nvPr/>
        </p:nvGrpSpPr>
        <p:grpSpPr>
          <a:xfrm>
            <a:off x="5135166" y="502572"/>
            <a:ext cx="3166947" cy="1483088"/>
            <a:chOff x="5135166" y="502572"/>
            <a:chExt cx="3166947" cy="1483088"/>
          </a:xfrm>
        </p:grpSpPr>
        <p:sp>
          <p:nvSpPr>
            <p:cNvPr id="28" name="Prostokąt 27">
              <a:extLst>
                <a:ext uri="{FF2B5EF4-FFF2-40B4-BE49-F238E27FC236}">
                  <a16:creationId xmlns:a16="http://schemas.microsoft.com/office/drawing/2014/main" id="{689F6822-6BCB-6D1D-84E6-6152116AD99F}"/>
                </a:ext>
              </a:extLst>
            </p:cNvPr>
            <p:cNvSpPr/>
            <p:nvPr/>
          </p:nvSpPr>
          <p:spPr>
            <a:xfrm>
              <a:off x="5135166" y="502572"/>
              <a:ext cx="3166947" cy="1483088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9" name="pole tekstowe 28">
              <a:extLst>
                <a:ext uri="{FF2B5EF4-FFF2-40B4-BE49-F238E27FC236}">
                  <a16:creationId xmlns:a16="http://schemas.microsoft.com/office/drawing/2014/main" id="{B6037BB3-4CB5-FD2A-9B85-25869EC1EDBB}"/>
                </a:ext>
              </a:extLst>
            </p:cNvPr>
            <p:cNvSpPr txBox="1"/>
            <p:nvPr/>
          </p:nvSpPr>
          <p:spPr>
            <a:xfrm>
              <a:off x="5135166" y="502572"/>
              <a:ext cx="6188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l-PL" sz="1100" b="1" dirty="0" err="1"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CI/CD</a:t>
              </a:r>
            </a:p>
          </p:txBody>
        </p:sp>
      </p:grpSp>
      <p:grpSp>
        <p:nvGrpSpPr>
          <p:cNvPr id="25" name="Grupa 24">
            <a:extLst>
              <a:ext uri="{FF2B5EF4-FFF2-40B4-BE49-F238E27FC236}">
                <a16:creationId xmlns:a16="http://schemas.microsoft.com/office/drawing/2014/main" id="{3492114A-6173-C525-09CD-08CB9B80DF17}"/>
              </a:ext>
            </a:extLst>
          </p:cNvPr>
          <p:cNvGrpSpPr/>
          <p:nvPr/>
        </p:nvGrpSpPr>
        <p:grpSpPr>
          <a:xfrm>
            <a:off x="5370890" y="832763"/>
            <a:ext cx="2687878" cy="912216"/>
            <a:chOff x="5370890" y="832763"/>
            <a:chExt cx="2687878" cy="912216"/>
          </a:xfrm>
        </p:grpSpPr>
        <p:sp>
          <p:nvSpPr>
            <p:cNvPr id="30" name="Prostokąt 29">
              <a:extLst>
                <a:ext uri="{FF2B5EF4-FFF2-40B4-BE49-F238E27FC236}">
                  <a16:creationId xmlns:a16="http://schemas.microsoft.com/office/drawing/2014/main" id="{CB21E2B8-1273-59BF-CE38-A66B1F02D733}"/>
                </a:ext>
              </a:extLst>
            </p:cNvPr>
            <p:cNvSpPr/>
            <p:nvPr/>
          </p:nvSpPr>
          <p:spPr>
            <a:xfrm>
              <a:off x="5667622" y="832763"/>
              <a:ext cx="1051017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</a:rPr>
                <a:t>Pipeline building </a:t>
              </a:r>
              <a:br>
                <a:rPr lang="pl-PL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</a:rPr>
              </a:br>
              <a:r>
                <a:rPr lang="pl-PL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</a:rPr>
                <a:t>and testing</a:t>
              </a:r>
            </a:p>
          </p:txBody>
        </p:sp>
        <p:cxnSp>
          <p:nvCxnSpPr>
            <p:cNvPr id="31" name="Łącznik prosty ze strzałką 30">
              <a:extLst>
                <a:ext uri="{FF2B5EF4-FFF2-40B4-BE49-F238E27FC236}">
                  <a16:creationId xmlns:a16="http://schemas.microsoft.com/office/drawing/2014/main" id="{06E97639-97E3-68B9-9986-2EEFAB293A93}"/>
                </a:ext>
              </a:extLst>
            </p:cNvPr>
            <p:cNvCxnSpPr>
              <a:cxnSpLocks/>
            </p:cNvCxnSpPr>
            <p:nvPr/>
          </p:nvCxnSpPr>
          <p:spPr>
            <a:xfrm>
              <a:off x="5370890" y="944880"/>
              <a:ext cx="296732" cy="0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Prostokąt 33">
              <a:extLst>
                <a:ext uri="{FF2B5EF4-FFF2-40B4-BE49-F238E27FC236}">
                  <a16:creationId xmlns:a16="http://schemas.microsoft.com/office/drawing/2014/main" id="{59CB1E45-1D18-B0E1-A2BE-F8481B48D4FB}"/>
                </a:ext>
              </a:extLst>
            </p:cNvPr>
            <p:cNvSpPr/>
            <p:nvPr/>
          </p:nvSpPr>
          <p:spPr>
            <a:xfrm>
              <a:off x="7007751" y="832763"/>
              <a:ext cx="1051017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</a:rPr>
                <a:t>Packages</a:t>
              </a:r>
            </a:p>
          </p:txBody>
        </p:sp>
        <p:cxnSp>
          <p:nvCxnSpPr>
            <p:cNvPr id="35" name="Łącznik prosty ze strzałką 34">
              <a:extLst>
                <a:ext uri="{FF2B5EF4-FFF2-40B4-BE49-F238E27FC236}">
                  <a16:creationId xmlns:a16="http://schemas.microsoft.com/office/drawing/2014/main" id="{A98D0DC3-B00E-C13D-E97E-D5ABA6CC8ED3}"/>
                </a:ext>
              </a:extLst>
            </p:cNvPr>
            <p:cNvCxnSpPr>
              <a:cxnSpLocks/>
              <a:stCxn id="30" idx="3"/>
              <a:endCxn id="34" idx="1"/>
            </p:cNvCxnSpPr>
            <p:nvPr/>
          </p:nvCxnSpPr>
          <p:spPr>
            <a:xfrm>
              <a:off x="6718639" y="963568"/>
              <a:ext cx="289112" cy="0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Prostokąt 39">
              <a:extLst>
                <a:ext uri="{FF2B5EF4-FFF2-40B4-BE49-F238E27FC236}">
                  <a16:creationId xmlns:a16="http://schemas.microsoft.com/office/drawing/2014/main" id="{CC250280-2A04-EA2B-7C95-A46A50FD7B33}"/>
                </a:ext>
              </a:extLst>
            </p:cNvPr>
            <p:cNvSpPr/>
            <p:nvPr/>
          </p:nvSpPr>
          <p:spPr>
            <a:xfrm>
              <a:off x="7007751" y="1409210"/>
              <a:ext cx="1051017" cy="335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</a:rPr>
                <a:t>CD Pipeline Deployment</a:t>
              </a:r>
            </a:p>
          </p:txBody>
        </p:sp>
        <p:cxnSp>
          <p:nvCxnSpPr>
            <p:cNvPr id="41" name="Łącznik prosty ze strzałką 40">
              <a:extLst>
                <a:ext uri="{FF2B5EF4-FFF2-40B4-BE49-F238E27FC236}">
                  <a16:creationId xmlns:a16="http://schemas.microsoft.com/office/drawing/2014/main" id="{32247B21-FF62-CFCC-5A93-B1371A68FC21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>
              <a:off x="7533260" y="1094373"/>
              <a:ext cx="0" cy="314837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Walec 46">
            <a:extLst>
              <a:ext uri="{FF2B5EF4-FFF2-40B4-BE49-F238E27FC236}">
                <a16:creationId xmlns:a16="http://schemas.microsoft.com/office/drawing/2014/main" id="{2CAF2A31-D449-A2F0-5E99-81982FBFB0DE}"/>
              </a:ext>
            </a:extLst>
          </p:cNvPr>
          <p:cNvSpPr/>
          <p:nvPr/>
        </p:nvSpPr>
        <p:spPr>
          <a:xfrm>
            <a:off x="4396329" y="2977124"/>
            <a:ext cx="544513" cy="518619"/>
          </a:xfrm>
          <a:prstGeom prst="can">
            <a:avLst/>
          </a:prstGeom>
          <a:solidFill>
            <a:schemeClr val="bg1">
              <a:lumMod val="95000"/>
              <a:alpha val="88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>
                <a:solidFill>
                  <a:schemeClr val="tx1"/>
                </a:solidFill>
                <a:latin typeface="Franklin Gothic Book" panose="020B0503020102020204" pitchFamily="34" charset="0"/>
              </a:rPr>
              <a:t>Model repo</a:t>
            </a:r>
          </a:p>
        </p:txBody>
      </p:sp>
      <p:grpSp>
        <p:nvGrpSpPr>
          <p:cNvPr id="22" name="Grupa 21">
            <a:extLst>
              <a:ext uri="{FF2B5EF4-FFF2-40B4-BE49-F238E27FC236}">
                <a16:creationId xmlns:a16="http://schemas.microsoft.com/office/drawing/2014/main" id="{55A0D429-DD79-62E5-E8AC-37F278CD7021}"/>
              </a:ext>
            </a:extLst>
          </p:cNvPr>
          <p:cNvGrpSpPr/>
          <p:nvPr/>
        </p:nvGrpSpPr>
        <p:grpSpPr>
          <a:xfrm>
            <a:off x="847371" y="2484570"/>
            <a:ext cx="3329832" cy="1892844"/>
            <a:chOff x="847371" y="2484570"/>
            <a:chExt cx="3329832" cy="1892844"/>
          </a:xfrm>
        </p:grpSpPr>
        <p:sp>
          <p:nvSpPr>
            <p:cNvPr id="46" name="Prostokąt 45">
              <a:extLst>
                <a:ext uri="{FF2B5EF4-FFF2-40B4-BE49-F238E27FC236}">
                  <a16:creationId xmlns:a16="http://schemas.microsoft.com/office/drawing/2014/main" id="{9AC2A39B-FFCD-2BA7-26E7-D5FEA230E4DB}"/>
                </a:ext>
              </a:extLst>
            </p:cNvPr>
            <p:cNvSpPr/>
            <p:nvPr/>
          </p:nvSpPr>
          <p:spPr>
            <a:xfrm>
              <a:off x="853039" y="2484570"/>
              <a:ext cx="3324164" cy="1892844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8" name="pole tekstowe 47">
              <a:extLst>
                <a:ext uri="{FF2B5EF4-FFF2-40B4-BE49-F238E27FC236}">
                  <a16:creationId xmlns:a16="http://schemas.microsoft.com/office/drawing/2014/main" id="{C042E6EF-0D16-8A3D-7389-FB7F2DE719D3}"/>
                </a:ext>
              </a:extLst>
            </p:cNvPr>
            <p:cNvSpPr txBox="1"/>
            <p:nvPr/>
          </p:nvSpPr>
          <p:spPr>
            <a:xfrm>
              <a:off x="847371" y="2491171"/>
              <a:ext cx="15267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l-PL" sz="1100" b="1" dirty="0" err="1"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Model update cycle</a:t>
              </a:r>
            </a:p>
          </p:txBody>
        </p:sp>
      </p:grpSp>
      <p:grpSp>
        <p:nvGrpSpPr>
          <p:cNvPr id="23" name="Grupa 22">
            <a:extLst>
              <a:ext uri="{FF2B5EF4-FFF2-40B4-BE49-F238E27FC236}">
                <a16:creationId xmlns:a16="http://schemas.microsoft.com/office/drawing/2014/main" id="{01E45321-3F82-264A-D0EF-3460A7178DF1}"/>
              </a:ext>
            </a:extLst>
          </p:cNvPr>
          <p:cNvGrpSpPr/>
          <p:nvPr/>
        </p:nvGrpSpPr>
        <p:grpSpPr>
          <a:xfrm>
            <a:off x="5135166" y="2484570"/>
            <a:ext cx="3137607" cy="1902010"/>
            <a:chOff x="5135166" y="2484570"/>
            <a:chExt cx="3137607" cy="1902010"/>
          </a:xfrm>
        </p:grpSpPr>
        <p:sp>
          <p:nvSpPr>
            <p:cNvPr id="49" name="Prostokąt 48">
              <a:extLst>
                <a:ext uri="{FF2B5EF4-FFF2-40B4-BE49-F238E27FC236}">
                  <a16:creationId xmlns:a16="http://schemas.microsoft.com/office/drawing/2014/main" id="{AA11A3CA-1BC2-0834-25E5-0999E7FFD3EA}"/>
                </a:ext>
              </a:extLst>
            </p:cNvPr>
            <p:cNvSpPr/>
            <p:nvPr/>
          </p:nvSpPr>
          <p:spPr>
            <a:xfrm>
              <a:off x="5135166" y="2493736"/>
              <a:ext cx="3137607" cy="1892844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0" name="pole tekstowe 49">
              <a:extLst>
                <a:ext uri="{FF2B5EF4-FFF2-40B4-BE49-F238E27FC236}">
                  <a16:creationId xmlns:a16="http://schemas.microsoft.com/office/drawing/2014/main" id="{7ABCDDC7-6DA6-0047-6214-221E261E0C73}"/>
                </a:ext>
              </a:extLst>
            </p:cNvPr>
            <p:cNvSpPr txBox="1"/>
            <p:nvPr/>
          </p:nvSpPr>
          <p:spPr>
            <a:xfrm>
              <a:off x="5135166" y="2484570"/>
              <a:ext cx="15267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l-PL" sz="1100" b="1" dirty="0" err="1"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Model serving</a:t>
              </a:r>
            </a:p>
          </p:txBody>
        </p:sp>
      </p:grpSp>
      <p:pic>
        <p:nvPicPr>
          <p:cNvPr id="51" name="Obraz 50">
            <a:extLst>
              <a:ext uri="{FF2B5EF4-FFF2-40B4-BE49-F238E27FC236}">
                <a16:creationId xmlns:a16="http://schemas.microsoft.com/office/drawing/2014/main" id="{2FF57983-E0A5-2A9B-658F-AB9EC01C3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270" y="2933759"/>
            <a:ext cx="2227580" cy="620110"/>
          </a:xfrm>
          <a:prstGeom prst="rect">
            <a:avLst/>
          </a:prstGeom>
        </p:spPr>
      </p:pic>
      <p:cxnSp>
        <p:nvCxnSpPr>
          <p:cNvPr id="52" name="Łącznik prosty ze strzałką 51">
            <a:extLst>
              <a:ext uri="{FF2B5EF4-FFF2-40B4-BE49-F238E27FC236}">
                <a16:creationId xmlns:a16="http://schemas.microsoft.com/office/drawing/2014/main" id="{081F48B8-B6D6-C374-BC9A-6526B803598C}"/>
              </a:ext>
            </a:extLst>
          </p:cNvPr>
          <p:cNvCxnSpPr>
            <a:cxnSpLocks/>
            <a:stCxn id="51" idx="3"/>
            <a:endCxn id="47" idx="2"/>
          </p:cNvCxnSpPr>
          <p:nvPr/>
        </p:nvCxnSpPr>
        <p:spPr>
          <a:xfrm flipV="1">
            <a:off x="3531850" y="3236434"/>
            <a:ext cx="864479" cy="738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a 23">
            <a:extLst>
              <a:ext uri="{FF2B5EF4-FFF2-40B4-BE49-F238E27FC236}">
                <a16:creationId xmlns:a16="http://schemas.microsoft.com/office/drawing/2014/main" id="{38E68B29-29E9-001C-1454-75DEDE928600}"/>
              </a:ext>
            </a:extLst>
          </p:cNvPr>
          <p:cNvGrpSpPr/>
          <p:nvPr/>
        </p:nvGrpSpPr>
        <p:grpSpPr>
          <a:xfrm>
            <a:off x="5370890" y="2808628"/>
            <a:ext cx="2542533" cy="1082652"/>
            <a:chOff x="5370890" y="2808628"/>
            <a:chExt cx="2542533" cy="1082652"/>
          </a:xfrm>
        </p:grpSpPr>
        <p:sp>
          <p:nvSpPr>
            <p:cNvPr id="56" name="Prostokąt 55">
              <a:extLst>
                <a:ext uri="{FF2B5EF4-FFF2-40B4-BE49-F238E27FC236}">
                  <a16:creationId xmlns:a16="http://schemas.microsoft.com/office/drawing/2014/main" id="{0CA93789-2A43-CD9A-6313-CAF797FAAB11}"/>
                </a:ext>
              </a:extLst>
            </p:cNvPr>
            <p:cNvSpPr/>
            <p:nvPr/>
          </p:nvSpPr>
          <p:spPr>
            <a:xfrm>
              <a:off x="5370890" y="2808628"/>
              <a:ext cx="2542533" cy="1082652"/>
            </a:xfrm>
            <a:prstGeom prst="rect">
              <a:avLst/>
            </a:prstGeom>
            <a:solidFill>
              <a:schemeClr val="bg1">
                <a:lumMod val="65000"/>
                <a:alpha val="6777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7" name="pole tekstowe 56">
              <a:extLst>
                <a:ext uri="{FF2B5EF4-FFF2-40B4-BE49-F238E27FC236}">
                  <a16:creationId xmlns:a16="http://schemas.microsoft.com/office/drawing/2014/main" id="{B401B278-380F-308C-298A-A410A21DBF32}"/>
                </a:ext>
              </a:extLst>
            </p:cNvPr>
            <p:cNvSpPr txBox="1"/>
            <p:nvPr/>
          </p:nvSpPr>
          <p:spPr>
            <a:xfrm>
              <a:off x="5415623" y="2822850"/>
              <a:ext cx="23770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l-PL" sz="900" b="1" dirty="0" err="1"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Continuous Deployment (CD)</a:t>
              </a:r>
            </a:p>
          </p:txBody>
        </p:sp>
        <p:sp>
          <p:nvSpPr>
            <p:cNvPr id="58" name="Prostokąt 57">
              <a:extLst>
                <a:ext uri="{FF2B5EF4-FFF2-40B4-BE49-F238E27FC236}">
                  <a16:creationId xmlns:a16="http://schemas.microsoft.com/office/drawing/2014/main" id="{4D8E5E0B-82DA-4610-5617-6AFEEDD57073}"/>
                </a:ext>
              </a:extLst>
            </p:cNvPr>
            <p:cNvSpPr/>
            <p:nvPr/>
          </p:nvSpPr>
          <p:spPr>
            <a:xfrm>
              <a:off x="5444066" y="3086610"/>
              <a:ext cx="727724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</a:rPr>
                <a:t>Data validation</a:t>
              </a:r>
            </a:p>
          </p:txBody>
        </p:sp>
        <p:sp>
          <p:nvSpPr>
            <p:cNvPr id="59" name="Prostokąt 58">
              <a:extLst>
                <a:ext uri="{FF2B5EF4-FFF2-40B4-BE49-F238E27FC236}">
                  <a16:creationId xmlns:a16="http://schemas.microsoft.com/office/drawing/2014/main" id="{067AF918-AD06-A510-2DF3-B17B7638220F}"/>
                </a:ext>
              </a:extLst>
            </p:cNvPr>
            <p:cNvSpPr/>
            <p:nvPr/>
          </p:nvSpPr>
          <p:spPr>
            <a:xfrm>
              <a:off x="6274934" y="3086610"/>
              <a:ext cx="727724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</a:rPr>
                <a:t>Data preparation</a:t>
              </a:r>
            </a:p>
          </p:txBody>
        </p:sp>
        <p:sp>
          <p:nvSpPr>
            <p:cNvPr id="60" name="Prostokąt 59">
              <a:extLst>
                <a:ext uri="{FF2B5EF4-FFF2-40B4-BE49-F238E27FC236}">
                  <a16:creationId xmlns:a16="http://schemas.microsoft.com/office/drawing/2014/main" id="{60BD85F5-F6DA-91CC-38CB-1224BA6C1E08}"/>
                </a:ext>
              </a:extLst>
            </p:cNvPr>
            <p:cNvSpPr/>
            <p:nvPr/>
          </p:nvSpPr>
          <p:spPr>
            <a:xfrm>
              <a:off x="7105803" y="3086610"/>
              <a:ext cx="727724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</a:rPr>
                <a:t>Model serving</a:t>
              </a:r>
            </a:p>
          </p:txBody>
        </p:sp>
        <p:sp>
          <p:nvSpPr>
            <p:cNvPr id="61" name="Prostokąt 60">
              <a:extLst>
                <a:ext uri="{FF2B5EF4-FFF2-40B4-BE49-F238E27FC236}">
                  <a16:creationId xmlns:a16="http://schemas.microsoft.com/office/drawing/2014/main" id="{D82D52E4-F22D-BF8B-0151-A317B34EB262}"/>
                </a:ext>
              </a:extLst>
            </p:cNvPr>
            <p:cNvSpPr/>
            <p:nvPr/>
          </p:nvSpPr>
          <p:spPr>
            <a:xfrm>
              <a:off x="5450269" y="3465065"/>
              <a:ext cx="727724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</a:rPr>
                <a:t>Scaling</a:t>
              </a:r>
            </a:p>
          </p:txBody>
        </p:sp>
        <p:sp>
          <p:nvSpPr>
            <p:cNvPr id="62" name="Prostokąt 61">
              <a:extLst>
                <a:ext uri="{FF2B5EF4-FFF2-40B4-BE49-F238E27FC236}">
                  <a16:creationId xmlns:a16="http://schemas.microsoft.com/office/drawing/2014/main" id="{73B2A8BB-AB66-231E-B609-B49A6E2BFDAD}"/>
                </a:ext>
              </a:extLst>
            </p:cNvPr>
            <p:cNvSpPr/>
            <p:nvPr/>
          </p:nvSpPr>
          <p:spPr>
            <a:xfrm>
              <a:off x="6281137" y="3476957"/>
              <a:ext cx="727724" cy="2378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</a:rPr>
                <a:t>Logging</a:t>
              </a:r>
            </a:p>
          </p:txBody>
        </p:sp>
        <p:sp>
          <p:nvSpPr>
            <p:cNvPr id="63" name="Prostokąt 62">
              <a:extLst>
                <a:ext uri="{FF2B5EF4-FFF2-40B4-BE49-F238E27FC236}">
                  <a16:creationId xmlns:a16="http://schemas.microsoft.com/office/drawing/2014/main" id="{0FBC8A43-2E04-A8E2-D56B-873511F3D4CC}"/>
                </a:ext>
              </a:extLst>
            </p:cNvPr>
            <p:cNvSpPr/>
            <p:nvPr/>
          </p:nvSpPr>
          <p:spPr>
            <a:xfrm>
              <a:off x="7112006" y="3465065"/>
              <a:ext cx="727724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</a:rPr>
                <a:t>Monit</a:t>
              </a:r>
              <a:r>
                <a:rPr lang="pl-PL" sz="800" u="sng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</a:rPr>
                <a:t>oring</a:t>
              </a:r>
              <a:endParaRPr lang="pl-PL" sz="80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</p:grpSp>
      <p:cxnSp>
        <p:nvCxnSpPr>
          <p:cNvPr id="70" name="Łącznik prosty ze strzałką 69">
            <a:extLst>
              <a:ext uri="{FF2B5EF4-FFF2-40B4-BE49-F238E27FC236}">
                <a16:creationId xmlns:a16="http://schemas.microsoft.com/office/drawing/2014/main" id="{19851143-1DEE-53A1-5E9F-23F90FFEAABC}"/>
              </a:ext>
            </a:extLst>
          </p:cNvPr>
          <p:cNvCxnSpPr>
            <a:cxnSpLocks/>
            <a:stCxn id="47" idx="4"/>
          </p:cNvCxnSpPr>
          <p:nvPr/>
        </p:nvCxnSpPr>
        <p:spPr>
          <a:xfrm>
            <a:off x="4940842" y="3236434"/>
            <a:ext cx="219127" cy="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upa 31">
            <a:extLst>
              <a:ext uri="{FF2B5EF4-FFF2-40B4-BE49-F238E27FC236}">
                <a16:creationId xmlns:a16="http://schemas.microsoft.com/office/drawing/2014/main" id="{D4B2FA17-A3FB-9065-DC22-BEC43C044A5D}"/>
              </a:ext>
            </a:extLst>
          </p:cNvPr>
          <p:cNvGrpSpPr/>
          <p:nvPr/>
        </p:nvGrpSpPr>
        <p:grpSpPr>
          <a:xfrm>
            <a:off x="4044803" y="4030604"/>
            <a:ext cx="3876240" cy="191529"/>
            <a:chOff x="4044803" y="4030604"/>
            <a:chExt cx="3876240" cy="191529"/>
          </a:xfrm>
        </p:grpSpPr>
        <p:sp>
          <p:nvSpPr>
            <p:cNvPr id="69" name="Prostokąt 68">
              <a:extLst>
                <a:ext uri="{FF2B5EF4-FFF2-40B4-BE49-F238E27FC236}">
                  <a16:creationId xmlns:a16="http://schemas.microsoft.com/office/drawing/2014/main" id="{34567110-A2B9-6278-0D7C-22255AEB09D8}"/>
                </a:ext>
              </a:extLst>
            </p:cNvPr>
            <p:cNvSpPr/>
            <p:nvPr/>
          </p:nvSpPr>
          <p:spPr>
            <a:xfrm>
              <a:off x="5378511" y="4030604"/>
              <a:ext cx="2542532" cy="19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</a:rPr>
                <a:t>Model API</a:t>
              </a:r>
            </a:p>
          </p:txBody>
        </p:sp>
        <p:cxnSp>
          <p:nvCxnSpPr>
            <p:cNvPr id="73" name="Łącznik prosty ze strzałką 72">
              <a:extLst>
                <a:ext uri="{FF2B5EF4-FFF2-40B4-BE49-F238E27FC236}">
                  <a16:creationId xmlns:a16="http://schemas.microsoft.com/office/drawing/2014/main" id="{E0E7E310-C8DD-E4D3-0A77-F2EAAAD283D1}"/>
                </a:ext>
              </a:extLst>
            </p:cNvPr>
            <p:cNvCxnSpPr>
              <a:cxnSpLocks/>
              <a:stCxn id="69" idx="1"/>
              <a:endCxn id="64" idx="3"/>
            </p:cNvCxnSpPr>
            <p:nvPr/>
          </p:nvCxnSpPr>
          <p:spPr>
            <a:xfrm flipH="1" flipV="1">
              <a:off x="4044803" y="4123337"/>
              <a:ext cx="1333708" cy="3032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Walec 78">
            <a:extLst>
              <a:ext uri="{FF2B5EF4-FFF2-40B4-BE49-F238E27FC236}">
                <a16:creationId xmlns:a16="http://schemas.microsoft.com/office/drawing/2014/main" id="{9C3F37CF-17E9-B39C-D838-6D831DA10C71}"/>
              </a:ext>
            </a:extLst>
          </p:cNvPr>
          <p:cNvSpPr/>
          <p:nvPr/>
        </p:nvSpPr>
        <p:spPr>
          <a:xfrm>
            <a:off x="227121" y="2062671"/>
            <a:ext cx="518161" cy="344890"/>
          </a:xfrm>
          <a:prstGeom prst="can">
            <a:avLst/>
          </a:prstGeom>
          <a:solidFill>
            <a:schemeClr val="bg1">
              <a:lumMod val="95000"/>
              <a:alpha val="88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>
                <a:solidFill>
                  <a:schemeClr val="tx1"/>
                </a:solidFill>
                <a:latin typeface="Franklin Gothic Book" panose="020B0503020102020204" pitchFamily="34" charset="0"/>
              </a:rPr>
              <a:t>Feature store</a:t>
            </a:r>
          </a:p>
        </p:txBody>
      </p:sp>
      <p:sp>
        <p:nvSpPr>
          <p:cNvPr id="85" name="Walec 84">
            <a:extLst>
              <a:ext uri="{FF2B5EF4-FFF2-40B4-BE49-F238E27FC236}">
                <a16:creationId xmlns:a16="http://schemas.microsoft.com/office/drawing/2014/main" id="{E42C1C05-29D8-71FA-6320-3F06273C9C30}"/>
              </a:ext>
            </a:extLst>
          </p:cNvPr>
          <p:cNvSpPr/>
          <p:nvPr/>
        </p:nvSpPr>
        <p:spPr>
          <a:xfrm>
            <a:off x="6346503" y="4549766"/>
            <a:ext cx="599826" cy="344890"/>
          </a:xfrm>
          <a:prstGeom prst="can">
            <a:avLst/>
          </a:prstGeom>
          <a:solidFill>
            <a:schemeClr val="bg1">
              <a:lumMod val="95000"/>
              <a:alpha val="88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>
                <a:solidFill>
                  <a:schemeClr val="tx1"/>
                </a:solidFill>
                <a:latin typeface="Franklin Gothic Book" panose="020B0503020102020204" pitchFamily="34" charset="0"/>
              </a:rPr>
              <a:t>Live data</a:t>
            </a:r>
          </a:p>
        </p:txBody>
      </p:sp>
      <p:cxnSp>
        <p:nvCxnSpPr>
          <p:cNvPr id="87" name="Łącznik łamany 86">
            <a:extLst>
              <a:ext uri="{FF2B5EF4-FFF2-40B4-BE49-F238E27FC236}">
                <a16:creationId xmlns:a16="http://schemas.microsoft.com/office/drawing/2014/main" id="{99BFC7D8-36DF-D767-F395-6C9DD7E63E48}"/>
              </a:ext>
            </a:extLst>
          </p:cNvPr>
          <p:cNvCxnSpPr>
            <a:stCxn id="85" idx="2"/>
            <a:endCxn id="79" idx="3"/>
          </p:cNvCxnSpPr>
          <p:nvPr/>
        </p:nvCxnSpPr>
        <p:spPr>
          <a:xfrm rot="10800000">
            <a:off x="486203" y="2407561"/>
            <a:ext cx="5860301" cy="2314650"/>
          </a:xfrm>
          <a:prstGeom prst="bentConnector2">
            <a:avLst/>
          </a:prstGeom>
          <a:ln w="6350">
            <a:solidFill>
              <a:schemeClr val="bg1">
                <a:lumMod val="50000"/>
              </a:schemeClr>
            </a:solidFill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Łącznik prosty ze strzałką 87">
            <a:extLst>
              <a:ext uri="{FF2B5EF4-FFF2-40B4-BE49-F238E27FC236}">
                <a16:creationId xmlns:a16="http://schemas.microsoft.com/office/drawing/2014/main" id="{332F8E79-BA5A-2DDA-189D-AADC2B09FD46}"/>
              </a:ext>
            </a:extLst>
          </p:cNvPr>
          <p:cNvCxnSpPr>
            <a:cxnSpLocks/>
            <a:stCxn id="85" idx="1"/>
            <a:endCxn id="69" idx="2"/>
          </p:cNvCxnSpPr>
          <p:nvPr/>
        </p:nvCxnSpPr>
        <p:spPr>
          <a:xfrm flipV="1">
            <a:off x="6646416" y="4222133"/>
            <a:ext cx="3361" cy="327633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Łącznik łamany 90">
            <a:extLst>
              <a:ext uri="{FF2B5EF4-FFF2-40B4-BE49-F238E27FC236}">
                <a16:creationId xmlns:a16="http://schemas.microsoft.com/office/drawing/2014/main" id="{45A5939B-C18E-792B-0C63-5A1E45C5F0A2}"/>
              </a:ext>
            </a:extLst>
          </p:cNvPr>
          <p:cNvCxnSpPr>
            <a:cxnSpLocks/>
            <a:stCxn id="40" idx="1"/>
            <a:endCxn id="51" idx="0"/>
          </p:cNvCxnSpPr>
          <p:nvPr/>
        </p:nvCxnSpPr>
        <p:spPr>
          <a:xfrm rot="10800000" flipV="1">
            <a:off x="2418061" y="1577095"/>
            <a:ext cx="4589691" cy="1356664"/>
          </a:xfrm>
          <a:prstGeom prst="bentConnector2">
            <a:avLst/>
          </a:prstGeom>
          <a:ln w="6350">
            <a:solidFill>
              <a:schemeClr val="bg1">
                <a:lumMod val="50000"/>
              </a:schemeClr>
            </a:solidFill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Łącznik prosty 97">
            <a:extLst>
              <a:ext uri="{FF2B5EF4-FFF2-40B4-BE49-F238E27FC236}">
                <a16:creationId xmlns:a16="http://schemas.microsoft.com/office/drawing/2014/main" id="{4E3128DC-F828-4330-C129-12F6E6F64EC5}"/>
              </a:ext>
            </a:extLst>
          </p:cNvPr>
          <p:cNvCxnSpPr/>
          <p:nvPr/>
        </p:nvCxnSpPr>
        <p:spPr>
          <a:xfrm flipV="1">
            <a:off x="435261" y="2247270"/>
            <a:ext cx="8095968" cy="17512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a 32">
            <a:extLst>
              <a:ext uri="{FF2B5EF4-FFF2-40B4-BE49-F238E27FC236}">
                <a16:creationId xmlns:a16="http://schemas.microsoft.com/office/drawing/2014/main" id="{18F40B6D-5F29-0A32-5684-239CF0B1389F}"/>
              </a:ext>
            </a:extLst>
          </p:cNvPr>
          <p:cNvGrpSpPr/>
          <p:nvPr/>
        </p:nvGrpSpPr>
        <p:grpSpPr>
          <a:xfrm>
            <a:off x="1304271" y="3243815"/>
            <a:ext cx="2740532" cy="975286"/>
            <a:chOff x="1304271" y="3243815"/>
            <a:chExt cx="2740532" cy="975286"/>
          </a:xfrm>
        </p:grpSpPr>
        <p:sp>
          <p:nvSpPr>
            <p:cNvPr id="64" name="Prostokąt 63">
              <a:extLst>
                <a:ext uri="{FF2B5EF4-FFF2-40B4-BE49-F238E27FC236}">
                  <a16:creationId xmlns:a16="http://schemas.microsoft.com/office/drawing/2014/main" id="{66AE04A8-4B35-C199-4591-F1A7248E5C6F}"/>
                </a:ext>
              </a:extLst>
            </p:cNvPr>
            <p:cNvSpPr/>
            <p:nvPr/>
          </p:nvSpPr>
          <p:spPr>
            <a:xfrm>
              <a:off x="3004114" y="4027572"/>
              <a:ext cx="1040689" cy="191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</a:rPr>
                <a:t>Model monitoring</a:t>
              </a:r>
            </a:p>
          </p:txBody>
        </p:sp>
        <p:sp>
          <p:nvSpPr>
            <p:cNvPr id="65" name="Prostokąt 64">
              <a:extLst>
                <a:ext uri="{FF2B5EF4-FFF2-40B4-BE49-F238E27FC236}">
                  <a16:creationId xmlns:a16="http://schemas.microsoft.com/office/drawing/2014/main" id="{04C2EDB9-222C-5C64-B2B6-C542A3F3A8F7}"/>
                </a:ext>
              </a:extLst>
            </p:cNvPr>
            <p:cNvSpPr/>
            <p:nvPr/>
          </p:nvSpPr>
          <p:spPr>
            <a:xfrm>
              <a:off x="1817223" y="4027572"/>
              <a:ext cx="961547" cy="191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</a:rPr>
                <a:t>Trigger</a:t>
              </a:r>
            </a:p>
          </p:txBody>
        </p:sp>
        <p:cxnSp>
          <p:nvCxnSpPr>
            <p:cNvPr id="66" name="Łącznik prosty ze strzałką 65">
              <a:extLst>
                <a:ext uri="{FF2B5EF4-FFF2-40B4-BE49-F238E27FC236}">
                  <a16:creationId xmlns:a16="http://schemas.microsoft.com/office/drawing/2014/main" id="{D2F1E704-D97C-33FE-B346-965B4BF7DDF6}"/>
                </a:ext>
              </a:extLst>
            </p:cNvPr>
            <p:cNvCxnSpPr>
              <a:cxnSpLocks/>
              <a:stCxn id="64" idx="1"/>
              <a:endCxn id="65" idx="3"/>
            </p:cNvCxnSpPr>
            <p:nvPr/>
          </p:nvCxnSpPr>
          <p:spPr>
            <a:xfrm flipH="1">
              <a:off x="2778770" y="4123337"/>
              <a:ext cx="225344" cy="0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Łącznik łamany 2">
              <a:extLst>
                <a:ext uri="{FF2B5EF4-FFF2-40B4-BE49-F238E27FC236}">
                  <a16:creationId xmlns:a16="http://schemas.microsoft.com/office/drawing/2014/main" id="{C82A873F-5600-7775-D309-6170DF712D50}"/>
                </a:ext>
              </a:extLst>
            </p:cNvPr>
            <p:cNvCxnSpPr>
              <a:cxnSpLocks/>
              <a:stCxn id="65" idx="1"/>
              <a:endCxn id="51" idx="1"/>
            </p:cNvCxnSpPr>
            <p:nvPr/>
          </p:nvCxnSpPr>
          <p:spPr>
            <a:xfrm rot="10800000">
              <a:off x="1304271" y="3243815"/>
              <a:ext cx="512953" cy="879523"/>
            </a:xfrm>
            <a:prstGeom prst="bentConnector3">
              <a:avLst>
                <a:gd name="adj1" fmla="val 144565"/>
              </a:avLst>
            </a:prstGeom>
            <a:ln w="6350">
              <a:solidFill>
                <a:schemeClr val="bg1">
                  <a:lumMod val="50000"/>
                </a:schemeClr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Łącznik łamany 5">
            <a:extLst>
              <a:ext uri="{FF2B5EF4-FFF2-40B4-BE49-F238E27FC236}">
                <a16:creationId xmlns:a16="http://schemas.microsoft.com/office/drawing/2014/main" id="{A275D233-4BB0-E85C-9AB0-BC7DA314F844}"/>
              </a:ext>
            </a:extLst>
          </p:cNvPr>
          <p:cNvCxnSpPr>
            <a:cxnSpLocks/>
            <a:stCxn id="79" idx="4"/>
            <a:endCxn id="51" idx="1"/>
          </p:cNvCxnSpPr>
          <p:nvPr/>
        </p:nvCxnSpPr>
        <p:spPr>
          <a:xfrm>
            <a:off x="745282" y="2235116"/>
            <a:ext cx="558988" cy="1008698"/>
          </a:xfrm>
          <a:prstGeom prst="bentConnector3">
            <a:avLst>
              <a:gd name="adj1" fmla="val 29247"/>
            </a:avLst>
          </a:prstGeom>
          <a:ln w="6350">
            <a:solidFill>
              <a:schemeClr val="bg1">
                <a:lumMod val="50000"/>
              </a:schemeClr>
            </a:solidFill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Łącznik łamany 4">
            <a:extLst>
              <a:ext uri="{FF2B5EF4-FFF2-40B4-BE49-F238E27FC236}">
                <a16:creationId xmlns:a16="http://schemas.microsoft.com/office/drawing/2014/main" id="{B76362EB-7CB5-2B6A-6851-0DEE36B2F04B}"/>
              </a:ext>
            </a:extLst>
          </p:cNvPr>
          <p:cNvCxnSpPr>
            <a:cxnSpLocks/>
            <a:stCxn id="79" idx="1"/>
          </p:cNvCxnSpPr>
          <p:nvPr/>
        </p:nvCxnSpPr>
        <p:spPr>
          <a:xfrm rot="5400000" flipH="1" flipV="1">
            <a:off x="193427" y="1217174"/>
            <a:ext cx="1138272" cy="552723"/>
          </a:xfrm>
          <a:prstGeom prst="bentConnector3">
            <a:avLst>
              <a:gd name="adj1" fmla="val 99758"/>
            </a:avLst>
          </a:prstGeom>
          <a:ln w="6350">
            <a:solidFill>
              <a:schemeClr val="bg1">
                <a:lumMod val="50000"/>
              </a:schemeClr>
            </a:solidFill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Obraz 1">
            <a:extLst>
              <a:ext uri="{FF2B5EF4-FFF2-40B4-BE49-F238E27FC236}">
                <a16:creationId xmlns:a16="http://schemas.microsoft.com/office/drawing/2014/main" id="{75F64953-2089-35A0-8AA7-785777CF3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9353" y="3074310"/>
            <a:ext cx="948639" cy="344699"/>
          </a:xfrm>
          <a:prstGeom prst="rect">
            <a:avLst/>
          </a:prstGeom>
        </p:spPr>
      </p:pic>
      <p:sp>
        <p:nvSpPr>
          <p:cNvPr id="4" name="Prostokąt 3">
            <a:extLst>
              <a:ext uri="{FF2B5EF4-FFF2-40B4-BE49-F238E27FC236}">
                <a16:creationId xmlns:a16="http://schemas.microsoft.com/office/drawing/2014/main" id="{457106B0-B280-ADC5-1EBD-FB2B2FF2DA5A}"/>
              </a:ext>
            </a:extLst>
          </p:cNvPr>
          <p:cNvSpPr/>
          <p:nvPr/>
        </p:nvSpPr>
        <p:spPr>
          <a:xfrm>
            <a:off x="2552445" y="3101644"/>
            <a:ext cx="452250" cy="3148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pl-PL" sz="600">
                <a:solidFill>
                  <a:schemeClr val="bg1"/>
                </a:solidFill>
                <a:latin typeface="Franklin Gothic Book" panose="020B0503020102020204" pitchFamily="34" charset="0"/>
              </a:rPr>
              <a:t>Training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D4087C2-6005-9E11-BBFE-B19B594A63C8}"/>
              </a:ext>
            </a:extLst>
          </p:cNvPr>
          <p:cNvSpPr/>
          <p:nvPr/>
        </p:nvSpPr>
        <p:spPr>
          <a:xfrm>
            <a:off x="3060006" y="3097682"/>
            <a:ext cx="423958" cy="3148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pl-PL" sz="600">
                <a:solidFill>
                  <a:schemeClr val="bg1"/>
                </a:solidFill>
                <a:latin typeface="Franklin Gothic Book" panose="020B0503020102020204" pitchFamily="34" charset="0"/>
              </a:rPr>
              <a:t>Validation</a:t>
            </a:r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81EC885F-38F8-7355-9C99-457F4D082FF5}"/>
              </a:ext>
            </a:extLst>
          </p:cNvPr>
          <p:cNvSpPr/>
          <p:nvPr/>
        </p:nvSpPr>
        <p:spPr>
          <a:xfrm>
            <a:off x="2753792" y="2967754"/>
            <a:ext cx="557117" cy="557117"/>
          </a:xfrm>
          <a:prstGeom prst="ellipse">
            <a:avLst/>
          </a:prstGeom>
          <a:solidFill>
            <a:srgbClr val="C00000">
              <a:alpha val="366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Owal 14">
            <a:extLst>
              <a:ext uri="{FF2B5EF4-FFF2-40B4-BE49-F238E27FC236}">
                <a16:creationId xmlns:a16="http://schemas.microsoft.com/office/drawing/2014/main" id="{A5B4583B-197C-A5DF-7587-80731EA1B61B}"/>
              </a:ext>
            </a:extLst>
          </p:cNvPr>
          <p:cNvSpPr/>
          <p:nvPr/>
        </p:nvSpPr>
        <p:spPr>
          <a:xfrm>
            <a:off x="6358614" y="4098855"/>
            <a:ext cx="557117" cy="557117"/>
          </a:xfrm>
          <a:prstGeom prst="ellipse">
            <a:avLst/>
          </a:prstGeom>
          <a:solidFill>
            <a:srgbClr val="C00000">
              <a:alpha val="366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159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ymbol zastępczy zawartości 1">
            <a:extLst>
              <a:ext uri="{FF2B5EF4-FFF2-40B4-BE49-F238E27FC236}">
                <a16:creationId xmlns:a16="http://schemas.microsoft.com/office/drawing/2014/main" id="{B3F0B3D8-40D3-CAB3-3380-B64A84336951}"/>
              </a:ext>
            </a:extLst>
          </p:cNvPr>
          <p:cNvSpPr txBox="1">
            <a:spLocks/>
          </p:cNvSpPr>
          <p:nvPr/>
        </p:nvSpPr>
        <p:spPr>
          <a:xfrm>
            <a:off x="363415" y="1965447"/>
            <a:ext cx="2403231" cy="1212605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/>
              <a:t>What may go wrong?</a:t>
            </a:r>
          </a:p>
        </p:txBody>
      </p:sp>
      <p:sp>
        <p:nvSpPr>
          <p:cNvPr id="2" name="Owal 1">
            <a:extLst>
              <a:ext uri="{FF2B5EF4-FFF2-40B4-BE49-F238E27FC236}">
                <a16:creationId xmlns:a16="http://schemas.microsoft.com/office/drawing/2014/main" id="{62FF8ED7-1C8B-4899-B7B4-5623E8809EAA}"/>
              </a:ext>
            </a:extLst>
          </p:cNvPr>
          <p:cNvSpPr/>
          <p:nvPr/>
        </p:nvSpPr>
        <p:spPr>
          <a:xfrm>
            <a:off x="5676217" y="2243010"/>
            <a:ext cx="388149" cy="388149"/>
          </a:xfrm>
          <a:prstGeom prst="ellipse">
            <a:avLst/>
          </a:prstGeom>
          <a:solidFill>
            <a:srgbClr val="C00000">
              <a:alpha val="7461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100">
              <a:solidFill>
                <a:srgbClr val="C000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" name="Owal 2">
            <a:extLst>
              <a:ext uri="{FF2B5EF4-FFF2-40B4-BE49-F238E27FC236}">
                <a16:creationId xmlns:a16="http://schemas.microsoft.com/office/drawing/2014/main" id="{5CD2FCCC-6BA7-E75F-B391-DEE34E3BA21C}"/>
              </a:ext>
            </a:extLst>
          </p:cNvPr>
          <p:cNvSpPr/>
          <p:nvPr/>
        </p:nvSpPr>
        <p:spPr>
          <a:xfrm>
            <a:off x="6228288" y="2243009"/>
            <a:ext cx="388149" cy="388149"/>
          </a:xfrm>
          <a:prstGeom prst="ellipse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1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" name="Owal 3">
            <a:extLst>
              <a:ext uri="{FF2B5EF4-FFF2-40B4-BE49-F238E27FC236}">
                <a16:creationId xmlns:a16="http://schemas.microsoft.com/office/drawing/2014/main" id="{0CF1DB1D-E6F5-CC6F-5D72-26750005834E}"/>
              </a:ext>
            </a:extLst>
          </p:cNvPr>
          <p:cNvSpPr/>
          <p:nvPr/>
        </p:nvSpPr>
        <p:spPr>
          <a:xfrm>
            <a:off x="6780359" y="2243008"/>
            <a:ext cx="388149" cy="388149"/>
          </a:xfrm>
          <a:prstGeom prst="ellipse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1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91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ymbol zastępczy zawartości 1">
            <a:extLst>
              <a:ext uri="{FF2B5EF4-FFF2-40B4-BE49-F238E27FC236}">
                <a16:creationId xmlns:a16="http://schemas.microsoft.com/office/drawing/2014/main" id="{B3F0B3D8-40D3-CAB3-3380-B64A84336951}"/>
              </a:ext>
            </a:extLst>
          </p:cNvPr>
          <p:cNvSpPr txBox="1">
            <a:spLocks/>
          </p:cNvSpPr>
          <p:nvPr/>
        </p:nvSpPr>
        <p:spPr>
          <a:xfrm>
            <a:off x="363415" y="1965447"/>
            <a:ext cx="2403231" cy="1212605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/>
              <a:t>What may go wrong?</a:t>
            </a:r>
          </a:p>
        </p:txBody>
      </p:sp>
      <p:grpSp>
        <p:nvGrpSpPr>
          <p:cNvPr id="19" name="Grupa 18">
            <a:extLst>
              <a:ext uri="{FF2B5EF4-FFF2-40B4-BE49-F238E27FC236}">
                <a16:creationId xmlns:a16="http://schemas.microsoft.com/office/drawing/2014/main" id="{A7AAA606-693D-00D6-200D-DBFA5C8BEE80}"/>
              </a:ext>
            </a:extLst>
          </p:cNvPr>
          <p:cNvGrpSpPr/>
          <p:nvPr/>
        </p:nvGrpSpPr>
        <p:grpSpPr>
          <a:xfrm>
            <a:off x="3698960" y="296727"/>
            <a:ext cx="4543336" cy="566057"/>
            <a:chOff x="4384764" y="957942"/>
            <a:chExt cx="4543336" cy="566057"/>
          </a:xfrm>
        </p:grpSpPr>
        <p:sp>
          <p:nvSpPr>
            <p:cNvPr id="18" name="Prostokąt 17">
              <a:extLst>
                <a:ext uri="{FF2B5EF4-FFF2-40B4-BE49-F238E27FC236}">
                  <a16:creationId xmlns:a16="http://schemas.microsoft.com/office/drawing/2014/main" id="{F2F96085-65B0-C834-3479-0C9C43EA5936}"/>
                </a:ext>
              </a:extLst>
            </p:cNvPr>
            <p:cNvSpPr/>
            <p:nvPr/>
          </p:nvSpPr>
          <p:spPr>
            <a:xfrm>
              <a:off x="4572000" y="957942"/>
              <a:ext cx="4356100" cy="566057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" name="Owal 9">
              <a:extLst>
                <a:ext uri="{FF2B5EF4-FFF2-40B4-BE49-F238E27FC236}">
                  <a16:creationId xmlns:a16="http://schemas.microsoft.com/office/drawing/2014/main" id="{45C35C81-2822-4BFD-78A3-C93147F2DC9D}"/>
                </a:ext>
              </a:extLst>
            </p:cNvPr>
            <p:cNvSpPr/>
            <p:nvPr/>
          </p:nvSpPr>
          <p:spPr>
            <a:xfrm>
              <a:off x="4384764" y="957942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/>
                <a:t>1</a:t>
              </a:r>
            </a:p>
          </p:txBody>
        </p:sp>
        <p:sp>
          <p:nvSpPr>
            <p:cNvPr id="11" name="pole tekstowe 10">
              <a:extLst>
                <a:ext uri="{FF2B5EF4-FFF2-40B4-BE49-F238E27FC236}">
                  <a16:creationId xmlns:a16="http://schemas.microsoft.com/office/drawing/2014/main" id="{D5599DD7-5631-5315-53BB-63A2A162645E}"/>
                </a:ext>
              </a:extLst>
            </p:cNvPr>
            <p:cNvSpPr txBox="1"/>
            <p:nvPr/>
          </p:nvSpPr>
          <p:spPr>
            <a:xfrm>
              <a:off x="5082913" y="1087081"/>
              <a:ext cx="34298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l-PL" sz="1400" dirty="0" err="1"/>
                <a:t>The distribution of data (inputs and labels)</a:t>
              </a:r>
            </a:p>
          </p:txBody>
        </p:sp>
      </p:grpSp>
      <p:grpSp>
        <p:nvGrpSpPr>
          <p:cNvPr id="20" name="Grupa 19">
            <a:extLst>
              <a:ext uri="{FF2B5EF4-FFF2-40B4-BE49-F238E27FC236}">
                <a16:creationId xmlns:a16="http://schemas.microsoft.com/office/drawing/2014/main" id="{8B5EEE27-7808-4A4D-5CE2-EC7A4A60ECB4}"/>
              </a:ext>
            </a:extLst>
          </p:cNvPr>
          <p:cNvGrpSpPr/>
          <p:nvPr/>
        </p:nvGrpSpPr>
        <p:grpSpPr>
          <a:xfrm>
            <a:off x="3698960" y="1306256"/>
            <a:ext cx="4543336" cy="566057"/>
            <a:chOff x="4384764" y="957942"/>
            <a:chExt cx="4543336" cy="566057"/>
          </a:xfrm>
        </p:grpSpPr>
        <p:sp>
          <p:nvSpPr>
            <p:cNvPr id="21" name="Prostokąt 20">
              <a:extLst>
                <a:ext uri="{FF2B5EF4-FFF2-40B4-BE49-F238E27FC236}">
                  <a16:creationId xmlns:a16="http://schemas.microsoft.com/office/drawing/2014/main" id="{BF7BC81A-BEA7-C59D-9B4A-8ECFABC9BDFE}"/>
                </a:ext>
              </a:extLst>
            </p:cNvPr>
            <p:cNvSpPr/>
            <p:nvPr/>
          </p:nvSpPr>
          <p:spPr>
            <a:xfrm>
              <a:off x="4571999" y="957942"/>
              <a:ext cx="4356099" cy="566057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2" name="Owal 21">
              <a:extLst>
                <a:ext uri="{FF2B5EF4-FFF2-40B4-BE49-F238E27FC236}">
                  <a16:creationId xmlns:a16="http://schemas.microsoft.com/office/drawing/2014/main" id="{71D3E393-68B9-F174-BD02-5AB2C088E0A0}"/>
                </a:ext>
              </a:extLst>
            </p:cNvPr>
            <p:cNvSpPr/>
            <p:nvPr/>
          </p:nvSpPr>
          <p:spPr>
            <a:xfrm>
              <a:off x="4384764" y="957942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/>
                <a:t>2</a:t>
              </a:r>
            </a:p>
          </p:txBody>
        </p:sp>
        <p:sp>
          <p:nvSpPr>
            <p:cNvPr id="23" name="pole tekstowe 22">
              <a:extLst>
                <a:ext uri="{FF2B5EF4-FFF2-40B4-BE49-F238E27FC236}">
                  <a16:creationId xmlns:a16="http://schemas.microsoft.com/office/drawing/2014/main" id="{D26F40E9-8A07-7BAF-6FBA-A377593C345B}"/>
                </a:ext>
              </a:extLst>
            </p:cNvPr>
            <p:cNvSpPr txBox="1"/>
            <p:nvPr/>
          </p:nvSpPr>
          <p:spPr>
            <a:xfrm>
              <a:off x="5082913" y="1087081"/>
              <a:ext cx="38451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 err="1"/>
                <a:t>Change in schema</a:t>
              </a:r>
            </a:p>
          </p:txBody>
        </p:sp>
      </p:grpSp>
      <p:grpSp>
        <p:nvGrpSpPr>
          <p:cNvPr id="41" name="Grupa 40">
            <a:extLst>
              <a:ext uri="{FF2B5EF4-FFF2-40B4-BE49-F238E27FC236}">
                <a16:creationId xmlns:a16="http://schemas.microsoft.com/office/drawing/2014/main" id="{88082EC9-574F-67B7-328C-A7B087DAC07C}"/>
              </a:ext>
            </a:extLst>
          </p:cNvPr>
          <p:cNvGrpSpPr/>
          <p:nvPr/>
        </p:nvGrpSpPr>
        <p:grpSpPr>
          <a:xfrm>
            <a:off x="3698960" y="4334845"/>
            <a:ext cx="4543336" cy="566057"/>
            <a:chOff x="4384764" y="957942"/>
            <a:chExt cx="4543336" cy="566057"/>
          </a:xfrm>
        </p:grpSpPr>
        <p:sp>
          <p:nvSpPr>
            <p:cNvPr id="42" name="Prostokąt 41">
              <a:extLst>
                <a:ext uri="{FF2B5EF4-FFF2-40B4-BE49-F238E27FC236}">
                  <a16:creationId xmlns:a16="http://schemas.microsoft.com/office/drawing/2014/main" id="{BB43720B-965B-F499-5560-81EB50CC7F29}"/>
                </a:ext>
              </a:extLst>
            </p:cNvPr>
            <p:cNvSpPr/>
            <p:nvPr/>
          </p:nvSpPr>
          <p:spPr>
            <a:xfrm>
              <a:off x="4571999" y="957942"/>
              <a:ext cx="4356099" cy="566057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3" name="Owal 42">
              <a:extLst>
                <a:ext uri="{FF2B5EF4-FFF2-40B4-BE49-F238E27FC236}">
                  <a16:creationId xmlns:a16="http://schemas.microsoft.com/office/drawing/2014/main" id="{81C43589-4A1A-9E51-0E41-A8CC7B08D62F}"/>
                </a:ext>
              </a:extLst>
            </p:cNvPr>
            <p:cNvSpPr/>
            <p:nvPr/>
          </p:nvSpPr>
          <p:spPr>
            <a:xfrm>
              <a:off x="4384764" y="957942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/>
                <a:t>5</a:t>
              </a:r>
            </a:p>
          </p:txBody>
        </p:sp>
        <p:sp>
          <p:nvSpPr>
            <p:cNvPr id="44" name="pole tekstowe 43">
              <a:extLst>
                <a:ext uri="{FF2B5EF4-FFF2-40B4-BE49-F238E27FC236}">
                  <a16:creationId xmlns:a16="http://schemas.microsoft.com/office/drawing/2014/main" id="{1C02532B-4845-AFE2-5998-16BDE0A97CC9}"/>
                </a:ext>
              </a:extLst>
            </p:cNvPr>
            <p:cNvSpPr txBox="1"/>
            <p:nvPr/>
          </p:nvSpPr>
          <p:spPr>
            <a:xfrm>
              <a:off x="5082913" y="1087081"/>
              <a:ext cx="38451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l-PL" sz="1400" dirty="0" err="1"/>
                <a:t>An upstream model</a:t>
              </a:r>
            </a:p>
          </p:txBody>
        </p:sp>
      </p:grpSp>
      <p:grpSp>
        <p:nvGrpSpPr>
          <p:cNvPr id="45" name="Grupa 44">
            <a:extLst>
              <a:ext uri="{FF2B5EF4-FFF2-40B4-BE49-F238E27FC236}">
                <a16:creationId xmlns:a16="http://schemas.microsoft.com/office/drawing/2014/main" id="{BBCF9B14-0231-7129-348A-6D9B2D44CEE3}"/>
              </a:ext>
            </a:extLst>
          </p:cNvPr>
          <p:cNvGrpSpPr/>
          <p:nvPr/>
        </p:nvGrpSpPr>
        <p:grpSpPr>
          <a:xfrm>
            <a:off x="3698960" y="3325314"/>
            <a:ext cx="4543336" cy="566057"/>
            <a:chOff x="4384764" y="957942"/>
            <a:chExt cx="4543336" cy="566057"/>
          </a:xfrm>
        </p:grpSpPr>
        <p:sp>
          <p:nvSpPr>
            <p:cNvPr id="46" name="Prostokąt 45">
              <a:extLst>
                <a:ext uri="{FF2B5EF4-FFF2-40B4-BE49-F238E27FC236}">
                  <a16:creationId xmlns:a16="http://schemas.microsoft.com/office/drawing/2014/main" id="{76DD8DA3-B333-F117-7BF9-670FE38DE7BE}"/>
                </a:ext>
              </a:extLst>
            </p:cNvPr>
            <p:cNvSpPr/>
            <p:nvPr/>
          </p:nvSpPr>
          <p:spPr>
            <a:xfrm>
              <a:off x="4571999" y="957942"/>
              <a:ext cx="4356099" cy="566057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7" name="Owal 46">
              <a:extLst>
                <a:ext uri="{FF2B5EF4-FFF2-40B4-BE49-F238E27FC236}">
                  <a16:creationId xmlns:a16="http://schemas.microsoft.com/office/drawing/2014/main" id="{46D9DD66-2453-5608-1C4F-07824C3E0711}"/>
                </a:ext>
              </a:extLst>
            </p:cNvPr>
            <p:cNvSpPr/>
            <p:nvPr/>
          </p:nvSpPr>
          <p:spPr>
            <a:xfrm>
              <a:off x="4384764" y="957942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/>
                <a:t>4</a:t>
              </a:r>
            </a:p>
          </p:txBody>
        </p:sp>
        <p:sp>
          <p:nvSpPr>
            <p:cNvPr id="48" name="pole tekstowe 47">
              <a:extLst>
                <a:ext uri="{FF2B5EF4-FFF2-40B4-BE49-F238E27FC236}">
                  <a16:creationId xmlns:a16="http://schemas.microsoft.com/office/drawing/2014/main" id="{37830502-94BE-23C2-0D4C-EA196B36B0FA}"/>
                </a:ext>
              </a:extLst>
            </p:cNvPr>
            <p:cNvSpPr txBox="1"/>
            <p:nvPr/>
          </p:nvSpPr>
          <p:spPr>
            <a:xfrm>
              <a:off x="5082913" y="1087081"/>
              <a:ext cx="38451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 err="1"/>
                <a:t>A data source (eg maintained by others)</a:t>
              </a:r>
            </a:p>
          </p:txBody>
        </p:sp>
      </p:grpSp>
      <p:grpSp>
        <p:nvGrpSpPr>
          <p:cNvPr id="54" name="Grupa 53">
            <a:extLst>
              <a:ext uri="{FF2B5EF4-FFF2-40B4-BE49-F238E27FC236}">
                <a16:creationId xmlns:a16="http://schemas.microsoft.com/office/drawing/2014/main" id="{678CED73-CE1F-FC4F-E396-F2B5AEED48D7}"/>
              </a:ext>
            </a:extLst>
          </p:cNvPr>
          <p:cNvGrpSpPr/>
          <p:nvPr/>
        </p:nvGrpSpPr>
        <p:grpSpPr>
          <a:xfrm>
            <a:off x="3698960" y="2315785"/>
            <a:ext cx="4543336" cy="566057"/>
            <a:chOff x="3698960" y="2315785"/>
            <a:chExt cx="4543336" cy="566057"/>
          </a:xfrm>
        </p:grpSpPr>
        <p:grpSp>
          <p:nvGrpSpPr>
            <p:cNvPr id="24" name="Grupa 23">
              <a:extLst>
                <a:ext uri="{FF2B5EF4-FFF2-40B4-BE49-F238E27FC236}">
                  <a16:creationId xmlns:a16="http://schemas.microsoft.com/office/drawing/2014/main" id="{AE627483-1370-5B41-ABA3-5FDF3EC763D4}"/>
                </a:ext>
              </a:extLst>
            </p:cNvPr>
            <p:cNvGrpSpPr/>
            <p:nvPr/>
          </p:nvGrpSpPr>
          <p:grpSpPr>
            <a:xfrm>
              <a:off x="3698960" y="2315785"/>
              <a:ext cx="4543334" cy="566057"/>
              <a:chOff x="4384764" y="957942"/>
              <a:chExt cx="4543334" cy="566057"/>
            </a:xfrm>
          </p:grpSpPr>
          <p:sp>
            <p:nvSpPr>
              <p:cNvPr id="25" name="Prostokąt 24">
                <a:extLst>
                  <a:ext uri="{FF2B5EF4-FFF2-40B4-BE49-F238E27FC236}">
                    <a16:creationId xmlns:a16="http://schemas.microsoft.com/office/drawing/2014/main" id="{131FD07D-693D-F3E2-9807-7340D4CB50D8}"/>
                  </a:ext>
                </a:extLst>
              </p:cNvPr>
              <p:cNvSpPr/>
              <p:nvPr/>
            </p:nvSpPr>
            <p:spPr>
              <a:xfrm>
                <a:off x="4571999" y="957942"/>
                <a:ext cx="4356099" cy="56605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49818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6" name="Owal 25">
                <a:extLst>
                  <a:ext uri="{FF2B5EF4-FFF2-40B4-BE49-F238E27FC236}">
                    <a16:creationId xmlns:a16="http://schemas.microsoft.com/office/drawing/2014/main" id="{08F8A00E-F7EA-C804-942D-367D2CD4BBDF}"/>
                  </a:ext>
                </a:extLst>
              </p:cNvPr>
              <p:cNvSpPr/>
              <p:nvPr/>
            </p:nvSpPr>
            <p:spPr>
              <a:xfrm>
                <a:off x="4384764" y="957942"/>
                <a:ext cx="566057" cy="56605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/>
                  <a:t>3</a:t>
                </a:r>
              </a:p>
            </p:txBody>
          </p:sp>
        </p:grpSp>
        <p:sp>
          <p:nvSpPr>
            <p:cNvPr id="51" name="pole tekstowe 50">
              <a:extLst>
                <a:ext uri="{FF2B5EF4-FFF2-40B4-BE49-F238E27FC236}">
                  <a16:creationId xmlns:a16="http://schemas.microsoft.com/office/drawing/2014/main" id="{05E09088-86E3-71D0-0B7C-01F50307D22F}"/>
                </a:ext>
              </a:extLst>
            </p:cNvPr>
            <p:cNvSpPr txBox="1"/>
            <p:nvPr/>
          </p:nvSpPr>
          <p:spPr>
            <a:xfrm>
              <a:off x="4397109" y="2444924"/>
              <a:ext cx="38451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 err="1"/>
                <a:t>Relationship between features and labels</a:t>
              </a:r>
            </a:p>
          </p:txBody>
        </p:sp>
      </p:grpSp>
      <p:sp>
        <p:nvSpPr>
          <p:cNvPr id="2" name="Prostokąt 1">
            <a:extLst>
              <a:ext uri="{FF2B5EF4-FFF2-40B4-BE49-F238E27FC236}">
                <a16:creationId xmlns:a16="http://schemas.microsoft.com/office/drawing/2014/main" id="{C58AE93C-6A95-4688-E7F0-2D00B20294EF}"/>
              </a:ext>
            </a:extLst>
          </p:cNvPr>
          <p:cNvSpPr/>
          <p:nvPr/>
        </p:nvSpPr>
        <p:spPr>
          <a:xfrm>
            <a:off x="3548703" y="2150001"/>
            <a:ext cx="4848837" cy="897622"/>
          </a:xfrm>
          <a:prstGeom prst="rect">
            <a:avLst/>
          </a:prstGeom>
          <a:solidFill>
            <a:srgbClr val="C00000">
              <a:alpha val="2947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702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ymbol zastępczy zawartości 1">
            <a:extLst>
              <a:ext uri="{FF2B5EF4-FFF2-40B4-BE49-F238E27FC236}">
                <a16:creationId xmlns:a16="http://schemas.microsoft.com/office/drawing/2014/main" id="{B3F0B3D8-40D3-CAB3-3380-B64A84336951}"/>
              </a:ext>
            </a:extLst>
          </p:cNvPr>
          <p:cNvSpPr txBox="1">
            <a:spLocks/>
          </p:cNvSpPr>
          <p:nvPr/>
        </p:nvSpPr>
        <p:spPr>
          <a:xfrm>
            <a:off x="363415" y="1789278"/>
            <a:ext cx="2403231" cy="1212605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/>
              <a:t>Validate continuously arriving data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B3DF499B-B8F7-C64A-D780-DA1379FA20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72"/>
          <a:stretch/>
        </p:blipFill>
        <p:spPr>
          <a:xfrm>
            <a:off x="2884092" y="551651"/>
            <a:ext cx="5691554" cy="404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70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ymbol zastępczy zawartości 1">
            <a:extLst>
              <a:ext uri="{FF2B5EF4-FFF2-40B4-BE49-F238E27FC236}">
                <a16:creationId xmlns:a16="http://schemas.microsoft.com/office/drawing/2014/main" id="{B3F0B3D8-40D3-CAB3-3380-B64A84336951}"/>
              </a:ext>
            </a:extLst>
          </p:cNvPr>
          <p:cNvSpPr txBox="1">
            <a:spLocks/>
          </p:cNvSpPr>
          <p:nvPr/>
        </p:nvSpPr>
        <p:spPr>
          <a:xfrm>
            <a:off x="363415" y="1789278"/>
            <a:ext cx="2403231" cy="1212605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/>
              <a:t>StatisticsGen Component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B22DE355-3194-92E7-F50C-BF6A367609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28"/>
          <a:stretch/>
        </p:blipFill>
        <p:spPr>
          <a:xfrm>
            <a:off x="3340324" y="1325646"/>
            <a:ext cx="5440261" cy="249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66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ymbol zastępczy zawartości 1">
            <a:extLst>
              <a:ext uri="{FF2B5EF4-FFF2-40B4-BE49-F238E27FC236}">
                <a16:creationId xmlns:a16="http://schemas.microsoft.com/office/drawing/2014/main" id="{B3F0B3D8-40D3-CAB3-3380-B64A84336951}"/>
              </a:ext>
            </a:extLst>
          </p:cNvPr>
          <p:cNvSpPr txBox="1">
            <a:spLocks/>
          </p:cNvSpPr>
          <p:nvPr/>
        </p:nvSpPr>
        <p:spPr>
          <a:xfrm>
            <a:off x="363415" y="1789278"/>
            <a:ext cx="2403231" cy="1212605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/>
              <a:t>SchemaGen Component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C16DD30-088C-CBE0-2F77-0002CEEA3A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522"/>
          <a:stretch/>
        </p:blipFill>
        <p:spPr>
          <a:xfrm>
            <a:off x="3539267" y="1363735"/>
            <a:ext cx="5348867" cy="241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85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ymbol zastępczy zawartości 1">
            <a:extLst>
              <a:ext uri="{FF2B5EF4-FFF2-40B4-BE49-F238E27FC236}">
                <a16:creationId xmlns:a16="http://schemas.microsoft.com/office/drawing/2014/main" id="{B3F0B3D8-40D3-CAB3-3380-B64A84336951}"/>
              </a:ext>
            </a:extLst>
          </p:cNvPr>
          <p:cNvSpPr txBox="1">
            <a:spLocks/>
          </p:cNvSpPr>
          <p:nvPr/>
        </p:nvSpPr>
        <p:spPr>
          <a:xfrm>
            <a:off x="363415" y="1789278"/>
            <a:ext cx="2403231" cy="1212605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/>
              <a:t>ExampleValidator Component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EC775795-3FE6-11B4-67FF-1C4F1B5FEF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29"/>
          <a:stretch/>
        </p:blipFill>
        <p:spPr>
          <a:xfrm>
            <a:off x="3279900" y="1317596"/>
            <a:ext cx="5500685" cy="250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75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ymbol zastępczy zawartości 1">
            <a:extLst>
              <a:ext uri="{FF2B5EF4-FFF2-40B4-BE49-F238E27FC236}">
                <a16:creationId xmlns:a16="http://schemas.microsoft.com/office/drawing/2014/main" id="{B3F0B3D8-40D3-CAB3-3380-B64A84336951}"/>
              </a:ext>
            </a:extLst>
          </p:cNvPr>
          <p:cNvSpPr txBox="1">
            <a:spLocks/>
          </p:cNvSpPr>
          <p:nvPr/>
        </p:nvSpPr>
        <p:spPr>
          <a:xfrm>
            <a:off x="363415" y="1789278"/>
            <a:ext cx="2403231" cy="1212605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/>
              <a:t>Our Workflow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AC91E59E-FA27-9EA9-AA53-50B4737ED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187" y="642395"/>
            <a:ext cx="5452525" cy="385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4381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20000"/>
            <a:lumOff val="80000"/>
            <a:alpha val="49818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b="1" dirty="0" err="1" smtClean="0">
            <a:latin typeface="Helvetica Neue Condensed" panose="02000503000000020004" pitchFamily="2" charset="0"/>
            <a:ea typeface="Helvetica Neue Condensed" panose="02000503000000020004" pitchFamily="2" charset="0"/>
            <a:cs typeface="Helvetica Neue Condensed" panose="02000503000000020004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1D32CEBE-463C-B745-853E-74B7DA8C9437}" vid="{47B320BF-CE22-D04F-ABA0-9D2F8211922B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EE6013740E8B4FA4A0B74ACF21CA07" ma:contentTypeVersion="10" ma:contentTypeDescription="Create a new document." ma:contentTypeScope="" ma:versionID="f69e595a52d37f6c3589f10fd23d40f5">
  <xsd:schema xmlns:xsd="http://www.w3.org/2001/XMLSchema" xmlns:xs="http://www.w3.org/2001/XMLSchema" xmlns:p="http://schemas.microsoft.com/office/2006/metadata/properties" xmlns:ns2="6b750b55-dfa5-499b-b8da-89311785d0e6" xmlns:ns3="1c5e5fe8-7bbe-4d7a-9019-0d59e96e7ac6" targetNamespace="http://schemas.microsoft.com/office/2006/metadata/properties" ma:root="true" ma:fieldsID="7b6732c633cde34e520f837b84df9f87" ns2:_="" ns3:_="">
    <xsd:import namespace="6b750b55-dfa5-499b-b8da-89311785d0e6"/>
    <xsd:import namespace="1c5e5fe8-7bbe-4d7a-9019-0d59e96e7a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750b55-dfa5-499b-b8da-89311785d0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acc8a4f-7760-4777-b4cb-e58fd8606a5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5e5fe8-7bbe-4d7a-9019-0d59e96e7ac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7fd0d74-201d-478e-8ce8-1a7e2ff02000}" ma:internalName="TaxCatchAll" ma:showField="CatchAllData" ma:web="1c5e5fe8-7bbe-4d7a-9019-0d59e96e7a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c5e5fe8-7bbe-4d7a-9019-0d59e96e7ac6" xsi:nil="true"/>
    <lcf76f155ced4ddcb4097134ff3c332f xmlns="6b750b55-dfa5-499b-b8da-89311785d0e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3C548F1-A0C1-45AE-91A6-F6AEE292F28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DEA152-C286-4B3B-8B6C-AC1CD8C255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750b55-dfa5-499b-b8da-89311785d0e6"/>
    <ds:schemaRef ds:uri="1c5e5fe8-7bbe-4d7a-9019-0d59e96e7a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06BCA0-D6C1-44F4-9214-E9D720885328}">
  <ds:schemaRefs>
    <ds:schemaRef ds:uri="http://schemas.microsoft.com/office/2006/metadata/properties"/>
    <ds:schemaRef ds:uri="http://schemas.microsoft.com/office/infopath/2007/PartnerControls"/>
    <ds:schemaRef ds:uri="1c5e5fe8-7bbe-4d7a-9019-0d59e96e7ac6"/>
    <ds:schemaRef ds:uri="6b750b55-dfa5-499b-b8da-89311785d0e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3170</TotalTime>
  <Words>528</Words>
  <Application>Microsoft Macintosh PowerPoint</Application>
  <PresentationFormat>Pokaz na ekranie (16:9)</PresentationFormat>
  <Paragraphs>100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20" baseType="lpstr">
      <vt:lpstr>Arial</vt:lpstr>
      <vt:lpstr>Calibri</vt:lpstr>
      <vt:lpstr>Franklin Gothic Book</vt:lpstr>
      <vt:lpstr>Helvetica Neue Condensed</vt:lpstr>
      <vt:lpstr>Roboto Black</vt:lpstr>
      <vt:lpstr>Default Theme</vt:lpstr>
      <vt:lpstr>Model Drift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Model Drift Tests</vt:lpstr>
      <vt:lpstr>„Hard” test</vt:lpstr>
      <vt:lpstr>Benchmarking test</vt:lpstr>
      <vt:lpstr>Parametric signal</vt:lpstr>
      <vt:lpstr>Non-parametric test (outlier detection)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Szablony PPT 2022</dc:title>
  <dc:creator>Wodecki Andrzej</dc:creator>
  <cp:lastModifiedBy>Wodecki Andrzej</cp:lastModifiedBy>
  <cp:revision>328</cp:revision>
  <dcterms:created xsi:type="dcterms:W3CDTF">2022-09-22T14:05:16Z</dcterms:created>
  <dcterms:modified xsi:type="dcterms:W3CDTF">2024-02-21T06:52:42Z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0x010100D3EE6013740E8B4FA4A0B74ACF21CA07</vt:lpwstr>
  </property>
</Properties>
</file>