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2" autoAdjust="0"/>
    <p:restoredTop sz="85114" autoAdjust="0"/>
  </p:normalViewPr>
  <p:slideViewPr>
    <p:cSldViewPr snapToGrid="0" showGuides="1">
      <p:cViewPr varScale="1">
        <p:scale>
          <a:sx n="91" d="100"/>
          <a:sy n="91" d="100"/>
        </p:scale>
        <p:origin x="984" y="66"/>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6D8F1-4F0E-4B13-8772-B5844951BED6}" type="datetimeFigureOut">
              <a:rPr lang="zh-TW" altLang="en-US" smtClean="0"/>
              <a:t>2025/1/10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C37D2-2946-41E1-9DFD-BBCB92C6F74D}" type="slidenum">
              <a:rPr lang="zh-TW" altLang="en-US" smtClean="0"/>
              <a:t>‹#›</a:t>
            </a:fld>
            <a:endParaRPr lang="zh-TW" altLang="en-US"/>
          </a:p>
        </p:txBody>
      </p:sp>
    </p:spTree>
    <p:extLst>
      <p:ext uri="{BB962C8B-B14F-4D97-AF65-F5344CB8AC3E}">
        <p14:creationId xmlns:p14="http://schemas.microsoft.com/office/powerpoint/2010/main" val="154800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dirty="0">
                <a:latin typeface="Microsoft YaHei" panose="020B0503020204020204" pitchFamily="34" charset="-122"/>
                <a:ea typeface="Microsoft YaHei" panose="020B0503020204020204" pitchFamily="34" charset="-122"/>
              </a:rPr>
              <a:t>用於訓練與驗證卷積神經網絡模型以識別分割影像的資料製作流程圖</a:t>
            </a:r>
            <a:endParaRPr lang="zh-TW" altLang="en-US" dirty="0"/>
          </a:p>
        </p:txBody>
      </p:sp>
      <p:sp>
        <p:nvSpPr>
          <p:cNvPr id="4" name="投影片編號版面配置區 3"/>
          <p:cNvSpPr>
            <a:spLocks noGrp="1"/>
          </p:cNvSpPr>
          <p:nvPr>
            <p:ph type="sldNum" sz="quarter" idx="5"/>
          </p:nvPr>
        </p:nvSpPr>
        <p:spPr/>
        <p:txBody>
          <a:bodyPr/>
          <a:lstStyle/>
          <a:p>
            <a:fld id="{BB6C37D2-2946-41E1-9DFD-BBCB92C6F74D}" type="slidenum">
              <a:rPr lang="zh-TW" altLang="en-US" smtClean="0"/>
              <a:t>1</a:t>
            </a:fld>
            <a:endParaRPr lang="zh-TW" altLang="en-US"/>
          </a:p>
        </p:txBody>
      </p:sp>
    </p:spTree>
    <p:extLst>
      <p:ext uri="{BB962C8B-B14F-4D97-AF65-F5344CB8AC3E}">
        <p14:creationId xmlns:p14="http://schemas.microsoft.com/office/powerpoint/2010/main" val="4248532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dirty="0">
                <a:latin typeface="Microsoft YaHei" panose="020B0503020204020204" pitchFamily="34" charset="-122"/>
                <a:ea typeface="Microsoft YaHei" panose="020B0503020204020204" pitchFamily="34" charset="-122"/>
              </a:rPr>
              <a:t>使用卷積神經網路模型影像結果識別海岸線的後處理流程圖</a:t>
            </a:r>
            <a:endParaRPr lang="zh-TW" altLang="en-US" dirty="0"/>
          </a:p>
        </p:txBody>
      </p:sp>
      <p:sp>
        <p:nvSpPr>
          <p:cNvPr id="4" name="投影片編號版面配置區 3"/>
          <p:cNvSpPr>
            <a:spLocks noGrp="1"/>
          </p:cNvSpPr>
          <p:nvPr>
            <p:ph type="sldNum" sz="quarter" idx="5"/>
          </p:nvPr>
        </p:nvSpPr>
        <p:spPr/>
        <p:txBody>
          <a:bodyPr/>
          <a:lstStyle/>
          <a:p>
            <a:fld id="{BB6C37D2-2946-41E1-9DFD-BBCB92C6F74D}" type="slidenum">
              <a:rPr lang="zh-TW" altLang="en-US" smtClean="0"/>
              <a:t>2</a:t>
            </a:fld>
            <a:endParaRPr lang="zh-TW" altLang="en-US"/>
          </a:p>
        </p:txBody>
      </p:sp>
    </p:spTree>
    <p:extLst>
      <p:ext uri="{BB962C8B-B14F-4D97-AF65-F5344CB8AC3E}">
        <p14:creationId xmlns:p14="http://schemas.microsoft.com/office/powerpoint/2010/main" val="218913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66DC4B-07EB-0D1A-449B-CAEAD387EA0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E6C28B2-A1A1-8F0F-B87B-E08AFF657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B7CD877-C4B8-4A71-0842-31508FFA6905}"/>
              </a:ext>
            </a:extLst>
          </p:cNvPr>
          <p:cNvSpPr>
            <a:spLocks noGrp="1"/>
          </p:cNvSpPr>
          <p:nvPr>
            <p:ph type="dt" sz="half" idx="10"/>
          </p:nvPr>
        </p:nvSpPr>
        <p:spPr/>
        <p:txBody>
          <a:bodyPr/>
          <a:lstStyle/>
          <a:p>
            <a:fld id="{77CBABBE-1B2B-483A-A23A-A0D97685B25A}" type="datetimeFigureOut">
              <a:rPr lang="zh-TW" altLang="en-US" smtClean="0"/>
              <a:t>2025/1/10</a:t>
            </a:fld>
            <a:endParaRPr lang="zh-TW" altLang="en-US"/>
          </a:p>
        </p:txBody>
      </p:sp>
      <p:sp>
        <p:nvSpPr>
          <p:cNvPr id="5" name="頁尾版面配置區 4">
            <a:extLst>
              <a:ext uri="{FF2B5EF4-FFF2-40B4-BE49-F238E27FC236}">
                <a16:creationId xmlns:a16="http://schemas.microsoft.com/office/drawing/2014/main" id="{B9F035AC-50AC-99C9-80E5-A2752E991AE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29D572A-426D-CB3E-45AB-9520E455C059}"/>
              </a:ext>
            </a:extLst>
          </p:cNvPr>
          <p:cNvSpPr>
            <a:spLocks noGrp="1"/>
          </p:cNvSpPr>
          <p:nvPr>
            <p:ph type="sldNum" sz="quarter" idx="12"/>
          </p:nvPr>
        </p:nvSpPr>
        <p:spPr/>
        <p:txBody>
          <a:body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333336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5F3D3C-220B-0CDD-3F2E-0BC6702515B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0DF1846-A88C-3B87-BA66-965E27F6C7B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3A2387D-18E9-9C2B-6343-A2608D031243}"/>
              </a:ext>
            </a:extLst>
          </p:cNvPr>
          <p:cNvSpPr>
            <a:spLocks noGrp="1"/>
          </p:cNvSpPr>
          <p:nvPr>
            <p:ph type="dt" sz="half" idx="10"/>
          </p:nvPr>
        </p:nvSpPr>
        <p:spPr/>
        <p:txBody>
          <a:bodyPr/>
          <a:lstStyle/>
          <a:p>
            <a:fld id="{77CBABBE-1B2B-483A-A23A-A0D97685B25A}" type="datetimeFigureOut">
              <a:rPr lang="zh-TW" altLang="en-US" smtClean="0"/>
              <a:t>2025/1/10</a:t>
            </a:fld>
            <a:endParaRPr lang="zh-TW" altLang="en-US"/>
          </a:p>
        </p:txBody>
      </p:sp>
      <p:sp>
        <p:nvSpPr>
          <p:cNvPr id="5" name="頁尾版面配置區 4">
            <a:extLst>
              <a:ext uri="{FF2B5EF4-FFF2-40B4-BE49-F238E27FC236}">
                <a16:creationId xmlns:a16="http://schemas.microsoft.com/office/drawing/2014/main" id="{02A2BD17-324A-F41E-4F92-50D86267002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4D770F7-FF6A-32EC-3D97-E8543043E515}"/>
              </a:ext>
            </a:extLst>
          </p:cNvPr>
          <p:cNvSpPr>
            <a:spLocks noGrp="1"/>
          </p:cNvSpPr>
          <p:nvPr>
            <p:ph type="sldNum" sz="quarter" idx="12"/>
          </p:nvPr>
        </p:nvSpPr>
        <p:spPr/>
        <p:txBody>
          <a:body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208858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762CAF8-6DD1-326C-4791-0E0471E38E4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D2426B9-E39D-4AB1-574E-F4EFB474138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720548F-1425-B8CB-A77D-510C967A3990}"/>
              </a:ext>
            </a:extLst>
          </p:cNvPr>
          <p:cNvSpPr>
            <a:spLocks noGrp="1"/>
          </p:cNvSpPr>
          <p:nvPr>
            <p:ph type="dt" sz="half" idx="10"/>
          </p:nvPr>
        </p:nvSpPr>
        <p:spPr/>
        <p:txBody>
          <a:bodyPr/>
          <a:lstStyle/>
          <a:p>
            <a:fld id="{77CBABBE-1B2B-483A-A23A-A0D97685B25A}" type="datetimeFigureOut">
              <a:rPr lang="zh-TW" altLang="en-US" smtClean="0"/>
              <a:t>2025/1/10</a:t>
            </a:fld>
            <a:endParaRPr lang="zh-TW" altLang="en-US"/>
          </a:p>
        </p:txBody>
      </p:sp>
      <p:sp>
        <p:nvSpPr>
          <p:cNvPr id="5" name="頁尾版面配置區 4">
            <a:extLst>
              <a:ext uri="{FF2B5EF4-FFF2-40B4-BE49-F238E27FC236}">
                <a16:creationId xmlns:a16="http://schemas.microsoft.com/office/drawing/2014/main" id="{21645650-4C38-D54D-E7AF-5EEACAF14A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BC3C9A5-E078-BEC5-06B0-F21E2B4152B5}"/>
              </a:ext>
            </a:extLst>
          </p:cNvPr>
          <p:cNvSpPr>
            <a:spLocks noGrp="1"/>
          </p:cNvSpPr>
          <p:nvPr>
            <p:ph type="sldNum" sz="quarter" idx="12"/>
          </p:nvPr>
        </p:nvSpPr>
        <p:spPr/>
        <p:txBody>
          <a:body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104787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F72B68-8D7E-1C2E-F57F-6703A743781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0A81FFF-4056-200A-6441-31DACC4F477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7133954-243C-8A20-17C2-FF2BB96B4175}"/>
              </a:ext>
            </a:extLst>
          </p:cNvPr>
          <p:cNvSpPr>
            <a:spLocks noGrp="1"/>
          </p:cNvSpPr>
          <p:nvPr>
            <p:ph type="dt" sz="half" idx="10"/>
          </p:nvPr>
        </p:nvSpPr>
        <p:spPr/>
        <p:txBody>
          <a:bodyPr/>
          <a:lstStyle/>
          <a:p>
            <a:fld id="{77CBABBE-1B2B-483A-A23A-A0D97685B25A}" type="datetimeFigureOut">
              <a:rPr lang="zh-TW" altLang="en-US" smtClean="0"/>
              <a:t>2025/1/10</a:t>
            </a:fld>
            <a:endParaRPr lang="zh-TW" altLang="en-US"/>
          </a:p>
        </p:txBody>
      </p:sp>
      <p:sp>
        <p:nvSpPr>
          <p:cNvPr id="5" name="頁尾版面配置區 4">
            <a:extLst>
              <a:ext uri="{FF2B5EF4-FFF2-40B4-BE49-F238E27FC236}">
                <a16:creationId xmlns:a16="http://schemas.microsoft.com/office/drawing/2014/main" id="{F82A74DA-7BBC-A9BA-1F4E-634EEEDAAE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C315DB6-1C78-5F2B-AD9D-A06FBEB4EEF4}"/>
              </a:ext>
            </a:extLst>
          </p:cNvPr>
          <p:cNvSpPr>
            <a:spLocks noGrp="1"/>
          </p:cNvSpPr>
          <p:nvPr>
            <p:ph type="sldNum" sz="quarter" idx="12"/>
          </p:nvPr>
        </p:nvSpPr>
        <p:spPr/>
        <p:txBody>
          <a:body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3830617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EAAEBD-7E96-97F0-FD49-1914886F249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DBDF4B5-91DB-29DD-18DA-674D5BB137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41D3FBD-6281-ADCA-9D18-6E6733414F64}"/>
              </a:ext>
            </a:extLst>
          </p:cNvPr>
          <p:cNvSpPr>
            <a:spLocks noGrp="1"/>
          </p:cNvSpPr>
          <p:nvPr>
            <p:ph type="dt" sz="half" idx="10"/>
          </p:nvPr>
        </p:nvSpPr>
        <p:spPr/>
        <p:txBody>
          <a:bodyPr/>
          <a:lstStyle/>
          <a:p>
            <a:fld id="{77CBABBE-1B2B-483A-A23A-A0D97685B25A}" type="datetimeFigureOut">
              <a:rPr lang="zh-TW" altLang="en-US" smtClean="0"/>
              <a:t>2025/1/10</a:t>
            </a:fld>
            <a:endParaRPr lang="zh-TW" altLang="en-US"/>
          </a:p>
        </p:txBody>
      </p:sp>
      <p:sp>
        <p:nvSpPr>
          <p:cNvPr id="5" name="頁尾版面配置區 4">
            <a:extLst>
              <a:ext uri="{FF2B5EF4-FFF2-40B4-BE49-F238E27FC236}">
                <a16:creationId xmlns:a16="http://schemas.microsoft.com/office/drawing/2014/main" id="{12C1FAB1-5E79-14D6-013A-57890B84C15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4B057F0-9AB0-4E3B-5180-F1D64CC49A03}"/>
              </a:ext>
            </a:extLst>
          </p:cNvPr>
          <p:cNvSpPr>
            <a:spLocks noGrp="1"/>
          </p:cNvSpPr>
          <p:nvPr>
            <p:ph type="sldNum" sz="quarter" idx="12"/>
          </p:nvPr>
        </p:nvSpPr>
        <p:spPr/>
        <p:txBody>
          <a:body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331967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2520A9-973E-724B-CFEA-A1E0E31E5B9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3416E47-08A8-4661-B39A-CBAE0A51D686}"/>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3027543-FE5D-A36E-C43A-39199235BDF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17FE985-8230-FC74-1711-23FE6532DA63}"/>
              </a:ext>
            </a:extLst>
          </p:cNvPr>
          <p:cNvSpPr>
            <a:spLocks noGrp="1"/>
          </p:cNvSpPr>
          <p:nvPr>
            <p:ph type="dt" sz="half" idx="10"/>
          </p:nvPr>
        </p:nvSpPr>
        <p:spPr/>
        <p:txBody>
          <a:bodyPr/>
          <a:lstStyle/>
          <a:p>
            <a:fld id="{77CBABBE-1B2B-483A-A23A-A0D97685B25A}" type="datetimeFigureOut">
              <a:rPr lang="zh-TW" altLang="en-US" smtClean="0"/>
              <a:t>2025/1/10</a:t>
            </a:fld>
            <a:endParaRPr lang="zh-TW" altLang="en-US"/>
          </a:p>
        </p:txBody>
      </p:sp>
      <p:sp>
        <p:nvSpPr>
          <p:cNvPr id="6" name="頁尾版面配置區 5">
            <a:extLst>
              <a:ext uri="{FF2B5EF4-FFF2-40B4-BE49-F238E27FC236}">
                <a16:creationId xmlns:a16="http://schemas.microsoft.com/office/drawing/2014/main" id="{5709A9B9-A6F9-19DB-AA63-23757C19E30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77ED29E-CFBC-40B4-348F-11CFFF8FB1AC}"/>
              </a:ext>
            </a:extLst>
          </p:cNvPr>
          <p:cNvSpPr>
            <a:spLocks noGrp="1"/>
          </p:cNvSpPr>
          <p:nvPr>
            <p:ph type="sldNum" sz="quarter" idx="12"/>
          </p:nvPr>
        </p:nvSpPr>
        <p:spPr/>
        <p:txBody>
          <a:body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14516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CF873A-E3B9-CE4E-D494-E2B2F53258B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9FB24CD-54B0-6B6A-159D-34377E946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CBF11A3-9242-835C-9878-20348A32DF3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43DD29E-99BC-37DD-0DDA-C219AA171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D055E9B-27BA-4737-4207-550B0C1FB3A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E58EFEF-49F0-82E6-A61A-2873AA3518C7}"/>
              </a:ext>
            </a:extLst>
          </p:cNvPr>
          <p:cNvSpPr>
            <a:spLocks noGrp="1"/>
          </p:cNvSpPr>
          <p:nvPr>
            <p:ph type="dt" sz="half" idx="10"/>
          </p:nvPr>
        </p:nvSpPr>
        <p:spPr/>
        <p:txBody>
          <a:bodyPr/>
          <a:lstStyle/>
          <a:p>
            <a:fld id="{77CBABBE-1B2B-483A-A23A-A0D97685B25A}" type="datetimeFigureOut">
              <a:rPr lang="zh-TW" altLang="en-US" smtClean="0"/>
              <a:t>2025/1/10</a:t>
            </a:fld>
            <a:endParaRPr lang="zh-TW" altLang="en-US"/>
          </a:p>
        </p:txBody>
      </p:sp>
      <p:sp>
        <p:nvSpPr>
          <p:cNvPr id="8" name="頁尾版面配置區 7">
            <a:extLst>
              <a:ext uri="{FF2B5EF4-FFF2-40B4-BE49-F238E27FC236}">
                <a16:creationId xmlns:a16="http://schemas.microsoft.com/office/drawing/2014/main" id="{3F462D41-5E83-0329-D2EB-E3511537A10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81D72E9-8876-4E5B-97B9-9C85D141DDCB}"/>
              </a:ext>
            </a:extLst>
          </p:cNvPr>
          <p:cNvSpPr>
            <a:spLocks noGrp="1"/>
          </p:cNvSpPr>
          <p:nvPr>
            <p:ph type="sldNum" sz="quarter" idx="12"/>
          </p:nvPr>
        </p:nvSpPr>
        <p:spPr/>
        <p:txBody>
          <a:body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245780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8E2217-7FC3-8A14-8BB3-147D332EB25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285A46C-70DF-EE1E-9DA0-0E0388B9F54D}"/>
              </a:ext>
            </a:extLst>
          </p:cNvPr>
          <p:cNvSpPr>
            <a:spLocks noGrp="1"/>
          </p:cNvSpPr>
          <p:nvPr>
            <p:ph type="dt" sz="half" idx="10"/>
          </p:nvPr>
        </p:nvSpPr>
        <p:spPr/>
        <p:txBody>
          <a:bodyPr/>
          <a:lstStyle/>
          <a:p>
            <a:fld id="{77CBABBE-1B2B-483A-A23A-A0D97685B25A}" type="datetimeFigureOut">
              <a:rPr lang="zh-TW" altLang="en-US" smtClean="0"/>
              <a:t>2025/1/10</a:t>
            </a:fld>
            <a:endParaRPr lang="zh-TW" altLang="en-US"/>
          </a:p>
        </p:txBody>
      </p:sp>
      <p:sp>
        <p:nvSpPr>
          <p:cNvPr id="4" name="頁尾版面配置區 3">
            <a:extLst>
              <a:ext uri="{FF2B5EF4-FFF2-40B4-BE49-F238E27FC236}">
                <a16:creationId xmlns:a16="http://schemas.microsoft.com/office/drawing/2014/main" id="{2030D533-EEE9-CBE2-8385-CAC4DF9AEBA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1EB31AA-96F6-3F2A-B504-1706073A96BC}"/>
              </a:ext>
            </a:extLst>
          </p:cNvPr>
          <p:cNvSpPr>
            <a:spLocks noGrp="1"/>
          </p:cNvSpPr>
          <p:nvPr>
            <p:ph type="sldNum" sz="quarter" idx="12"/>
          </p:nvPr>
        </p:nvSpPr>
        <p:spPr/>
        <p:txBody>
          <a:body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258970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67825EE-D4F5-1B50-7142-0C30C3AB7395}"/>
              </a:ext>
            </a:extLst>
          </p:cNvPr>
          <p:cNvSpPr>
            <a:spLocks noGrp="1"/>
          </p:cNvSpPr>
          <p:nvPr>
            <p:ph type="dt" sz="half" idx="10"/>
          </p:nvPr>
        </p:nvSpPr>
        <p:spPr/>
        <p:txBody>
          <a:bodyPr/>
          <a:lstStyle/>
          <a:p>
            <a:fld id="{77CBABBE-1B2B-483A-A23A-A0D97685B25A}" type="datetimeFigureOut">
              <a:rPr lang="zh-TW" altLang="en-US" smtClean="0"/>
              <a:t>2025/1/10</a:t>
            </a:fld>
            <a:endParaRPr lang="zh-TW" altLang="en-US"/>
          </a:p>
        </p:txBody>
      </p:sp>
      <p:sp>
        <p:nvSpPr>
          <p:cNvPr id="3" name="頁尾版面配置區 2">
            <a:extLst>
              <a:ext uri="{FF2B5EF4-FFF2-40B4-BE49-F238E27FC236}">
                <a16:creationId xmlns:a16="http://schemas.microsoft.com/office/drawing/2014/main" id="{9CB75FEB-86D8-53C8-3956-5C1DED3015C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B5A23D0-B34B-3B0C-0FA3-60DB2FBFA910}"/>
              </a:ext>
            </a:extLst>
          </p:cNvPr>
          <p:cNvSpPr>
            <a:spLocks noGrp="1"/>
          </p:cNvSpPr>
          <p:nvPr>
            <p:ph type="sldNum" sz="quarter" idx="12"/>
          </p:nvPr>
        </p:nvSpPr>
        <p:spPr/>
        <p:txBody>
          <a:body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265751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D6CB8-D74E-1E00-2894-BE2CDBCCE94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C7B011B-1280-0B1B-1D4D-76810AD69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CE52100-C156-194E-4B2B-978073DC2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B3F4EDF-4795-935F-3A15-91ED84EBBE90}"/>
              </a:ext>
            </a:extLst>
          </p:cNvPr>
          <p:cNvSpPr>
            <a:spLocks noGrp="1"/>
          </p:cNvSpPr>
          <p:nvPr>
            <p:ph type="dt" sz="half" idx="10"/>
          </p:nvPr>
        </p:nvSpPr>
        <p:spPr/>
        <p:txBody>
          <a:bodyPr/>
          <a:lstStyle/>
          <a:p>
            <a:fld id="{77CBABBE-1B2B-483A-A23A-A0D97685B25A}" type="datetimeFigureOut">
              <a:rPr lang="zh-TW" altLang="en-US" smtClean="0"/>
              <a:t>2025/1/10</a:t>
            </a:fld>
            <a:endParaRPr lang="zh-TW" altLang="en-US"/>
          </a:p>
        </p:txBody>
      </p:sp>
      <p:sp>
        <p:nvSpPr>
          <p:cNvPr id="6" name="頁尾版面配置區 5">
            <a:extLst>
              <a:ext uri="{FF2B5EF4-FFF2-40B4-BE49-F238E27FC236}">
                <a16:creationId xmlns:a16="http://schemas.microsoft.com/office/drawing/2014/main" id="{4A2EB6AB-EFF3-B699-E87B-FDED4B56814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85F5F5-C0B5-14D4-A4D6-80230EC16C7F}"/>
              </a:ext>
            </a:extLst>
          </p:cNvPr>
          <p:cNvSpPr>
            <a:spLocks noGrp="1"/>
          </p:cNvSpPr>
          <p:nvPr>
            <p:ph type="sldNum" sz="quarter" idx="12"/>
          </p:nvPr>
        </p:nvSpPr>
        <p:spPr/>
        <p:txBody>
          <a:body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376922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68110B-8B35-FAC2-BCB9-DEEB60EA9C4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D517D35-039B-75CF-9AC4-EC1EBE60AE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1A40EE6-066F-1C16-99D9-CFF97B470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3B24E00-2276-285F-2FEE-0C26BDCA5380}"/>
              </a:ext>
            </a:extLst>
          </p:cNvPr>
          <p:cNvSpPr>
            <a:spLocks noGrp="1"/>
          </p:cNvSpPr>
          <p:nvPr>
            <p:ph type="dt" sz="half" idx="10"/>
          </p:nvPr>
        </p:nvSpPr>
        <p:spPr/>
        <p:txBody>
          <a:bodyPr/>
          <a:lstStyle/>
          <a:p>
            <a:fld id="{77CBABBE-1B2B-483A-A23A-A0D97685B25A}" type="datetimeFigureOut">
              <a:rPr lang="zh-TW" altLang="en-US" smtClean="0"/>
              <a:t>2025/1/10</a:t>
            </a:fld>
            <a:endParaRPr lang="zh-TW" altLang="en-US"/>
          </a:p>
        </p:txBody>
      </p:sp>
      <p:sp>
        <p:nvSpPr>
          <p:cNvPr id="6" name="頁尾版面配置區 5">
            <a:extLst>
              <a:ext uri="{FF2B5EF4-FFF2-40B4-BE49-F238E27FC236}">
                <a16:creationId xmlns:a16="http://schemas.microsoft.com/office/drawing/2014/main" id="{FD826B3D-9ADD-90BC-7060-DD3D6782673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18E1B36-E1AB-B41C-74E0-AEBB936015F9}"/>
              </a:ext>
            </a:extLst>
          </p:cNvPr>
          <p:cNvSpPr>
            <a:spLocks noGrp="1"/>
          </p:cNvSpPr>
          <p:nvPr>
            <p:ph type="sldNum" sz="quarter" idx="12"/>
          </p:nvPr>
        </p:nvSpPr>
        <p:spPr/>
        <p:txBody>
          <a:body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198715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0C5B91D-84AC-87D9-AC54-87776C797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2A4CFA8-AA63-489F-2C13-9B834B6E2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F28F2D7-E07E-4308-F9BA-05AE73440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CBABBE-1B2B-483A-A23A-A0D97685B25A}" type="datetimeFigureOut">
              <a:rPr lang="zh-TW" altLang="en-US" smtClean="0"/>
              <a:t>2025/1/10</a:t>
            </a:fld>
            <a:endParaRPr lang="zh-TW" altLang="en-US"/>
          </a:p>
        </p:txBody>
      </p:sp>
      <p:sp>
        <p:nvSpPr>
          <p:cNvPr id="5" name="頁尾版面配置區 4">
            <a:extLst>
              <a:ext uri="{FF2B5EF4-FFF2-40B4-BE49-F238E27FC236}">
                <a16:creationId xmlns:a16="http://schemas.microsoft.com/office/drawing/2014/main" id="{96735C57-A04E-8B17-4B8B-14F145D1E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5370F3A-A86A-0F3D-BA44-F135E94C0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A6F06B-A41A-4CB0-BFF7-93ECB8135357}" type="slidenum">
              <a:rPr lang="zh-TW" altLang="en-US" smtClean="0"/>
              <a:t>‹#›</a:t>
            </a:fld>
            <a:endParaRPr lang="zh-TW" altLang="en-US"/>
          </a:p>
        </p:txBody>
      </p:sp>
    </p:spTree>
    <p:extLst>
      <p:ext uri="{BB962C8B-B14F-4D97-AF65-F5344CB8AC3E}">
        <p14:creationId xmlns:p14="http://schemas.microsoft.com/office/powerpoint/2010/main" val="3254803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CB32D001-8FAC-B1C2-1B18-90A04BEBE525}"/>
              </a:ext>
            </a:extLst>
          </p:cNvPr>
          <p:cNvSpPr txBox="1"/>
          <p:nvPr/>
        </p:nvSpPr>
        <p:spPr>
          <a:xfrm>
            <a:off x="1172388" y="8116589"/>
            <a:ext cx="7635711" cy="31393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COAST TRAIN Dataset</a:t>
            </a:r>
            <a:r>
              <a:rPr kumimoji="0" lang="zh-TW" altLang="zh-TW" sz="1800" b="0"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海岸訓練資料集</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RGB images collect</a:t>
            </a:r>
            <a:r>
              <a:rPr kumimoji="0" lang="zh-TW" altLang="zh-TW" sz="1800" b="0"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收集RGB影像</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Masked images collect</a:t>
            </a:r>
            <a:r>
              <a:rPr kumimoji="0" lang="zh-TW" altLang="zh-TW" sz="1800" b="0"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收集遮罩影像</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Data augmentation</a:t>
            </a:r>
            <a:r>
              <a:rPr kumimoji="0" lang="zh-TW" altLang="zh-TW" sz="1800" b="0"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數據擴充</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Create Test and Validation dataset</a:t>
            </a:r>
            <a:r>
              <a:rPr kumimoji="0" lang="zh-TW" altLang="zh-TW" sz="1800" b="0"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建立測試與驗證資料集</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Training and validation Neutral Network model</a:t>
            </a:r>
            <a:r>
              <a:rPr kumimoji="0" lang="zh-TW" altLang="zh-TW" sz="1800" b="0"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訓練與驗證神經網絡模型</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Trained Model</a:t>
            </a:r>
            <a:r>
              <a:rPr kumimoji="0" lang="zh-TW" altLang="zh-TW" sz="1800" b="0"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訓練完成的模型</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RGB Aoi image collect</a:t>
            </a:r>
            <a:r>
              <a:rPr kumimoji="0" lang="zh-TW" altLang="zh-TW" sz="1800" b="0"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收集RGB感興趣區域影像</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Segmented image model result</a:t>
            </a:r>
            <a:r>
              <a:rPr kumimoji="0" lang="zh-TW" altLang="zh-TW" sz="1800" b="0"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影像分割模型結果</a:t>
            </a:r>
            <a:r>
              <a:rPr kumimoji="0" lang="zh-TW" altLang="zh-TW" sz="1800" b="0" i="0" u="none" strike="noStrike" cap="none" normalizeH="0" baseline="0" dirty="0">
                <a:ln>
                  <a:noFill/>
                </a:ln>
                <a:solidFill>
                  <a:schemeClr val="tx1"/>
                </a:solidFill>
                <a:effectLst/>
                <a:latin typeface="Arial" panose="020B0604020202020204" pitchFamily="34" charset="0"/>
              </a:rPr>
              <a:t> </a:t>
            </a:r>
          </a:p>
          <a:p>
            <a:endParaRPr lang="zh-TW" altLang="en-US" dirty="0"/>
          </a:p>
        </p:txBody>
      </p:sp>
      <p:grpSp>
        <p:nvGrpSpPr>
          <p:cNvPr id="58" name="群組 57">
            <a:extLst>
              <a:ext uri="{FF2B5EF4-FFF2-40B4-BE49-F238E27FC236}">
                <a16:creationId xmlns:a16="http://schemas.microsoft.com/office/drawing/2014/main" id="{5CFF9BD9-81CC-A5A9-56F8-5EC51B9ADB66}"/>
              </a:ext>
            </a:extLst>
          </p:cNvPr>
          <p:cNvGrpSpPr/>
          <p:nvPr/>
        </p:nvGrpSpPr>
        <p:grpSpPr>
          <a:xfrm>
            <a:off x="263189" y="306622"/>
            <a:ext cx="10392371" cy="6443762"/>
            <a:chOff x="263189" y="306622"/>
            <a:chExt cx="10392371" cy="6443762"/>
          </a:xfrm>
        </p:grpSpPr>
        <p:sp>
          <p:nvSpPr>
            <p:cNvPr id="4" name="矩形: 圓角 3">
              <a:extLst>
                <a:ext uri="{FF2B5EF4-FFF2-40B4-BE49-F238E27FC236}">
                  <a16:creationId xmlns:a16="http://schemas.microsoft.com/office/drawing/2014/main" id="{6066980D-CC35-2C18-302A-C96D2E21FD37}"/>
                </a:ext>
              </a:extLst>
            </p:cNvPr>
            <p:cNvSpPr/>
            <p:nvPr/>
          </p:nvSpPr>
          <p:spPr>
            <a:xfrm>
              <a:off x="263189" y="306622"/>
              <a:ext cx="5540452" cy="14475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海岸訓練資料集</a:t>
              </a: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(COAST</a:t>
              </a: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TRAIN</a:t>
              </a: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DataSet</a:t>
              </a: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矩形: 剪去對角角落 9">
              <a:extLst>
                <a:ext uri="{FF2B5EF4-FFF2-40B4-BE49-F238E27FC236}">
                  <a16:creationId xmlns:a16="http://schemas.microsoft.com/office/drawing/2014/main" id="{8EDAC145-AA52-C610-C8F6-5500645086CC}"/>
                </a:ext>
              </a:extLst>
            </p:cNvPr>
            <p:cNvSpPr/>
            <p:nvPr/>
          </p:nvSpPr>
          <p:spPr>
            <a:xfrm>
              <a:off x="528066" y="862767"/>
              <a:ext cx="2240472" cy="783772"/>
            </a:xfrm>
            <a:prstGeom prst="snip2Diag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RGB</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影像蒐集</a:t>
              </a:r>
              <a:b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(RGB</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Image Collect)</a:t>
              </a:r>
              <a:endPar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矩形: 剪去對角角落 10">
              <a:extLst>
                <a:ext uri="{FF2B5EF4-FFF2-40B4-BE49-F238E27FC236}">
                  <a16:creationId xmlns:a16="http://schemas.microsoft.com/office/drawing/2014/main" id="{E4669DE1-79B3-1822-ACAD-2A7A730C3150}"/>
                </a:ext>
              </a:extLst>
            </p:cNvPr>
            <p:cNvSpPr/>
            <p:nvPr/>
          </p:nvSpPr>
          <p:spPr>
            <a:xfrm>
              <a:off x="3033415" y="862767"/>
              <a:ext cx="2397001" cy="783772"/>
            </a:xfrm>
            <a:prstGeom prst="snip2Diag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遮罩影像蒐集</a:t>
              </a:r>
              <a:b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(Mask</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Image Collect)</a:t>
              </a:r>
              <a:endPar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矩形: 圓角 11">
              <a:extLst>
                <a:ext uri="{FF2B5EF4-FFF2-40B4-BE49-F238E27FC236}">
                  <a16:creationId xmlns:a16="http://schemas.microsoft.com/office/drawing/2014/main" id="{F251C417-ED0D-4C5C-8033-2F0FE527821B}"/>
                </a:ext>
              </a:extLst>
            </p:cNvPr>
            <p:cNvSpPr/>
            <p:nvPr/>
          </p:nvSpPr>
          <p:spPr>
            <a:xfrm>
              <a:off x="6960638" y="638502"/>
              <a:ext cx="3694922" cy="78377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資料擴充</a:t>
              </a: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(Data Augmentation)</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矩形: 圓角 12">
              <a:extLst>
                <a:ext uri="{FF2B5EF4-FFF2-40B4-BE49-F238E27FC236}">
                  <a16:creationId xmlns:a16="http://schemas.microsoft.com/office/drawing/2014/main" id="{89E54BF3-6C95-157B-AD33-1257E1BF29E8}"/>
                </a:ext>
              </a:extLst>
            </p:cNvPr>
            <p:cNvSpPr/>
            <p:nvPr/>
          </p:nvSpPr>
          <p:spPr>
            <a:xfrm>
              <a:off x="1369104" y="3250714"/>
              <a:ext cx="3739926" cy="961015"/>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訓練與驗證神經網路模型</a:t>
              </a:r>
              <a:endPar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(Training and Validation Neutral Network Model )</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矩形: 剪去同側角落 13">
              <a:extLst>
                <a:ext uri="{FF2B5EF4-FFF2-40B4-BE49-F238E27FC236}">
                  <a16:creationId xmlns:a16="http://schemas.microsoft.com/office/drawing/2014/main" id="{F9329BFE-9B4E-89E5-12D6-95419750D143}"/>
                </a:ext>
              </a:extLst>
            </p:cNvPr>
            <p:cNvSpPr/>
            <p:nvPr/>
          </p:nvSpPr>
          <p:spPr>
            <a:xfrm>
              <a:off x="1045995" y="1990143"/>
              <a:ext cx="4384422" cy="951408"/>
            </a:xfrm>
            <a:prstGeom prst="snip2Same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建立測試與驗證資料集</a:t>
              </a:r>
              <a:endPar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(Create Test and Validation Dataset)</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 name="菱形 14">
              <a:extLst>
                <a:ext uri="{FF2B5EF4-FFF2-40B4-BE49-F238E27FC236}">
                  <a16:creationId xmlns:a16="http://schemas.microsoft.com/office/drawing/2014/main" id="{E569CB9D-E19A-2597-AAA0-747D27B30F14}"/>
                </a:ext>
              </a:extLst>
            </p:cNvPr>
            <p:cNvSpPr/>
            <p:nvPr/>
          </p:nvSpPr>
          <p:spPr>
            <a:xfrm>
              <a:off x="1256652" y="4624948"/>
              <a:ext cx="3956180" cy="1185281"/>
            </a:xfrm>
            <a:prstGeom prst="diamond">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已訓練模型</a:t>
              </a:r>
              <a:b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(Trained </a:t>
              </a:r>
              <a:r>
                <a:rPr lang="en-US" altLang="zh-TW" sz="22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Modef</a:t>
              </a: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 name="矩形: 剪去對角角落 15">
              <a:extLst>
                <a:ext uri="{FF2B5EF4-FFF2-40B4-BE49-F238E27FC236}">
                  <a16:creationId xmlns:a16="http://schemas.microsoft.com/office/drawing/2014/main" id="{A8551C68-9FA2-3F06-80AD-225E79FC4D5A}"/>
                </a:ext>
              </a:extLst>
            </p:cNvPr>
            <p:cNvSpPr/>
            <p:nvPr/>
          </p:nvSpPr>
          <p:spPr>
            <a:xfrm>
              <a:off x="7285118" y="4827025"/>
              <a:ext cx="3045962" cy="783772"/>
            </a:xfrm>
            <a:prstGeom prst="snip2Diag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蒐集興趣區域</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RGB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影像</a:t>
              </a:r>
              <a:b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(RGB AOI Image Collect )</a:t>
              </a:r>
              <a:endPar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7" name="平行四邊形 16">
              <a:extLst>
                <a:ext uri="{FF2B5EF4-FFF2-40B4-BE49-F238E27FC236}">
                  <a16:creationId xmlns:a16="http://schemas.microsoft.com/office/drawing/2014/main" id="{03E35607-C3C6-D9B5-0FCD-FCFCEED63BC3}"/>
                </a:ext>
              </a:extLst>
            </p:cNvPr>
            <p:cNvSpPr/>
            <p:nvPr/>
          </p:nvSpPr>
          <p:spPr>
            <a:xfrm>
              <a:off x="4105978" y="5919960"/>
              <a:ext cx="4552321" cy="830424"/>
            </a:xfrm>
            <a:prstGeom prst="parallelogram">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影像分割模型結果</a:t>
              </a:r>
              <a:b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(Segmented Image Model Result )</a:t>
              </a:r>
              <a:endPar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19" name="直線單箭頭接點 18">
              <a:extLst>
                <a:ext uri="{FF2B5EF4-FFF2-40B4-BE49-F238E27FC236}">
                  <a16:creationId xmlns:a16="http://schemas.microsoft.com/office/drawing/2014/main" id="{D7F4CAAD-0152-B3CB-D645-35F7208BEC49}"/>
                </a:ext>
              </a:extLst>
            </p:cNvPr>
            <p:cNvCxnSpPr>
              <a:cxnSpLocks/>
              <a:stCxn id="4" idx="3"/>
              <a:endCxn id="12" idx="1"/>
            </p:cNvCxnSpPr>
            <p:nvPr/>
          </p:nvCxnSpPr>
          <p:spPr>
            <a:xfrm flipV="1">
              <a:off x="5803641" y="1030388"/>
              <a:ext cx="1156997" cy="1"/>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線單箭頭接點 22">
              <a:extLst>
                <a:ext uri="{FF2B5EF4-FFF2-40B4-BE49-F238E27FC236}">
                  <a16:creationId xmlns:a16="http://schemas.microsoft.com/office/drawing/2014/main" id="{FEF4F683-E6A5-520B-3517-E668B48C1090}"/>
                </a:ext>
              </a:extLst>
            </p:cNvPr>
            <p:cNvCxnSpPr>
              <a:cxnSpLocks/>
              <a:stCxn id="14" idx="1"/>
              <a:endCxn id="13" idx="0"/>
            </p:cNvCxnSpPr>
            <p:nvPr/>
          </p:nvCxnSpPr>
          <p:spPr>
            <a:xfrm>
              <a:off x="3238206" y="2941551"/>
              <a:ext cx="861" cy="309163"/>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線單箭頭接點 25">
              <a:extLst>
                <a:ext uri="{FF2B5EF4-FFF2-40B4-BE49-F238E27FC236}">
                  <a16:creationId xmlns:a16="http://schemas.microsoft.com/office/drawing/2014/main" id="{F67B21E5-3148-DFC3-4946-4CA84838C81C}"/>
                </a:ext>
              </a:extLst>
            </p:cNvPr>
            <p:cNvCxnSpPr>
              <a:cxnSpLocks/>
              <a:stCxn id="13" idx="2"/>
              <a:endCxn id="15" idx="0"/>
            </p:cNvCxnSpPr>
            <p:nvPr/>
          </p:nvCxnSpPr>
          <p:spPr>
            <a:xfrm flipH="1">
              <a:off x="3234742" y="4211729"/>
              <a:ext cx="4325" cy="413219"/>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接點: 肘形 33">
              <a:extLst>
                <a:ext uri="{FF2B5EF4-FFF2-40B4-BE49-F238E27FC236}">
                  <a16:creationId xmlns:a16="http://schemas.microsoft.com/office/drawing/2014/main" id="{EBD9D510-50B2-67C4-91C8-53BE7058A250}"/>
                </a:ext>
              </a:extLst>
            </p:cNvPr>
            <p:cNvCxnSpPr>
              <a:cxnSpLocks/>
              <a:stCxn id="12" idx="2"/>
              <a:endCxn id="14" idx="0"/>
            </p:cNvCxnSpPr>
            <p:nvPr/>
          </p:nvCxnSpPr>
          <p:spPr>
            <a:xfrm rot="5400000">
              <a:off x="6597472" y="255219"/>
              <a:ext cx="1043573" cy="3377682"/>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接點: 肘形 36">
              <a:extLst>
                <a:ext uri="{FF2B5EF4-FFF2-40B4-BE49-F238E27FC236}">
                  <a16:creationId xmlns:a16="http://schemas.microsoft.com/office/drawing/2014/main" id="{C1180412-2DB6-56E5-9268-16F473270AA2}"/>
                </a:ext>
              </a:extLst>
            </p:cNvPr>
            <p:cNvCxnSpPr>
              <a:cxnSpLocks/>
              <a:stCxn id="15" idx="2"/>
              <a:endCxn id="17" idx="5"/>
            </p:cNvCxnSpPr>
            <p:nvPr/>
          </p:nvCxnSpPr>
          <p:spPr>
            <a:xfrm rot="16200000" flipH="1">
              <a:off x="3459790" y="5585180"/>
              <a:ext cx="524943" cy="975039"/>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直線單箭頭接點 39">
              <a:extLst>
                <a:ext uri="{FF2B5EF4-FFF2-40B4-BE49-F238E27FC236}">
                  <a16:creationId xmlns:a16="http://schemas.microsoft.com/office/drawing/2014/main" id="{355C6F39-1579-383F-68AB-F4F31396E3D0}"/>
                </a:ext>
              </a:extLst>
            </p:cNvPr>
            <p:cNvCxnSpPr>
              <a:cxnSpLocks/>
              <a:stCxn id="16" idx="2"/>
              <a:endCxn id="15" idx="3"/>
            </p:cNvCxnSpPr>
            <p:nvPr/>
          </p:nvCxnSpPr>
          <p:spPr>
            <a:xfrm flipH="1" flipV="1">
              <a:off x="5212832" y="5217589"/>
              <a:ext cx="2072286" cy="1322"/>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0651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16EA-7A2D-0A98-228C-6FC4316D117A}"/>
            </a:ext>
          </a:extLst>
        </p:cNvPr>
        <p:cNvGrpSpPr/>
        <p:nvPr/>
      </p:nvGrpSpPr>
      <p:grpSpPr>
        <a:xfrm>
          <a:off x="0" y="0"/>
          <a:ext cx="0" cy="0"/>
          <a:chOff x="0" y="0"/>
          <a:chExt cx="0" cy="0"/>
        </a:xfrm>
      </p:grpSpPr>
      <p:sp>
        <p:nvSpPr>
          <p:cNvPr id="7" name="文字方塊 6">
            <a:extLst>
              <a:ext uri="{FF2B5EF4-FFF2-40B4-BE49-F238E27FC236}">
                <a16:creationId xmlns:a16="http://schemas.microsoft.com/office/drawing/2014/main" id="{14E876A3-5BD5-37A0-6108-FC9C6A229675}"/>
              </a:ext>
            </a:extLst>
          </p:cNvPr>
          <p:cNvSpPr txBox="1"/>
          <p:nvPr/>
        </p:nvSpPr>
        <p:spPr>
          <a:xfrm>
            <a:off x="0" y="6900986"/>
            <a:ext cx="7635711" cy="31393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800" b="1" i="0" u="none" strike="noStrike" cap="none" normalizeH="0" baseline="0" dirty="0">
                <a:ln>
                  <a:noFill/>
                </a:ln>
                <a:solidFill>
                  <a:schemeClr val="tx1"/>
                </a:solidFill>
                <a:effectLst/>
                <a:latin typeface="Arial" panose="020B0604020202020204" pitchFamily="34" charset="0"/>
              </a:rPr>
              <a:t>Segmented image model result → </a:t>
            </a:r>
            <a:r>
              <a:rPr kumimoji="0" lang="zh-TW" altLang="en-US" sz="1800" b="1" i="0" u="none" strike="noStrike" cap="none" normalizeH="0" baseline="0" dirty="0">
                <a:ln>
                  <a:noFill/>
                </a:ln>
                <a:solidFill>
                  <a:schemeClr val="tx1"/>
                </a:solidFill>
                <a:effectLst/>
                <a:latin typeface="Arial" panose="020B0604020202020204" pitchFamily="34" charset="0"/>
              </a:rPr>
              <a:t>影像分割模型結果</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800" b="1" i="0" u="none" strike="noStrike" cap="none" normalizeH="0" baseline="0" dirty="0">
                <a:ln>
                  <a:noFill/>
                </a:ln>
                <a:solidFill>
                  <a:schemeClr val="tx1"/>
                </a:solidFill>
                <a:effectLst/>
                <a:latin typeface="Arial" panose="020B0604020202020204" pitchFamily="34" charset="0"/>
              </a:rPr>
              <a:t>Image thresholding (RGB water-sand) → </a:t>
            </a:r>
            <a:r>
              <a:rPr kumimoji="0" lang="zh-TW" altLang="en-US" sz="1800" b="1" i="0" u="none" strike="noStrike" cap="none" normalizeH="0" baseline="0" dirty="0">
                <a:ln>
                  <a:noFill/>
                </a:ln>
                <a:solidFill>
                  <a:schemeClr val="tx1"/>
                </a:solidFill>
                <a:effectLst/>
                <a:latin typeface="Arial" panose="020B0604020202020204" pitchFamily="34" charset="0"/>
              </a:rPr>
              <a:t>影像閾值處理（</a:t>
            </a:r>
            <a:r>
              <a:rPr kumimoji="0" lang="en-US" altLang="zh-TW" sz="1800" b="1" i="0" u="none" strike="noStrike" cap="none" normalizeH="0" baseline="0" dirty="0">
                <a:ln>
                  <a:noFill/>
                </a:ln>
                <a:solidFill>
                  <a:schemeClr val="tx1"/>
                </a:solidFill>
                <a:effectLst/>
                <a:latin typeface="Arial" panose="020B0604020202020204" pitchFamily="34" charset="0"/>
              </a:rPr>
              <a:t>RGB</a:t>
            </a:r>
            <a:r>
              <a:rPr kumimoji="0" lang="zh-TW" altLang="en-US" sz="1800" b="1" i="0" u="none" strike="noStrike" cap="none" normalizeH="0" baseline="0" dirty="0">
                <a:ln>
                  <a:noFill/>
                </a:ln>
                <a:solidFill>
                  <a:schemeClr val="tx1"/>
                </a:solidFill>
                <a:effectLst/>
                <a:latin typeface="Arial" panose="020B0604020202020204" pitchFamily="34" charset="0"/>
              </a:rPr>
              <a:t>水</a:t>
            </a:r>
            <a:r>
              <a:rPr kumimoji="0" lang="en-US" altLang="zh-TW" sz="1800" b="1" i="0" u="none" strike="noStrike" cap="none" normalizeH="0" baseline="0" dirty="0">
                <a:ln>
                  <a:noFill/>
                </a:ln>
                <a:solidFill>
                  <a:schemeClr val="tx1"/>
                </a:solidFill>
                <a:effectLst/>
                <a:latin typeface="Arial" panose="020B0604020202020204" pitchFamily="34" charset="0"/>
              </a:rPr>
              <a:t>-</a:t>
            </a:r>
            <a:r>
              <a:rPr kumimoji="0" lang="zh-TW" altLang="en-US" sz="1800" b="1" i="0" u="none" strike="noStrike" cap="none" normalizeH="0" baseline="0" dirty="0">
                <a:ln>
                  <a:noFill/>
                </a:ln>
                <a:solidFill>
                  <a:schemeClr val="tx1"/>
                </a:solidFill>
                <a:effectLst/>
                <a:latin typeface="Arial" panose="020B0604020202020204" pitchFamily="34" charset="0"/>
              </a:rPr>
              <a:t>沙）</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800" b="1" i="0" u="none" strike="noStrike" cap="none" normalizeH="0" baseline="0" dirty="0">
                <a:ln>
                  <a:noFill/>
                </a:ln>
                <a:solidFill>
                  <a:schemeClr val="tx1"/>
                </a:solidFill>
                <a:effectLst/>
                <a:latin typeface="Arial" panose="020B0604020202020204" pitchFamily="34" charset="0"/>
              </a:rPr>
              <a:t>Boolean image → </a:t>
            </a:r>
            <a:r>
              <a:rPr kumimoji="0" lang="zh-TW" altLang="en-US" sz="1800" b="1" i="0" u="none" strike="noStrike" cap="none" normalizeH="0" baseline="0" dirty="0">
                <a:ln>
                  <a:noFill/>
                </a:ln>
                <a:solidFill>
                  <a:schemeClr val="tx1"/>
                </a:solidFill>
                <a:effectLst/>
                <a:latin typeface="Arial" panose="020B0604020202020204" pitchFamily="34" charset="0"/>
              </a:rPr>
              <a:t>布林影像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800" b="1" i="0" u="none" strike="noStrike" cap="none" normalizeH="0" baseline="0" dirty="0">
                <a:ln>
                  <a:noFill/>
                </a:ln>
                <a:solidFill>
                  <a:schemeClr val="tx1"/>
                </a:solidFill>
                <a:effectLst/>
                <a:latin typeface="Arial" panose="020B0604020202020204" pitchFamily="34" charset="0"/>
              </a:rPr>
              <a:t>Converting to unsigned byte → </a:t>
            </a:r>
            <a:r>
              <a:rPr kumimoji="0" lang="zh-TW" altLang="en-US" sz="1800" b="1" i="0" u="none" strike="noStrike" cap="none" normalizeH="0" baseline="0" dirty="0">
                <a:ln>
                  <a:noFill/>
                </a:ln>
                <a:solidFill>
                  <a:schemeClr val="tx1"/>
                </a:solidFill>
                <a:effectLst/>
                <a:latin typeface="Arial" panose="020B0604020202020204" pitchFamily="34" charset="0"/>
              </a:rPr>
              <a:t>轉換為無符號位元組</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800" b="1" i="0" u="none" strike="noStrike" cap="none" normalizeH="0" baseline="0" dirty="0">
                <a:ln>
                  <a:noFill/>
                </a:ln>
                <a:solidFill>
                  <a:schemeClr val="tx1"/>
                </a:solidFill>
                <a:effectLst/>
                <a:latin typeface="Arial" panose="020B0604020202020204" pitchFamily="34" charset="0"/>
              </a:rPr>
              <a:t>Binary image → </a:t>
            </a:r>
            <a:r>
              <a:rPr kumimoji="0" lang="zh-TW" altLang="en-US" sz="1800" b="1" i="0" u="none" strike="noStrike" cap="none" normalizeH="0" baseline="0" dirty="0">
                <a:ln>
                  <a:noFill/>
                </a:ln>
                <a:solidFill>
                  <a:schemeClr val="tx1"/>
                </a:solidFill>
                <a:effectLst/>
                <a:latin typeface="Arial" panose="020B0604020202020204" pitchFamily="34" charset="0"/>
              </a:rPr>
              <a:t>二值影像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800" b="1" i="0" u="none" strike="noStrike" cap="none" normalizeH="0" baseline="0" dirty="0">
                <a:ln>
                  <a:noFill/>
                </a:ln>
                <a:solidFill>
                  <a:schemeClr val="tx1"/>
                </a:solidFill>
                <a:effectLst/>
                <a:latin typeface="Arial" panose="020B0604020202020204" pitchFamily="34" charset="0"/>
              </a:rPr>
              <a:t>Binary thresholding → </a:t>
            </a:r>
            <a:r>
              <a:rPr kumimoji="0" lang="zh-TW" altLang="en-US" sz="1800" b="1" i="0" u="none" strike="noStrike" cap="none" normalizeH="0" baseline="0" dirty="0">
                <a:ln>
                  <a:noFill/>
                </a:ln>
                <a:solidFill>
                  <a:schemeClr val="tx1"/>
                </a:solidFill>
                <a:effectLst/>
                <a:latin typeface="Arial" panose="020B0604020202020204" pitchFamily="34" charset="0"/>
              </a:rPr>
              <a:t>二值閾值處理</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800" b="1" i="0" u="none" strike="noStrike" cap="none" normalizeH="0" baseline="0" dirty="0">
                <a:ln>
                  <a:noFill/>
                </a:ln>
                <a:solidFill>
                  <a:schemeClr val="tx1"/>
                </a:solidFill>
                <a:effectLst/>
                <a:latin typeface="Arial" panose="020B0604020202020204" pitchFamily="34" charset="0"/>
              </a:rPr>
              <a:t>Image mean blurring → </a:t>
            </a:r>
            <a:r>
              <a:rPr kumimoji="0" lang="zh-TW" altLang="en-US" sz="1800" b="1" i="0" u="none" strike="noStrike" cap="none" normalizeH="0" baseline="0" dirty="0">
                <a:ln>
                  <a:noFill/>
                </a:ln>
                <a:solidFill>
                  <a:schemeClr val="tx1"/>
                </a:solidFill>
                <a:effectLst/>
                <a:latin typeface="Arial" panose="020B0604020202020204" pitchFamily="34" charset="0"/>
              </a:rPr>
              <a:t>影像均值模糊處理</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800" b="1" i="0" u="none" strike="noStrike" cap="none" normalizeH="0" baseline="0" dirty="0">
                <a:ln>
                  <a:noFill/>
                </a:ln>
                <a:solidFill>
                  <a:schemeClr val="tx1"/>
                </a:solidFill>
                <a:effectLst/>
                <a:latin typeface="Arial" panose="020B0604020202020204" pitchFamily="34" charset="0"/>
              </a:rPr>
              <a:t>Shape-File coast buffer → </a:t>
            </a:r>
            <a:r>
              <a:rPr kumimoji="0" lang="zh-TW" altLang="en-US" sz="1800" b="1" i="0" u="none" strike="noStrike" cap="none" normalizeH="0" baseline="0" dirty="0">
                <a:ln>
                  <a:noFill/>
                </a:ln>
                <a:solidFill>
                  <a:schemeClr val="tx1"/>
                </a:solidFill>
                <a:effectLst/>
                <a:latin typeface="Arial" panose="020B0604020202020204" pitchFamily="34" charset="0"/>
              </a:rPr>
              <a:t>海岸緩衝形狀檔案</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800" b="1" i="0" u="none" strike="noStrike" cap="none" normalizeH="0" baseline="0" dirty="0">
                <a:ln>
                  <a:noFill/>
                </a:ln>
                <a:solidFill>
                  <a:schemeClr val="tx1"/>
                </a:solidFill>
                <a:effectLst/>
                <a:latin typeface="Arial" panose="020B0604020202020204" pitchFamily="34" charset="0"/>
              </a:rPr>
              <a:t>Buffered image cuts → </a:t>
            </a:r>
            <a:r>
              <a:rPr kumimoji="0" lang="zh-TW" altLang="en-US" sz="1800" b="1" i="0" u="none" strike="noStrike" cap="none" normalizeH="0" baseline="0" dirty="0">
                <a:ln>
                  <a:noFill/>
                </a:ln>
                <a:solidFill>
                  <a:schemeClr val="tx1"/>
                </a:solidFill>
                <a:effectLst/>
                <a:latin typeface="Arial" panose="020B0604020202020204" pitchFamily="34" charset="0"/>
              </a:rPr>
              <a:t>緩衝影像切割</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800" b="1" i="0" u="none" strike="noStrike" cap="none" normalizeH="0" baseline="0" dirty="0">
                <a:ln>
                  <a:noFill/>
                </a:ln>
                <a:solidFill>
                  <a:schemeClr val="tx1"/>
                </a:solidFill>
                <a:effectLst/>
                <a:latin typeface="Arial" panose="020B0604020202020204" pitchFamily="34" charset="0"/>
              </a:rPr>
              <a:t>Create isolines → </a:t>
            </a:r>
            <a:r>
              <a:rPr kumimoji="0" lang="zh-TW" altLang="en-US" sz="1800" b="1" i="0" u="none" strike="noStrike" cap="none" normalizeH="0" baseline="0" dirty="0">
                <a:ln>
                  <a:noFill/>
                </a:ln>
                <a:solidFill>
                  <a:schemeClr val="tx1"/>
                </a:solidFill>
                <a:effectLst/>
                <a:latin typeface="Arial" panose="020B0604020202020204" pitchFamily="34" charset="0"/>
              </a:rPr>
              <a:t>建立等值線</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1800" b="1" i="0" u="none" strike="noStrike" cap="none" normalizeH="0" baseline="0" dirty="0">
                <a:ln>
                  <a:noFill/>
                </a:ln>
                <a:solidFill>
                  <a:schemeClr val="tx1"/>
                </a:solidFill>
                <a:effectLst/>
                <a:latin typeface="Arial" panose="020B0604020202020204" pitchFamily="34" charset="0"/>
              </a:rPr>
              <a:t>Extract shoreline from isolines → </a:t>
            </a:r>
            <a:r>
              <a:rPr kumimoji="0" lang="zh-TW" altLang="en-US" sz="1800" b="1" i="0" u="none" strike="noStrike" cap="none" normalizeH="0" baseline="0" dirty="0">
                <a:ln>
                  <a:noFill/>
                </a:ln>
                <a:solidFill>
                  <a:schemeClr val="tx1"/>
                </a:solidFill>
                <a:effectLst/>
                <a:latin typeface="Arial" panose="020B0604020202020204" pitchFamily="34" charset="0"/>
              </a:rPr>
              <a:t>從等值線中提取海岸線</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grpSp>
        <p:nvGrpSpPr>
          <p:cNvPr id="68" name="群組 67">
            <a:extLst>
              <a:ext uri="{FF2B5EF4-FFF2-40B4-BE49-F238E27FC236}">
                <a16:creationId xmlns:a16="http://schemas.microsoft.com/office/drawing/2014/main" id="{4DA84CD8-F34D-71DC-4364-A5A6568D17AD}"/>
              </a:ext>
            </a:extLst>
          </p:cNvPr>
          <p:cNvGrpSpPr/>
          <p:nvPr/>
        </p:nvGrpSpPr>
        <p:grpSpPr>
          <a:xfrm>
            <a:off x="167955" y="457575"/>
            <a:ext cx="12783690" cy="6051525"/>
            <a:chOff x="167955" y="457575"/>
            <a:chExt cx="12783690" cy="6051525"/>
          </a:xfrm>
        </p:grpSpPr>
        <p:sp>
          <p:nvSpPr>
            <p:cNvPr id="11" name="矩形: 剪去對角角落 10">
              <a:extLst>
                <a:ext uri="{FF2B5EF4-FFF2-40B4-BE49-F238E27FC236}">
                  <a16:creationId xmlns:a16="http://schemas.microsoft.com/office/drawing/2014/main" id="{3F0DD5C2-5242-8F99-1950-14573F72D27F}"/>
                </a:ext>
              </a:extLst>
            </p:cNvPr>
            <p:cNvSpPr/>
            <p:nvPr/>
          </p:nvSpPr>
          <p:spPr>
            <a:xfrm>
              <a:off x="429211" y="457575"/>
              <a:ext cx="4217435" cy="783772"/>
            </a:xfrm>
            <a:prstGeom prst="snip2Diag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影像分割模型結果</a:t>
              </a:r>
              <a:b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(Segmented Image Model Result )</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矩形: 圓角 11">
              <a:extLst>
                <a:ext uri="{FF2B5EF4-FFF2-40B4-BE49-F238E27FC236}">
                  <a16:creationId xmlns:a16="http://schemas.microsoft.com/office/drawing/2014/main" id="{EA47404D-6749-E17D-67C7-30B1E7B60A0B}"/>
                </a:ext>
              </a:extLst>
            </p:cNvPr>
            <p:cNvSpPr/>
            <p:nvPr/>
          </p:nvSpPr>
          <p:spPr>
            <a:xfrm>
              <a:off x="167955" y="1591871"/>
              <a:ext cx="4739948" cy="78377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影像閾值處理</a:t>
              </a: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(RGB</a:t>
              </a: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水</a:t>
              </a: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沙</a:t>
              </a: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a:p>
              <a:pPr algn="ct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Image Thresholding (RGB water-sand) </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矩形: 圓角 12">
              <a:extLst>
                <a:ext uri="{FF2B5EF4-FFF2-40B4-BE49-F238E27FC236}">
                  <a16:creationId xmlns:a16="http://schemas.microsoft.com/office/drawing/2014/main" id="{7DF89104-E211-6B11-BD97-89AD15DC92BC}"/>
                </a:ext>
              </a:extLst>
            </p:cNvPr>
            <p:cNvSpPr/>
            <p:nvPr/>
          </p:nvSpPr>
          <p:spPr>
            <a:xfrm>
              <a:off x="1108886" y="4619772"/>
              <a:ext cx="2855221" cy="78377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緩衝影像切割</a:t>
              </a:r>
              <a:endPar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(Buffered Image Cuts )</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7" name="平行四邊形 16">
              <a:extLst>
                <a:ext uri="{FF2B5EF4-FFF2-40B4-BE49-F238E27FC236}">
                  <a16:creationId xmlns:a16="http://schemas.microsoft.com/office/drawing/2014/main" id="{B6F39F38-726B-8D28-5C31-76ECE4DACEF6}"/>
                </a:ext>
              </a:extLst>
            </p:cNvPr>
            <p:cNvSpPr/>
            <p:nvPr/>
          </p:nvSpPr>
          <p:spPr>
            <a:xfrm>
              <a:off x="4798919" y="5678676"/>
              <a:ext cx="4478185" cy="830424"/>
            </a:xfrm>
            <a:prstGeom prst="parallelogram">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從等值提取線海岸線</a:t>
              </a:r>
              <a:b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(Extract Shoreline from Isolines )</a:t>
              </a:r>
              <a:endPar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19" name="直線單箭頭接點 18">
              <a:extLst>
                <a:ext uri="{FF2B5EF4-FFF2-40B4-BE49-F238E27FC236}">
                  <a16:creationId xmlns:a16="http://schemas.microsoft.com/office/drawing/2014/main" id="{52E04B79-B9C7-62C0-A55A-405EDB5AB679}"/>
                </a:ext>
              </a:extLst>
            </p:cNvPr>
            <p:cNvCxnSpPr>
              <a:cxnSpLocks/>
              <a:stCxn id="24" idx="3"/>
              <a:endCxn id="17" idx="5"/>
            </p:cNvCxnSpPr>
            <p:nvPr/>
          </p:nvCxnSpPr>
          <p:spPr>
            <a:xfrm>
              <a:off x="3572638" y="6091223"/>
              <a:ext cx="1330084" cy="2665"/>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線單箭頭接點 22">
              <a:extLst>
                <a:ext uri="{FF2B5EF4-FFF2-40B4-BE49-F238E27FC236}">
                  <a16:creationId xmlns:a16="http://schemas.microsoft.com/office/drawing/2014/main" id="{B9BCDE68-4389-29FE-76DB-D041E1E73A28}"/>
                </a:ext>
              </a:extLst>
            </p:cNvPr>
            <p:cNvCxnSpPr>
              <a:cxnSpLocks/>
              <a:stCxn id="11" idx="1"/>
              <a:endCxn id="12" idx="0"/>
            </p:cNvCxnSpPr>
            <p:nvPr/>
          </p:nvCxnSpPr>
          <p:spPr>
            <a:xfrm>
              <a:off x="2537929" y="1241347"/>
              <a:ext cx="0" cy="350524"/>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線單箭頭接點 25">
              <a:extLst>
                <a:ext uri="{FF2B5EF4-FFF2-40B4-BE49-F238E27FC236}">
                  <a16:creationId xmlns:a16="http://schemas.microsoft.com/office/drawing/2014/main" id="{A40069D2-1DE3-FCF2-2A6C-0A93976DF5F2}"/>
                </a:ext>
              </a:extLst>
            </p:cNvPr>
            <p:cNvCxnSpPr>
              <a:cxnSpLocks/>
              <a:stCxn id="12" idx="3"/>
              <a:endCxn id="5" idx="5"/>
            </p:cNvCxnSpPr>
            <p:nvPr/>
          </p:nvCxnSpPr>
          <p:spPr>
            <a:xfrm>
              <a:off x="4907903" y="1983757"/>
              <a:ext cx="408732" cy="583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接點: 肘形 36">
              <a:extLst>
                <a:ext uri="{FF2B5EF4-FFF2-40B4-BE49-F238E27FC236}">
                  <a16:creationId xmlns:a16="http://schemas.microsoft.com/office/drawing/2014/main" id="{A71201E2-1E91-D25B-496F-1E944DCBE2CF}"/>
                </a:ext>
              </a:extLst>
            </p:cNvPr>
            <p:cNvCxnSpPr>
              <a:cxnSpLocks/>
              <a:stCxn id="25" idx="2"/>
              <a:endCxn id="13" idx="0"/>
            </p:cNvCxnSpPr>
            <p:nvPr/>
          </p:nvCxnSpPr>
          <p:spPr>
            <a:xfrm rot="10800000" flipV="1">
              <a:off x="2536497" y="4216814"/>
              <a:ext cx="2371406" cy="402957"/>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直線單箭頭接點 39">
              <a:extLst>
                <a:ext uri="{FF2B5EF4-FFF2-40B4-BE49-F238E27FC236}">
                  <a16:creationId xmlns:a16="http://schemas.microsoft.com/office/drawing/2014/main" id="{A874A498-A16D-B3F5-B005-6382E44023A5}"/>
                </a:ext>
              </a:extLst>
            </p:cNvPr>
            <p:cNvCxnSpPr>
              <a:cxnSpLocks/>
              <a:stCxn id="18" idx="4"/>
              <a:endCxn id="13" idx="0"/>
            </p:cNvCxnSpPr>
            <p:nvPr/>
          </p:nvCxnSpPr>
          <p:spPr>
            <a:xfrm>
              <a:off x="2536496" y="3522561"/>
              <a:ext cx="1" cy="1097211"/>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 name="平行四邊形 4">
              <a:extLst>
                <a:ext uri="{FF2B5EF4-FFF2-40B4-BE49-F238E27FC236}">
                  <a16:creationId xmlns:a16="http://schemas.microsoft.com/office/drawing/2014/main" id="{D7190A78-1EFC-FCE0-0BD9-C8190BFAB2AC}"/>
                </a:ext>
              </a:extLst>
            </p:cNvPr>
            <p:cNvSpPr/>
            <p:nvPr/>
          </p:nvSpPr>
          <p:spPr>
            <a:xfrm>
              <a:off x="5212832" y="1574375"/>
              <a:ext cx="3650361" cy="830424"/>
            </a:xfrm>
            <a:prstGeom prst="parallelogram">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布林影像</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(Boolean Image)</a:t>
              </a:r>
              <a:endPar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矩形: 圓角 5">
              <a:extLst>
                <a:ext uri="{FF2B5EF4-FFF2-40B4-BE49-F238E27FC236}">
                  <a16:creationId xmlns:a16="http://schemas.microsoft.com/office/drawing/2014/main" id="{E31E0CCE-6DE9-651F-398C-A58C967AB9C3}"/>
                </a:ext>
              </a:extLst>
            </p:cNvPr>
            <p:cNvSpPr/>
            <p:nvPr/>
          </p:nvSpPr>
          <p:spPr>
            <a:xfrm>
              <a:off x="9168122" y="1596544"/>
              <a:ext cx="3783523" cy="78377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轉換為無符號位元組</a:t>
              </a:r>
              <a:endPar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(Converting to Unsigned Byte )</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矩形: 圓角 7">
              <a:extLst>
                <a:ext uri="{FF2B5EF4-FFF2-40B4-BE49-F238E27FC236}">
                  <a16:creationId xmlns:a16="http://schemas.microsoft.com/office/drawing/2014/main" id="{5E810249-C555-19FA-7442-0EBC37955529}"/>
                </a:ext>
              </a:extLst>
            </p:cNvPr>
            <p:cNvSpPr/>
            <p:nvPr/>
          </p:nvSpPr>
          <p:spPr>
            <a:xfrm>
              <a:off x="9234703" y="2715463"/>
              <a:ext cx="3650360" cy="78377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影像均值模糊處理</a:t>
              </a:r>
              <a:endPar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(Image Mean Blurring )</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矩形: 圓角 8">
              <a:extLst>
                <a:ext uri="{FF2B5EF4-FFF2-40B4-BE49-F238E27FC236}">
                  <a16:creationId xmlns:a16="http://schemas.microsoft.com/office/drawing/2014/main" id="{64780F02-9018-1E17-8974-AF6EDD805A86}"/>
                </a:ext>
              </a:extLst>
            </p:cNvPr>
            <p:cNvSpPr/>
            <p:nvPr/>
          </p:nvSpPr>
          <p:spPr>
            <a:xfrm>
              <a:off x="5634658" y="2718744"/>
              <a:ext cx="2793890" cy="78377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二值閾值處理</a:t>
              </a:r>
            </a:p>
            <a:p>
              <a:pPr algn="ct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Thresholding )</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8" name="平行四邊形 17">
              <a:extLst>
                <a:ext uri="{FF2B5EF4-FFF2-40B4-BE49-F238E27FC236}">
                  <a16:creationId xmlns:a16="http://schemas.microsoft.com/office/drawing/2014/main" id="{EC666FC5-8108-829E-A0AC-F66416413DCE}"/>
                </a:ext>
              </a:extLst>
            </p:cNvPr>
            <p:cNvSpPr/>
            <p:nvPr/>
          </p:nvSpPr>
          <p:spPr>
            <a:xfrm>
              <a:off x="820898" y="2692137"/>
              <a:ext cx="3431196" cy="830424"/>
            </a:xfrm>
            <a:prstGeom prst="parallelogram">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二值影像</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Image)</a:t>
              </a:r>
              <a:endPar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4" name="矩形: 圓角 23">
              <a:extLst>
                <a:ext uri="{FF2B5EF4-FFF2-40B4-BE49-F238E27FC236}">
                  <a16:creationId xmlns:a16="http://schemas.microsoft.com/office/drawing/2014/main" id="{C272D0BA-5D65-3B1A-268B-52132AF9E10F}"/>
                </a:ext>
              </a:extLst>
            </p:cNvPr>
            <p:cNvSpPr/>
            <p:nvPr/>
          </p:nvSpPr>
          <p:spPr>
            <a:xfrm>
              <a:off x="1500351" y="5699337"/>
              <a:ext cx="2072287" cy="78377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建立等值線</a:t>
              </a:r>
              <a:endPar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(Create isolines)</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5" name="橢圓 24">
              <a:extLst>
                <a:ext uri="{FF2B5EF4-FFF2-40B4-BE49-F238E27FC236}">
                  <a16:creationId xmlns:a16="http://schemas.microsoft.com/office/drawing/2014/main" id="{04507EB5-6F4A-039B-B56E-F2E8DEC31B87}"/>
                </a:ext>
              </a:extLst>
            </p:cNvPr>
            <p:cNvSpPr/>
            <p:nvPr/>
          </p:nvSpPr>
          <p:spPr>
            <a:xfrm>
              <a:off x="4907903" y="3603292"/>
              <a:ext cx="4247400" cy="1227045"/>
            </a:xfrm>
            <a:prstGeom prst="ellipse">
              <a:avLst/>
            </a:prstGeom>
            <a:solidFill>
              <a:srgbClr val="FFE7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海岸形狀檔案緩衝</a:t>
              </a:r>
              <a:r>
                <a:rPr lang="en-US" altLang="zh-TW"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(Shape-File Coast Buffer)</a:t>
              </a:r>
              <a:endParaRPr lang="zh-TW" altLang="en-US" sz="2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32" name="直線單箭頭接點 31">
              <a:extLst>
                <a:ext uri="{FF2B5EF4-FFF2-40B4-BE49-F238E27FC236}">
                  <a16:creationId xmlns:a16="http://schemas.microsoft.com/office/drawing/2014/main" id="{1675CB7E-80C2-8AE5-41CD-BADABC3E5603}"/>
                </a:ext>
              </a:extLst>
            </p:cNvPr>
            <p:cNvCxnSpPr>
              <a:cxnSpLocks/>
              <a:stCxn id="5" idx="2"/>
              <a:endCxn id="6" idx="1"/>
            </p:cNvCxnSpPr>
            <p:nvPr/>
          </p:nvCxnSpPr>
          <p:spPr>
            <a:xfrm flipV="1">
              <a:off x="8759390" y="1988430"/>
              <a:ext cx="408732" cy="1157"/>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線單箭頭接點 37">
              <a:extLst>
                <a:ext uri="{FF2B5EF4-FFF2-40B4-BE49-F238E27FC236}">
                  <a16:creationId xmlns:a16="http://schemas.microsoft.com/office/drawing/2014/main" id="{B3EF1238-216C-D2C1-5873-CC7800185858}"/>
                </a:ext>
              </a:extLst>
            </p:cNvPr>
            <p:cNvCxnSpPr>
              <a:cxnSpLocks/>
              <a:stCxn id="6" idx="2"/>
              <a:endCxn id="8" idx="0"/>
            </p:cNvCxnSpPr>
            <p:nvPr/>
          </p:nvCxnSpPr>
          <p:spPr>
            <a:xfrm flipH="1">
              <a:off x="11059883" y="2380316"/>
              <a:ext cx="1" cy="335147"/>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直線單箭頭接點 42">
              <a:extLst>
                <a:ext uri="{FF2B5EF4-FFF2-40B4-BE49-F238E27FC236}">
                  <a16:creationId xmlns:a16="http://schemas.microsoft.com/office/drawing/2014/main" id="{12DF70E5-7CAF-070B-7885-45F650E52762}"/>
                </a:ext>
              </a:extLst>
            </p:cNvPr>
            <p:cNvCxnSpPr>
              <a:cxnSpLocks/>
              <a:stCxn id="8" idx="1"/>
              <a:endCxn id="9" idx="3"/>
            </p:cNvCxnSpPr>
            <p:nvPr/>
          </p:nvCxnSpPr>
          <p:spPr>
            <a:xfrm flipH="1">
              <a:off x="8428548" y="3107349"/>
              <a:ext cx="806155" cy="3281"/>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直線單箭頭接點 45">
              <a:extLst>
                <a:ext uri="{FF2B5EF4-FFF2-40B4-BE49-F238E27FC236}">
                  <a16:creationId xmlns:a16="http://schemas.microsoft.com/office/drawing/2014/main" id="{C928F53F-3DFE-6C3A-FCD8-879BC4D17859}"/>
                </a:ext>
              </a:extLst>
            </p:cNvPr>
            <p:cNvCxnSpPr>
              <a:cxnSpLocks/>
              <a:stCxn id="9" idx="1"/>
              <a:endCxn id="18" idx="2"/>
            </p:cNvCxnSpPr>
            <p:nvPr/>
          </p:nvCxnSpPr>
          <p:spPr>
            <a:xfrm flipH="1" flipV="1">
              <a:off x="4148291" y="3107349"/>
              <a:ext cx="1486367" cy="3281"/>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直線單箭頭接點 59">
              <a:extLst>
                <a:ext uri="{FF2B5EF4-FFF2-40B4-BE49-F238E27FC236}">
                  <a16:creationId xmlns:a16="http://schemas.microsoft.com/office/drawing/2014/main" id="{7E9C5565-FC58-B8A2-C2ED-ED7F229AD618}"/>
                </a:ext>
              </a:extLst>
            </p:cNvPr>
            <p:cNvCxnSpPr>
              <a:cxnSpLocks/>
              <a:stCxn id="13" idx="2"/>
              <a:endCxn id="24" idx="0"/>
            </p:cNvCxnSpPr>
            <p:nvPr/>
          </p:nvCxnSpPr>
          <p:spPr>
            <a:xfrm flipH="1">
              <a:off x="2536495" y="5403544"/>
              <a:ext cx="2" cy="295793"/>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0001421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348</TotalTime>
  <Words>408</Words>
  <Application>Microsoft Office PowerPoint</Application>
  <PresentationFormat>寬螢幕</PresentationFormat>
  <Paragraphs>52</Paragraphs>
  <Slides>2</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vt:i4>
      </vt:variant>
    </vt:vector>
  </HeadingPairs>
  <TitlesOfParts>
    <vt:vector size="8" baseType="lpstr">
      <vt:lpstr>Microsoft YaHei</vt:lpstr>
      <vt:lpstr>Aptos</vt:lpstr>
      <vt:lpstr>Aptos Display</vt:lpstr>
      <vt:lpstr>Arial</vt:lpstr>
      <vt:lpstr>Times New Roman</vt:lpstr>
      <vt:lpstr>Office 佈景主題</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F113181106</dc:creator>
  <cp:lastModifiedBy>F113181106</cp:lastModifiedBy>
  <cp:revision>3</cp:revision>
  <dcterms:created xsi:type="dcterms:W3CDTF">2025-01-02T07:05:23Z</dcterms:created>
  <dcterms:modified xsi:type="dcterms:W3CDTF">2025-01-10T11:56:15Z</dcterms:modified>
</cp:coreProperties>
</file>