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60" r:id="rId3"/>
    <p:sldId id="266" r:id="rId4"/>
    <p:sldId id="294" r:id="rId5"/>
    <p:sldId id="296" r:id="rId6"/>
    <p:sldId id="293" r:id="rId7"/>
    <p:sldId id="297" r:id="rId8"/>
    <p:sldId id="298" r:id="rId9"/>
    <p:sldId id="300" r:id="rId10"/>
    <p:sldId id="301" r:id="rId11"/>
    <p:sldId id="313" r:id="rId12"/>
    <p:sldId id="302" r:id="rId13"/>
    <p:sldId id="303" r:id="rId14"/>
    <p:sldId id="304" r:id="rId15"/>
    <p:sldId id="305" r:id="rId16"/>
    <p:sldId id="292" r:id="rId17"/>
    <p:sldId id="311" r:id="rId18"/>
    <p:sldId id="306" r:id="rId19"/>
    <p:sldId id="307" r:id="rId20"/>
    <p:sldId id="314" r:id="rId21"/>
    <p:sldId id="315" r:id="rId22"/>
    <p:sldId id="308" r:id="rId23"/>
    <p:sldId id="291" r:id="rId24"/>
    <p:sldId id="309" r:id="rId25"/>
    <p:sldId id="310" r:id="rId26"/>
    <p:sldId id="312" r:id="rId27"/>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 userDrawn="1">
          <p15:clr>
            <a:srgbClr val="A4A3A4"/>
          </p15:clr>
        </p15:guide>
        <p15:guide id="2" pos="5125" userDrawn="1">
          <p15:clr>
            <a:srgbClr val="A4A3A4"/>
          </p15:clr>
        </p15:guide>
        <p15:guide id="3" pos="1519" userDrawn="1">
          <p15:clr>
            <a:srgbClr val="A4A3A4"/>
          </p15:clr>
        </p15:guide>
        <p15:guide id="5" orient="horz" pos="1139" userDrawn="1">
          <p15:clr>
            <a:srgbClr val="A4A3A4"/>
          </p15:clr>
        </p15:guide>
        <p15:guide id="6" orient="horz" pos="2319" userDrawn="1">
          <p15:clr>
            <a:srgbClr val="A4A3A4"/>
          </p15:clr>
        </p15:guide>
        <p15:guide id="7" orient="horz" pos="32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14F"/>
    <a:srgbClr val="0174AB"/>
    <a:srgbClr val="666666"/>
    <a:srgbClr val="BFC0C0"/>
    <a:srgbClr val="9F9D9A"/>
    <a:srgbClr val="0A377B"/>
    <a:srgbClr val="000000"/>
    <a:srgbClr val="083F80"/>
    <a:srgbClr val="1F497D"/>
    <a:srgbClr val="9677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35" autoAdjust="0"/>
    <p:restoredTop sz="94660"/>
  </p:normalViewPr>
  <p:slideViewPr>
    <p:cSldViewPr snapToGrid="0" showGuides="1">
      <p:cViewPr varScale="1">
        <p:scale>
          <a:sx n="68" d="100"/>
          <a:sy n="68" d="100"/>
        </p:scale>
        <p:origin x="1560" y="72"/>
      </p:cViewPr>
      <p:guideLst>
        <p:guide orient="horz" pos="255"/>
        <p:guide pos="5125"/>
        <p:guide pos="1519"/>
        <p:guide orient="horz" pos="1139"/>
        <p:guide orient="horz" pos="2319"/>
        <p:guide orient="horz" pos="32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s\Desktop\&#34920;7.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cap="none" spc="20" baseline="0">
                <a:solidFill>
                  <a:schemeClr val="dk1">
                    <a:lumMod val="50000"/>
                    <a:lumOff val="50000"/>
                  </a:schemeClr>
                </a:solidFill>
                <a:latin typeface="黑体" panose="02010609060101010101" pitchFamily="49" charset="-122"/>
                <a:ea typeface="黑体" panose="02010609060101010101" pitchFamily="49" charset="-122"/>
                <a:cs typeface="+mn-cs"/>
              </a:defRPr>
            </a:pPr>
            <a:r>
              <a:rPr lang="zh-CN" sz="2400">
                <a:latin typeface="黑体" panose="02010609060101010101" pitchFamily="49" charset="-122"/>
                <a:ea typeface="黑体" panose="02010609060101010101" pitchFamily="49" charset="-122"/>
              </a:rPr>
              <a:t>预测的利润再投资率折线图</a:t>
            </a:r>
            <a:endParaRPr lang="en-US" sz="2400">
              <a:latin typeface="黑体" panose="02010609060101010101" pitchFamily="49" charset="-122"/>
              <a:ea typeface="黑体" panose="02010609060101010101" pitchFamily="49" charset="-122"/>
            </a:endParaRPr>
          </a:p>
        </c:rich>
      </c:tx>
      <c:layout>
        <c:manualLayout>
          <c:xMode val="edge"/>
          <c:yMode val="edge"/>
          <c:x val="0.26624960785076207"/>
          <c:y val="3.2369642627675832E-2"/>
        </c:manualLayout>
      </c:layout>
      <c:overlay val="0"/>
      <c:spPr>
        <a:noFill/>
        <a:ln>
          <a:noFill/>
        </a:ln>
        <a:effectLst/>
      </c:spPr>
      <c:txPr>
        <a:bodyPr rot="0" spcFirstLastPara="1" vertOverflow="ellipsis" vert="horz" wrap="square" anchor="ctr" anchorCtr="1"/>
        <a:lstStyle/>
        <a:p>
          <a:pPr>
            <a:defRPr sz="2400" b="0" i="0" u="none" strike="noStrike" kern="1200" cap="none" spc="20" baseline="0">
              <a:solidFill>
                <a:schemeClr val="dk1">
                  <a:lumMod val="50000"/>
                  <a:lumOff val="50000"/>
                </a:schemeClr>
              </a:solidFill>
              <a:latin typeface="黑体" panose="02010609060101010101" pitchFamily="49" charset="-122"/>
              <a:ea typeface="黑体" panose="02010609060101010101" pitchFamily="49" charset="-122"/>
              <a:cs typeface="+mn-cs"/>
            </a:defRPr>
          </a:pPr>
          <a:endParaRPr lang="zh-CN"/>
        </a:p>
      </c:txPr>
    </c:title>
    <c:autoTitleDeleted val="0"/>
    <c:plotArea>
      <c:layout/>
      <c:lineChart>
        <c:grouping val="standard"/>
        <c:varyColors val="0"/>
        <c:ser>
          <c:idx val="0"/>
          <c:order val="0"/>
          <c:tx>
            <c:v>4</c:v>
          </c:tx>
          <c:spPr>
            <a:ln w="22225" cap="rnd" cmpd="sng" algn="ctr">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Sheet1!$A$3:$A$8</c:f>
              <c:strCache>
                <c:ptCount val="6"/>
                <c:pt idx="0">
                  <c:v>0</c:v>
                </c:pt>
                <c:pt idx="1">
                  <c:v>1-10</c:v>
                </c:pt>
                <c:pt idx="2">
                  <c:v>11-25</c:v>
                </c:pt>
                <c:pt idx="3">
                  <c:v>26-49</c:v>
                </c:pt>
                <c:pt idx="4">
                  <c:v>50-75</c:v>
                </c:pt>
                <c:pt idx="5">
                  <c:v>76-100</c:v>
                </c:pt>
              </c:strCache>
            </c:strRef>
          </c:cat>
          <c:val>
            <c:numRef>
              <c:f>Sheet1!$B$3:$B$8</c:f>
              <c:numCache>
                <c:formatCode>General</c:formatCode>
                <c:ptCount val="6"/>
                <c:pt idx="0">
                  <c:v>9.1999999999999993</c:v>
                </c:pt>
                <c:pt idx="1">
                  <c:v>25</c:v>
                </c:pt>
                <c:pt idx="2">
                  <c:v>14.9</c:v>
                </c:pt>
                <c:pt idx="3">
                  <c:v>21.3</c:v>
                </c:pt>
                <c:pt idx="4">
                  <c:v>16.100000000000001</c:v>
                </c:pt>
                <c:pt idx="5">
                  <c:v>13.5</c:v>
                </c:pt>
              </c:numCache>
            </c:numRef>
          </c:val>
          <c:smooth val="0"/>
          <c:extLst>
            <c:ext xmlns:c16="http://schemas.microsoft.com/office/drawing/2014/chart" uri="{C3380CC4-5D6E-409C-BE32-E72D297353CC}">
              <c16:uniqueId val="{00000000-0FB9-430D-B024-29BFC7461C95}"/>
            </c:ext>
          </c:extLst>
        </c:ser>
        <c:ser>
          <c:idx val="1"/>
          <c:order val="1"/>
          <c:tx>
            <c:v>3</c:v>
          </c:tx>
          <c:spPr>
            <a:ln w="22225" cap="rnd" cmpd="sng" algn="ctr">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Sheet1!$A$3:$A$8</c:f>
              <c:strCache>
                <c:ptCount val="6"/>
                <c:pt idx="0">
                  <c:v>0</c:v>
                </c:pt>
                <c:pt idx="1">
                  <c:v>1-10</c:v>
                </c:pt>
                <c:pt idx="2">
                  <c:v>11-25</c:v>
                </c:pt>
                <c:pt idx="3">
                  <c:v>26-49</c:v>
                </c:pt>
                <c:pt idx="4">
                  <c:v>50-75</c:v>
                </c:pt>
                <c:pt idx="5">
                  <c:v>76-100</c:v>
                </c:pt>
              </c:strCache>
            </c:strRef>
          </c:cat>
          <c:val>
            <c:numRef>
              <c:f>Sheet1!$C$3:$C$8</c:f>
              <c:numCache>
                <c:formatCode>General</c:formatCode>
                <c:ptCount val="6"/>
                <c:pt idx="0">
                  <c:v>6.5</c:v>
                </c:pt>
                <c:pt idx="1">
                  <c:v>21</c:v>
                </c:pt>
                <c:pt idx="2">
                  <c:v>14</c:v>
                </c:pt>
                <c:pt idx="3">
                  <c:v>21.8</c:v>
                </c:pt>
                <c:pt idx="4">
                  <c:v>18.399999999999999</c:v>
                </c:pt>
                <c:pt idx="5">
                  <c:v>18.3</c:v>
                </c:pt>
              </c:numCache>
            </c:numRef>
          </c:val>
          <c:smooth val="0"/>
          <c:extLst>
            <c:ext xmlns:c16="http://schemas.microsoft.com/office/drawing/2014/chart" uri="{C3380CC4-5D6E-409C-BE32-E72D297353CC}">
              <c16:uniqueId val="{00000001-0FB9-430D-B024-29BFC7461C95}"/>
            </c:ext>
          </c:extLst>
        </c:ser>
        <c:ser>
          <c:idx val="2"/>
          <c:order val="2"/>
          <c:tx>
            <c:v>2</c:v>
          </c:tx>
          <c:spPr>
            <a:ln w="22225" cap="rnd" cmpd="sng" algn="ctr">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Sheet1!$A$3:$A$8</c:f>
              <c:strCache>
                <c:ptCount val="6"/>
                <c:pt idx="0">
                  <c:v>0</c:v>
                </c:pt>
                <c:pt idx="1">
                  <c:v>1-10</c:v>
                </c:pt>
                <c:pt idx="2">
                  <c:v>11-25</c:v>
                </c:pt>
                <c:pt idx="3">
                  <c:v>26-49</c:v>
                </c:pt>
                <c:pt idx="4">
                  <c:v>50-75</c:v>
                </c:pt>
                <c:pt idx="5">
                  <c:v>76-100</c:v>
                </c:pt>
              </c:strCache>
            </c:strRef>
          </c:cat>
          <c:val>
            <c:numRef>
              <c:f>Sheet1!$D$3:$D$8</c:f>
              <c:numCache>
                <c:formatCode>General</c:formatCode>
                <c:ptCount val="6"/>
                <c:pt idx="0">
                  <c:v>4.4000000000000004</c:v>
                </c:pt>
                <c:pt idx="1">
                  <c:v>16.600000000000001</c:v>
                </c:pt>
                <c:pt idx="2">
                  <c:v>12.4</c:v>
                </c:pt>
                <c:pt idx="3">
                  <c:v>21.3</c:v>
                </c:pt>
                <c:pt idx="4">
                  <c:v>20.3</c:v>
                </c:pt>
                <c:pt idx="5">
                  <c:v>25</c:v>
                </c:pt>
              </c:numCache>
            </c:numRef>
          </c:val>
          <c:smooth val="0"/>
          <c:extLst>
            <c:ext xmlns:c16="http://schemas.microsoft.com/office/drawing/2014/chart" uri="{C3380CC4-5D6E-409C-BE32-E72D297353CC}">
              <c16:uniqueId val="{00000002-0FB9-430D-B024-29BFC7461C95}"/>
            </c:ext>
          </c:extLst>
        </c:ser>
        <c:ser>
          <c:idx val="3"/>
          <c:order val="3"/>
          <c:tx>
            <c:v>1</c:v>
          </c:tx>
          <c:spPr>
            <a:ln w="22225" cap="rnd" cmpd="sng" algn="ctr">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Sheet1!$A$3:$A$8</c:f>
              <c:strCache>
                <c:ptCount val="6"/>
                <c:pt idx="0">
                  <c:v>0</c:v>
                </c:pt>
                <c:pt idx="1">
                  <c:v>1-10</c:v>
                </c:pt>
                <c:pt idx="2">
                  <c:v>11-25</c:v>
                </c:pt>
                <c:pt idx="3">
                  <c:v>26-49</c:v>
                </c:pt>
                <c:pt idx="4">
                  <c:v>50-75</c:v>
                </c:pt>
                <c:pt idx="5">
                  <c:v>76-100</c:v>
                </c:pt>
              </c:strCache>
            </c:strRef>
          </c:cat>
          <c:val>
            <c:numRef>
              <c:f>Sheet1!$E$3:$E$8</c:f>
              <c:numCache>
                <c:formatCode>General</c:formatCode>
                <c:ptCount val="6"/>
                <c:pt idx="0">
                  <c:v>3.2</c:v>
                </c:pt>
                <c:pt idx="1">
                  <c:v>13.6</c:v>
                </c:pt>
                <c:pt idx="2">
                  <c:v>11.1</c:v>
                </c:pt>
                <c:pt idx="3">
                  <c:v>20.6</c:v>
                </c:pt>
                <c:pt idx="4">
                  <c:v>21.4</c:v>
                </c:pt>
                <c:pt idx="5">
                  <c:v>30.2</c:v>
                </c:pt>
              </c:numCache>
            </c:numRef>
          </c:val>
          <c:smooth val="0"/>
          <c:extLst>
            <c:ext xmlns:c16="http://schemas.microsoft.com/office/drawing/2014/chart" uri="{C3380CC4-5D6E-409C-BE32-E72D297353CC}">
              <c16:uniqueId val="{00000003-0FB9-430D-B024-29BFC7461C95}"/>
            </c:ext>
          </c:extLst>
        </c:ser>
        <c:ser>
          <c:idx val="4"/>
          <c:order val="4"/>
          <c:tx>
            <c:v>0</c:v>
          </c:tx>
          <c:spPr>
            <a:ln w="22225" cap="rnd" cmpd="sng" algn="ctr">
              <a:solidFill>
                <a:schemeClr val="accent5"/>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Sheet1!$A$3:$A$8</c:f>
              <c:strCache>
                <c:ptCount val="6"/>
                <c:pt idx="0">
                  <c:v>0</c:v>
                </c:pt>
                <c:pt idx="1">
                  <c:v>1-10</c:v>
                </c:pt>
                <c:pt idx="2">
                  <c:v>11-25</c:v>
                </c:pt>
                <c:pt idx="3">
                  <c:v>26-49</c:v>
                </c:pt>
                <c:pt idx="4">
                  <c:v>50-75</c:v>
                </c:pt>
                <c:pt idx="5">
                  <c:v>76-100</c:v>
                </c:pt>
              </c:strCache>
            </c:strRef>
          </c:cat>
          <c:val>
            <c:numRef>
              <c:f>Sheet1!$F$3:$F$8</c:f>
              <c:numCache>
                <c:formatCode>General</c:formatCode>
                <c:ptCount val="6"/>
                <c:pt idx="0">
                  <c:v>1.9</c:v>
                </c:pt>
                <c:pt idx="1">
                  <c:v>10.4</c:v>
                </c:pt>
                <c:pt idx="2">
                  <c:v>9.5</c:v>
                </c:pt>
                <c:pt idx="3">
                  <c:v>19.2</c:v>
                </c:pt>
                <c:pt idx="4">
                  <c:v>22</c:v>
                </c:pt>
                <c:pt idx="5">
                  <c:v>36.9</c:v>
                </c:pt>
              </c:numCache>
            </c:numRef>
          </c:val>
          <c:smooth val="0"/>
          <c:extLst>
            <c:ext xmlns:c16="http://schemas.microsoft.com/office/drawing/2014/chart" uri="{C3380CC4-5D6E-409C-BE32-E72D297353CC}">
              <c16:uniqueId val="{00000004-0FB9-430D-B024-29BFC7461C95}"/>
            </c:ext>
          </c:extLst>
        </c:ser>
        <c:dLbls>
          <c:dLblPos val="ctr"/>
          <c:showLegendKey val="0"/>
          <c:showVal val="1"/>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568938424"/>
        <c:axId val="568941376"/>
      </c:lineChart>
      <c:catAx>
        <c:axId val="568938424"/>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400" b="0" i="0" u="none" strike="noStrike" kern="1200" spc="20" baseline="0">
                <a:solidFill>
                  <a:schemeClr val="dk1">
                    <a:lumMod val="65000"/>
                    <a:lumOff val="35000"/>
                  </a:schemeClr>
                </a:solidFill>
                <a:latin typeface="+mn-lt"/>
                <a:ea typeface="+mn-ea"/>
                <a:cs typeface="+mn-cs"/>
              </a:defRPr>
            </a:pPr>
            <a:endParaRPr lang="zh-CN"/>
          </a:p>
        </c:txPr>
        <c:crossAx val="568941376"/>
        <c:crosses val="autoZero"/>
        <c:auto val="1"/>
        <c:lblAlgn val="ctr"/>
        <c:lblOffset val="100"/>
        <c:noMultiLvlLbl val="0"/>
      </c:catAx>
      <c:valAx>
        <c:axId val="56894137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spc="20" baseline="0">
                <a:solidFill>
                  <a:schemeClr val="dk1">
                    <a:lumMod val="65000"/>
                    <a:lumOff val="35000"/>
                  </a:schemeClr>
                </a:solidFill>
                <a:latin typeface="+mn-lt"/>
                <a:ea typeface="+mn-ea"/>
                <a:cs typeface="+mn-cs"/>
              </a:defRPr>
            </a:pPr>
            <a:endParaRPr lang="zh-CN"/>
          </a:p>
        </c:txPr>
        <c:crossAx val="568938424"/>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zh-CN"/>
        </a:p>
      </c:txPr>
    </c:legend>
    <c:plotVisOnly val="1"/>
    <c:dispBlanksAs val="gap"/>
    <c:showDLblsOverMax val="0"/>
  </c:chart>
  <c:spPr>
    <a:solidFill>
      <a:schemeClr val="lt1"/>
    </a:solid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16/12/2016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16/12/2016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16/12/2016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16/12/2016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16/12/2016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16/12/2016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16/12/2016</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16/12/2016</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16/12/2016</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16/12/2016</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16/12/2016</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16/12/2016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16/12/2016</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16/12/2016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16/12/2016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16/12/2016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16/12/2016</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pPr/>
              <a:t>16/12/2016</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pPr/>
              <a:t>16/12/2016</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pPr/>
              <a:t>16/12/2016</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16/12/2016</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16/12/2016</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pPr/>
              <a:t>16/12/2016</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16/12/2016</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1443078"/>
            <a:ext cx="9144000" cy="2340000"/>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68812" y="2002344"/>
            <a:ext cx="9143999" cy="830997"/>
          </a:xfrm>
          <a:prstGeom prst="rect">
            <a:avLst/>
          </a:prstGeom>
          <a:noFill/>
        </p:spPr>
        <p:txBody>
          <a:bodyPr wrap="square" rtlCol="0">
            <a:spAutoFit/>
          </a:bodyPr>
          <a:lstStyle/>
          <a:p>
            <a:pPr algn="ctr"/>
            <a:r>
              <a:rPr lang="en-US" altLang="zh-CN" sz="4800" b="1" kern="0" dirty="0">
                <a:solidFill>
                  <a:schemeClr val="bg1"/>
                </a:solidFill>
                <a:latin typeface="Arial" panose="020B0604020202020204" pitchFamily="34" charset="0"/>
                <a:cs typeface="Arial" panose="020B0604020202020204" pitchFamily="34" charset="0"/>
              </a:rPr>
              <a:t>Property Rights and Finance</a:t>
            </a:r>
            <a:endParaRPr lang="en-US" altLang="zh-CN" sz="8800" b="1"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 y="2714659"/>
            <a:ext cx="9143999" cy="830997"/>
          </a:xfrm>
          <a:prstGeom prst="rect">
            <a:avLst/>
          </a:prstGeom>
          <a:noFill/>
        </p:spPr>
        <p:txBody>
          <a:bodyPr wrap="square" rtlCol="0">
            <a:spAutoFit/>
          </a:bodyPr>
          <a:lstStyle/>
          <a:p>
            <a:pPr algn="ctr"/>
            <a:r>
              <a:rPr lang="zh-CN" altLang="en-US" sz="4800" kern="0" dirty="0">
                <a:solidFill>
                  <a:schemeClr val="bg1"/>
                </a:solidFill>
                <a:latin typeface="Arial" panose="020B0604020202020204" pitchFamily="34" charset="0"/>
                <a:cs typeface="Arial" panose="020B0604020202020204" pitchFamily="34" charset="0"/>
              </a:rPr>
              <a:t>产权与金融</a:t>
            </a:r>
            <a:endParaRPr lang="en-US" altLang="zh-CN" sz="8800" b="1" spc="3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12500" y="4053084"/>
            <a:ext cx="8518999" cy="707886"/>
          </a:xfrm>
          <a:prstGeom prst="rect">
            <a:avLst/>
          </a:prstGeom>
          <a:noFill/>
        </p:spPr>
        <p:txBody>
          <a:bodyPr wrap="none" rtlCol="0">
            <a:spAutoFit/>
          </a:bodyPr>
          <a:lstStyle/>
          <a:p>
            <a:pPr algn="ctr"/>
            <a:r>
              <a:rPr lang="en-US" altLang="zh-CN" sz="2000" b="1" dirty="0"/>
              <a:t>Author: SIMON JOHNSON, JOHN MCMILLAN, AND CHRISTOPHER WOODRUFF*</a:t>
            </a:r>
          </a:p>
          <a:p>
            <a:pPr algn="ctr"/>
            <a:r>
              <a:rPr lang="en-US" altLang="zh-CN" sz="2000" b="1" dirty="0"/>
              <a:t>Category</a:t>
            </a:r>
            <a:r>
              <a:rPr lang="zh-CN" altLang="en-US" sz="2000" b="1" dirty="0"/>
              <a:t>：</a:t>
            </a:r>
            <a:r>
              <a:rPr lang="en-US" altLang="zh-CN" sz="2000" b="1" dirty="0"/>
              <a:t>JEC D23</a:t>
            </a:r>
            <a:r>
              <a:rPr lang="zh-CN" altLang="en-US" sz="2000" b="1" dirty="0"/>
              <a:t>，</a:t>
            </a:r>
            <a:r>
              <a:rPr lang="en-US" altLang="zh-CN" sz="2000" b="1" dirty="0"/>
              <a:t>P23</a:t>
            </a:r>
            <a:endParaRPr lang="zh-CN" altLang="en-US" sz="2000" b="1" dirty="0"/>
          </a:p>
        </p:txBody>
      </p:sp>
    </p:spTree>
    <p:extLst>
      <p:ext uri="{BB962C8B-B14F-4D97-AF65-F5344CB8AC3E}">
        <p14:creationId xmlns:p14="http://schemas.microsoft.com/office/powerpoint/2010/main" val="2605218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327405" cy="369332"/>
          </a:xfrm>
          <a:prstGeom prst="rect">
            <a:avLst/>
          </a:prstGeom>
          <a:solidFill>
            <a:schemeClr val="accent1">
              <a:lumMod val="75000"/>
            </a:schemeClr>
          </a:solid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文献概述</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52632" y="93911"/>
            <a:ext cx="1295400" cy="369332"/>
          </a:xfrm>
          <a:prstGeom prst="rect">
            <a:avLst/>
          </a:prstGeom>
          <a:solidFill>
            <a:schemeClr val="bg1"/>
          </a:solidFill>
        </p:spPr>
        <p:txBody>
          <a:bodyPr wrap="square" rtlCol="0">
            <a:spAutoFit/>
          </a:bodyPr>
          <a:lstStyle/>
          <a:p>
            <a:r>
              <a:rPr lang="zh-CN" altLang="en-US" spc="300" dirty="0">
                <a:solidFill>
                  <a:schemeClr val="bg2">
                    <a:lumMod val="50000"/>
                  </a:schemeClr>
                </a:solidFill>
                <a:latin typeface="微软雅黑" panose="020B0503020204020204" pitchFamily="34" charset="-122"/>
                <a:ea typeface="微软雅黑" panose="020B0503020204020204" pitchFamily="34" charset="-122"/>
              </a:rPr>
              <a:t>数据处理</a:t>
            </a:r>
            <a:endParaRPr lang="zh-HK" altLang="en-US"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实证分析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文献总结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74708" y="90760"/>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57798" y="686143"/>
            <a:ext cx="4852610" cy="523220"/>
          </a:xfrm>
          <a:prstGeom prst="rect">
            <a:avLst/>
          </a:prstGeom>
          <a:noFill/>
        </p:spPr>
        <p:txBody>
          <a:bodyPr wrap="none" rtlCol="0">
            <a:spAutoFit/>
          </a:bodyPr>
          <a:lstStyle/>
          <a:p>
            <a:r>
              <a:rPr lang="zh-CN" altLang="en-US" sz="2800" dirty="0"/>
              <a:t>产权安全的测量及指标的选定</a:t>
            </a:r>
          </a:p>
        </p:txBody>
      </p:sp>
      <p:grpSp>
        <p:nvGrpSpPr>
          <p:cNvPr id="2" name="组合 1"/>
          <p:cNvGrpSpPr/>
          <p:nvPr/>
        </p:nvGrpSpPr>
        <p:grpSpPr>
          <a:xfrm>
            <a:off x="938918" y="1573347"/>
            <a:ext cx="7701929" cy="5160435"/>
            <a:chOff x="522488" y="2928427"/>
            <a:chExt cx="5034249" cy="3857449"/>
          </a:xfrm>
        </p:grpSpPr>
        <p:pic>
          <p:nvPicPr>
            <p:cNvPr id="18" name="图片 17"/>
            <p:cNvPicPr/>
            <p:nvPr/>
          </p:nvPicPr>
          <p:blipFill>
            <a:blip r:embed="rId2">
              <a:extLst>
                <a:ext uri="{28A0092B-C50C-407E-A947-70E740481C1C}">
                  <a14:useLocalDpi xmlns:a14="http://schemas.microsoft.com/office/drawing/2010/main" val="0"/>
                </a:ext>
              </a:extLst>
            </a:blip>
            <a:stretch>
              <a:fillRect/>
            </a:stretch>
          </p:blipFill>
          <p:spPr>
            <a:xfrm>
              <a:off x="522488" y="2928427"/>
              <a:ext cx="4816622" cy="3857449"/>
            </a:xfrm>
            <a:prstGeom prst="rect">
              <a:avLst/>
            </a:prstGeom>
          </p:spPr>
        </p:pic>
        <p:pic>
          <p:nvPicPr>
            <p:cNvPr id="17" name="图片 16"/>
            <p:cNvPicPr/>
            <p:nvPr/>
          </p:nvPicPr>
          <p:blipFill>
            <a:blip r:embed="rId3">
              <a:extLst>
                <a:ext uri="{28A0092B-C50C-407E-A947-70E740481C1C}">
                  <a14:useLocalDpi xmlns:a14="http://schemas.microsoft.com/office/drawing/2010/main" val="0"/>
                </a:ext>
              </a:extLst>
            </a:blip>
            <a:stretch>
              <a:fillRect/>
            </a:stretch>
          </p:blipFill>
          <p:spPr>
            <a:xfrm>
              <a:off x="1952688" y="2970631"/>
              <a:ext cx="3604049" cy="3683389"/>
            </a:xfrm>
            <a:prstGeom prst="rect">
              <a:avLst/>
            </a:prstGeom>
          </p:spPr>
        </p:pic>
      </p:grpSp>
      <p:sp>
        <p:nvSpPr>
          <p:cNvPr id="16" name="文本框 15"/>
          <p:cNvSpPr txBox="1"/>
          <p:nvPr/>
        </p:nvSpPr>
        <p:spPr>
          <a:xfrm>
            <a:off x="2526283" y="1204015"/>
            <a:ext cx="4527201" cy="369332"/>
          </a:xfrm>
          <a:prstGeom prst="rect">
            <a:avLst/>
          </a:prstGeom>
          <a:noFill/>
        </p:spPr>
        <p:txBody>
          <a:bodyPr wrap="none" rtlCol="0">
            <a:spAutoFit/>
          </a:bodyPr>
          <a:lstStyle/>
          <a:p>
            <a:r>
              <a:rPr lang="zh-CN" altLang="zh-CN" dirty="0">
                <a:latin typeface="黑体" panose="02010609060101010101" pitchFamily="49" charset="-122"/>
                <a:ea typeface="黑体" panose="02010609060101010101" pitchFamily="49" charset="-122"/>
              </a:rPr>
              <a:t>表</a:t>
            </a: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不同产权安全性指标之间的相关系数表</a:t>
            </a:r>
          </a:p>
        </p:txBody>
      </p:sp>
    </p:spTree>
    <p:extLst>
      <p:ext uri="{BB962C8B-B14F-4D97-AF65-F5344CB8AC3E}">
        <p14:creationId xmlns:p14="http://schemas.microsoft.com/office/powerpoint/2010/main" val="1303396044"/>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327405" cy="369332"/>
          </a:xfrm>
          <a:prstGeom prst="rect">
            <a:avLst/>
          </a:prstGeom>
          <a:solidFill>
            <a:schemeClr val="accent1">
              <a:lumMod val="75000"/>
            </a:schemeClr>
          </a:solid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文献概述</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52632" y="93911"/>
            <a:ext cx="1295400" cy="369332"/>
          </a:xfrm>
          <a:prstGeom prst="rect">
            <a:avLst/>
          </a:prstGeom>
          <a:solidFill>
            <a:schemeClr val="bg1"/>
          </a:solidFill>
        </p:spPr>
        <p:txBody>
          <a:bodyPr wrap="square" rtlCol="0">
            <a:spAutoFit/>
          </a:bodyPr>
          <a:lstStyle/>
          <a:p>
            <a:r>
              <a:rPr lang="zh-CN" altLang="en-US" spc="300" dirty="0">
                <a:solidFill>
                  <a:schemeClr val="bg2">
                    <a:lumMod val="50000"/>
                  </a:schemeClr>
                </a:solidFill>
                <a:latin typeface="微软雅黑" panose="020B0503020204020204" pitchFamily="34" charset="-122"/>
                <a:ea typeface="微软雅黑" panose="020B0503020204020204" pitchFamily="34" charset="-122"/>
              </a:rPr>
              <a:t>数据处理</a:t>
            </a:r>
            <a:endParaRPr lang="zh-HK" altLang="en-US"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实证分析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文献总结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74708" y="90760"/>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31396" y="703384"/>
            <a:ext cx="4852610" cy="523220"/>
          </a:xfrm>
          <a:prstGeom prst="rect">
            <a:avLst/>
          </a:prstGeom>
          <a:noFill/>
        </p:spPr>
        <p:txBody>
          <a:bodyPr wrap="none" rtlCol="0">
            <a:spAutoFit/>
          </a:bodyPr>
          <a:lstStyle/>
          <a:p>
            <a:r>
              <a:rPr lang="zh-CN" altLang="en-US" sz="2800" dirty="0"/>
              <a:t>产权安全的测量及指标的选定</a:t>
            </a:r>
          </a:p>
        </p:txBody>
      </p:sp>
      <p:sp>
        <p:nvSpPr>
          <p:cNvPr id="15" name="矩形 14"/>
          <p:cNvSpPr/>
          <p:nvPr/>
        </p:nvSpPr>
        <p:spPr>
          <a:xfrm>
            <a:off x="444695" y="1372834"/>
            <a:ext cx="8820443" cy="5093702"/>
          </a:xfrm>
          <a:prstGeom prst="rect">
            <a:avLst/>
          </a:prstGeom>
        </p:spPr>
        <p:txBody>
          <a:bodyPr wrap="square">
            <a:spAutoFit/>
          </a:bodyPr>
          <a:lstStyle/>
          <a:p>
            <a:pPr indent="304800" algn="just">
              <a:lnSpc>
                <a:spcPct val="125000"/>
              </a:lnSpc>
              <a:spcAft>
                <a:spcPts val="600"/>
              </a:spcAft>
            </a:pP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产权不安全考虑因素</a:t>
            </a:r>
            <a:endParaRPr lang="en-US" altLang="zh-CN" sz="2000" kern="100" dirty="0">
              <a:latin typeface="黑体" panose="02010609060101010101" pitchFamily="49" charset="-122"/>
              <a:ea typeface="黑体" panose="02010609060101010101" pitchFamily="49" charset="-122"/>
              <a:cs typeface="Times New Roman" panose="02020603050405020304" pitchFamily="18" charset="0"/>
            </a:endParaRPr>
          </a:p>
          <a:p>
            <a:pPr marL="457200" indent="-457200" algn="just">
              <a:lnSpc>
                <a:spcPct val="125000"/>
              </a:lnSpc>
              <a:spcAft>
                <a:spcPts val="600"/>
              </a:spcAft>
              <a:buFont typeface="+mj-ea"/>
              <a:buAutoNum type="circleNumDbPlain"/>
            </a:pP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公司对政府服务进行法外支付</a:t>
            </a:r>
            <a:endParaRPr lang="en-US" altLang="zh-CN" sz="2000" kern="100" dirty="0">
              <a:latin typeface="黑体" panose="02010609060101010101" pitchFamily="49" charset="-122"/>
              <a:ea typeface="黑体" panose="02010609060101010101" pitchFamily="49" charset="-122"/>
              <a:cs typeface="Times New Roman" panose="02020603050405020304" pitchFamily="18" charset="0"/>
            </a:endParaRPr>
          </a:p>
          <a:p>
            <a:pPr marL="457200" indent="-457200" algn="just">
              <a:lnSpc>
                <a:spcPct val="125000"/>
              </a:lnSpc>
              <a:spcAft>
                <a:spcPts val="600"/>
              </a:spcAft>
              <a:buFont typeface="+mj-ea"/>
              <a:buAutoNum type="circleNumDbPlain"/>
            </a:pP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公司对许可证进行法外支付</a:t>
            </a:r>
            <a:endParaRPr lang="en-US" altLang="zh-CN" sz="2000" kern="100" dirty="0">
              <a:latin typeface="黑体" panose="02010609060101010101" pitchFamily="49" charset="-122"/>
              <a:ea typeface="黑体" panose="02010609060101010101" pitchFamily="49" charset="-122"/>
              <a:cs typeface="Times New Roman" panose="02020603050405020304" pitchFamily="18" charset="0"/>
            </a:endParaRPr>
          </a:p>
          <a:p>
            <a:pPr marL="457200" indent="-457200" algn="just">
              <a:lnSpc>
                <a:spcPct val="125000"/>
              </a:lnSpc>
              <a:spcAft>
                <a:spcPts val="600"/>
              </a:spcAft>
              <a:buFont typeface="+mj-ea"/>
              <a:buAutoNum type="circleNumDbPlain"/>
            </a:pP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公司为保护付款</a:t>
            </a:r>
            <a:endParaRPr lang="en-US" altLang="zh-CN" sz="2000" kern="100" dirty="0">
              <a:latin typeface="黑体" panose="02010609060101010101" pitchFamily="49" charset="-122"/>
              <a:ea typeface="黑体" panose="02010609060101010101" pitchFamily="49" charset="-122"/>
              <a:cs typeface="Times New Roman" panose="02020603050405020304" pitchFamily="18" charset="0"/>
            </a:endParaRPr>
          </a:p>
          <a:p>
            <a:pPr marL="457200" indent="-457200" algn="just">
              <a:lnSpc>
                <a:spcPct val="125000"/>
              </a:lnSpc>
              <a:spcAft>
                <a:spcPts val="600"/>
              </a:spcAft>
              <a:buFont typeface="+mj-ea"/>
              <a:buAutoNum type="circleNumDbPlain"/>
            </a:pP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公司认为法院不能有效执行合同</a:t>
            </a:r>
            <a:endParaRPr lang="en-US" altLang="zh-CN" sz="2000" kern="100" dirty="0">
              <a:latin typeface="黑体" panose="02010609060101010101" pitchFamily="49" charset="-122"/>
              <a:ea typeface="黑体" panose="02010609060101010101" pitchFamily="49" charset="-122"/>
              <a:cs typeface="Times New Roman" panose="02020603050405020304" pitchFamily="18" charset="0"/>
            </a:endParaRPr>
          </a:p>
          <a:p>
            <a:pPr indent="304800" algn="just">
              <a:lnSpc>
                <a:spcPct val="125000"/>
              </a:lnSpc>
              <a:spcAft>
                <a:spcPts val="600"/>
              </a:spcAft>
            </a:pPr>
            <a:endParaRPr lang="en-US" altLang="zh-CN" sz="2000" kern="100" dirty="0">
              <a:latin typeface="黑体" panose="02010609060101010101" pitchFamily="49" charset="-122"/>
              <a:ea typeface="黑体" panose="02010609060101010101" pitchFamily="49" charset="-122"/>
              <a:cs typeface="Times New Roman" panose="02020603050405020304" pitchFamily="18" charset="0"/>
            </a:endParaRPr>
          </a:p>
          <a:p>
            <a:pPr indent="304800" algn="just">
              <a:lnSpc>
                <a:spcPct val="125000"/>
              </a:lnSpc>
              <a:spcAft>
                <a:spcPts val="600"/>
              </a:spcAft>
            </a:pP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三种产权不安全指数</a:t>
            </a:r>
            <a:endParaRPr lang="en-US" altLang="zh-CN" sz="2000" kern="100" dirty="0">
              <a:latin typeface="黑体" panose="02010609060101010101" pitchFamily="49" charset="-122"/>
              <a:ea typeface="黑体" panose="02010609060101010101" pitchFamily="49" charset="-122"/>
              <a:cs typeface="Times New Roman" panose="02020603050405020304" pitchFamily="18" charset="0"/>
            </a:endParaRPr>
          </a:p>
          <a:p>
            <a:pPr indent="304800" algn="just">
              <a:lnSpc>
                <a:spcPct val="125000"/>
              </a:lnSpc>
              <a:spcAft>
                <a:spcPts val="600"/>
              </a:spcAft>
            </a:pP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kern="100" dirty="0">
                <a:latin typeface="黑体" panose="02010609060101010101" pitchFamily="49" charset="-122"/>
                <a:ea typeface="黑体" panose="02010609060101010101" pitchFamily="49" charset="-122"/>
                <a:cs typeface="Times New Roman" panose="02020603050405020304" pitchFamily="18" charset="0"/>
              </a:rPr>
              <a:t>1</a:t>
            </a: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）加和指数：①</a:t>
            </a:r>
            <a:r>
              <a:rPr lang="en-US" altLang="zh-CN" sz="2000" kern="100" dirty="0">
                <a:latin typeface="黑体" panose="02010609060101010101" pitchFamily="49" charset="-122"/>
                <a:ea typeface="黑体" panose="02010609060101010101" pitchFamily="49" charset="-122"/>
                <a:cs typeface="Times New Roman" panose="02020603050405020304" pitchFamily="18" charset="0"/>
              </a:rPr>
              <a:t>+</a:t>
            </a: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②</a:t>
            </a:r>
            <a:r>
              <a:rPr lang="en-US" altLang="zh-CN" sz="2000" kern="100" dirty="0">
                <a:latin typeface="黑体" panose="02010609060101010101" pitchFamily="49" charset="-122"/>
                <a:ea typeface="黑体" panose="02010609060101010101" pitchFamily="49" charset="-122"/>
                <a:cs typeface="Times New Roman" panose="02020603050405020304" pitchFamily="18" charset="0"/>
              </a:rPr>
              <a:t>+</a:t>
            </a: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③</a:t>
            </a:r>
            <a:endParaRPr lang="en-US" altLang="zh-CN" sz="2000" kern="100" dirty="0">
              <a:latin typeface="黑体" panose="02010609060101010101" pitchFamily="49" charset="-122"/>
              <a:ea typeface="黑体" panose="02010609060101010101" pitchFamily="49" charset="-122"/>
              <a:cs typeface="Times New Roman" panose="02020603050405020304" pitchFamily="18" charset="0"/>
            </a:endParaRPr>
          </a:p>
          <a:p>
            <a:pPr indent="304800" algn="just">
              <a:lnSpc>
                <a:spcPct val="125000"/>
              </a:lnSpc>
              <a:spcAft>
                <a:spcPts val="600"/>
              </a:spcAft>
            </a:pP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kern="100" dirty="0">
                <a:latin typeface="黑体" panose="02010609060101010101" pitchFamily="49" charset="-122"/>
                <a:ea typeface="黑体" panose="02010609060101010101" pitchFamily="49" charset="-122"/>
                <a:cs typeface="Times New Roman" panose="02020603050405020304" pitchFamily="18" charset="0"/>
              </a:rPr>
              <a:t>2</a:t>
            </a: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）简单指数：只要有①②③任意一项或几项就取</a:t>
            </a:r>
            <a:r>
              <a:rPr lang="en-US" altLang="zh-CN" sz="2000" kern="100" dirty="0">
                <a:latin typeface="黑体" panose="02010609060101010101" pitchFamily="49" charset="-122"/>
                <a:ea typeface="黑体" panose="02010609060101010101" pitchFamily="49" charset="-122"/>
                <a:cs typeface="Times New Roman" panose="02020603050405020304" pitchFamily="18" charset="0"/>
              </a:rPr>
              <a:t>1</a:t>
            </a: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，否则取</a:t>
            </a:r>
            <a:r>
              <a:rPr lang="en-US" altLang="zh-CN" sz="2000" kern="100" dirty="0">
                <a:latin typeface="黑体" panose="02010609060101010101" pitchFamily="49" charset="-122"/>
                <a:ea typeface="黑体" panose="02010609060101010101" pitchFamily="49" charset="-122"/>
                <a:cs typeface="Times New Roman" panose="02020603050405020304" pitchFamily="18" charset="0"/>
              </a:rPr>
              <a:t>0</a:t>
            </a:r>
          </a:p>
          <a:p>
            <a:pPr indent="304800" algn="just">
              <a:lnSpc>
                <a:spcPct val="125000"/>
              </a:lnSpc>
              <a:spcAft>
                <a:spcPts val="600"/>
              </a:spcAft>
            </a:pP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kern="100" dirty="0">
                <a:latin typeface="黑体" panose="02010609060101010101" pitchFamily="49" charset="-122"/>
                <a:ea typeface="黑体" panose="02010609060101010101" pitchFamily="49" charset="-122"/>
                <a:cs typeface="Times New Roman" panose="02020603050405020304" pitchFamily="18" charset="0"/>
              </a:rPr>
              <a:t>3</a:t>
            </a: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）调整指数： ①</a:t>
            </a:r>
            <a:r>
              <a:rPr lang="en-US" altLang="zh-CN" sz="2000" kern="100" dirty="0">
                <a:latin typeface="黑体" panose="02010609060101010101" pitchFamily="49" charset="-122"/>
                <a:ea typeface="黑体" panose="02010609060101010101" pitchFamily="49" charset="-122"/>
                <a:cs typeface="Times New Roman" panose="02020603050405020304" pitchFamily="18" charset="0"/>
              </a:rPr>
              <a:t>+</a:t>
            </a: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②</a:t>
            </a:r>
            <a:r>
              <a:rPr lang="en-US" altLang="zh-CN" sz="2000" kern="100" dirty="0">
                <a:latin typeface="黑体" panose="02010609060101010101" pitchFamily="49" charset="-122"/>
                <a:ea typeface="黑体" panose="02010609060101010101" pitchFamily="49" charset="-122"/>
                <a:cs typeface="Times New Roman" panose="02020603050405020304" pitchFamily="18" charset="0"/>
              </a:rPr>
              <a:t>+</a:t>
            </a: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③</a:t>
            </a:r>
            <a:r>
              <a:rPr lang="en-US" altLang="zh-CN" sz="2000" kern="100" dirty="0">
                <a:latin typeface="黑体" panose="02010609060101010101" pitchFamily="49" charset="-122"/>
                <a:ea typeface="黑体" panose="02010609060101010101" pitchFamily="49" charset="-122"/>
                <a:cs typeface="Times New Roman" panose="02020603050405020304" pitchFamily="18" charset="0"/>
              </a:rPr>
              <a:t>+④</a:t>
            </a:r>
          </a:p>
          <a:p>
            <a:pPr indent="304800" algn="just">
              <a:lnSpc>
                <a:spcPct val="125000"/>
              </a:lnSpc>
              <a:spcAft>
                <a:spcPts val="600"/>
              </a:spcAft>
            </a:pP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 采用（</a:t>
            </a:r>
            <a:r>
              <a:rPr lang="en-US" altLang="zh-CN" sz="2000" kern="100" dirty="0">
                <a:latin typeface="黑体" panose="02010609060101010101" pitchFamily="49" charset="-122"/>
                <a:ea typeface="黑体" panose="02010609060101010101" pitchFamily="49" charset="-122"/>
                <a:cs typeface="Times New Roman" panose="02020603050405020304" pitchFamily="18" charset="0"/>
              </a:rPr>
              <a:t>1</a:t>
            </a: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kern="100" dirty="0">
                <a:latin typeface="黑体" panose="02010609060101010101" pitchFamily="49" charset="-122"/>
                <a:ea typeface="黑体" panose="02010609060101010101" pitchFamily="49" charset="-122"/>
                <a:cs typeface="Times New Roman" panose="02020603050405020304" pitchFamily="18" charset="0"/>
              </a:rPr>
              <a:t>3</a:t>
            </a: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a:t>
            </a:r>
            <a:endParaRPr lang="en-US" altLang="zh-CN" sz="2000" kern="1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400986939"/>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327405" cy="369332"/>
          </a:xfrm>
          <a:prstGeom prst="rect">
            <a:avLst/>
          </a:prstGeom>
          <a:solidFill>
            <a:schemeClr val="accent1">
              <a:lumMod val="75000"/>
            </a:schemeClr>
          </a:solid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文献概述</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52632" y="93911"/>
            <a:ext cx="1295400" cy="369332"/>
          </a:xfrm>
          <a:prstGeom prst="rect">
            <a:avLst/>
          </a:prstGeom>
          <a:solidFill>
            <a:schemeClr val="bg1"/>
          </a:solidFill>
        </p:spPr>
        <p:txBody>
          <a:bodyPr wrap="square" rtlCol="0">
            <a:spAutoFit/>
          </a:bodyPr>
          <a:lstStyle/>
          <a:p>
            <a:r>
              <a:rPr lang="zh-CN" altLang="en-US" spc="300" dirty="0">
                <a:solidFill>
                  <a:schemeClr val="bg2">
                    <a:lumMod val="50000"/>
                  </a:schemeClr>
                </a:solidFill>
                <a:latin typeface="微软雅黑" panose="020B0503020204020204" pitchFamily="34" charset="-122"/>
                <a:ea typeface="微软雅黑" panose="020B0503020204020204" pitchFamily="34" charset="-122"/>
              </a:rPr>
              <a:t>数据处理</a:t>
            </a:r>
            <a:endParaRPr lang="zh-HK" altLang="en-US"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实证分析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文献总结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74708" y="90760"/>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78877" y="647914"/>
            <a:ext cx="2646878" cy="1077218"/>
          </a:xfrm>
          <a:prstGeom prst="rect">
            <a:avLst/>
          </a:prstGeom>
          <a:noFill/>
        </p:spPr>
        <p:txBody>
          <a:bodyPr wrap="none" rtlCol="0">
            <a:spAutoFit/>
          </a:bodyPr>
          <a:lstStyle/>
          <a:p>
            <a:r>
              <a:rPr lang="zh-CN" altLang="en-US" sz="3200" dirty="0"/>
              <a:t>利润再投资率</a:t>
            </a:r>
            <a:endParaRPr lang="en-US" altLang="zh-CN" sz="3200" dirty="0"/>
          </a:p>
          <a:p>
            <a:r>
              <a:rPr lang="zh-CN" altLang="en-US" sz="3200" dirty="0"/>
              <a:t>的描述性统计</a:t>
            </a:r>
          </a:p>
        </p:txBody>
      </p:sp>
      <p:pic>
        <p:nvPicPr>
          <p:cNvPr id="15" name="图片 14"/>
          <p:cNvPicPr/>
          <p:nvPr/>
        </p:nvPicPr>
        <p:blipFill>
          <a:blip r:embed="rId2"/>
          <a:stretch>
            <a:fillRect/>
          </a:stretch>
        </p:blipFill>
        <p:spPr>
          <a:xfrm>
            <a:off x="3367394" y="966488"/>
            <a:ext cx="5466056" cy="5806006"/>
          </a:xfrm>
          <a:prstGeom prst="rect">
            <a:avLst/>
          </a:prstGeom>
        </p:spPr>
      </p:pic>
      <p:sp>
        <p:nvSpPr>
          <p:cNvPr id="2" name="文本框 1"/>
          <p:cNvSpPr txBox="1"/>
          <p:nvPr/>
        </p:nvSpPr>
        <p:spPr>
          <a:xfrm>
            <a:off x="4900283" y="577155"/>
            <a:ext cx="2377574" cy="369332"/>
          </a:xfrm>
          <a:prstGeom prst="rect">
            <a:avLst/>
          </a:prstGeom>
          <a:noFill/>
        </p:spPr>
        <p:txBody>
          <a:bodyPr wrap="none" rtlCol="0">
            <a:spAutoFit/>
          </a:bodyPr>
          <a:lstStyle/>
          <a:p>
            <a:r>
              <a:rPr lang="zh-CN" altLang="zh-CN" dirty="0">
                <a:latin typeface="黑体" panose="02010609060101010101" pitchFamily="49" charset="-122"/>
                <a:ea typeface="黑体" panose="02010609060101010101" pitchFamily="49" charset="-122"/>
              </a:rPr>
              <a:t>表 </a:t>
            </a:r>
            <a:r>
              <a:rPr lang="en-US" altLang="zh-CN" dirty="0">
                <a:latin typeface="黑体" panose="02010609060101010101" pitchFamily="49" charset="-122"/>
                <a:ea typeface="黑体" panose="02010609060101010101" pitchFamily="49" charset="-122"/>
              </a:rPr>
              <a:t>3-</a:t>
            </a:r>
            <a:r>
              <a:rPr lang="zh-CN" altLang="zh-CN" dirty="0">
                <a:latin typeface="黑体" panose="02010609060101010101" pitchFamily="49" charset="-122"/>
                <a:ea typeface="黑体" panose="02010609060101010101" pitchFamily="49" charset="-122"/>
              </a:rPr>
              <a:t>内部资金的使用</a:t>
            </a:r>
          </a:p>
        </p:txBody>
      </p:sp>
    </p:spTree>
    <p:extLst>
      <p:ext uri="{BB962C8B-B14F-4D97-AF65-F5344CB8AC3E}">
        <p14:creationId xmlns:p14="http://schemas.microsoft.com/office/powerpoint/2010/main" val="612818074"/>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327405" cy="369332"/>
          </a:xfrm>
          <a:prstGeom prst="rect">
            <a:avLst/>
          </a:prstGeom>
          <a:solidFill>
            <a:schemeClr val="accent1">
              <a:lumMod val="75000"/>
            </a:schemeClr>
          </a:solid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文献概述</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52632" y="93911"/>
            <a:ext cx="1295400" cy="369332"/>
          </a:xfrm>
          <a:prstGeom prst="rect">
            <a:avLst/>
          </a:prstGeom>
          <a:solidFill>
            <a:schemeClr val="bg1"/>
          </a:solidFill>
        </p:spPr>
        <p:txBody>
          <a:bodyPr wrap="square" rtlCol="0">
            <a:spAutoFit/>
          </a:bodyPr>
          <a:lstStyle/>
          <a:p>
            <a:r>
              <a:rPr lang="zh-CN" altLang="en-US" spc="300" dirty="0">
                <a:solidFill>
                  <a:schemeClr val="bg2">
                    <a:lumMod val="50000"/>
                  </a:schemeClr>
                </a:solidFill>
                <a:latin typeface="微软雅黑" panose="020B0503020204020204" pitchFamily="34" charset="-122"/>
                <a:ea typeface="微软雅黑" panose="020B0503020204020204" pitchFamily="34" charset="-122"/>
              </a:rPr>
              <a:t>数据处理</a:t>
            </a:r>
            <a:endParaRPr lang="zh-HK" altLang="en-US"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实证分析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文献总结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74708" y="90760"/>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30995" y="647914"/>
            <a:ext cx="1620957" cy="523220"/>
          </a:xfrm>
          <a:prstGeom prst="rect">
            <a:avLst/>
          </a:prstGeom>
          <a:noFill/>
        </p:spPr>
        <p:txBody>
          <a:bodyPr wrap="none" rtlCol="0">
            <a:spAutoFit/>
          </a:bodyPr>
          <a:lstStyle/>
          <a:p>
            <a:r>
              <a:rPr lang="zh-CN" altLang="en-US" sz="2800" dirty="0"/>
              <a:t>外部融资</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835" y="1647365"/>
            <a:ext cx="8078327" cy="4963218"/>
          </a:xfrm>
          <a:prstGeom prst="rect">
            <a:avLst/>
          </a:prstGeom>
        </p:spPr>
      </p:pic>
      <p:sp>
        <p:nvSpPr>
          <p:cNvPr id="3" name="文本框 2"/>
          <p:cNvSpPr txBox="1"/>
          <p:nvPr/>
        </p:nvSpPr>
        <p:spPr>
          <a:xfrm>
            <a:off x="3383212" y="1278033"/>
            <a:ext cx="2377574" cy="369332"/>
          </a:xfrm>
          <a:prstGeom prst="rect">
            <a:avLst/>
          </a:prstGeom>
          <a:noFill/>
        </p:spPr>
        <p:txBody>
          <a:bodyPr wrap="none" rtlCol="0">
            <a:spAutoFit/>
          </a:bodyPr>
          <a:lstStyle/>
          <a:p>
            <a:r>
              <a:rPr lang="zh-CN" altLang="zh-CN" dirty="0">
                <a:latin typeface="黑体" panose="02010609060101010101" pitchFamily="49" charset="-122"/>
                <a:ea typeface="黑体" panose="02010609060101010101" pitchFamily="49" charset="-122"/>
              </a:rPr>
              <a:t>表 </a:t>
            </a:r>
            <a:r>
              <a:rPr lang="en-US" altLang="zh-CN" dirty="0">
                <a:latin typeface="黑体" panose="02010609060101010101" pitchFamily="49" charset="-122"/>
                <a:ea typeface="黑体" panose="02010609060101010101" pitchFamily="49" charset="-122"/>
              </a:rPr>
              <a:t>4-</a:t>
            </a:r>
            <a:r>
              <a:rPr lang="zh-CN" altLang="zh-CN" dirty="0">
                <a:latin typeface="黑体" panose="02010609060101010101" pitchFamily="49" charset="-122"/>
                <a:ea typeface="黑体" panose="02010609060101010101" pitchFamily="49" charset="-122"/>
              </a:rPr>
              <a:t>外部融资的来源</a:t>
            </a:r>
          </a:p>
        </p:txBody>
      </p:sp>
    </p:spTree>
    <p:extLst>
      <p:ext uri="{BB962C8B-B14F-4D97-AF65-F5344CB8AC3E}">
        <p14:creationId xmlns:p14="http://schemas.microsoft.com/office/powerpoint/2010/main" val="2829282072"/>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327405" cy="369332"/>
          </a:xfrm>
          <a:prstGeom prst="rect">
            <a:avLst/>
          </a:prstGeom>
          <a:solidFill>
            <a:schemeClr val="accent1">
              <a:lumMod val="75000"/>
            </a:schemeClr>
          </a:solid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文献概述</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52632" y="93911"/>
            <a:ext cx="1295400" cy="369332"/>
          </a:xfrm>
          <a:prstGeom prst="rect">
            <a:avLst/>
          </a:prstGeom>
          <a:solidFill>
            <a:schemeClr val="bg1"/>
          </a:solidFill>
        </p:spPr>
        <p:txBody>
          <a:bodyPr wrap="square" rtlCol="0">
            <a:spAutoFit/>
          </a:bodyPr>
          <a:lstStyle/>
          <a:p>
            <a:r>
              <a:rPr lang="zh-CN" altLang="en-US" spc="300" dirty="0">
                <a:solidFill>
                  <a:schemeClr val="bg2">
                    <a:lumMod val="50000"/>
                  </a:schemeClr>
                </a:solidFill>
                <a:latin typeface="微软雅黑" panose="020B0503020204020204" pitchFamily="34" charset="-122"/>
                <a:ea typeface="微软雅黑" panose="020B0503020204020204" pitchFamily="34" charset="-122"/>
              </a:rPr>
              <a:t>数据处理</a:t>
            </a:r>
            <a:endParaRPr lang="zh-HK" altLang="en-US"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实证分析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文献总结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74708" y="90760"/>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30995" y="647914"/>
            <a:ext cx="1620957" cy="523220"/>
          </a:xfrm>
          <a:prstGeom prst="rect">
            <a:avLst/>
          </a:prstGeom>
          <a:noFill/>
        </p:spPr>
        <p:txBody>
          <a:bodyPr wrap="none" rtlCol="0">
            <a:spAutoFit/>
          </a:bodyPr>
          <a:lstStyle/>
          <a:p>
            <a:r>
              <a:rPr lang="zh-CN" altLang="en-US" sz="2800" dirty="0"/>
              <a:t>外部融资</a:t>
            </a:r>
          </a:p>
        </p:txBody>
      </p:sp>
      <p:grpSp>
        <p:nvGrpSpPr>
          <p:cNvPr id="2" name="组合 1"/>
          <p:cNvGrpSpPr/>
          <p:nvPr/>
        </p:nvGrpSpPr>
        <p:grpSpPr>
          <a:xfrm>
            <a:off x="532836" y="1480624"/>
            <a:ext cx="8078328" cy="5087757"/>
            <a:chOff x="532835" y="1171134"/>
            <a:chExt cx="8078328" cy="5087757"/>
          </a:xfrm>
        </p:grpSpPr>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836" y="1171134"/>
              <a:ext cx="8078327" cy="4963218"/>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835" y="2059005"/>
              <a:ext cx="8078327" cy="4199886"/>
            </a:xfrm>
            <a:prstGeom prst="rect">
              <a:avLst/>
            </a:prstGeom>
          </p:spPr>
        </p:pic>
      </p:grpSp>
      <p:sp>
        <p:nvSpPr>
          <p:cNvPr id="16" name="文本框 15"/>
          <p:cNvSpPr txBox="1"/>
          <p:nvPr/>
        </p:nvSpPr>
        <p:spPr>
          <a:xfrm>
            <a:off x="3428623" y="1075693"/>
            <a:ext cx="2377574" cy="369332"/>
          </a:xfrm>
          <a:prstGeom prst="rect">
            <a:avLst/>
          </a:prstGeom>
          <a:noFill/>
        </p:spPr>
        <p:txBody>
          <a:bodyPr wrap="none" rtlCol="0">
            <a:spAutoFit/>
          </a:bodyPr>
          <a:lstStyle/>
          <a:p>
            <a:r>
              <a:rPr lang="zh-CN" altLang="zh-CN" dirty="0">
                <a:latin typeface="黑体" panose="02010609060101010101" pitchFamily="49" charset="-122"/>
                <a:ea typeface="黑体" panose="02010609060101010101" pitchFamily="49" charset="-122"/>
              </a:rPr>
              <a:t>表 </a:t>
            </a:r>
            <a:r>
              <a:rPr lang="en-US" altLang="zh-CN" dirty="0">
                <a:latin typeface="黑体" panose="02010609060101010101" pitchFamily="49" charset="-122"/>
                <a:ea typeface="黑体" panose="02010609060101010101" pitchFamily="49" charset="-122"/>
              </a:rPr>
              <a:t>4-</a:t>
            </a:r>
            <a:r>
              <a:rPr lang="zh-CN" altLang="zh-CN" dirty="0">
                <a:latin typeface="黑体" panose="02010609060101010101" pitchFamily="49" charset="-122"/>
                <a:ea typeface="黑体" panose="02010609060101010101" pitchFamily="49" charset="-122"/>
              </a:rPr>
              <a:t>外部融资的来源</a:t>
            </a:r>
          </a:p>
        </p:txBody>
      </p:sp>
    </p:spTree>
    <p:extLst>
      <p:ext uri="{BB962C8B-B14F-4D97-AF65-F5344CB8AC3E}">
        <p14:creationId xmlns:p14="http://schemas.microsoft.com/office/powerpoint/2010/main" val="1987438531"/>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微软雅黑" panose="020B0503020204020204" pitchFamily="34" charset="-122"/>
                  <a:ea typeface="微软雅黑" panose="020B0503020204020204" pitchFamily="34" charset="-122"/>
                </a:rPr>
                <a:t>实证分析</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880832192"/>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327405" cy="369332"/>
          </a:xfrm>
          <a:prstGeom prst="rect">
            <a:avLst/>
          </a:prstGeom>
          <a:solidFill>
            <a:schemeClr val="accent1">
              <a:lumMod val="75000"/>
            </a:schemeClr>
          </a:solid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文献概述</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52632" y="93911"/>
            <a:ext cx="1295400" cy="369332"/>
          </a:xfrm>
          <a:prstGeom prst="rect">
            <a:avLst/>
          </a:prstGeom>
          <a:solidFill>
            <a:schemeClr val="accent1">
              <a:lumMod val="75000"/>
            </a:schemeClr>
          </a:solid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数据处理</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709980" y="105575"/>
            <a:ext cx="1295400" cy="369332"/>
          </a:xfrm>
          <a:prstGeom prst="rect">
            <a:avLst/>
          </a:prstGeom>
          <a:solidFill>
            <a:schemeClr val="bg1"/>
          </a:solidFill>
        </p:spPr>
        <p:txBody>
          <a:bodyPr wrap="square" rtlCol="0">
            <a:spAutoFit/>
          </a:bodyPr>
          <a:lstStyle/>
          <a:p>
            <a:r>
              <a:rPr lang="zh-CN" altLang="en-US" spc="300" dirty="0">
                <a:solidFill>
                  <a:schemeClr val="tx2">
                    <a:lumMod val="75000"/>
                  </a:schemeClr>
                </a:solidFill>
                <a:latin typeface="微软雅黑" panose="020B0503020204020204" pitchFamily="34" charset="-122"/>
                <a:ea typeface="微软雅黑" panose="020B0503020204020204" pitchFamily="34" charset="-122"/>
              </a:rPr>
              <a:t>实证分析</a:t>
            </a:r>
            <a:endParaRPr lang="zh-HK" altLang="en-US" spc="3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文献总结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48032"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043710"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30995" y="647914"/>
            <a:ext cx="1620957" cy="523220"/>
          </a:xfrm>
          <a:prstGeom prst="rect">
            <a:avLst/>
          </a:prstGeom>
          <a:noFill/>
        </p:spPr>
        <p:txBody>
          <a:bodyPr wrap="none" rtlCol="0">
            <a:spAutoFit/>
          </a:bodyPr>
          <a:lstStyle/>
          <a:p>
            <a:r>
              <a:rPr lang="zh-CN" altLang="en-US" sz="2800" dirty="0"/>
              <a:t>实证模型</a:t>
            </a:r>
          </a:p>
        </p:txBody>
      </p:sp>
      <p:sp>
        <p:nvSpPr>
          <p:cNvPr id="16" name="矩形 15"/>
          <p:cNvSpPr/>
          <p:nvPr/>
        </p:nvSpPr>
        <p:spPr>
          <a:xfrm>
            <a:off x="161777" y="1171134"/>
            <a:ext cx="8820443" cy="424155"/>
          </a:xfrm>
          <a:prstGeom prst="rect">
            <a:avLst/>
          </a:prstGeom>
        </p:spPr>
        <p:txBody>
          <a:bodyPr wrap="square">
            <a:spAutoFit/>
          </a:bodyPr>
          <a:lstStyle/>
          <a:p>
            <a:pPr indent="304800" algn="just">
              <a:lnSpc>
                <a:spcPct val="125000"/>
              </a:lnSpc>
              <a:spcAft>
                <a:spcPts val="600"/>
              </a:spcAft>
            </a:pPr>
            <a:r>
              <a:rPr lang="en-US" altLang="zh-CN" sz="2000" kern="100" dirty="0">
                <a:latin typeface="黑体" panose="02010609060101010101" pitchFamily="49" charset="-122"/>
                <a:ea typeface="黑体" panose="02010609060101010101" pitchFamily="49" charset="-122"/>
                <a:cs typeface="Times New Roman" panose="02020603050405020304" pitchFamily="18" charset="0"/>
              </a:rPr>
              <a:t>I:</a:t>
            </a: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一家企业的意愿投资水平是同时考虑行业和公司具体因素的函数。</a:t>
            </a:r>
            <a:endParaRPr lang="en-US" altLang="zh-CN" sz="2000" kern="100" dirty="0">
              <a:latin typeface="黑体" panose="02010609060101010101" pitchFamily="49" charset="-122"/>
              <a:ea typeface="黑体" panose="02010609060101010101" pitchFamily="49" charset="-122"/>
              <a:cs typeface="Times New Roman" panose="02020603050405020304" pitchFamily="18" charset="0"/>
            </a:endParaRPr>
          </a:p>
        </p:txBody>
      </p:sp>
      <p:pic>
        <p:nvPicPr>
          <p:cNvPr id="17" name="图片 16"/>
          <p:cNvPicPr/>
          <p:nvPr/>
        </p:nvPicPr>
        <p:blipFill>
          <a:blip r:embed="rId2">
            <a:clrChange>
              <a:clrFrom>
                <a:srgbClr val="FFFFFF"/>
              </a:clrFrom>
              <a:clrTo>
                <a:srgbClr val="FFFFFF">
                  <a:alpha val="0"/>
                </a:srgbClr>
              </a:clrTo>
            </a:clrChange>
          </a:blip>
          <a:stretch>
            <a:fillRect/>
          </a:stretch>
        </p:blipFill>
        <p:spPr>
          <a:xfrm>
            <a:off x="2268938" y="1383211"/>
            <a:ext cx="4835247" cy="1437798"/>
          </a:xfrm>
          <a:prstGeom prst="rect">
            <a:avLst/>
          </a:prstGeom>
        </p:spPr>
      </p:pic>
      <p:sp>
        <p:nvSpPr>
          <p:cNvPr id="18" name="矩形 17"/>
          <p:cNvSpPr/>
          <p:nvPr/>
        </p:nvSpPr>
        <p:spPr>
          <a:xfrm>
            <a:off x="161777" y="2347764"/>
            <a:ext cx="8820443" cy="1193596"/>
          </a:xfrm>
          <a:prstGeom prst="rect">
            <a:avLst/>
          </a:prstGeom>
        </p:spPr>
        <p:txBody>
          <a:bodyPr wrap="square">
            <a:spAutoFit/>
          </a:bodyPr>
          <a:lstStyle/>
          <a:p>
            <a:pPr indent="304800" algn="just">
              <a:lnSpc>
                <a:spcPct val="125000"/>
              </a:lnSpc>
              <a:spcAft>
                <a:spcPts val="600"/>
              </a:spcAft>
            </a:pPr>
            <a:r>
              <a:rPr lang="en-US" altLang="zh-CN" sz="2000" kern="100" dirty="0">
                <a:latin typeface="黑体" panose="02010609060101010101" pitchFamily="49" charset="-122"/>
                <a:ea typeface="黑体" panose="02010609060101010101" pitchFamily="49" charset="-122"/>
                <a:cs typeface="Times New Roman" panose="02020603050405020304" pitchFamily="18" charset="0"/>
              </a:rPr>
              <a:t>π</a:t>
            </a: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代表预期利润（敲诈勒索前），</a:t>
            </a:r>
            <a:r>
              <a:rPr lang="en-US" altLang="zh-CN" sz="2000" kern="100" dirty="0">
                <a:latin typeface="黑体" panose="02010609060101010101" pitchFamily="49" charset="-122"/>
                <a:ea typeface="黑体" panose="02010609060101010101" pitchFamily="49" charset="-122"/>
                <a:cs typeface="Times New Roman" panose="02020603050405020304" pitchFamily="18" charset="0"/>
              </a:rPr>
              <a:t>s</a:t>
            </a: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代表被腐败官员或罪犯提取的利润，</a:t>
            </a:r>
            <a:r>
              <a:rPr lang="en-US" altLang="zh-CN" sz="2000" kern="100" dirty="0" err="1">
                <a:latin typeface="黑体" panose="02010609060101010101" pitchFamily="49" charset="-122"/>
                <a:ea typeface="黑体" panose="02010609060101010101" pitchFamily="49" charset="-122"/>
                <a:cs typeface="Times New Roman" panose="02020603050405020304" pitchFamily="18" charset="0"/>
              </a:rPr>
              <a:t>r^I</a:t>
            </a: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代表企业家通过把公司利润对外投资所得的利率，</a:t>
            </a:r>
            <a:r>
              <a:rPr lang="en-US" altLang="zh-CN" sz="2000" kern="100" dirty="0" err="1">
                <a:latin typeface="黑体" panose="02010609060101010101" pitchFamily="49" charset="-122"/>
                <a:ea typeface="黑体" panose="02010609060101010101" pitchFamily="49" charset="-122"/>
                <a:cs typeface="Times New Roman" panose="02020603050405020304" pitchFamily="18" charset="0"/>
              </a:rPr>
              <a:t>r^L</a:t>
            </a: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代表企业家借钱贷款的利率。</a:t>
            </a:r>
            <a:endParaRPr lang="en-US" altLang="zh-CN" sz="2000" kern="100" dirty="0">
              <a:latin typeface="黑体" panose="02010609060101010101" pitchFamily="49" charset="-122"/>
              <a:ea typeface="黑体" panose="02010609060101010101" pitchFamily="49" charset="-122"/>
              <a:cs typeface="Times New Roman" panose="02020603050405020304" pitchFamily="18" charset="0"/>
            </a:endParaRPr>
          </a:p>
        </p:txBody>
      </p:sp>
      <p:pic>
        <p:nvPicPr>
          <p:cNvPr id="15" name="图片 14"/>
          <p:cNvPicPr/>
          <p:nvPr/>
        </p:nvPicPr>
        <p:blipFill>
          <a:blip r:embed="rId3">
            <a:clrChange>
              <a:clrFrom>
                <a:srgbClr val="FFFFFF"/>
              </a:clrFrom>
              <a:clrTo>
                <a:srgbClr val="FFFFFF">
                  <a:alpha val="0"/>
                </a:srgbClr>
              </a:clrTo>
            </a:clrChange>
          </a:blip>
          <a:stretch>
            <a:fillRect/>
          </a:stretch>
        </p:blipFill>
        <p:spPr>
          <a:xfrm>
            <a:off x="2245813" y="3068115"/>
            <a:ext cx="4652367" cy="1225720"/>
          </a:xfrm>
          <a:prstGeom prst="rect">
            <a:avLst/>
          </a:prstGeom>
        </p:spPr>
      </p:pic>
      <p:sp>
        <p:nvSpPr>
          <p:cNvPr id="20" name="矩形 19"/>
          <p:cNvSpPr/>
          <p:nvPr/>
        </p:nvSpPr>
        <p:spPr>
          <a:xfrm>
            <a:off x="161777" y="4187464"/>
            <a:ext cx="8820443" cy="424155"/>
          </a:xfrm>
          <a:prstGeom prst="rect">
            <a:avLst/>
          </a:prstGeom>
        </p:spPr>
        <p:txBody>
          <a:bodyPr wrap="square">
            <a:spAutoFit/>
          </a:bodyPr>
          <a:lstStyle/>
          <a:p>
            <a:pPr indent="304800" algn="just">
              <a:lnSpc>
                <a:spcPct val="125000"/>
              </a:lnSpc>
              <a:spcAft>
                <a:spcPts val="600"/>
              </a:spcAft>
            </a:pPr>
            <a:r>
              <a:rPr lang="en-US" altLang="zh-CN" sz="2000" kern="100" dirty="0" err="1">
                <a:latin typeface="黑体" panose="02010609060101010101" pitchFamily="49" charset="-122"/>
                <a:ea typeface="黑体" panose="02010609060101010101" pitchFamily="49" charset="-122"/>
                <a:cs typeface="Times New Roman" panose="02020603050405020304" pitchFamily="18" charset="0"/>
              </a:rPr>
              <a:t>I^d</a:t>
            </a: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为意愿投资水平，</a:t>
            </a:r>
            <a:r>
              <a:rPr lang="en-US" altLang="zh-CN" sz="2000" kern="100" dirty="0">
                <a:latin typeface="黑体" panose="02010609060101010101" pitchFamily="49" charset="-122"/>
                <a:ea typeface="黑体" panose="02010609060101010101" pitchFamily="49" charset="-122"/>
                <a:cs typeface="Times New Roman" panose="02020603050405020304" pitchFamily="18" charset="0"/>
              </a:rPr>
              <a:t>R</a:t>
            </a: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代表再投资利润，</a:t>
            </a:r>
            <a:r>
              <a:rPr lang="en-US" altLang="zh-CN" sz="2000" kern="100" dirty="0" err="1">
                <a:latin typeface="黑体" panose="02010609060101010101" pitchFamily="49" charset="-122"/>
                <a:ea typeface="黑体" panose="02010609060101010101" pitchFamily="49" charset="-122"/>
                <a:cs typeface="Times New Roman" panose="02020603050405020304" pitchFamily="18" charset="0"/>
              </a:rPr>
              <a:t>L^d</a:t>
            </a: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代表企业的贷款需求。</a:t>
            </a:r>
            <a:endParaRPr lang="en-US" altLang="zh-CN" sz="2000" kern="100" dirty="0">
              <a:latin typeface="黑体" panose="02010609060101010101" pitchFamily="49" charset="-122"/>
              <a:ea typeface="黑体" panose="02010609060101010101" pitchFamily="49" charset="-122"/>
              <a:cs typeface="Times New Roman" panose="02020603050405020304" pitchFamily="18" charset="0"/>
            </a:endParaRPr>
          </a:p>
        </p:txBody>
      </p:sp>
      <p:pic>
        <p:nvPicPr>
          <p:cNvPr id="21" name="图片 20"/>
          <p:cNvPicPr/>
          <p:nvPr/>
        </p:nvPicPr>
        <p:blipFill>
          <a:blip r:embed="rId4">
            <a:clrChange>
              <a:clrFrom>
                <a:srgbClr val="FFFFFF"/>
              </a:clrFrom>
              <a:clrTo>
                <a:srgbClr val="FFFFFF">
                  <a:alpha val="0"/>
                </a:srgbClr>
              </a:clrTo>
            </a:clrChange>
          </a:blip>
          <a:stretch>
            <a:fillRect/>
          </a:stretch>
        </p:blipFill>
        <p:spPr>
          <a:xfrm>
            <a:off x="2245813" y="4425466"/>
            <a:ext cx="4858372" cy="1648535"/>
          </a:xfrm>
          <a:prstGeom prst="rect">
            <a:avLst/>
          </a:prstGeom>
        </p:spPr>
      </p:pic>
      <mc:AlternateContent xmlns:mc="http://schemas.openxmlformats.org/markup-compatibility/2006" xmlns:a14="http://schemas.microsoft.com/office/drawing/2010/main">
        <mc:Choice Requires="a14">
          <p:sp>
            <p:nvSpPr>
              <p:cNvPr id="22" name="矩形 21"/>
              <p:cNvSpPr/>
              <p:nvPr/>
            </p:nvSpPr>
            <p:spPr>
              <a:xfrm>
                <a:off x="161777" y="6074001"/>
                <a:ext cx="8820443" cy="477054"/>
              </a:xfrm>
              <a:prstGeom prst="rect">
                <a:avLst/>
              </a:prstGeom>
            </p:spPr>
            <p:txBody>
              <a:bodyPr wrap="square">
                <a:spAutoFit/>
              </a:bodyPr>
              <a:lstStyle/>
              <a:p>
                <a:pPr indent="304800" algn="just">
                  <a:lnSpc>
                    <a:spcPct val="125000"/>
                  </a:lnSpc>
                  <a:spcAft>
                    <a:spcPts val="600"/>
                  </a:spcAft>
                </a:pPr>
                <a:r>
                  <a:rPr lang="zh-CN" altLang="zh-CN" sz="2000" kern="100" dirty="0">
                    <a:latin typeface="黑体" panose="02010609060101010101" pitchFamily="49" charset="-122"/>
                    <a:ea typeface="黑体" panose="02010609060101010101" pitchFamily="49" charset="-122"/>
                    <a:cs typeface="Times New Roman" panose="02020603050405020304" pitchFamily="18" charset="0"/>
                  </a:rPr>
                  <a:t>第</a:t>
                </a:r>
                <a:r>
                  <a:rPr lang="en-US" altLang="zh-CN" sz="2000" kern="100" dirty="0" err="1">
                    <a:latin typeface="黑体" panose="02010609060101010101" pitchFamily="49" charset="-122"/>
                    <a:ea typeface="黑体" panose="02010609060101010101" pitchFamily="49" charset="-122"/>
                    <a:cs typeface="Times New Roman" panose="02020603050405020304" pitchFamily="18" charset="0"/>
                  </a:rPr>
                  <a:t>i</a:t>
                </a:r>
                <a:r>
                  <a:rPr lang="zh-CN" altLang="zh-CN" sz="2000" kern="100" dirty="0">
                    <a:latin typeface="黑体" panose="02010609060101010101" pitchFamily="49" charset="-122"/>
                    <a:ea typeface="黑体" panose="02010609060101010101" pitchFamily="49" charset="-122"/>
                    <a:cs typeface="Times New Roman" panose="02020603050405020304" pitchFamily="18" charset="0"/>
                  </a:rPr>
                  <a:t>家公司愿意拿出现有利润再投资的数目为</a:t>
                </a:r>
                <a14:m>
                  <m:oMath xmlns:m="http://schemas.openxmlformats.org/officeDocument/2006/math">
                    <m:sSub>
                      <m:sSubPr>
                        <m:ctrlPr>
                          <a:rPr lang="zh-CN" altLang="zh-CN" sz="2000" i="1" kern="100">
                            <a:latin typeface="Cambria Math" panose="02040503050406030204" pitchFamily="18" charset="0"/>
                            <a:ea typeface="黑体" panose="02010609060101010101" pitchFamily="49" charset="-122"/>
                            <a:cs typeface="Times New Roman" panose="02020603050405020304" pitchFamily="18" charset="0"/>
                          </a:rPr>
                        </m:ctrlPr>
                      </m:sSubPr>
                      <m:e>
                        <m:r>
                          <m:rPr>
                            <m:sty m:val="p"/>
                          </m:rPr>
                          <a:rPr lang="en-US" altLang="zh-CN" sz="2000" kern="100">
                            <a:latin typeface="Cambria Math" panose="02040503050406030204" pitchFamily="18" charset="0"/>
                            <a:ea typeface="黑体" panose="02010609060101010101" pitchFamily="49" charset="-122"/>
                            <a:cs typeface="Times New Roman" panose="02020603050405020304" pitchFamily="18" charset="0"/>
                          </a:rPr>
                          <m:t>E</m:t>
                        </m:r>
                      </m:e>
                      <m:sub>
                        <m:r>
                          <a:rPr lang="en-US" altLang="zh-CN" sz="2000" kern="100">
                            <a:latin typeface="Cambria Math" panose="02040503050406030204" pitchFamily="18" charset="0"/>
                            <a:ea typeface="黑体" panose="02010609060101010101" pitchFamily="49" charset="-122"/>
                            <a:cs typeface="Times New Roman" panose="02020603050405020304" pitchFamily="18" charset="0"/>
                          </a:rPr>
                          <m:t>𝑖</m:t>
                        </m:r>
                      </m:sub>
                    </m:sSub>
                  </m:oMath>
                </a14:m>
                <a:endParaRPr lang="zh-CN" altLang="zh-CN" sz="2000" kern="100" dirty="0">
                  <a:latin typeface="黑体" panose="02010609060101010101" pitchFamily="49" charset="-122"/>
                  <a:ea typeface="黑体" panose="02010609060101010101" pitchFamily="49" charset="-122"/>
                  <a:cs typeface="Times New Roman" panose="02020603050405020304" pitchFamily="18" charset="0"/>
                </a:endParaRPr>
              </a:p>
            </p:txBody>
          </p:sp>
        </mc:Choice>
        <mc:Fallback xmlns="">
          <p:sp>
            <p:nvSpPr>
              <p:cNvPr id="22" name="矩形 21"/>
              <p:cNvSpPr>
                <a:spLocks noRot="1" noChangeAspect="1" noMove="1" noResize="1" noEditPoints="1" noAdjustHandles="1" noChangeArrowheads="1" noChangeShapeType="1" noTextEdit="1"/>
              </p:cNvSpPr>
              <p:nvPr/>
            </p:nvSpPr>
            <p:spPr>
              <a:xfrm>
                <a:off x="161777" y="6074001"/>
                <a:ext cx="8820443" cy="477054"/>
              </a:xfrm>
              <a:prstGeom prst="rect">
                <a:avLst/>
              </a:prstGeom>
              <a:blipFill>
                <a:blip r:embed="rId5"/>
                <a:stretch>
                  <a:fillRect t="-1266" b="-101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3683912"/>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327405" cy="369332"/>
          </a:xfrm>
          <a:prstGeom prst="rect">
            <a:avLst/>
          </a:prstGeom>
          <a:solidFill>
            <a:schemeClr val="accent1">
              <a:lumMod val="75000"/>
            </a:schemeClr>
          </a:solid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文献概述</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52632" y="93911"/>
            <a:ext cx="1295400" cy="369332"/>
          </a:xfrm>
          <a:prstGeom prst="rect">
            <a:avLst/>
          </a:prstGeom>
          <a:solidFill>
            <a:schemeClr val="accent1">
              <a:lumMod val="75000"/>
            </a:schemeClr>
          </a:solid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数据处理</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709980" y="105575"/>
            <a:ext cx="1295400" cy="369332"/>
          </a:xfrm>
          <a:prstGeom prst="rect">
            <a:avLst/>
          </a:prstGeom>
          <a:solidFill>
            <a:schemeClr val="bg1"/>
          </a:solidFill>
        </p:spPr>
        <p:txBody>
          <a:bodyPr wrap="square" rtlCol="0">
            <a:spAutoFit/>
          </a:bodyPr>
          <a:lstStyle/>
          <a:p>
            <a:r>
              <a:rPr lang="zh-CN" altLang="en-US" spc="300" dirty="0">
                <a:solidFill>
                  <a:schemeClr val="tx2">
                    <a:lumMod val="75000"/>
                  </a:schemeClr>
                </a:solidFill>
                <a:latin typeface="微软雅黑" panose="020B0503020204020204" pitchFamily="34" charset="-122"/>
                <a:ea typeface="微软雅黑" panose="020B0503020204020204" pitchFamily="34" charset="-122"/>
              </a:rPr>
              <a:t>实证分析</a:t>
            </a:r>
            <a:endParaRPr lang="zh-HK" altLang="en-US" spc="3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文献总结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48032"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043710"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30995" y="647914"/>
            <a:ext cx="1620957" cy="523220"/>
          </a:xfrm>
          <a:prstGeom prst="rect">
            <a:avLst/>
          </a:prstGeom>
          <a:noFill/>
        </p:spPr>
        <p:txBody>
          <a:bodyPr wrap="none" rtlCol="0">
            <a:spAutoFit/>
          </a:bodyPr>
          <a:lstStyle/>
          <a:p>
            <a:r>
              <a:rPr lang="zh-CN" altLang="en-US" sz="2800" dirty="0"/>
              <a:t>实证模型</a:t>
            </a:r>
          </a:p>
        </p:txBody>
      </p:sp>
      <p:pic>
        <p:nvPicPr>
          <p:cNvPr id="20" name="图片 19"/>
          <p:cNvPicPr/>
          <p:nvPr/>
        </p:nvPicPr>
        <p:blipFill>
          <a:blip r:embed="rId2">
            <a:clrChange>
              <a:clrFrom>
                <a:srgbClr val="FFFFFF"/>
              </a:clrFrom>
              <a:clrTo>
                <a:srgbClr val="FFFFFF">
                  <a:alpha val="0"/>
                </a:srgbClr>
              </a:clrTo>
            </a:clrChange>
          </a:blip>
          <a:stretch>
            <a:fillRect/>
          </a:stretch>
        </p:blipFill>
        <p:spPr>
          <a:xfrm>
            <a:off x="1042999" y="1353888"/>
            <a:ext cx="6210071" cy="2341025"/>
          </a:xfrm>
          <a:prstGeom prst="rect">
            <a:avLst/>
          </a:prstGeom>
        </p:spPr>
      </p:pic>
      <mc:AlternateContent xmlns:mc="http://schemas.openxmlformats.org/markup-compatibility/2006" xmlns:a14="http://schemas.microsoft.com/office/drawing/2010/main">
        <mc:Choice Requires="a14">
          <p:sp>
            <p:nvSpPr>
              <p:cNvPr id="4" name="矩形 3"/>
              <p:cNvSpPr/>
              <p:nvPr/>
            </p:nvSpPr>
            <p:spPr>
              <a:xfrm>
                <a:off x="330994" y="3798276"/>
                <a:ext cx="8151823" cy="826316"/>
              </a:xfrm>
              <a:prstGeom prst="rect">
                <a:avLst/>
              </a:prstGeom>
            </p:spPr>
            <p:txBody>
              <a:bodyPr wrap="square">
                <a:spAutoFit/>
              </a:bodyPr>
              <a:lstStyle/>
              <a:p>
                <a:pPr indent="152400" algn="just">
                  <a:lnSpc>
                    <a:spcPct val="125000"/>
                  </a:lnSpc>
                  <a:spcAft>
                    <a:spcPts val="600"/>
                  </a:spcAft>
                </a:pPr>
                <a:r>
                  <a:rPr lang="zh-CN" altLang="zh-CN" sz="2000" kern="100" dirty="0">
                    <a:latin typeface="黑体" panose="02010609060101010101" pitchFamily="49" charset="-122"/>
                    <a:ea typeface="黑体" panose="02010609060101010101" pitchFamily="49" charset="-122"/>
                    <a:cs typeface="Times New Roman" panose="02020603050405020304" pitchFamily="18" charset="0"/>
                  </a:rPr>
                  <a:t>在我们的数据中，我们使用明确的方式来测量π和</a:t>
                </a:r>
                <a:r>
                  <a:rPr lang="en-US" altLang="zh-CN" sz="2000" kern="100" dirty="0">
                    <a:latin typeface="黑体" panose="02010609060101010101" pitchFamily="49" charset="-122"/>
                    <a:ea typeface="黑体" panose="02010609060101010101" pitchFamily="49" charset="-122"/>
                    <a:cs typeface="Times New Roman" panose="02020603050405020304" pitchFamily="18" charset="0"/>
                  </a:rPr>
                  <a:t>s</a:t>
                </a:r>
                <a:r>
                  <a:rPr lang="zh-CN" altLang="zh-CN" sz="2000" kern="100" dirty="0">
                    <a:latin typeface="黑体" panose="02010609060101010101" pitchFamily="49" charset="-122"/>
                    <a:ea typeface="黑体" panose="02010609060101010101" pitchFamily="49" charset="-122"/>
                    <a:cs typeface="Times New Roman" panose="02020603050405020304" pitchFamily="18" charset="0"/>
                  </a:rPr>
                  <a:t>。在样本不同公司间</a:t>
                </a:r>
                <a14:m>
                  <m:oMath xmlns:m="http://schemas.openxmlformats.org/officeDocument/2006/math">
                    <m:sSup>
                      <m:sSupPr>
                        <m:ctrlPr>
                          <a:rPr lang="zh-CN" altLang="zh-CN" sz="2000" i="1" kern="100">
                            <a:latin typeface="Cambria Math" panose="02040503050406030204" pitchFamily="18" charset="0"/>
                            <a:ea typeface="黑体" panose="02010609060101010101" pitchFamily="49" charset="-122"/>
                            <a:cs typeface="Times New Roman" panose="02020603050405020304" pitchFamily="18" charset="0"/>
                          </a:rPr>
                        </m:ctrlPr>
                      </m:sSupPr>
                      <m:e>
                        <m:r>
                          <a:rPr lang="en-US" altLang="zh-CN" sz="2000" kern="100">
                            <a:latin typeface="Cambria Math" panose="02040503050406030204" pitchFamily="18" charset="0"/>
                            <a:ea typeface="黑体" panose="02010609060101010101" pitchFamily="49" charset="-122"/>
                            <a:cs typeface="Times New Roman" panose="02020603050405020304" pitchFamily="18" charset="0"/>
                          </a:rPr>
                          <m:t>𝑟</m:t>
                        </m:r>
                      </m:e>
                      <m:sup>
                        <m:r>
                          <a:rPr lang="en-US" altLang="zh-CN" sz="2000" kern="100">
                            <a:latin typeface="Cambria Math" panose="02040503050406030204" pitchFamily="18" charset="0"/>
                            <a:ea typeface="黑体" panose="02010609060101010101" pitchFamily="49" charset="-122"/>
                            <a:cs typeface="Times New Roman" panose="02020603050405020304" pitchFamily="18" charset="0"/>
                          </a:rPr>
                          <m:t>𝐼</m:t>
                        </m:r>
                      </m:sup>
                    </m:sSup>
                  </m:oMath>
                </a14:m>
                <a:r>
                  <a:rPr lang="zh-CN" altLang="zh-CN" sz="2000" kern="100" dirty="0">
                    <a:latin typeface="黑体" panose="02010609060101010101" pitchFamily="49" charset="-122"/>
                    <a:ea typeface="黑体" panose="02010609060101010101" pitchFamily="49" charset="-122"/>
                    <a:cs typeface="Times New Roman" panose="02020603050405020304" pitchFamily="18" charset="0"/>
                  </a:rPr>
                  <a:t>的差异会被归入国家</a:t>
                </a:r>
                <a:r>
                  <a:rPr lang="en-US" altLang="zh-CN" sz="2000" kern="100" dirty="0">
                    <a:latin typeface="黑体" panose="02010609060101010101" pitchFamily="49" charset="-122"/>
                    <a:ea typeface="黑体" panose="02010609060101010101" pitchFamily="49" charset="-122"/>
                    <a:cs typeface="Times New Roman" panose="02020603050405020304" pitchFamily="18" charset="0"/>
                  </a:rPr>
                  <a:t>/</a:t>
                </a:r>
                <a:r>
                  <a:rPr lang="zh-CN" altLang="zh-CN" sz="2000" kern="100" dirty="0">
                    <a:latin typeface="黑体" panose="02010609060101010101" pitchFamily="49" charset="-122"/>
                    <a:ea typeface="黑体" panose="02010609060101010101" pitchFamily="49" charset="-122"/>
                    <a:cs typeface="Times New Roman" panose="02020603050405020304" pitchFamily="18" charset="0"/>
                  </a:rPr>
                  <a:t>行业的控制变量中。</a:t>
                </a:r>
              </a:p>
            </p:txBody>
          </p:sp>
        </mc:Choice>
        <mc:Fallback xmlns="">
          <p:sp>
            <p:nvSpPr>
              <p:cNvPr id="4" name="矩形 3"/>
              <p:cNvSpPr>
                <a:spLocks noRot="1" noChangeAspect="1" noMove="1" noResize="1" noEditPoints="1" noAdjustHandles="1" noChangeArrowheads="1" noChangeShapeType="1" noTextEdit="1"/>
              </p:cNvSpPr>
              <p:nvPr/>
            </p:nvSpPr>
            <p:spPr>
              <a:xfrm>
                <a:off x="330994" y="3798276"/>
                <a:ext cx="8151823" cy="826316"/>
              </a:xfrm>
              <a:prstGeom prst="rect">
                <a:avLst/>
              </a:prstGeom>
              <a:blipFill>
                <a:blip r:embed="rId3"/>
                <a:stretch>
                  <a:fillRect l="-747" t="-735" r="-747" b="-102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63619473"/>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327405" cy="369332"/>
          </a:xfrm>
          <a:prstGeom prst="rect">
            <a:avLst/>
          </a:prstGeom>
          <a:solidFill>
            <a:schemeClr val="accent1">
              <a:lumMod val="75000"/>
            </a:schemeClr>
          </a:solid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文献概述</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52632" y="93911"/>
            <a:ext cx="1295400" cy="369332"/>
          </a:xfrm>
          <a:prstGeom prst="rect">
            <a:avLst/>
          </a:prstGeom>
          <a:solidFill>
            <a:schemeClr val="accent1">
              <a:lumMod val="75000"/>
            </a:schemeClr>
          </a:solid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数据处理</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709980" y="105575"/>
            <a:ext cx="1295400" cy="369332"/>
          </a:xfrm>
          <a:prstGeom prst="rect">
            <a:avLst/>
          </a:prstGeom>
          <a:solidFill>
            <a:schemeClr val="bg1"/>
          </a:solidFill>
        </p:spPr>
        <p:txBody>
          <a:bodyPr wrap="square" rtlCol="0">
            <a:spAutoFit/>
          </a:bodyPr>
          <a:lstStyle/>
          <a:p>
            <a:r>
              <a:rPr lang="zh-CN" altLang="en-US" spc="300" dirty="0">
                <a:solidFill>
                  <a:schemeClr val="tx2">
                    <a:lumMod val="75000"/>
                  </a:schemeClr>
                </a:solidFill>
                <a:latin typeface="微软雅黑" panose="020B0503020204020204" pitchFamily="34" charset="-122"/>
                <a:ea typeface="微软雅黑" panose="020B0503020204020204" pitchFamily="34" charset="-122"/>
              </a:rPr>
              <a:t>实证分析</a:t>
            </a:r>
            <a:endParaRPr lang="zh-HK" altLang="en-US" spc="3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文献总结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48032"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043710"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79375" y="647914"/>
            <a:ext cx="1620957" cy="523220"/>
          </a:xfrm>
          <a:prstGeom prst="rect">
            <a:avLst/>
          </a:prstGeom>
          <a:noFill/>
        </p:spPr>
        <p:txBody>
          <a:bodyPr wrap="none" rtlCol="0">
            <a:spAutoFit/>
          </a:bodyPr>
          <a:lstStyle/>
          <a:p>
            <a:r>
              <a:rPr lang="zh-CN" altLang="en-US" sz="2800" dirty="0"/>
              <a:t>实证结果</a:t>
            </a:r>
          </a:p>
        </p:txBody>
      </p:sp>
      <p:pic>
        <p:nvPicPr>
          <p:cNvPr id="15" name="图片 14"/>
          <p:cNvPicPr/>
          <p:nvPr/>
        </p:nvPicPr>
        <p:blipFill>
          <a:blip r:embed="rId2">
            <a:extLst>
              <a:ext uri="{28A0092B-C50C-407E-A947-70E740481C1C}">
                <a14:useLocalDpi xmlns:a14="http://schemas.microsoft.com/office/drawing/2010/main" val="0"/>
              </a:ext>
            </a:extLst>
          </a:blip>
          <a:srcRect/>
          <a:stretch>
            <a:fillRect/>
          </a:stretch>
        </p:blipFill>
        <p:spPr bwMode="auto">
          <a:xfrm>
            <a:off x="787790" y="1608982"/>
            <a:ext cx="7329267" cy="5247250"/>
          </a:xfrm>
          <a:prstGeom prst="rect">
            <a:avLst/>
          </a:prstGeom>
          <a:noFill/>
        </p:spPr>
      </p:pic>
      <p:sp>
        <p:nvSpPr>
          <p:cNvPr id="2" name="文本框 1"/>
          <p:cNvSpPr txBox="1"/>
          <p:nvPr/>
        </p:nvSpPr>
        <p:spPr>
          <a:xfrm>
            <a:off x="2000332" y="1171134"/>
            <a:ext cx="5147563" cy="369332"/>
          </a:xfrm>
          <a:prstGeom prst="rect">
            <a:avLst/>
          </a:prstGeom>
          <a:noFill/>
        </p:spPr>
        <p:txBody>
          <a:bodyPr wrap="none" rtlCol="0">
            <a:spAutoFit/>
          </a:bodyPr>
          <a:lstStyle/>
          <a:p>
            <a:r>
              <a:rPr lang="zh-CN" altLang="zh-CN" dirty="0">
                <a:latin typeface="黑体" panose="02010609060101010101" pitchFamily="49" charset="-122"/>
                <a:ea typeface="黑体" panose="02010609060101010101" pitchFamily="49" charset="-122"/>
              </a:rPr>
              <a:t>表 </a:t>
            </a:r>
            <a:r>
              <a:rPr lang="en-US" altLang="zh-CN" dirty="0">
                <a:latin typeface="黑体" panose="02010609060101010101" pitchFamily="49" charset="-122"/>
                <a:ea typeface="黑体" panose="02010609060101010101" pitchFamily="49" charset="-122"/>
              </a:rPr>
              <a:t>6-1996</a:t>
            </a:r>
            <a:r>
              <a:rPr lang="zh-CN" altLang="zh-CN" dirty="0">
                <a:latin typeface="黑体" panose="02010609060101010101" pitchFamily="49" charset="-122"/>
                <a:ea typeface="黑体" panose="02010609060101010101" pitchFamily="49" charset="-122"/>
              </a:rPr>
              <a:t>年的再投资利率的有序</a:t>
            </a:r>
            <a:r>
              <a:rPr lang="en-US" altLang="zh-CN" dirty="0" err="1">
                <a:latin typeface="黑体" panose="02010609060101010101" pitchFamily="49" charset="-122"/>
                <a:ea typeface="黑体" panose="02010609060101010101" pitchFamily="49" charset="-122"/>
              </a:rPr>
              <a:t>probit</a:t>
            </a:r>
            <a:r>
              <a:rPr lang="zh-CN" altLang="zh-CN" dirty="0">
                <a:latin typeface="黑体" panose="02010609060101010101" pitchFamily="49" charset="-122"/>
                <a:ea typeface="黑体" panose="02010609060101010101" pitchFamily="49" charset="-122"/>
              </a:rPr>
              <a:t>模型结果</a:t>
            </a:r>
          </a:p>
        </p:txBody>
      </p:sp>
    </p:spTree>
    <p:extLst>
      <p:ext uri="{BB962C8B-B14F-4D97-AF65-F5344CB8AC3E}">
        <p14:creationId xmlns:p14="http://schemas.microsoft.com/office/powerpoint/2010/main" val="2927351813"/>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327405" cy="369332"/>
          </a:xfrm>
          <a:prstGeom prst="rect">
            <a:avLst/>
          </a:prstGeom>
          <a:solidFill>
            <a:schemeClr val="accent1">
              <a:lumMod val="75000"/>
            </a:schemeClr>
          </a:solid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文献概述</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52632" y="93911"/>
            <a:ext cx="1295400" cy="369332"/>
          </a:xfrm>
          <a:prstGeom prst="rect">
            <a:avLst/>
          </a:prstGeom>
          <a:solidFill>
            <a:schemeClr val="accent1">
              <a:lumMod val="75000"/>
            </a:schemeClr>
          </a:solid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数据处理</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709980" y="105575"/>
            <a:ext cx="1295400" cy="369332"/>
          </a:xfrm>
          <a:prstGeom prst="rect">
            <a:avLst/>
          </a:prstGeom>
          <a:solidFill>
            <a:schemeClr val="bg1"/>
          </a:solidFill>
        </p:spPr>
        <p:txBody>
          <a:bodyPr wrap="square" rtlCol="0">
            <a:spAutoFit/>
          </a:bodyPr>
          <a:lstStyle/>
          <a:p>
            <a:r>
              <a:rPr lang="zh-CN" altLang="en-US" spc="300" dirty="0">
                <a:solidFill>
                  <a:schemeClr val="tx2">
                    <a:lumMod val="75000"/>
                  </a:schemeClr>
                </a:solidFill>
                <a:latin typeface="微软雅黑" panose="020B0503020204020204" pitchFamily="34" charset="-122"/>
                <a:ea typeface="微软雅黑" panose="020B0503020204020204" pitchFamily="34" charset="-122"/>
              </a:rPr>
              <a:t>实证分析</a:t>
            </a:r>
            <a:endParaRPr lang="zh-HK" altLang="en-US" spc="3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文献总结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48032"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043710"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79375" y="647914"/>
            <a:ext cx="1620957" cy="523220"/>
          </a:xfrm>
          <a:prstGeom prst="rect">
            <a:avLst/>
          </a:prstGeom>
          <a:noFill/>
        </p:spPr>
        <p:txBody>
          <a:bodyPr wrap="none" rtlCol="0">
            <a:spAutoFit/>
          </a:bodyPr>
          <a:lstStyle/>
          <a:p>
            <a:r>
              <a:rPr lang="zh-CN" altLang="en-US" sz="2800" dirty="0"/>
              <a:t>实证结果</a:t>
            </a:r>
          </a:p>
        </p:txBody>
      </p:sp>
      <p:sp>
        <p:nvSpPr>
          <p:cNvPr id="2" name="文本框 1"/>
          <p:cNvSpPr txBox="1"/>
          <p:nvPr/>
        </p:nvSpPr>
        <p:spPr>
          <a:xfrm>
            <a:off x="642503" y="1298477"/>
            <a:ext cx="7225055" cy="369332"/>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表 </a:t>
            </a:r>
            <a:r>
              <a:rPr lang="en-US" altLang="zh-CN" dirty="0">
                <a:latin typeface="黑体" panose="02010609060101010101" pitchFamily="49" charset="-122"/>
                <a:ea typeface="黑体" panose="02010609060101010101" pitchFamily="49" charset="-122"/>
              </a:rPr>
              <a:t>7-</a:t>
            </a:r>
            <a:r>
              <a:rPr lang="zh-CN" altLang="en-US" dirty="0">
                <a:latin typeface="黑体" panose="02010609060101010101" pitchFamily="49" charset="-122"/>
                <a:ea typeface="黑体" panose="02010609060101010101" pitchFamily="49" charset="-122"/>
              </a:rPr>
              <a:t>预测的利润再投资率</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来自表</a:t>
            </a:r>
            <a:r>
              <a:rPr lang="en-US" altLang="zh-CN" dirty="0">
                <a:latin typeface="黑体" panose="02010609060101010101" pitchFamily="49" charset="-122"/>
                <a:ea typeface="黑体" panose="02010609060101010101" pitchFamily="49" charset="-122"/>
              </a:rPr>
              <a:t>6</a:t>
            </a:r>
            <a:r>
              <a:rPr lang="zh-CN" altLang="en-US" dirty="0">
                <a:latin typeface="黑体" panose="02010609060101010101" pitchFamily="49" charset="-122"/>
                <a:ea typeface="黑体" panose="02010609060101010101" pitchFamily="49" charset="-122"/>
              </a:rPr>
              <a:t>中有序</a:t>
            </a:r>
            <a:r>
              <a:rPr lang="en-US" altLang="zh-CN" dirty="0" err="1">
                <a:latin typeface="黑体" panose="02010609060101010101" pitchFamily="49" charset="-122"/>
                <a:ea typeface="黑体" panose="02010609060101010101" pitchFamily="49" charset="-122"/>
              </a:rPr>
              <a:t>probit</a:t>
            </a:r>
            <a:r>
              <a:rPr lang="zh-CN" altLang="en-US" dirty="0">
                <a:latin typeface="黑体" panose="02010609060101010101" pitchFamily="49" charset="-122"/>
                <a:ea typeface="黑体" panose="02010609060101010101" pitchFamily="49" charset="-122"/>
              </a:rPr>
              <a:t>模型中的列</a:t>
            </a:r>
            <a:r>
              <a:rPr lang="en-US" altLang="zh-CN" dirty="0">
                <a:latin typeface="黑体" panose="02010609060101010101" pitchFamily="49" charset="-122"/>
                <a:ea typeface="黑体" panose="02010609060101010101" pitchFamily="49" charset="-122"/>
              </a:rPr>
              <a:t>6</a:t>
            </a:r>
            <a:r>
              <a:rPr lang="zh-CN" altLang="en-US" dirty="0">
                <a:latin typeface="黑体" panose="02010609060101010101" pitchFamily="49" charset="-122"/>
                <a:ea typeface="黑体" panose="02010609060101010101" pitchFamily="49" charset="-122"/>
              </a:rPr>
              <a:t>数据</a:t>
            </a:r>
            <a:endParaRPr lang="zh-CN" altLang="zh-CN" dirty="0">
              <a:latin typeface="黑体" panose="02010609060101010101" pitchFamily="49" charset="-122"/>
              <a:ea typeface="黑体" panose="02010609060101010101" pitchFamily="49" charset="-122"/>
            </a:endParaRPr>
          </a:p>
        </p:txBody>
      </p:sp>
      <p:pic>
        <p:nvPicPr>
          <p:cNvPr id="16" name="图片 15"/>
          <p:cNvPicPr/>
          <p:nvPr/>
        </p:nvPicPr>
        <p:blipFill>
          <a:blip r:embed="rId2"/>
          <a:stretch>
            <a:fillRect/>
          </a:stretch>
        </p:blipFill>
        <p:spPr>
          <a:xfrm>
            <a:off x="379375" y="1795152"/>
            <a:ext cx="7822090" cy="4182370"/>
          </a:xfrm>
          <a:prstGeom prst="rect">
            <a:avLst/>
          </a:prstGeom>
        </p:spPr>
      </p:pic>
    </p:spTree>
    <p:extLst>
      <p:ext uri="{BB962C8B-B14F-4D97-AF65-F5344CB8AC3E}">
        <p14:creationId xmlns:p14="http://schemas.microsoft.com/office/powerpoint/2010/main" val="3028976600"/>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50944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870477" y="1672490"/>
            <a:ext cx="2457595" cy="646331"/>
          </a:xfrm>
          <a:prstGeom prst="rect">
            <a:avLst/>
          </a:prstGeom>
          <a:noFill/>
        </p:spPr>
        <p:txBody>
          <a:bodyPr wrap="square" rtlCol="0">
            <a:spAutoFit/>
          </a:bodyPr>
          <a:lstStyle/>
          <a:p>
            <a:r>
              <a:rPr lang="zh-CN" altLang="en-US" sz="3600" b="1" spc="300" dirty="0">
                <a:solidFill>
                  <a:srgbClr val="666666"/>
                </a:solidFill>
                <a:latin typeface="微软雅黑" panose="020B0503020204020204" pitchFamily="34" charset="-122"/>
                <a:ea typeface="微软雅黑" panose="020B0503020204020204" pitchFamily="34" charset="-122"/>
              </a:rPr>
              <a:t>文献概述</a:t>
            </a:r>
            <a:endParaRPr lang="zh-HK" altLang="en-US" sz="3600" b="1" spc="300" dirty="0">
              <a:solidFill>
                <a:srgbClr val="666666"/>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5870478" y="2603386"/>
            <a:ext cx="2316918" cy="646331"/>
          </a:xfrm>
          <a:prstGeom prst="rect">
            <a:avLst/>
          </a:prstGeom>
          <a:noFill/>
        </p:spPr>
        <p:txBody>
          <a:bodyPr wrap="square" rtlCol="0">
            <a:spAutoFit/>
          </a:bodyPr>
          <a:lstStyle/>
          <a:p>
            <a:r>
              <a:rPr lang="zh-CN" altLang="en-US" sz="3600" b="1" spc="300" dirty="0">
                <a:solidFill>
                  <a:srgbClr val="666666"/>
                </a:solidFill>
                <a:latin typeface="微软雅黑" panose="020B0503020204020204" pitchFamily="34" charset="-122"/>
                <a:ea typeface="微软雅黑" panose="020B0503020204020204" pitchFamily="34" charset="-122"/>
              </a:rPr>
              <a:t>数据处理</a:t>
            </a:r>
            <a:endParaRPr lang="zh-HK" altLang="en-US" sz="3600" b="1" spc="300" dirty="0">
              <a:solidFill>
                <a:srgbClr val="666666"/>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5870478" y="3534282"/>
            <a:ext cx="2316918" cy="646331"/>
          </a:xfrm>
          <a:prstGeom prst="rect">
            <a:avLst/>
          </a:prstGeom>
          <a:noFill/>
        </p:spPr>
        <p:txBody>
          <a:bodyPr wrap="square" rtlCol="0">
            <a:spAutoFit/>
          </a:bodyPr>
          <a:lstStyle/>
          <a:p>
            <a:r>
              <a:rPr lang="zh-CN" altLang="en-US" sz="3600" b="1" spc="300" dirty="0">
                <a:solidFill>
                  <a:schemeClr val="tx1">
                    <a:lumMod val="65000"/>
                    <a:lumOff val="35000"/>
                  </a:schemeClr>
                </a:solidFill>
                <a:latin typeface="微软雅黑" panose="020B0503020204020204" pitchFamily="34" charset="-122"/>
                <a:ea typeface="微软雅黑" panose="020B0503020204020204" pitchFamily="34" charset="-122"/>
              </a:rPr>
              <a:t>实证分析</a:t>
            </a:r>
            <a:endParaRPr lang="zh-HK" altLang="en-US" sz="3600" b="1"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5870477" y="4424843"/>
            <a:ext cx="2316918" cy="646331"/>
          </a:xfrm>
          <a:prstGeom prst="rect">
            <a:avLst/>
          </a:prstGeom>
          <a:noFill/>
        </p:spPr>
        <p:txBody>
          <a:bodyPr wrap="square" rtlCol="0">
            <a:spAutoFit/>
          </a:bodyPr>
          <a:lstStyle/>
          <a:p>
            <a:r>
              <a:rPr lang="zh-CN" altLang="en-US" sz="3600" b="1" spc="300" dirty="0">
                <a:solidFill>
                  <a:schemeClr val="tx1">
                    <a:lumMod val="65000"/>
                    <a:lumOff val="35000"/>
                  </a:schemeClr>
                </a:solidFill>
                <a:latin typeface="微软雅黑" panose="020B0503020204020204" pitchFamily="34" charset="-122"/>
                <a:ea typeface="微软雅黑" panose="020B0503020204020204" pitchFamily="34" charset="-122"/>
              </a:rPr>
              <a:t>文献总结</a:t>
            </a:r>
            <a:endParaRPr lang="zh-HK" altLang="en-US" sz="3600" b="1"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8" name="图片 27"/>
          <p:cNvPicPr/>
          <p:nvPr/>
        </p:nvPicPr>
        <p:blipFill>
          <a:blip r:embed="rId2">
            <a:clrChange>
              <a:clrFrom>
                <a:srgbClr val="FFFFFF"/>
              </a:clrFrom>
              <a:clrTo>
                <a:srgbClr val="FFFFFF">
                  <a:alpha val="0"/>
                </a:srgbClr>
              </a:clrTo>
            </a:clrChange>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35765" y="674797"/>
            <a:ext cx="4822687" cy="5508406"/>
          </a:xfrm>
          <a:prstGeom prst="rect">
            <a:avLst/>
          </a:prstGeom>
        </p:spPr>
      </p:pic>
    </p:spTree>
    <p:extLst>
      <p:ext uri="{BB962C8B-B14F-4D97-AF65-F5344CB8AC3E}">
        <p14:creationId xmlns:p14="http://schemas.microsoft.com/office/powerpoint/2010/main" val="895829150"/>
      </p:ext>
    </p:extLst>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327405" cy="369332"/>
          </a:xfrm>
          <a:prstGeom prst="rect">
            <a:avLst/>
          </a:prstGeom>
          <a:solidFill>
            <a:schemeClr val="accent1">
              <a:lumMod val="75000"/>
            </a:schemeClr>
          </a:solid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文献概述</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52632" y="93911"/>
            <a:ext cx="1295400" cy="369332"/>
          </a:xfrm>
          <a:prstGeom prst="rect">
            <a:avLst/>
          </a:prstGeom>
          <a:solidFill>
            <a:schemeClr val="accent1">
              <a:lumMod val="75000"/>
            </a:schemeClr>
          </a:solid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数据处理</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709980" y="105575"/>
            <a:ext cx="1295400" cy="369332"/>
          </a:xfrm>
          <a:prstGeom prst="rect">
            <a:avLst/>
          </a:prstGeom>
          <a:solidFill>
            <a:schemeClr val="bg1"/>
          </a:solidFill>
        </p:spPr>
        <p:txBody>
          <a:bodyPr wrap="square" rtlCol="0">
            <a:spAutoFit/>
          </a:bodyPr>
          <a:lstStyle/>
          <a:p>
            <a:r>
              <a:rPr lang="zh-CN" altLang="en-US" spc="300" dirty="0">
                <a:solidFill>
                  <a:schemeClr val="tx2">
                    <a:lumMod val="75000"/>
                  </a:schemeClr>
                </a:solidFill>
                <a:latin typeface="微软雅黑" panose="020B0503020204020204" pitchFamily="34" charset="-122"/>
                <a:ea typeface="微软雅黑" panose="020B0503020204020204" pitchFamily="34" charset="-122"/>
              </a:rPr>
              <a:t>实证分析</a:t>
            </a:r>
            <a:endParaRPr lang="zh-HK" altLang="en-US" spc="3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文献总结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48032"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043710"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79375" y="647914"/>
            <a:ext cx="1620957" cy="523220"/>
          </a:xfrm>
          <a:prstGeom prst="rect">
            <a:avLst/>
          </a:prstGeom>
          <a:noFill/>
        </p:spPr>
        <p:txBody>
          <a:bodyPr wrap="none" rtlCol="0">
            <a:spAutoFit/>
          </a:bodyPr>
          <a:lstStyle/>
          <a:p>
            <a:r>
              <a:rPr lang="zh-CN" altLang="en-US" sz="2800" dirty="0"/>
              <a:t>实证结果</a:t>
            </a:r>
          </a:p>
        </p:txBody>
      </p:sp>
      <p:graphicFrame>
        <p:nvGraphicFramePr>
          <p:cNvPr id="15" name="图表 14">
            <a:extLst>
              <a:ext uri="{FF2B5EF4-FFF2-40B4-BE49-F238E27FC236}">
                <a16:creationId xmlns:a16="http://schemas.microsoft.com/office/drawing/2014/main" id="{0082643E-CC0C-40DA-973F-5BB0616715A9}"/>
              </a:ext>
            </a:extLst>
          </p:cNvPr>
          <p:cNvGraphicFramePr>
            <a:graphicFrameLocks/>
          </p:cNvGraphicFramePr>
          <p:nvPr>
            <p:extLst>
              <p:ext uri="{D42A27DB-BD31-4B8C-83A1-F6EECF244321}">
                <p14:modId xmlns:p14="http://schemas.microsoft.com/office/powerpoint/2010/main" val="326203055"/>
              </p:ext>
            </p:extLst>
          </p:nvPr>
        </p:nvGraphicFramePr>
        <p:xfrm>
          <a:off x="569631" y="1439465"/>
          <a:ext cx="7997593" cy="47081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6260130"/>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327405" cy="369332"/>
          </a:xfrm>
          <a:prstGeom prst="rect">
            <a:avLst/>
          </a:prstGeom>
          <a:solidFill>
            <a:schemeClr val="accent1">
              <a:lumMod val="75000"/>
            </a:schemeClr>
          </a:solid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文献概述</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52632" y="93911"/>
            <a:ext cx="1295400" cy="369332"/>
          </a:xfrm>
          <a:prstGeom prst="rect">
            <a:avLst/>
          </a:prstGeom>
          <a:solidFill>
            <a:schemeClr val="accent1">
              <a:lumMod val="75000"/>
            </a:schemeClr>
          </a:solid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数据处理</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709980" y="105575"/>
            <a:ext cx="1295400" cy="369332"/>
          </a:xfrm>
          <a:prstGeom prst="rect">
            <a:avLst/>
          </a:prstGeom>
          <a:solidFill>
            <a:schemeClr val="bg1"/>
          </a:solidFill>
        </p:spPr>
        <p:txBody>
          <a:bodyPr wrap="square" rtlCol="0">
            <a:spAutoFit/>
          </a:bodyPr>
          <a:lstStyle/>
          <a:p>
            <a:r>
              <a:rPr lang="zh-CN" altLang="en-US" spc="300" dirty="0">
                <a:solidFill>
                  <a:schemeClr val="tx2">
                    <a:lumMod val="75000"/>
                  </a:schemeClr>
                </a:solidFill>
                <a:latin typeface="微软雅黑" panose="020B0503020204020204" pitchFamily="34" charset="-122"/>
                <a:ea typeface="微软雅黑" panose="020B0503020204020204" pitchFamily="34" charset="-122"/>
              </a:rPr>
              <a:t>实证分析</a:t>
            </a:r>
            <a:endParaRPr lang="zh-HK" altLang="en-US" spc="3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文献总结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48032"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043710"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79375" y="647914"/>
            <a:ext cx="1980029" cy="523220"/>
          </a:xfrm>
          <a:prstGeom prst="rect">
            <a:avLst/>
          </a:prstGeom>
          <a:noFill/>
        </p:spPr>
        <p:txBody>
          <a:bodyPr wrap="none" rtlCol="0">
            <a:spAutoFit/>
          </a:bodyPr>
          <a:lstStyle/>
          <a:p>
            <a:r>
              <a:rPr lang="zh-CN" altLang="en-US" sz="2800" dirty="0"/>
              <a:t>稳健性检验</a:t>
            </a:r>
          </a:p>
        </p:txBody>
      </p:sp>
      <p:pic>
        <p:nvPicPr>
          <p:cNvPr id="16" name="图片 15"/>
          <p:cNvPicPr/>
          <p:nvPr/>
        </p:nvPicPr>
        <p:blipFill>
          <a:blip r:embed="rId2"/>
          <a:stretch>
            <a:fillRect/>
          </a:stretch>
        </p:blipFill>
        <p:spPr>
          <a:xfrm>
            <a:off x="1277209" y="1624818"/>
            <a:ext cx="6882851" cy="5233182"/>
          </a:xfrm>
          <a:prstGeom prst="rect">
            <a:avLst/>
          </a:prstGeom>
        </p:spPr>
      </p:pic>
      <p:sp>
        <p:nvSpPr>
          <p:cNvPr id="2" name="文本框 1"/>
          <p:cNvSpPr txBox="1"/>
          <p:nvPr/>
        </p:nvSpPr>
        <p:spPr>
          <a:xfrm>
            <a:off x="642503" y="1255486"/>
            <a:ext cx="8379217" cy="369332"/>
          </a:xfrm>
          <a:prstGeom prst="rect">
            <a:avLst/>
          </a:prstGeom>
          <a:noFill/>
        </p:spPr>
        <p:txBody>
          <a:bodyPr wrap="none" rtlCol="0">
            <a:spAutoFit/>
          </a:bodyPr>
          <a:lstStyle/>
          <a:p>
            <a:r>
              <a:rPr lang="zh-CN" altLang="zh-CN" dirty="0">
                <a:latin typeface="黑体" panose="02010609060101010101" pitchFamily="49" charset="-122"/>
                <a:ea typeface="黑体" panose="02010609060101010101" pitchFamily="49" charset="-122"/>
              </a:rPr>
              <a:t>表 </a:t>
            </a:r>
            <a:r>
              <a:rPr lang="en-US" altLang="zh-CN" dirty="0">
                <a:latin typeface="黑体" panose="02010609060101010101" pitchFamily="49" charset="-122"/>
                <a:ea typeface="黑体" panose="02010609060101010101" pitchFamily="49" charset="-122"/>
              </a:rPr>
              <a:t>8-1996</a:t>
            </a:r>
            <a:r>
              <a:rPr lang="zh-CN" altLang="zh-CN" dirty="0">
                <a:latin typeface="黑体" panose="02010609060101010101" pitchFamily="49" charset="-122"/>
                <a:ea typeface="黑体" panose="02010609060101010101" pitchFamily="49" charset="-122"/>
              </a:rPr>
              <a:t>年再投资利率的有序</a:t>
            </a:r>
            <a:r>
              <a:rPr lang="en-US" altLang="zh-CN" dirty="0" err="1">
                <a:latin typeface="黑体" panose="02010609060101010101" pitchFamily="49" charset="-122"/>
                <a:ea typeface="黑体" panose="02010609060101010101" pitchFamily="49" charset="-122"/>
              </a:rPr>
              <a:t>probits</a:t>
            </a:r>
            <a:r>
              <a:rPr lang="zh-CN" altLang="zh-CN" dirty="0">
                <a:latin typeface="黑体" panose="02010609060101010101" pitchFamily="49" charset="-122"/>
                <a:ea typeface="黑体" panose="02010609060101010101" pitchFamily="49" charset="-122"/>
              </a:rPr>
              <a:t>模型结果：以</a:t>
            </a:r>
            <a:r>
              <a:rPr lang="en-US" altLang="zh-CN" dirty="0">
                <a:latin typeface="黑体" panose="02010609060101010101" pitchFamily="49" charset="-122"/>
                <a:ea typeface="黑体" panose="02010609060101010101" pitchFamily="49" charset="-122"/>
              </a:rPr>
              <a:t>5</a:t>
            </a:r>
            <a:r>
              <a:rPr lang="zh-CN" altLang="zh-CN" dirty="0">
                <a:latin typeface="黑体" panose="02010609060101010101" pitchFamily="49" charset="-122"/>
                <a:ea typeface="黑体" panose="02010609060101010101" pitchFamily="49" charset="-122"/>
              </a:rPr>
              <a:t>个国家中的初创企业为样本</a:t>
            </a:r>
          </a:p>
        </p:txBody>
      </p:sp>
    </p:spTree>
    <p:extLst>
      <p:ext uri="{BB962C8B-B14F-4D97-AF65-F5344CB8AC3E}">
        <p14:creationId xmlns:p14="http://schemas.microsoft.com/office/powerpoint/2010/main" val="560423224"/>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微软雅黑" panose="020B0503020204020204" pitchFamily="34" charset="-122"/>
                  <a:ea typeface="微软雅黑" panose="020B0503020204020204" pitchFamily="34" charset="-122"/>
                </a:rPr>
                <a:t>文献总结</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990903937"/>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327405" cy="369332"/>
          </a:xfrm>
          <a:prstGeom prst="rect">
            <a:avLst/>
          </a:prstGeom>
          <a:solidFill>
            <a:schemeClr val="accent1">
              <a:lumMod val="75000"/>
            </a:schemeClr>
          </a:solid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文献概述</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52632" y="93911"/>
            <a:ext cx="1295400" cy="369332"/>
          </a:xfrm>
          <a:prstGeom prst="rect">
            <a:avLst/>
          </a:prstGeom>
          <a:solidFill>
            <a:schemeClr val="accent1">
              <a:lumMod val="75000"/>
            </a:schemeClr>
          </a:solid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数据处理</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709980" y="105575"/>
            <a:ext cx="1295400" cy="369332"/>
          </a:xfrm>
          <a:prstGeom prst="rect">
            <a:avLst/>
          </a:prstGeom>
          <a:solidFill>
            <a:schemeClr val="accent1">
              <a:lumMod val="75000"/>
            </a:schemeClr>
          </a:solid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实证分析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4043710" y="93911"/>
            <a:ext cx="1295400" cy="369332"/>
          </a:xfrm>
          <a:prstGeom prst="rect">
            <a:avLst/>
          </a:prstGeom>
          <a:solidFill>
            <a:schemeClr val="bg1"/>
          </a:solidFill>
        </p:spPr>
        <p:txBody>
          <a:bodyPr wrap="square" rtlCol="0">
            <a:spAutoFit/>
          </a:bodyPr>
          <a:lstStyle/>
          <a:p>
            <a:r>
              <a:rPr lang="zh-CN" altLang="en-US" spc="300" dirty="0">
                <a:solidFill>
                  <a:schemeClr val="bg2">
                    <a:lumMod val="50000"/>
                  </a:schemeClr>
                </a:solidFill>
                <a:latin typeface="微软雅黑" panose="020B0503020204020204" pitchFamily="34" charset="-122"/>
                <a:ea typeface="微软雅黑" panose="020B0503020204020204" pitchFamily="34" charset="-122"/>
              </a:rPr>
              <a:t>文献总结</a:t>
            </a:r>
            <a:endParaRPr lang="zh-HK" altLang="en-US" spc="3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48032"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043710"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79375" y="647914"/>
            <a:ext cx="1620957" cy="523220"/>
          </a:xfrm>
          <a:prstGeom prst="rect">
            <a:avLst/>
          </a:prstGeom>
          <a:noFill/>
        </p:spPr>
        <p:txBody>
          <a:bodyPr wrap="none" rtlCol="0">
            <a:spAutoFit/>
          </a:bodyPr>
          <a:lstStyle/>
          <a:p>
            <a:r>
              <a:rPr lang="zh-CN" altLang="en-US" sz="2800" dirty="0"/>
              <a:t>不足之处</a:t>
            </a:r>
          </a:p>
        </p:txBody>
      </p:sp>
      <p:sp>
        <p:nvSpPr>
          <p:cNvPr id="15" name="矩形 14"/>
          <p:cNvSpPr/>
          <p:nvPr/>
        </p:nvSpPr>
        <p:spPr>
          <a:xfrm>
            <a:off x="161778" y="1271763"/>
            <a:ext cx="8820443" cy="5093702"/>
          </a:xfrm>
          <a:prstGeom prst="rect">
            <a:avLst/>
          </a:prstGeom>
        </p:spPr>
        <p:txBody>
          <a:bodyPr wrap="square">
            <a:spAutoFit/>
          </a:bodyPr>
          <a:lstStyle/>
          <a:p>
            <a:pPr indent="304800" algn="just">
              <a:lnSpc>
                <a:spcPct val="125000"/>
              </a:lnSpc>
              <a:spcAft>
                <a:spcPts val="600"/>
              </a:spcAft>
            </a:pPr>
            <a:r>
              <a:rPr lang="en-US" altLang="zh-CN" sz="2000" kern="100" dirty="0">
                <a:latin typeface="黑体" panose="02010609060101010101" pitchFamily="49" charset="-122"/>
                <a:ea typeface="黑体" panose="02010609060101010101" pitchFamily="49" charset="-122"/>
                <a:cs typeface="Times New Roman" panose="02020603050405020304" pitchFamily="18" charset="0"/>
              </a:rPr>
              <a:t>1.</a:t>
            </a: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文献假设产权对公司的投资决策是外生的，但至少有两个理由说明这可能不是个有效假设。</a:t>
            </a:r>
            <a:endParaRPr lang="en-US" altLang="zh-CN" sz="2000" kern="100" dirty="0">
              <a:latin typeface="黑体" panose="02010609060101010101" pitchFamily="49" charset="-122"/>
              <a:ea typeface="黑体" panose="02010609060101010101" pitchFamily="49" charset="-122"/>
              <a:cs typeface="Times New Roman" panose="02020603050405020304" pitchFamily="18" charset="0"/>
            </a:endParaRPr>
          </a:p>
          <a:p>
            <a:pPr indent="304800" algn="just">
              <a:lnSpc>
                <a:spcPct val="125000"/>
              </a:lnSpc>
              <a:spcAft>
                <a:spcPts val="600"/>
              </a:spcAft>
            </a:pP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①更高的投资率可能导致更安全的产权</a:t>
            </a:r>
            <a:endParaRPr lang="en-US" altLang="zh-CN" sz="2000" kern="100" dirty="0">
              <a:latin typeface="黑体" panose="02010609060101010101" pitchFamily="49" charset="-122"/>
              <a:ea typeface="黑体" panose="02010609060101010101" pitchFamily="49" charset="-122"/>
              <a:cs typeface="Times New Roman" panose="02020603050405020304" pitchFamily="18" charset="0"/>
            </a:endParaRPr>
          </a:p>
          <a:p>
            <a:pPr indent="304800" algn="just">
              <a:lnSpc>
                <a:spcPct val="125000"/>
              </a:lnSpc>
              <a:spcAft>
                <a:spcPts val="600"/>
              </a:spcAft>
            </a:pP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②较高的再投资率和更安全的产权可能都反映了管理者回答人的乐观情绪的可能性，管理者也可能通过说明产权的不安全性来试图证明他们不愿意来投资</a:t>
            </a:r>
            <a:endParaRPr lang="en-US" altLang="zh-CN" sz="2000" kern="100" dirty="0">
              <a:latin typeface="黑体" panose="02010609060101010101" pitchFamily="49" charset="-122"/>
              <a:ea typeface="黑体" panose="02010609060101010101" pitchFamily="49" charset="-122"/>
              <a:cs typeface="Times New Roman" panose="02020603050405020304" pitchFamily="18" charset="0"/>
            </a:endParaRPr>
          </a:p>
          <a:p>
            <a:pPr indent="304800" algn="just">
              <a:lnSpc>
                <a:spcPct val="125000"/>
              </a:lnSpc>
              <a:spcAft>
                <a:spcPts val="600"/>
              </a:spcAft>
            </a:pPr>
            <a:r>
              <a:rPr lang="en-US" altLang="zh-CN" sz="2000" kern="100" dirty="0">
                <a:latin typeface="黑体" panose="02010609060101010101" pitchFamily="49" charset="-122"/>
                <a:ea typeface="黑体" panose="02010609060101010101" pitchFamily="49" charset="-122"/>
                <a:cs typeface="Times New Roman" panose="02020603050405020304" pitchFamily="18" charset="0"/>
              </a:rPr>
              <a:t>2.</a:t>
            </a: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回归系数可能低估了产权不安全的影响。</a:t>
            </a:r>
            <a:endParaRPr lang="en-US" altLang="zh-CN" sz="2000" kern="100" dirty="0">
              <a:latin typeface="黑体" panose="02010609060101010101" pitchFamily="49" charset="-122"/>
              <a:ea typeface="黑体" panose="02010609060101010101" pitchFamily="49" charset="-122"/>
              <a:cs typeface="Times New Roman" panose="02020603050405020304" pitchFamily="18" charset="0"/>
            </a:endParaRPr>
          </a:p>
          <a:p>
            <a:pPr indent="304800" algn="just">
              <a:lnSpc>
                <a:spcPct val="125000"/>
              </a:lnSpc>
              <a:spcAft>
                <a:spcPts val="600"/>
              </a:spcAft>
            </a:pP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①我们的样本中忽略了失败的企业和潜在的被进入门槛拦住的公司，这两个都反映了产权的不安全性。</a:t>
            </a:r>
            <a:endParaRPr lang="en-US" altLang="zh-CN" sz="2000" kern="100" dirty="0">
              <a:latin typeface="黑体" panose="02010609060101010101" pitchFamily="49" charset="-122"/>
              <a:ea typeface="黑体" panose="02010609060101010101" pitchFamily="49" charset="-122"/>
              <a:cs typeface="Times New Roman" panose="02020603050405020304" pitchFamily="18" charset="0"/>
            </a:endParaRPr>
          </a:p>
          <a:p>
            <a:pPr indent="304800" algn="just">
              <a:lnSpc>
                <a:spcPct val="125000"/>
              </a:lnSpc>
              <a:spcAft>
                <a:spcPts val="600"/>
              </a:spcAft>
            </a:pP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②由于我们的回归主要看企业的边际投资决策在现有活动曲线的决定因素，我们不能排除接受部门间失真的可能。（比如安全性低的行业被企业家们回避了，某一因素易受产权安全影响，那么这一因素密集型的行业也会受影响）</a:t>
            </a:r>
            <a:endParaRPr lang="en-US" altLang="zh-CN" sz="2000" kern="1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439421826"/>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327405" cy="369332"/>
          </a:xfrm>
          <a:prstGeom prst="rect">
            <a:avLst/>
          </a:prstGeom>
          <a:solidFill>
            <a:schemeClr val="accent1">
              <a:lumMod val="75000"/>
            </a:schemeClr>
          </a:solid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文献概述</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52632" y="93911"/>
            <a:ext cx="1295400" cy="369332"/>
          </a:xfrm>
          <a:prstGeom prst="rect">
            <a:avLst/>
          </a:prstGeom>
          <a:solidFill>
            <a:schemeClr val="accent1">
              <a:lumMod val="75000"/>
            </a:schemeClr>
          </a:solid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数据处理</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709980" y="105575"/>
            <a:ext cx="1295400" cy="369332"/>
          </a:xfrm>
          <a:prstGeom prst="rect">
            <a:avLst/>
          </a:prstGeom>
          <a:solidFill>
            <a:schemeClr val="accent1">
              <a:lumMod val="75000"/>
            </a:schemeClr>
          </a:solid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实证分析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4043710" y="93911"/>
            <a:ext cx="1295400" cy="369332"/>
          </a:xfrm>
          <a:prstGeom prst="rect">
            <a:avLst/>
          </a:prstGeom>
          <a:solidFill>
            <a:schemeClr val="bg1"/>
          </a:solidFill>
        </p:spPr>
        <p:txBody>
          <a:bodyPr wrap="square" rtlCol="0">
            <a:spAutoFit/>
          </a:bodyPr>
          <a:lstStyle/>
          <a:p>
            <a:r>
              <a:rPr lang="zh-CN" altLang="en-US" spc="300" dirty="0">
                <a:solidFill>
                  <a:schemeClr val="bg2">
                    <a:lumMod val="50000"/>
                  </a:schemeClr>
                </a:solidFill>
                <a:latin typeface="微软雅黑" panose="020B0503020204020204" pitchFamily="34" charset="-122"/>
                <a:ea typeface="微软雅黑" panose="020B0503020204020204" pitchFamily="34" charset="-122"/>
              </a:rPr>
              <a:t>文献总结</a:t>
            </a:r>
            <a:endParaRPr lang="zh-HK" altLang="en-US" spc="3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48032"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043710"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79375" y="647914"/>
            <a:ext cx="902811" cy="523220"/>
          </a:xfrm>
          <a:prstGeom prst="rect">
            <a:avLst/>
          </a:prstGeom>
          <a:noFill/>
        </p:spPr>
        <p:txBody>
          <a:bodyPr wrap="none" rtlCol="0">
            <a:spAutoFit/>
          </a:bodyPr>
          <a:lstStyle/>
          <a:p>
            <a:r>
              <a:rPr lang="zh-CN" altLang="en-US" sz="2800" dirty="0"/>
              <a:t>结论</a:t>
            </a:r>
          </a:p>
        </p:txBody>
      </p:sp>
      <p:sp>
        <p:nvSpPr>
          <p:cNvPr id="15" name="矩形 14"/>
          <p:cNvSpPr/>
          <p:nvPr/>
        </p:nvSpPr>
        <p:spPr>
          <a:xfrm>
            <a:off x="161778" y="1271763"/>
            <a:ext cx="8820443" cy="5170646"/>
          </a:xfrm>
          <a:prstGeom prst="rect">
            <a:avLst/>
          </a:prstGeom>
        </p:spPr>
        <p:txBody>
          <a:bodyPr wrap="square">
            <a:spAutoFit/>
          </a:bodyPr>
          <a:lstStyle/>
          <a:p>
            <a:pPr indent="304800" algn="just">
              <a:lnSpc>
                <a:spcPct val="125000"/>
              </a:lnSpc>
              <a:spcAft>
                <a:spcPts val="600"/>
              </a:spcAft>
            </a:pPr>
            <a:r>
              <a:rPr lang="en-US" altLang="zh-CN" sz="2000" kern="100" dirty="0">
                <a:latin typeface="黑体" panose="02010609060101010101" pitchFamily="49" charset="-122"/>
                <a:ea typeface="黑体" panose="02010609060101010101" pitchFamily="49" charset="-122"/>
                <a:cs typeface="Times New Roman" panose="02020603050405020304" pitchFamily="18" charset="0"/>
              </a:rPr>
              <a:t>1.</a:t>
            </a: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公司的投资受产权安全感影响</a:t>
            </a:r>
            <a:endParaRPr lang="en-US" altLang="zh-CN" sz="2000" kern="100" dirty="0">
              <a:latin typeface="黑体" panose="02010609060101010101" pitchFamily="49" charset="-122"/>
              <a:ea typeface="黑体" panose="02010609060101010101" pitchFamily="49" charset="-122"/>
              <a:cs typeface="Times New Roman" panose="02020603050405020304" pitchFamily="18" charset="0"/>
            </a:endParaRPr>
          </a:p>
          <a:p>
            <a:pPr indent="304800" algn="just">
              <a:lnSpc>
                <a:spcPct val="125000"/>
              </a:lnSpc>
              <a:spcAft>
                <a:spcPts val="600"/>
              </a:spcAft>
            </a:pP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①国家层面看：俄罗斯和乌克兰的再投资率比波兰、罗马尼亚、斯洛伐克低，其法院信任度较低，产权较不安全。</a:t>
            </a:r>
            <a:endParaRPr lang="en-US" altLang="zh-CN" sz="2000" kern="100" dirty="0">
              <a:latin typeface="黑体" panose="02010609060101010101" pitchFamily="49" charset="-122"/>
              <a:ea typeface="黑体" panose="02010609060101010101" pitchFamily="49" charset="-122"/>
              <a:cs typeface="Times New Roman" panose="02020603050405020304" pitchFamily="18" charset="0"/>
            </a:endParaRPr>
          </a:p>
          <a:p>
            <a:pPr indent="304800" algn="just">
              <a:lnSpc>
                <a:spcPct val="125000"/>
              </a:lnSpc>
              <a:spcAft>
                <a:spcPts val="600"/>
              </a:spcAft>
            </a:pP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②公司层面看：那些具有最低安全性产权的企业家利润再投资率</a:t>
            </a:r>
            <a:r>
              <a:rPr lang="en-US" altLang="zh-CN" sz="2000" kern="100" dirty="0">
                <a:latin typeface="黑体" panose="02010609060101010101" pitchFamily="49" charset="-122"/>
                <a:ea typeface="黑体" panose="02010609060101010101" pitchFamily="49" charset="-122"/>
                <a:cs typeface="Times New Roman" panose="02020603050405020304" pitchFamily="18" charset="0"/>
              </a:rPr>
              <a:t>32%</a:t>
            </a: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，具有最高安全性产权的企业家利润再投资率高达</a:t>
            </a:r>
            <a:r>
              <a:rPr lang="en-US" altLang="zh-CN" sz="2000" kern="100" dirty="0">
                <a:latin typeface="黑体" panose="02010609060101010101" pitchFamily="49" charset="-122"/>
                <a:ea typeface="黑体" panose="02010609060101010101" pitchFamily="49" charset="-122"/>
                <a:cs typeface="Times New Roman" panose="02020603050405020304" pitchFamily="18" charset="0"/>
              </a:rPr>
              <a:t>56%</a:t>
            </a: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a:t>
            </a:r>
            <a:endParaRPr lang="en-US" altLang="zh-CN" sz="2000" kern="100" dirty="0">
              <a:latin typeface="黑体" panose="02010609060101010101" pitchFamily="49" charset="-122"/>
              <a:ea typeface="黑体" panose="02010609060101010101" pitchFamily="49" charset="-122"/>
              <a:cs typeface="Times New Roman" panose="02020603050405020304" pitchFamily="18" charset="0"/>
            </a:endParaRPr>
          </a:p>
          <a:p>
            <a:pPr indent="304800" algn="just">
              <a:lnSpc>
                <a:spcPct val="125000"/>
              </a:lnSpc>
              <a:spcAft>
                <a:spcPts val="600"/>
              </a:spcAft>
            </a:pPr>
            <a:r>
              <a:rPr lang="en-US" altLang="zh-CN" sz="2000" kern="100" dirty="0">
                <a:latin typeface="黑体" panose="02010609060101010101" pitchFamily="49" charset="-122"/>
                <a:ea typeface="黑体" panose="02010609060101010101" pitchFamily="49" charset="-122"/>
                <a:cs typeface="Times New Roman" panose="02020603050405020304" pitchFamily="18" charset="0"/>
              </a:rPr>
              <a:t>2.</a:t>
            </a: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到现在为止外部融资对私营企业的发展并不是绝对必要的，产权安全性对投资是必要也是足够（唯一）的。</a:t>
            </a:r>
            <a:endParaRPr lang="en-US" altLang="zh-CN" sz="2000" kern="100" dirty="0">
              <a:latin typeface="黑体" panose="02010609060101010101" pitchFamily="49" charset="-122"/>
              <a:ea typeface="黑体" panose="02010609060101010101" pitchFamily="49" charset="-122"/>
              <a:cs typeface="Times New Roman" panose="02020603050405020304" pitchFamily="18" charset="0"/>
            </a:endParaRPr>
          </a:p>
          <a:p>
            <a:pPr indent="304800" algn="just">
              <a:lnSpc>
                <a:spcPct val="125000"/>
              </a:lnSpc>
              <a:spcAft>
                <a:spcPts val="600"/>
              </a:spcAft>
            </a:pP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①产权的不安全意味着公司投资的动机有限。</a:t>
            </a:r>
            <a:endParaRPr lang="en-US" altLang="zh-CN" sz="2000" kern="100" dirty="0">
              <a:latin typeface="黑体" panose="02010609060101010101" pitchFamily="49" charset="-122"/>
              <a:ea typeface="黑体" panose="02010609060101010101" pitchFamily="49" charset="-122"/>
              <a:cs typeface="Times New Roman" panose="02020603050405020304" pitchFamily="18" charset="0"/>
            </a:endParaRPr>
          </a:p>
          <a:p>
            <a:pPr indent="304800" algn="just">
              <a:lnSpc>
                <a:spcPct val="125000"/>
              </a:lnSpc>
              <a:spcAft>
                <a:spcPts val="600"/>
              </a:spcAft>
            </a:pP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②在所有这些转型期经济体中的早期进入者的高利润意味着只要公司想要就能实现投资。</a:t>
            </a:r>
            <a:endParaRPr lang="en-US" altLang="zh-CN" sz="2000" kern="100" dirty="0">
              <a:latin typeface="黑体" panose="02010609060101010101" pitchFamily="49" charset="-122"/>
              <a:ea typeface="黑体" panose="02010609060101010101" pitchFamily="49" charset="-122"/>
              <a:cs typeface="Times New Roman" panose="02020603050405020304" pitchFamily="18" charset="0"/>
            </a:endParaRPr>
          </a:p>
          <a:p>
            <a:pPr indent="304800" algn="just">
              <a:lnSpc>
                <a:spcPct val="125000"/>
              </a:lnSpc>
              <a:spcAft>
                <a:spcPts val="600"/>
              </a:spcAft>
            </a:pPr>
            <a:r>
              <a:rPr lang="en-US" altLang="zh-CN" sz="2000" kern="100" dirty="0">
                <a:latin typeface="黑体" panose="02010609060101010101" pitchFamily="49" charset="-122"/>
                <a:ea typeface="黑体" panose="02010609060101010101" pitchFamily="49" charset="-122"/>
                <a:cs typeface="Times New Roman" panose="02020603050405020304" pitchFamily="18" charset="0"/>
              </a:rPr>
              <a:t>3.</a:t>
            </a: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虽然企业在我们调查的时间内对外部融资的需求不大，当这些经济体发展市场支持机构时他们将开始需要获得信贷。</a:t>
            </a:r>
            <a:endParaRPr lang="en-US" altLang="zh-CN" sz="2000" kern="1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138270423"/>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a:latin typeface="微软雅黑" panose="020B0503020204020204" pitchFamily="34" charset="-122"/>
                <a:ea typeface="微软雅黑" panose="020B0503020204020204" pitchFamily="34" charset="-122"/>
              </a:rPr>
              <a:t>THANKS</a:t>
            </a:r>
            <a:endParaRPr lang="zh-HK" altLang="en-US" sz="6600" b="1" spc="300" dirty="0">
              <a:latin typeface="微软雅黑" panose="020B0503020204020204" pitchFamily="34" charset="-122"/>
              <a:ea typeface="微软雅黑" panose="020B0503020204020204" pitchFamily="34" charset="-122"/>
            </a:endParaRPr>
          </a:p>
        </p:txBody>
      </p:sp>
      <p:grpSp>
        <p:nvGrpSpPr>
          <p:cNvPr id="7" name="Group 4"/>
          <p:cNvGrpSpPr>
            <a:grpSpLocks noChangeAspect="1"/>
          </p:cNvGrpSpPr>
          <p:nvPr/>
        </p:nvGrpSpPr>
        <p:grpSpPr bwMode="auto">
          <a:xfrm>
            <a:off x="3648075" y="1637910"/>
            <a:ext cx="1847850" cy="1720986"/>
            <a:chOff x="1164" y="687"/>
            <a:chExt cx="3219" cy="2998"/>
          </a:xfrm>
          <a:solidFill>
            <a:srgbClr val="0174AB"/>
          </a:solidFill>
        </p:grpSpPr>
        <p:sp>
          <p:nvSpPr>
            <p:cNvPr id="10"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Tree>
    <p:extLst>
      <p:ext uri="{BB962C8B-B14F-4D97-AF65-F5344CB8AC3E}">
        <p14:creationId xmlns:p14="http://schemas.microsoft.com/office/powerpoint/2010/main" val="1056854996"/>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微软雅黑" panose="020B0503020204020204" pitchFamily="34" charset="-122"/>
                  <a:ea typeface="微软雅黑" panose="020B0503020204020204" pitchFamily="34" charset="-122"/>
                </a:rPr>
                <a:t>文献概述</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218175742"/>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280392"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文献概述</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数据处理</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实证分析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文献总结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50800" y="1372835"/>
            <a:ext cx="8820443" cy="1708160"/>
          </a:xfrm>
          <a:prstGeom prst="rect">
            <a:avLst/>
          </a:prstGeom>
        </p:spPr>
        <p:txBody>
          <a:bodyPr wrap="square">
            <a:spAutoFit/>
          </a:bodyPr>
          <a:lstStyle/>
          <a:p>
            <a:pPr indent="304800" algn="just">
              <a:lnSpc>
                <a:spcPct val="125000"/>
              </a:lnSpc>
              <a:spcAft>
                <a:spcPts val="600"/>
              </a:spcAft>
            </a:pPr>
            <a:r>
              <a:rPr lang="en-US" altLang="zh-CN" sz="2000" kern="100" dirty="0">
                <a:latin typeface="黑体" panose="02010609060101010101" pitchFamily="49" charset="-122"/>
                <a:ea typeface="黑体" panose="02010609060101010101" pitchFamily="49" charset="-122"/>
                <a:cs typeface="Times New Roman" panose="02020603050405020304" pitchFamily="18" charset="0"/>
              </a:rPr>
              <a:t>From a survey of new firms in post-communist countries, we </a:t>
            </a:r>
            <a:r>
              <a:rPr lang="en-US" altLang="zh-CN" sz="2000" kern="100" dirty="0">
                <a:latin typeface="黑体" panose="02010609060101010101" pitchFamily="49" charset="-122"/>
                <a:ea typeface="黑体" panose="02010609060101010101" pitchFamily="49" charset="-122"/>
                <a:cs typeface="宋体" panose="02010600030101010101" pitchFamily="2" charset="-122"/>
              </a:rPr>
              <a:t>fi</a:t>
            </a:r>
            <a:r>
              <a:rPr lang="en-US" altLang="zh-CN" sz="2000" kern="100" dirty="0">
                <a:latin typeface="黑体" panose="02010609060101010101" pitchFamily="49" charset="-122"/>
                <a:ea typeface="黑体" panose="02010609060101010101" pitchFamily="49" charset="-122"/>
                <a:cs typeface="Times New Roman" panose="02020603050405020304" pitchFamily="18" charset="0"/>
              </a:rPr>
              <a:t>nd that weak property rights discourage </a:t>
            </a:r>
            <a:r>
              <a:rPr lang="en-US" altLang="zh-CN" sz="2000" kern="100" dirty="0">
                <a:latin typeface="黑体" panose="02010609060101010101" pitchFamily="49" charset="-122"/>
                <a:ea typeface="黑体" panose="02010609060101010101" pitchFamily="49" charset="-122"/>
                <a:cs typeface="宋体" panose="02010600030101010101" pitchFamily="2" charset="-122"/>
              </a:rPr>
              <a:t>fi</a:t>
            </a:r>
            <a:r>
              <a:rPr lang="en-US" altLang="zh-CN" sz="2000" kern="100" dirty="0">
                <a:latin typeface="黑体" panose="02010609060101010101" pitchFamily="49" charset="-122"/>
                <a:ea typeface="黑体" panose="02010609060101010101" pitchFamily="49" charset="-122"/>
                <a:cs typeface="Times New Roman" panose="02020603050405020304" pitchFamily="18" charset="0"/>
              </a:rPr>
              <a:t>rms from reinvesting their profits, even when bank loans are available.</a:t>
            </a:r>
            <a:endParaRPr lang="zh-CN" altLang="zh-CN" sz="2000" kern="100" dirty="0">
              <a:latin typeface="黑体" panose="02010609060101010101" pitchFamily="49" charset="-122"/>
              <a:ea typeface="黑体" panose="02010609060101010101" pitchFamily="49" charset="-122"/>
              <a:cs typeface="Times New Roman" panose="02020603050405020304" pitchFamily="18" charset="0"/>
            </a:endParaRPr>
          </a:p>
          <a:p>
            <a:pPr indent="304800" algn="just">
              <a:lnSpc>
                <a:spcPct val="125000"/>
              </a:lnSpc>
              <a:spcAft>
                <a:spcPts val="600"/>
              </a:spcAft>
            </a:pPr>
            <a:r>
              <a:rPr lang="zh-CN" altLang="zh-CN" sz="2000" kern="100" dirty="0">
                <a:latin typeface="黑体" panose="02010609060101010101" pitchFamily="49" charset="-122"/>
                <a:ea typeface="黑体" panose="02010609060101010101" pitchFamily="49" charset="-122"/>
                <a:cs typeface="Times New Roman" panose="02020603050405020304" pitchFamily="18" charset="0"/>
              </a:rPr>
              <a:t>即使银行可以提供贷款，弱势产权依旧不利于企业把利润拿出来再投资。</a:t>
            </a:r>
          </a:p>
        </p:txBody>
      </p:sp>
      <p:sp>
        <p:nvSpPr>
          <p:cNvPr id="3" name="文本框 2"/>
          <p:cNvSpPr txBox="1"/>
          <p:nvPr/>
        </p:nvSpPr>
        <p:spPr>
          <a:xfrm>
            <a:off x="331396" y="703384"/>
            <a:ext cx="1620957" cy="523220"/>
          </a:xfrm>
          <a:prstGeom prst="rect">
            <a:avLst/>
          </a:prstGeom>
          <a:noFill/>
        </p:spPr>
        <p:txBody>
          <a:bodyPr wrap="none" rtlCol="0">
            <a:spAutoFit/>
          </a:bodyPr>
          <a:lstStyle/>
          <a:p>
            <a:r>
              <a:rPr lang="zh-CN" altLang="en-US" sz="2800" dirty="0"/>
              <a:t>核心摘要</a:t>
            </a:r>
          </a:p>
        </p:txBody>
      </p:sp>
      <p:sp>
        <p:nvSpPr>
          <p:cNvPr id="15" name="文本框 14"/>
          <p:cNvSpPr txBox="1"/>
          <p:nvPr/>
        </p:nvSpPr>
        <p:spPr>
          <a:xfrm>
            <a:off x="331396" y="3128789"/>
            <a:ext cx="1620957" cy="523220"/>
          </a:xfrm>
          <a:prstGeom prst="rect">
            <a:avLst/>
          </a:prstGeom>
          <a:noFill/>
        </p:spPr>
        <p:txBody>
          <a:bodyPr wrap="none" rtlCol="0">
            <a:spAutoFit/>
          </a:bodyPr>
          <a:lstStyle/>
          <a:p>
            <a:r>
              <a:rPr lang="zh-CN" altLang="en-US" sz="2800" dirty="0"/>
              <a:t>主要框架</a:t>
            </a:r>
          </a:p>
        </p:txBody>
      </p:sp>
      <p:sp>
        <p:nvSpPr>
          <p:cNvPr id="4" name="文本框 3"/>
          <p:cNvSpPr txBox="1"/>
          <p:nvPr/>
        </p:nvSpPr>
        <p:spPr>
          <a:xfrm>
            <a:off x="331396" y="3699803"/>
            <a:ext cx="8073044" cy="2400657"/>
          </a:xfrm>
          <a:prstGeom prst="rect">
            <a:avLst/>
          </a:prstGeom>
          <a:noFill/>
        </p:spPr>
        <p:txBody>
          <a:bodyPr wrap="square" rtlCol="0">
            <a:spAutoFit/>
          </a:bodyPr>
          <a:lstStyle/>
          <a:p>
            <a:pPr>
              <a:lnSpc>
                <a:spcPct val="150000"/>
              </a:lnSpc>
            </a:pPr>
            <a:r>
              <a:rPr lang="zh-CN" altLang="zh-CN" sz="2000" dirty="0">
                <a:latin typeface="黑体" panose="02010609060101010101" pitchFamily="49" charset="-122"/>
                <a:ea typeface="黑体" panose="02010609060101010101" pitchFamily="49" charset="-122"/>
              </a:rPr>
              <a:t>文献主体为两部分：</a:t>
            </a:r>
          </a:p>
          <a:p>
            <a:pPr>
              <a:lnSpc>
                <a:spcPct val="150000"/>
              </a:lnSpc>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）数据收集及描述性统计</a:t>
            </a:r>
            <a:r>
              <a:rPr lang="en-US" altLang="zh-CN" sz="2000" dirty="0">
                <a:latin typeface="黑体" panose="02010609060101010101" pitchFamily="49" charset="-122"/>
                <a:ea typeface="黑体" panose="02010609060101010101" pitchFamily="49" charset="-122"/>
              </a:rPr>
              <a:t>:</a:t>
            </a:r>
            <a:r>
              <a:rPr lang="zh-CN" altLang="zh-CN" sz="2000" dirty="0">
                <a:latin typeface="黑体" panose="02010609060101010101" pitchFamily="49" charset="-122"/>
                <a:ea typeface="黑体" panose="02010609060101010101" pitchFamily="49" charset="-122"/>
              </a:rPr>
              <a:t>展示询问企业敏感的财务信息和产权问题的一种合理方式</a:t>
            </a:r>
            <a:r>
              <a:rPr lang="zh-CN" altLang="en-US" sz="2000" dirty="0">
                <a:latin typeface="黑体" panose="02010609060101010101" pitchFamily="49" charset="-122"/>
                <a:ea typeface="黑体" panose="02010609060101010101" pitchFamily="49" charset="-122"/>
              </a:rPr>
              <a:t>，确定产权安全指标并对各个变量进行描述性统计；</a:t>
            </a:r>
            <a:endParaRPr lang="zh-CN" altLang="zh-CN" sz="2000" dirty="0">
              <a:latin typeface="黑体" panose="02010609060101010101" pitchFamily="49" charset="-122"/>
              <a:ea typeface="黑体" panose="02010609060101010101" pitchFamily="49" charset="-122"/>
            </a:endParaRPr>
          </a:p>
          <a:p>
            <a:pPr>
              <a:lnSpc>
                <a:spcPct val="150000"/>
              </a:lnSpc>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2</a:t>
            </a:r>
            <a:r>
              <a:rPr lang="zh-CN"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模型框架及实证分析：</a:t>
            </a:r>
            <a:r>
              <a:rPr lang="zh-CN" altLang="zh-CN" sz="2000" dirty="0">
                <a:latin typeface="黑体" panose="02010609060101010101" pitchFamily="49" charset="-122"/>
                <a:ea typeface="黑体" panose="02010609060101010101" pitchFamily="49" charset="-122"/>
              </a:rPr>
              <a:t>测试产权安全是否足以影响企业家的投资决策。</a:t>
            </a:r>
          </a:p>
        </p:txBody>
      </p:sp>
    </p:spTree>
    <p:extLst>
      <p:ext uri="{BB962C8B-B14F-4D97-AF65-F5344CB8AC3E}">
        <p14:creationId xmlns:p14="http://schemas.microsoft.com/office/powerpoint/2010/main" val="781375797"/>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微软雅黑" panose="020B0503020204020204" pitchFamily="34" charset="-122"/>
                  <a:ea typeface="微软雅黑" panose="020B0503020204020204" pitchFamily="34" charset="-122"/>
                </a:rPr>
                <a:t>数据处理</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217575107"/>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327405" cy="369332"/>
          </a:xfrm>
          <a:prstGeom prst="rect">
            <a:avLst/>
          </a:prstGeom>
          <a:solidFill>
            <a:schemeClr val="accent1">
              <a:lumMod val="75000"/>
            </a:schemeClr>
          </a:solid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文献概述</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52632" y="93911"/>
            <a:ext cx="1295400" cy="369332"/>
          </a:xfrm>
          <a:prstGeom prst="rect">
            <a:avLst/>
          </a:prstGeom>
          <a:solidFill>
            <a:schemeClr val="bg1"/>
          </a:solidFill>
        </p:spPr>
        <p:txBody>
          <a:bodyPr wrap="square" rtlCol="0">
            <a:spAutoFit/>
          </a:bodyPr>
          <a:lstStyle/>
          <a:p>
            <a:r>
              <a:rPr lang="zh-CN" altLang="en-US" spc="300" dirty="0">
                <a:solidFill>
                  <a:schemeClr val="bg2">
                    <a:lumMod val="50000"/>
                  </a:schemeClr>
                </a:solidFill>
                <a:latin typeface="微软雅黑" panose="020B0503020204020204" pitchFamily="34" charset="-122"/>
                <a:ea typeface="微软雅黑" panose="020B0503020204020204" pitchFamily="34" charset="-122"/>
              </a:rPr>
              <a:t>数据处理</a:t>
            </a:r>
            <a:endParaRPr lang="zh-HK" altLang="en-US"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实证分析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文献总结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74708" y="90760"/>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31396" y="703384"/>
            <a:ext cx="1620957" cy="523220"/>
          </a:xfrm>
          <a:prstGeom prst="rect">
            <a:avLst/>
          </a:prstGeom>
          <a:noFill/>
        </p:spPr>
        <p:txBody>
          <a:bodyPr wrap="none" rtlCol="0">
            <a:spAutoFit/>
          </a:bodyPr>
          <a:lstStyle/>
          <a:p>
            <a:r>
              <a:rPr lang="zh-CN" altLang="en-US" sz="2800" dirty="0"/>
              <a:t>样本选择</a:t>
            </a:r>
          </a:p>
        </p:txBody>
      </p:sp>
      <p:sp>
        <p:nvSpPr>
          <p:cNvPr id="15" name="矩形 14"/>
          <p:cNvSpPr/>
          <p:nvPr/>
        </p:nvSpPr>
        <p:spPr>
          <a:xfrm>
            <a:off x="50800" y="1372835"/>
            <a:ext cx="8820443" cy="3554819"/>
          </a:xfrm>
          <a:prstGeom prst="rect">
            <a:avLst/>
          </a:prstGeom>
        </p:spPr>
        <p:txBody>
          <a:bodyPr wrap="square">
            <a:spAutoFit/>
          </a:bodyPr>
          <a:lstStyle/>
          <a:p>
            <a:pPr indent="304800" algn="just">
              <a:lnSpc>
                <a:spcPct val="125000"/>
              </a:lnSpc>
              <a:spcAft>
                <a:spcPts val="600"/>
              </a:spcAft>
            </a:pP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为了控制产权保护与外部融资不相关，选取五个转型（共产主义转资本主义）国家中近期成立的和小型的制造业企业作为研究对象：</a:t>
            </a:r>
            <a:endParaRPr lang="en-US" altLang="zh-CN" sz="2000" kern="100" dirty="0">
              <a:latin typeface="黑体" panose="02010609060101010101" pitchFamily="49" charset="-122"/>
              <a:ea typeface="黑体" panose="02010609060101010101" pitchFamily="49" charset="-122"/>
              <a:cs typeface="Times New Roman" panose="02020603050405020304" pitchFamily="18" charset="0"/>
            </a:endParaRPr>
          </a:p>
          <a:p>
            <a:pPr indent="304800" algn="just">
              <a:lnSpc>
                <a:spcPct val="125000"/>
              </a:lnSpc>
              <a:spcAft>
                <a:spcPts val="600"/>
              </a:spcAft>
            </a:pP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三个东欧国家：波兰（</a:t>
            </a:r>
            <a:r>
              <a:rPr lang="en-US" altLang="zh-CN" sz="2000" kern="100" dirty="0">
                <a:latin typeface="黑体" panose="02010609060101010101" pitchFamily="49" charset="-122"/>
                <a:ea typeface="黑体" panose="02010609060101010101" pitchFamily="49" charset="-122"/>
                <a:cs typeface="Times New Roman" panose="02020603050405020304" pitchFamily="18" charset="0"/>
              </a:rPr>
              <a:t>303</a:t>
            </a: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）、罗马尼亚（</a:t>
            </a:r>
            <a:r>
              <a:rPr lang="en-US" altLang="zh-CN" sz="2000" kern="100" dirty="0">
                <a:latin typeface="黑体" panose="02010609060101010101" pitchFamily="49" charset="-122"/>
                <a:ea typeface="黑体" panose="02010609060101010101" pitchFamily="49" charset="-122"/>
                <a:cs typeface="Times New Roman" panose="02020603050405020304" pitchFamily="18" charset="0"/>
              </a:rPr>
              <a:t>321</a:t>
            </a: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）、斯洛伐克（</a:t>
            </a:r>
            <a:r>
              <a:rPr lang="en-US" altLang="zh-CN" sz="2000" kern="100" dirty="0">
                <a:latin typeface="黑体" panose="02010609060101010101" pitchFamily="49" charset="-122"/>
                <a:ea typeface="黑体" panose="02010609060101010101" pitchFamily="49" charset="-122"/>
                <a:cs typeface="Times New Roman" panose="02020603050405020304" pitchFamily="18" charset="0"/>
              </a:rPr>
              <a:t>308</a:t>
            </a: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a:t>
            </a:r>
            <a:endParaRPr lang="en-US" altLang="zh-CN" sz="2000" kern="100" dirty="0">
              <a:latin typeface="黑体" panose="02010609060101010101" pitchFamily="49" charset="-122"/>
              <a:ea typeface="黑体" panose="02010609060101010101" pitchFamily="49" charset="-122"/>
              <a:cs typeface="Times New Roman" panose="02020603050405020304" pitchFamily="18" charset="0"/>
            </a:endParaRPr>
          </a:p>
          <a:p>
            <a:pPr indent="304800" algn="just">
              <a:lnSpc>
                <a:spcPct val="125000"/>
              </a:lnSpc>
              <a:spcAft>
                <a:spcPts val="600"/>
              </a:spcAft>
            </a:pP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两个远东国家：俄罗斯（</a:t>
            </a:r>
            <a:r>
              <a:rPr lang="en-US" altLang="zh-CN" sz="2000" kern="100" dirty="0">
                <a:latin typeface="黑体" panose="02010609060101010101" pitchFamily="49" charset="-122"/>
                <a:ea typeface="黑体" panose="02010609060101010101" pitchFamily="49" charset="-122"/>
                <a:cs typeface="Times New Roman" panose="02020603050405020304" pitchFamily="18" charset="0"/>
              </a:rPr>
              <a:t>269</a:t>
            </a: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）、乌克兰（</a:t>
            </a:r>
            <a:r>
              <a:rPr lang="en-US" altLang="zh-CN" sz="2000" kern="100" dirty="0">
                <a:latin typeface="黑体" panose="02010609060101010101" pitchFamily="49" charset="-122"/>
                <a:ea typeface="黑体" panose="02010609060101010101" pitchFamily="49" charset="-122"/>
                <a:cs typeface="Times New Roman" panose="02020603050405020304" pitchFamily="18" charset="0"/>
              </a:rPr>
              <a:t>270</a:t>
            </a: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a:t>
            </a:r>
            <a:endParaRPr lang="en-US" altLang="zh-CN" sz="2000" kern="100" dirty="0">
              <a:latin typeface="黑体" panose="02010609060101010101" pitchFamily="49" charset="-122"/>
              <a:ea typeface="黑体" panose="02010609060101010101" pitchFamily="49" charset="-122"/>
              <a:cs typeface="Times New Roman" panose="02020603050405020304" pitchFamily="18" charset="0"/>
            </a:endParaRPr>
          </a:p>
          <a:p>
            <a:pPr indent="304800" algn="just">
              <a:lnSpc>
                <a:spcPct val="125000"/>
              </a:lnSpc>
              <a:spcAft>
                <a:spcPts val="600"/>
              </a:spcAft>
            </a:pPr>
            <a:endParaRPr lang="en-US" altLang="zh-CN" sz="2000" kern="100" dirty="0">
              <a:latin typeface="黑体" panose="02010609060101010101" pitchFamily="49" charset="-122"/>
              <a:ea typeface="黑体" panose="02010609060101010101" pitchFamily="49" charset="-122"/>
              <a:cs typeface="Times New Roman" panose="02020603050405020304" pitchFamily="18" charset="0"/>
            </a:endParaRPr>
          </a:p>
          <a:p>
            <a:pPr indent="304800" algn="just">
              <a:lnSpc>
                <a:spcPct val="125000"/>
              </a:lnSpc>
              <a:spcAft>
                <a:spcPts val="600"/>
              </a:spcAft>
            </a:pP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虽然这些前共产主义国家的制度环境都相对薄弱，但在保护财产权的程度上却有相当大的差异。</a:t>
            </a:r>
            <a:endParaRPr lang="en-US" altLang="zh-CN" sz="2000" kern="100" dirty="0">
              <a:latin typeface="黑体" panose="02010609060101010101" pitchFamily="49" charset="-122"/>
              <a:ea typeface="黑体" panose="02010609060101010101" pitchFamily="49" charset="-122"/>
              <a:cs typeface="Times New Roman" panose="02020603050405020304" pitchFamily="18" charset="0"/>
            </a:endParaRPr>
          </a:p>
          <a:p>
            <a:pPr indent="304800" algn="just">
              <a:lnSpc>
                <a:spcPct val="125000"/>
              </a:lnSpc>
              <a:spcAft>
                <a:spcPts val="600"/>
              </a:spcAft>
            </a:pPr>
            <a:endParaRPr lang="zh-CN" altLang="zh-CN" sz="2000" kern="1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334322993"/>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327405" cy="369332"/>
          </a:xfrm>
          <a:prstGeom prst="rect">
            <a:avLst/>
          </a:prstGeom>
          <a:solidFill>
            <a:schemeClr val="accent1">
              <a:lumMod val="75000"/>
            </a:schemeClr>
          </a:solid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文献概述</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52632" y="93911"/>
            <a:ext cx="1295400" cy="369332"/>
          </a:xfrm>
          <a:prstGeom prst="rect">
            <a:avLst/>
          </a:prstGeom>
          <a:solidFill>
            <a:schemeClr val="bg1"/>
          </a:solidFill>
        </p:spPr>
        <p:txBody>
          <a:bodyPr wrap="square" rtlCol="0">
            <a:spAutoFit/>
          </a:bodyPr>
          <a:lstStyle/>
          <a:p>
            <a:r>
              <a:rPr lang="zh-CN" altLang="en-US" spc="300" dirty="0">
                <a:solidFill>
                  <a:schemeClr val="bg2">
                    <a:lumMod val="50000"/>
                  </a:schemeClr>
                </a:solidFill>
                <a:latin typeface="微软雅黑" panose="020B0503020204020204" pitchFamily="34" charset="-122"/>
                <a:ea typeface="微软雅黑" panose="020B0503020204020204" pitchFamily="34" charset="-122"/>
              </a:rPr>
              <a:t>数据处理</a:t>
            </a:r>
            <a:endParaRPr lang="zh-HK" altLang="en-US"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实证分析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文献总结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74708" y="90760"/>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31396" y="703384"/>
            <a:ext cx="1620957" cy="523220"/>
          </a:xfrm>
          <a:prstGeom prst="rect">
            <a:avLst/>
          </a:prstGeom>
          <a:noFill/>
        </p:spPr>
        <p:txBody>
          <a:bodyPr wrap="none" rtlCol="0">
            <a:spAutoFit/>
          </a:bodyPr>
          <a:lstStyle/>
          <a:p>
            <a:r>
              <a:rPr lang="zh-CN" altLang="en-US" sz="2800" dirty="0"/>
              <a:t>问卷设计</a:t>
            </a:r>
          </a:p>
        </p:txBody>
      </p:sp>
      <p:sp>
        <p:nvSpPr>
          <p:cNvPr id="15" name="矩形 14"/>
          <p:cNvSpPr/>
          <p:nvPr/>
        </p:nvSpPr>
        <p:spPr>
          <a:xfrm>
            <a:off x="50800" y="1372835"/>
            <a:ext cx="8820443" cy="3170099"/>
          </a:xfrm>
          <a:prstGeom prst="rect">
            <a:avLst/>
          </a:prstGeom>
        </p:spPr>
        <p:txBody>
          <a:bodyPr wrap="square">
            <a:spAutoFit/>
          </a:bodyPr>
          <a:lstStyle/>
          <a:p>
            <a:pPr indent="304800" algn="just">
              <a:lnSpc>
                <a:spcPct val="125000"/>
              </a:lnSpc>
              <a:spcAft>
                <a:spcPts val="600"/>
              </a:spcAft>
            </a:pP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两大思路结合</a:t>
            </a:r>
            <a:endParaRPr lang="en-US" altLang="zh-CN" sz="2000" kern="100" dirty="0">
              <a:latin typeface="黑体" panose="02010609060101010101" pitchFamily="49" charset="-122"/>
              <a:ea typeface="黑体" panose="02010609060101010101" pitchFamily="49" charset="-122"/>
              <a:cs typeface="Times New Roman" panose="02020603050405020304" pitchFamily="18" charset="0"/>
            </a:endParaRPr>
          </a:p>
          <a:p>
            <a:pPr indent="304800" algn="just">
              <a:lnSpc>
                <a:spcPct val="125000"/>
              </a:lnSpc>
              <a:spcAft>
                <a:spcPts val="600"/>
              </a:spcAft>
            </a:pP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kern="100" dirty="0">
                <a:latin typeface="黑体" panose="02010609060101010101" pitchFamily="49" charset="-122"/>
                <a:ea typeface="黑体" panose="02010609060101010101" pitchFamily="49" charset="-122"/>
                <a:cs typeface="Times New Roman" panose="02020603050405020304" pitchFamily="18" charset="0"/>
              </a:rPr>
              <a:t>1</a:t>
            </a: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）对于利润再投资：比例与封闭类答案（选项）相结合，提高回复率</a:t>
            </a:r>
            <a:endParaRPr lang="en-US" altLang="zh-CN" sz="2000" kern="100" dirty="0">
              <a:latin typeface="黑体" panose="02010609060101010101" pitchFamily="49" charset="-122"/>
              <a:ea typeface="黑体" panose="02010609060101010101" pitchFamily="49" charset="-122"/>
              <a:cs typeface="Times New Roman" panose="02020603050405020304" pitchFamily="18" charset="0"/>
            </a:endParaRPr>
          </a:p>
          <a:p>
            <a:pPr indent="304800" algn="just">
              <a:lnSpc>
                <a:spcPct val="125000"/>
              </a:lnSpc>
              <a:spcAft>
                <a:spcPts val="600"/>
              </a:spcAft>
            </a:pP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kern="100" dirty="0">
                <a:latin typeface="黑体" panose="02010609060101010101" pitchFamily="49" charset="-122"/>
                <a:ea typeface="黑体" panose="02010609060101010101" pitchFamily="49" charset="-122"/>
                <a:cs typeface="Times New Roman" panose="02020603050405020304" pitchFamily="18" charset="0"/>
              </a:rPr>
              <a:t>2</a:t>
            </a: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）对于敏感问题：以你行业的公司代替自己公司来提问</a:t>
            </a:r>
            <a:endParaRPr lang="en-US" altLang="zh-CN" sz="2000" kern="100" dirty="0">
              <a:latin typeface="黑体" panose="02010609060101010101" pitchFamily="49" charset="-122"/>
              <a:ea typeface="黑体" panose="02010609060101010101" pitchFamily="49" charset="-122"/>
              <a:cs typeface="Times New Roman" panose="02020603050405020304" pitchFamily="18" charset="0"/>
            </a:endParaRPr>
          </a:p>
          <a:p>
            <a:pPr indent="304800" algn="just">
              <a:lnSpc>
                <a:spcPct val="125000"/>
              </a:lnSpc>
              <a:spcAft>
                <a:spcPts val="600"/>
              </a:spcAft>
            </a:pPr>
            <a:r>
              <a:rPr lang="en-US" altLang="zh-CN" sz="2000" kern="100" dirty="0">
                <a:latin typeface="黑体" panose="02010609060101010101" pitchFamily="49" charset="-122"/>
                <a:ea typeface="黑体" panose="02010609060101010101" pitchFamily="49" charset="-122"/>
                <a:cs typeface="Times New Roman" panose="02020603050405020304" pitchFamily="18" charset="0"/>
              </a:rPr>
              <a:t>                  </a:t>
            </a: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（这种问题的答案往往反映了企业家自己的经历）</a:t>
            </a:r>
            <a:endParaRPr lang="en-US" altLang="zh-CN" sz="2000" kern="100" dirty="0">
              <a:latin typeface="黑体" panose="02010609060101010101" pitchFamily="49" charset="-122"/>
              <a:ea typeface="黑体" panose="02010609060101010101" pitchFamily="49" charset="-122"/>
              <a:cs typeface="Times New Roman" panose="02020603050405020304" pitchFamily="18" charset="0"/>
            </a:endParaRPr>
          </a:p>
          <a:p>
            <a:pPr indent="304800" algn="just">
              <a:lnSpc>
                <a:spcPct val="125000"/>
              </a:lnSpc>
              <a:spcAft>
                <a:spcPts val="600"/>
              </a:spcAft>
            </a:pPr>
            <a:endParaRPr lang="en-US" altLang="zh-CN" sz="2000" kern="100" dirty="0">
              <a:latin typeface="黑体" panose="02010609060101010101" pitchFamily="49" charset="-122"/>
              <a:ea typeface="黑体" panose="02010609060101010101" pitchFamily="49" charset="-122"/>
              <a:cs typeface="Times New Roman" panose="02020603050405020304" pitchFamily="18" charset="0"/>
            </a:endParaRPr>
          </a:p>
          <a:p>
            <a:pPr indent="304800" algn="just">
              <a:lnSpc>
                <a:spcPct val="125000"/>
              </a:lnSpc>
              <a:spcAft>
                <a:spcPts val="600"/>
              </a:spcAft>
            </a:pP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涵盖了包括公司基本情况、客户情况、供应商情况、合同纠纷、信贷情况等五个方面，共</a:t>
            </a:r>
            <a:r>
              <a:rPr lang="en-US" altLang="zh-CN" sz="2000" kern="100" dirty="0">
                <a:latin typeface="黑体" panose="02010609060101010101" pitchFamily="49" charset="-122"/>
                <a:ea typeface="黑体" panose="02010609060101010101" pitchFamily="49" charset="-122"/>
                <a:cs typeface="Times New Roman" panose="02020603050405020304" pitchFamily="18" charset="0"/>
              </a:rPr>
              <a:t>262</a:t>
            </a:r>
            <a:r>
              <a:rPr lang="zh-CN" altLang="en-US" sz="2000" kern="100" dirty="0">
                <a:latin typeface="黑体" panose="02010609060101010101" pitchFamily="49" charset="-122"/>
                <a:ea typeface="黑体" panose="02010609060101010101" pitchFamily="49" charset="-122"/>
                <a:cs typeface="Times New Roman" panose="02020603050405020304" pitchFamily="18" charset="0"/>
              </a:rPr>
              <a:t>个问题。</a:t>
            </a:r>
            <a:endParaRPr lang="zh-CN" altLang="zh-CN" sz="2000" kern="1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031889918"/>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327405" cy="369332"/>
          </a:xfrm>
          <a:prstGeom prst="rect">
            <a:avLst/>
          </a:prstGeom>
          <a:solidFill>
            <a:schemeClr val="accent1">
              <a:lumMod val="75000"/>
            </a:schemeClr>
          </a:solid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文献概述</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52632" y="93911"/>
            <a:ext cx="1295400" cy="369332"/>
          </a:xfrm>
          <a:prstGeom prst="rect">
            <a:avLst/>
          </a:prstGeom>
          <a:solidFill>
            <a:schemeClr val="bg1"/>
          </a:solidFill>
        </p:spPr>
        <p:txBody>
          <a:bodyPr wrap="square" rtlCol="0">
            <a:spAutoFit/>
          </a:bodyPr>
          <a:lstStyle/>
          <a:p>
            <a:r>
              <a:rPr lang="zh-CN" altLang="en-US" spc="300" dirty="0">
                <a:solidFill>
                  <a:schemeClr val="bg2">
                    <a:lumMod val="50000"/>
                  </a:schemeClr>
                </a:solidFill>
                <a:latin typeface="微软雅黑" panose="020B0503020204020204" pitchFamily="34" charset="-122"/>
                <a:ea typeface="微软雅黑" panose="020B0503020204020204" pitchFamily="34" charset="-122"/>
              </a:rPr>
              <a:t>数据处理</a:t>
            </a:r>
            <a:endParaRPr lang="zh-HK" altLang="en-US"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实证分析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文献总结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74708" y="90760"/>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31396" y="703384"/>
            <a:ext cx="4852610" cy="523220"/>
          </a:xfrm>
          <a:prstGeom prst="rect">
            <a:avLst/>
          </a:prstGeom>
          <a:noFill/>
        </p:spPr>
        <p:txBody>
          <a:bodyPr wrap="none" rtlCol="0">
            <a:spAutoFit/>
          </a:bodyPr>
          <a:lstStyle/>
          <a:p>
            <a:r>
              <a:rPr lang="zh-CN" altLang="en-US" sz="2800" dirty="0"/>
              <a:t>产权安全的测量及指标的选定</a:t>
            </a:r>
          </a:p>
        </p:txBody>
      </p:sp>
      <p:pic>
        <p:nvPicPr>
          <p:cNvPr id="16" name="图片 15"/>
          <p:cNvPicPr/>
          <p:nvPr/>
        </p:nvPicPr>
        <p:blipFill>
          <a:blip r:embed="rId2"/>
          <a:stretch>
            <a:fillRect/>
          </a:stretch>
        </p:blipFill>
        <p:spPr>
          <a:xfrm>
            <a:off x="761172" y="1669736"/>
            <a:ext cx="7621655" cy="5188264"/>
          </a:xfrm>
          <a:prstGeom prst="rect">
            <a:avLst/>
          </a:prstGeom>
        </p:spPr>
      </p:pic>
      <p:sp>
        <p:nvSpPr>
          <p:cNvPr id="2" name="文本框 1"/>
          <p:cNvSpPr txBox="1"/>
          <p:nvPr/>
        </p:nvSpPr>
        <p:spPr>
          <a:xfrm>
            <a:off x="2674708" y="1300404"/>
            <a:ext cx="4224233" cy="369332"/>
          </a:xfrm>
          <a:prstGeom prst="rect">
            <a:avLst/>
          </a:prstGeom>
          <a:noFill/>
        </p:spPr>
        <p:txBody>
          <a:bodyPr wrap="none" rtlCol="0">
            <a:spAutoFit/>
          </a:bodyPr>
          <a:lstStyle/>
          <a:p>
            <a:r>
              <a:rPr lang="zh-CN" altLang="zh-CN" dirty="0">
                <a:latin typeface="黑体" panose="02010609060101010101" pitchFamily="49" charset="-122"/>
                <a:ea typeface="黑体" panose="02010609060101010101" pitchFamily="49" charset="-122"/>
              </a:rPr>
              <a:t>表 </a:t>
            </a: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关于感知上产权安全性的测量指标</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88937435"/>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327405" cy="369332"/>
          </a:xfrm>
          <a:prstGeom prst="rect">
            <a:avLst/>
          </a:prstGeom>
          <a:solidFill>
            <a:schemeClr val="accent1">
              <a:lumMod val="75000"/>
            </a:schemeClr>
          </a:solid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文献概述</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52632" y="93911"/>
            <a:ext cx="1295400" cy="369332"/>
          </a:xfrm>
          <a:prstGeom prst="rect">
            <a:avLst/>
          </a:prstGeom>
          <a:solidFill>
            <a:schemeClr val="bg1"/>
          </a:solidFill>
        </p:spPr>
        <p:txBody>
          <a:bodyPr wrap="square" rtlCol="0">
            <a:spAutoFit/>
          </a:bodyPr>
          <a:lstStyle/>
          <a:p>
            <a:r>
              <a:rPr lang="zh-CN" altLang="en-US" spc="300" dirty="0">
                <a:solidFill>
                  <a:schemeClr val="bg2">
                    <a:lumMod val="50000"/>
                  </a:schemeClr>
                </a:solidFill>
                <a:latin typeface="微软雅黑" panose="020B0503020204020204" pitchFamily="34" charset="-122"/>
                <a:ea typeface="微软雅黑" panose="020B0503020204020204" pitchFamily="34" charset="-122"/>
              </a:rPr>
              <a:t>数据处理</a:t>
            </a:r>
            <a:endParaRPr lang="zh-HK" altLang="en-US"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实证分析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文献总结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74708" y="90760"/>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31396" y="703384"/>
            <a:ext cx="4852610" cy="523220"/>
          </a:xfrm>
          <a:prstGeom prst="rect">
            <a:avLst/>
          </a:prstGeom>
          <a:noFill/>
        </p:spPr>
        <p:txBody>
          <a:bodyPr wrap="none" rtlCol="0">
            <a:spAutoFit/>
          </a:bodyPr>
          <a:lstStyle/>
          <a:p>
            <a:r>
              <a:rPr lang="zh-CN" altLang="en-US" sz="2800" dirty="0"/>
              <a:t>产权安全的测量及指标的选定</a:t>
            </a:r>
          </a:p>
        </p:txBody>
      </p:sp>
      <p:pic>
        <p:nvPicPr>
          <p:cNvPr id="15" name="图片 14"/>
          <p:cNvPicPr/>
          <p:nvPr/>
        </p:nvPicPr>
        <p:blipFill>
          <a:blip r:embed="rId2">
            <a:extLst>
              <a:ext uri="{28A0092B-C50C-407E-A947-70E740481C1C}">
                <a14:useLocalDpi xmlns:a14="http://schemas.microsoft.com/office/drawing/2010/main" val="0"/>
              </a:ext>
            </a:extLst>
          </a:blip>
          <a:stretch>
            <a:fillRect/>
          </a:stretch>
        </p:blipFill>
        <p:spPr>
          <a:xfrm>
            <a:off x="1234207" y="1729957"/>
            <a:ext cx="6794625" cy="5061654"/>
          </a:xfrm>
          <a:prstGeom prst="rect">
            <a:avLst/>
          </a:prstGeom>
        </p:spPr>
      </p:pic>
      <p:sp>
        <p:nvSpPr>
          <p:cNvPr id="3" name="文本框 2"/>
          <p:cNvSpPr txBox="1"/>
          <p:nvPr/>
        </p:nvSpPr>
        <p:spPr>
          <a:xfrm>
            <a:off x="2427809" y="1360625"/>
            <a:ext cx="4527201" cy="369332"/>
          </a:xfrm>
          <a:prstGeom prst="rect">
            <a:avLst/>
          </a:prstGeom>
          <a:noFill/>
        </p:spPr>
        <p:txBody>
          <a:bodyPr wrap="none" rtlCol="0">
            <a:spAutoFit/>
          </a:bodyPr>
          <a:lstStyle/>
          <a:p>
            <a:r>
              <a:rPr lang="zh-CN" altLang="zh-CN" dirty="0">
                <a:latin typeface="黑体" panose="02010609060101010101" pitchFamily="49" charset="-122"/>
                <a:ea typeface="黑体" panose="02010609060101010101" pitchFamily="49" charset="-122"/>
              </a:rPr>
              <a:t>表</a:t>
            </a: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不同产权安全性指标之间的相关系数表</a:t>
            </a:r>
          </a:p>
        </p:txBody>
      </p:sp>
    </p:spTree>
    <p:extLst>
      <p:ext uri="{BB962C8B-B14F-4D97-AF65-F5344CB8AC3E}">
        <p14:creationId xmlns:p14="http://schemas.microsoft.com/office/powerpoint/2010/main" val="1876425590"/>
      </p:ext>
    </p:extLst>
  </p:cSld>
  <p:clrMapOvr>
    <a:masterClrMapping/>
  </p:clrMapOvr>
  <p:transition>
    <p:wipe/>
  </p:transition>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910</TotalTime>
  <Words>1225</Words>
  <Application>Microsoft Office PowerPoint</Application>
  <PresentationFormat>全屏显示(4:3)</PresentationFormat>
  <Paragraphs>162</Paragraphs>
  <Slides>25</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25</vt:i4>
      </vt:variant>
    </vt:vector>
  </HeadingPairs>
  <TitlesOfParts>
    <vt:vector size="36" baseType="lpstr">
      <vt:lpstr>新細明體</vt:lpstr>
      <vt:lpstr>黑体</vt:lpstr>
      <vt:lpstr>宋体</vt:lpstr>
      <vt:lpstr>微软雅黑</vt:lpstr>
      <vt:lpstr>Arial</vt:lpstr>
      <vt:lpstr>Calibri</vt:lpstr>
      <vt:lpstr>Calibri Light</vt:lpstr>
      <vt:lpstr>Cambria Math</vt:lpstr>
      <vt:lpstr>Times New Roman</vt: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Wendy</cp:lastModifiedBy>
  <cp:revision>158</cp:revision>
  <dcterms:created xsi:type="dcterms:W3CDTF">2015-02-19T23:46:49Z</dcterms:created>
  <dcterms:modified xsi:type="dcterms:W3CDTF">2016-12-16T01:55:38Z</dcterms:modified>
</cp:coreProperties>
</file>