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906000" cy="6858000"/>
            </a:xfrm>
            <a:prstGeom prst="rect">
              <a:avLst/>
            </a:prstGeom>
          </p:spPr>
        </p:pic>
        <p:sp>
          <p:nvSpPr>
            <p:cNvPr id="8" name="직각 삼각형 7"/>
            <p:cNvSpPr/>
            <p:nvPr userDrawn="1"/>
          </p:nvSpPr>
          <p:spPr>
            <a:xfrm rot="10800000">
              <a:off x="5314946" y="0"/>
              <a:ext cx="4591049" cy="304800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 dirty="0"/>
            </a:p>
          </p:txBody>
        </p:sp>
        <p:sp>
          <p:nvSpPr>
            <p:cNvPr id="9" name="모서리가 둥근 직사각형 8"/>
            <p:cNvSpPr/>
            <p:nvPr userDrawn="1"/>
          </p:nvSpPr>
          <p:spPr>
            <a:xfrm>
              <a:off x="209550" y="1390651"/>
              <a:ext cx="9448800" cy="5314950"/>
            </a:xfrm>
            <a:prstGeom prst="roundRect">
              <a:avLst>
                <a:gd name="adj" fmla="val 9140"/>
              </a:avLst>
            </a:prstGeom>
            <a:solidFill>
              <a:schemeClr val="bg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50" y="533400"/>
            <a:ext cx="5867400" cy="720727"/>
          </a:xfrm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25" name="그림 개체 틀 24"/>
          <p:cNvSpPr>
            <a:spLocks noGrp="1"/>
          </p:cNvSpPr>
          <p:nvPr>
            <p:ph type="pic" sz="quarter" idx="10"/>
          </p:nvPr>
        </p:nvSpPr>
        <p:spPr>
          <a:xfrm>
            <a:off x="6134613" y="1845275"/>
            <a:ext cx="3188042" cy="196854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ko-KR" altLang="en-US" dirty="0"/>
          </a:p>
        </p:txBody>
      </p:sp>
      <p:sp>
        <p:nvSpPr>
          <p:cNvPr id="27" name="그림 개체 틀 24"/>
          <p:cNvSpPr>
            <a:spLocks noGrp="1"/>
          </p:cNvSpPr>
          <p:nvPr>
            <p:ph type="pic" sz="quarter" idx="11"/>
          </p:nvPr>
        </p:nvSpPr>
        <p:spPr>
          <a:xfrm>
            <a:off x="6134613" y="4144878"/>
            <a:ext cx="3188042" cy="1968546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05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93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834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0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9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58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1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9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4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D4EF-BBFE-4167-8683-981620455C3B}" type="datetimeFigureOut">
              <a:rPr lang="ko-KR" altLang="en-US" smtClean="0"/>
              <a:t>2017-10-10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48CF-407A-4F9D-BE33-6DA781C1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1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sz="28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7000" y="113312"/>
            <a:ext cx="2441633" cy="420087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dirty="0" err="1" smtClean="0">
                <a:solidFill>
                  <a:schemeClr val="tx1"/>
                </a:solidFill>
              </a:rPr>
              <a:t>작품코드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: </a:t>
            </a:r>
            <a:endParaRPr lang="ko-KR" alt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6" name="텍스트 개체 틀 15"/>
          <p:cNvSpPr txBox="1">
            <a:spLocks/>
          </p:cNvSpPr>
          <p:nvPr/>
        </p:nvSpPr>
        <p:spPr>
          <a:xfrm>
            <a:off x="457200" y="1543050"/>
            <a:ext cx="5261956" cy="4891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>
                <a:solidFill>
                  <a:srgbClr val="7A3A3D"/>
                </a:solidFill>
                <a:latin typeface="+mn-ea"/>
              </a:rPr>
              <a:t>▣ </a:t>
            </a:r>
            <a:r>
              <a:rPr lang="ko-KR" altLang="en-US" sz="1600" b="1" dirty="0" err="1" smtClean="0">
                <a:solidFill>
                  <a:srgbClr val="7A3A3D"/>
                </a:solidFill>
                <a:latin typeface="+mn-ea"/>
              </a:rPr>
              <a:t>개발목적</a:t>
            </a:r>
            <a:endParaRPr lang="en-US" altLang="ko-KR" sz="600" b="1" dirty="0">
              <a:solidFill>
                <a:srgbClr val="7A3A3D"/>
              </a:solidFill>
              <a:latin typeface="+mn-ea"/>
            </a:endParaRPr>
          </a:p>
          <a:p>
            <a:endParaRPr lang="en-US" altLang="ko-KR" sz="600" b="1" dirty="0" smtClean="0">
              <a:solidFill>
                <a:srgbClr val="7A3A3D"/>
              </a:solidFill>
              <a:latin typeface="+mn-ea"/>
            </a:endParaRPr>
          </a:p>
          <a:p>
            <a:r>
              <a:rPr lang="en-US" altLang="ko-KR" sz="1600" b="1" dirty="0" smtClean="0">
                <a:solidFill>
                  <a:srgbClr val="7A3A3D"/>
                </a:solidFill>
                <a:latin typeface="+mn-ea"/>
              </a:rPr>
              <a:t> - </a:t>
            </a:r>
            <a:r>
              <a:rPr lang="ko-KR" altLang="en-US" sz="1600" b="1" dirty="0" smtClean="0">
                <a:solidFill>
                  <a:srgbClr val="7A3A3D"/>
                </a:solidFill>
                <a:latin typeface="+mn-ea"/>
              </a:rPr>
              <a:t>무선 제어</a:t>
            </a:r>
            <a:r>
              <a:rPr lang="en-US" altLang="ko-KR" sz="1600" b="1" dirty="0" smtClean="0">
                <a:solidFill>
                  <a:srgbClr val="7A3A3D"/>
                </a:solidFill>
                <a:latin typeface="+mn-ea"/>
              </a:rPr>
              <a:t>, </a:t>
            </a:r>
            <a:r>
              <a:rPr lang="ko-KR" altLang="en-US" sz="1600" b="1" dirty="0" smtClean="0">
                <a:solidFill>
                  <a:srgbClr val="7A3A3D"/>
                </a:solidFill>
                <a:latin typeface="+mn-ea"/>
              </a:rPr>
              <a:t>무선 인식 등 현실세계에서의 물리적인 작용 없이 제어되는 물품의 관심이 점차 증가하고 있다</a:t>
            </a:r>
            <a:r>
              <a:rPr lang="en-US" altLang="ko-KR" sz="1600" b="1" dirty="0" smtClean="0">
                <a:solidFill>
                  <a:srgbClr val="7A3A3D"/>
                </a:solidFill>
                <a:latin typeface="+mn-ea"/>
              </a:rPr>
              <a:t>.</a:t>
            </a:r>
          </a:p>
          <a:p>
            <a:endParaRPr lang="en-US" altLang="ko-KR" sz="1600" b="1" dirty="0" smtClean="0">
              <a:solidFill>
                <a:srgbClr val="7A3A3D"/>
              </a:solidFill>
              <a:latin typeface="+mn-ea"/>
            </a:endParaRPr>
          </a:p>
          <a:p>
            <a:r>
              <a:rPr lang="ko-KR" altLang="en-US" sz="1600" b="1" dirty="0" smtClean="0">
                <a:solidFill>
                  <a:srgbClr val="7A3A3D"/>
                </a:solidFill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7A3A3D"/>
                </a:solidFill>
                <a:latin typeface="+mn-ea"/>
              </a:rPr>
              <a:t>- </a:t>
            </a:r>
            <a:r>
              <a:rPr lang="ko-KR" altLang="en-US" sz="1600" b="1" dirty="0" smtClean="0">
                <a:solidFill>
                  <a:srgbClr val="7A3A3D"/>
                </a:solidFill>
                <a:latin typeface="+mn-ea"/>
              </a:rPr>
              <a:t>목소리나 동작 인식 등의 애매모호함을 간단한 방식으로 정확하게 제어하는 것에 제작을 목표</a:t>
            </a:r>
            <a:endParaRPr lang="en-US" altLang="ko-KR" sz="1600" b="1" dirty="0" smtClean="0">
              <a:solidFill>
                <a:srgbClr val="7A3A3D"/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600" b="1" dirty="0" smtClean="0">
              <a:solidFill>
                <a:schemeClr val="tx1"/>
              </a:solidFill>
              <a:latin typeface="+mn-ea"/>
            </a:endParaRPr>
          </a:p>
          <a:p>
            <a:pPr>
              <a:defRPr/>
            </a:pPr>
            <a:r>
              <a:rPr lang="ko-KR" altLang="en-US" sz="1600" b="1" dirty="0" smtClean="0">
                <a:solidFill>
                  <a:srgbClr val="7A3A3D"/>
                </a:solidFill>
                <a:latin typeface="+mn-ea"/>
              </a:rPr>
              <a:t>▣ </a:t>
            </a:r>
            <a:r>
              <a:rPr lang="ko-KR" altLang="en-US" sz="1600" b="1" dirty="0" err="1" smtClean="0">
                <a:solidFill>
                  <a:srgbClr val="7A3A3D"/>
                </a:solidFill>
                <a:latin typeface="+mn-ea"/>
              </a:rPr>
              <a:t>작품설명</a:t>
            </a:r>
            <a:endParaRPr lang="en-US" altLang="ko-KR" sz="600" b="1" dirty="0" smtClean="0">
              <a:solidFill>
                <a:srgbClr val="7A3A3D"/>
              </a:solidFill>
              <a:latin typeface="+mn-ea"/>
            </a:endParaRPr>
          </a:p>
          <a:p>
            <a:pPr>
              <a:defRPr/>
            </a:pPr>
            <a:endParaRPr lang="ko-KR" altLang="en-US" sz="600" b="1" dirty="0" smtClean="0">
              <a:solidFill>
                <a:srgbClr val="7A3A3D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rgbClr val="7A3A3D"/>
                </a:solidFill>
                <a:latin typeface="+mn-ea"/>
              </a:rPr>
              <a:t> - </a:t>
            </a:r>
            <a:r>
              <a:rPr lang="ko-KR" altLang="en-US" sz="1400" b="1" dirty="0" smtClean="0">
                <a:solidFill>
                  <a:srgbClr val="7A3A3D"/>
                </a:solidFill>
                <a:latin typeface="+mn-ea"/>
              </a:rPr>
              <a:t>손가락 구부러짐의 상태를 인식하는 센서를 부착하여 사용자가 동작을 취함에 따라 데이터를 전송</a:t>
            </a:r>
            <a:r>
              <a:rPr lang="en-US" altLang="ko-KR" sz="1400" b="1" dirty="0" smtClean="0">
                <a:solidFill>
                  <a:srgbClr val="7A3A3D"/>
                </a:solidFill>
                <a:latin typeface="+mn-ea"/>
              </a:rPr>
              <a:t>.</a:t>
            </a:r>
          </a:p>
          <a:p>
            <a:endParaRPr lang="en-US" altLang="ko-KR" sz="1400" b="1" dirty="0">
              <a:solidFill>
                <a:srgbClr val="7A3A3D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rgbClr val="7A3A3D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7A3A3D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7A3A3D"/>
                </a:solidFill>
                <a:latin typeface="+mn-ea"/>
              </a:rPr>
              <a:t>손가락의 움직임과 손목의 움직임으로 어떠한 상태인지를 나타냄</a:t>
            </a:r>
            <a:r>
              <a:rPr lang="en-US" altLang="ko-KR" sz="1400" b="1" dirty="0" smtClean="0">
                <a:solidFill>
                  <a:srgbClr val="7A3A3D"/>
                </a:solidFill>
                <a:latin typeface="+mn-ea"/>
              </a:rPr>
              <a:t>.</a:t>
            </a:r>
          </a:p>
          <a:p>
            <a:endParaRPr lang="en-US" altLang="ko-KR" sz="1400" b="1" dirty="0">
              <a:solidFill>
                <a:srgbClr val="7A3A3D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rgbClr val="7A3A3D"/>
                </a:solidFill>
                <a:latin typeface="+mn-ea"/>
              </a:rPr>
              <a:t> </a:t>
            </a:r>
            <a:r>
              <a:rPr lang="en-US" altLang="ko-KR" sz="1400" b="1" dirty="0" smtClean="0">
                <a:solidFill>
                  <a:srgbClr val="7A3A3D"/>
                </a:solidFill>
                <a:latin typeface="+mn-ea"/>
              </a:rPr>
              <a:t>- </a:t>
            </a:r>
            <a:r>
              <a:rPr lang="ko-KR" altLang="en-US" sz="1400" b="1" dirty="0" smtClean="0">
                <a:solidFill>
                  <a:srgbClr val="7A3A3D"/>
                </a:solidFill>
                <a:latin typeface="+mn-ea"/>
              </a:rPr>
              <a:t>사용자가 취했던 </a:t>
            </a:r>
            <a:r>
              <a:rPr lang="ko-KR" altLang="en-US" sz="1400" b="1" dirty="0">
                <a:solidFill>
                  <a:srgbClr val="7A3A3D"/>
                </a:solidFill>
                <a:latin typeface="+mn-ea"/>
              </a:rPr>
              <a:t>동작을 블루투스를 이용해 </a:t>
            </a:r>
            <a:r>
              <a:rPr lang="ko-KR" altLang="en-US" sz="1400" b="1" dirty="0" smtClean="0">
                <a:solidFill>
                  <a:srgbClr val="7A3A3D"/>
                </a:solidFill>
                <a:latin typeface="+mn-ea"/>
              </a:rPr>
              <a:t>컴퓨터로 데이터 전송해 컴퓨터의 여러 상태 제어</a:t>
            </a:r>
            <a:r>
              <a:rPr lang="en-US" altLang="ko-KR" sz="1400" b="1" dirty="0" smtClean="0">
                <a:solidFill>
                  <a:srgbClr val="7A3A3D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44106" y="205517"/>
            <a:ext cx="24487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kern="1200" dirty="0" smtClean="0">
                <a:latin typeface="+mj-ea"/>
                <a:ea typeface="+mn-ea"/>
                <a:cs typeface="+mn-cs"/>
              </a:rPr>
              <a:t>학 번 </a:t>
            </a:r>
            <a:r>
              <a:rPr lang="en-US" altLang="ko-KR" sz="1600" b="1" kern="1200" dirty="0" smtClean="0">
                <a:latin typeface="+mj-ea"/>
                <a:ea typeface="+mn-ea"/>
                <a:cs typeface="+mn-cs"/>
              </a:rPr>
              <a:t>: </a:t>
            </a:r>
            <a:r>
              <a:rPr lang="en-US" altLang="ko-KR" sz="1600" b="1" kern="1200" dirty="0" smtClean="0">
                <a:latin typeface="+mj-ea"/>
                <a:ea typeface="+mn-ea"/>
                <a:cs typeface="+mn-cs"/>
              </a:rPr>
              <a:t>1225062</a:t>
            </a:r>
            <a:endParaRPr lang="en-US" altLang="ko-KR" sz="1600" b="1" kern="1200" dirty="0" smtClean="0">
              <a:latin typeface="+mj-ea"/>
              <a:ea typeface="+mn-ea"/>
              <a:cs typeface="+mn-cs"/>
            </a:endParaRPr>
          </a:p>
          <a:p>
            <a:r>
              <a:rPr lang="ko-KR" altLang="en-US" sz="1600" b="1" kern="1200" baseline="0" dirty="0" smtClean="0">
                <a:latin typeface="+mj-ea"/>
                <a:ea typeface="+mn-ea"/>
                <a:cs typeface="+mn-cs"/>
              </a:rPr>
              <a:t>이 </a:t>
            </a:r>
            <a:r>
              <a:rPr lang="ko-KR" altLang="en-US" sz="1600" b="1" kern="1200" baseline="0" dirty="0" err="1" smtClean="0">
                <a:latin typeface="+mj-ea"/>
                <a:ea typeface="+mn-ea"/>
                <a:cs typeface="+mn-cs"/>
              </a:rPr>
              <a:t>름</a:t>
            </a:r>
            <a:r>
              <a:rPr lang="ko-KR" altLang="en-US" sz="1600" b="1" kern="1200" baseline="0" dirty="0" smtClean="0">
                <a:latin typeface="+mj-ea"/>
                <a:ea typeface="+mn-ea"/>
                <a:cs typeface="+mn-cs"/>
              </a:rPr>
              <a:t> </a:t>
            </a:r>
            <a:r>
              <a:rPr lang="en-US" altLang="ko-KR" sz="1600" b="1" kern="1200" baseline="0" dirty="0" smtClean="0">
                <a:latin typeface="+mj-ea"/>
                <a:ea typeface="+mn-ea"/>
                <a:cs typeface="+mn-cs"/>
              </a:rPr>
              <a:t>: </a:t>
            </a:r>
            <a:r>
              <a:rPr lang="ko-KR" altLang="en-US" sz="1600" b="1" dirty="0" err="1" smtClean="0">
                <a:latin typeface="+mj-ea"/>
              </a:rPr>
              <a:t>황현중</a:t>
            </a:r>
            <a:endParaRPr lang="en-US" altLang="ko-KR" sz="1600" b="1" dirty="0" smtClean="0">
              <a:latin typeface="+mj-ea"/>
            </a:endParaRPr>
          </a:p>
          <a:p>
            <a:r>
              <a:rPr lang="ko-KR" altLang="en-US" sz="1600" b="1" kern="1200" baseline="0" dirty="0" smtClean="0">
                <a:latin typeface="+mj-ea"/>
                <a:ea typeface="+mn-ea"/>
                <a:cs typeface="+mn-cs"/>
              </a:rPr>
              <a:t>지도교수 </a:t>
            </a:r>
            <a:r>
              <a:rPr lang="en-US" altLang="ko-KR" sz="1600" b="1" kern="1200" baseline="0" dirty="0" smtClean="0">
                <a:latin typeface="+mj-ea"/>
                <a:ea typeface="+mn-ea"/>
                <a:cs typeface="+mn-cs"/>
              </a:rPr>
              <a:t>: </a:t>
            </a:r>
            <a:r>
              <a:rPr lang="ko-KR" altLang="en-US" sz="1600" b="1" kern="1200" baseline="0" dirty="0" smtClean="0">
                <a:latin typeface="+mj-ea"/>
                <a:ea typeface="+mn-ea"/>
                <a:cs typeface="+mn-cs"/>
              </a:rPr>
              <a:t>성백균교수님</a:t>
            </a:r>
            <a:endParaRPr lang="ko-KR" altLang="en-US" sz="1600" b="1" kern="1200" dirty="0">
              <a:latin typeface="+mj-ea"/>
              <a:ea typeface="+mn-ea"/>
              <a:cs typeface="+mn-cs"/>
            </a:endParaRPr>
          </a:p>
        </p:txBody>
      </p:sp>
      <p:pic>
        <p:nvPicPr>
          <p:cNvPr id="15" name="그림 개체 틀 1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r="4813"/>
          <a:stretch>
            <a:fillRect/>
          </a:stretch>
        </p:blipFill>
        <p:spPr/>
      </p:pic>
      <p:pic>
        <p:nvPicPr>
          <p:cNvPr id="17" name="그림 개체 틀 16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4" b="15444"/>
          <a:stretch>
            <a:fillRect/>
          </a:stretch>
        </p:blipFill>
        <p:spPr>
          <a:xfrm>
            <a:off x="6134613" y="3988550"/>
            <a:ext cx="3188042" cy="1968546"/>
          </a:xfrm>
        </p:spPr>
      </p:pic>
      <p:sp>
        <p:nvSpPr>
          <p:cNvPr id="18" name="직사각형 17"/>
          <p:cNvSpPr/>
          <p:nvPr/>
        </p:nvSpPr>
        <p:spPr>
          <a:xfrm>
            <a:off x="6604000" y="5313680"/>
            <a:ext cx="787400" cy="977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90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Meary</cp:lastModifiedBy>
  <cp:revision>20</cp:revision>
  <dcterms:created xsi:type="dcterms:W3CDTF">2017-09-18T02:01:41Z</dcterms:created>
  <dcterms:modified xsi:type="dcterms:W3CDTF">2017-10-10T13:48:37Z</dcterms:modified>
</cp:coreProperties>
</file>