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486" r:id="rId3"/>
    <p:sldId id="259" r:id="rId4"/>
    <p:sldId id="487" r:id="rId5"/>
    <p:sldId id="501" r:id="rId6"/>
    <p:sldId id="493" r:id="rId7"/>
    <p:sldId id="494" r:id="rId8"/>
    <p:sldId id="488" r:id="rId9"/>
    <p:sldId id="489" r:id="rId10"/>
    <p:sldId id="491" r:id="rId11"/>
    <p:sldId id="502" r:id="rId12"/>
    <p:sldId id="497" r:id="rId13"/>
    <p:sldId id="492" r:id="rId14"/>
    <p:sldId id="495" r:id="rId15"/>
    <p:sldId id="498" r:id="rId16"/>
    <p:sldId id="499" r:id="rId17"/>
    <p:sldId id="261" r:id="rId18"/>
    <p:sldId id="500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486"/>
            <p14:sldId id="259"/>
            <p14:sldId id="487"/>
            <p14:sldId id="501"/>
            <p14:sldId id="493"/>
            <p14:sldId id="494"/>
            <p14:sldId id="488"/>
            <p14:sldId id="489"/>
            <p14:sldId id="491"/>
            <p14:sldId id="502"/>
            <p14:sldId id="497"/>
            <p14:sldId id="492"/>
            <p14:sldId id="495"/>
            <p14:sldId id="498"/>
            <p14:sldId id="499"/>
            <p14:sldId id="261"/>
            <p14:sldId id="5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135"/>
    <a:srgbClr val="F6AF34"/>
    <a:srgbClr val="003399"/>
    <a:srgbClr val="F53F3E"/>
    <a:srgbClr val="003635"/>
    <a:srgbClr val="FF5050"/>
    <a:srgbClr val="004240"/>
    <a:srgbClr val="004A48"/>
    <a:srgbClr val="002221"/>
    <a:srgbClr val="3B5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5" autoAdjust="0"/>
    <p:restoredTop sz="94766" autoAdjust="0"/>
  </p:normalViewPr>
  <p:slideViewPr>
    <p:cSldViewPr>
      <p:cViewPr varScale="1">
        <p:scale>
          <a:sx n="89" d="100"/>
          <a:sy n="89" d="100"/>
        </p:scale>
        <p:origin x="48" y="1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explosion val="8"/>
            <c:spPr>
              <a:solidFill>
                <a:srgbClr val="FF505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D8C4-40F0-A757-4D30C1814695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C4-40F0-A757-4D30C1814695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57.1</c:v>
                </c:pt>
                <c:pt idx="1">
                  <c:v>42.9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4-40F0-A757-4D30C1814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2020-11-13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3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3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53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36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1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35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955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55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820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59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9210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8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0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0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5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18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5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44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0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2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6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2020-11-13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1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2020-11-13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1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4.wdp"/><Relationship Id="rId5" Type="http://schemas.openxmlformats.org/officeDocument/2006/relationships/image" Target="../media/image38.png"/><Relationship Id="rId4" Type="http://schemas.openxmlformats.org/officeDocument/2006/relationships/image" Target="../media/image3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17.svg"/><Relationship Id="rId10" Type="http://schemas.openxmlformats.org/officeDocument/2006/relationships/image" Target="../media/image48.svg"/><Relationship Id="rId4" Type="http://schemas.openxmlformats.org/officeDocument/2006/relationships/image" Target="../media/image16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image" Target="../media/image5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1.png"/><Relationship Id="rId5" Type="http://schemas.microsoft.com/office/2007/relationships/hdphoto" Target="../media/hdphoto6.wdp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microsoft.com/office/2007/relationships/hdphoto" Target="../media/hdphoto3.wdp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8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27980" y="646247"/>
            <a:ext cx="5740164" cy="5519057"/>
            <a:chOff x="374211" y="0"/>
            <a:chExt cx="7653552" cy="7358743"/>
          </a:xfrm>
        </p:grpSpPr>
        <p:sp>
          <p:nvSpPr>
            <p:cNvPr id="19" name="원호 18"/>
            <p:cNvSpPr/>
            <p:nvPr/>
          </p:nvSpPr>
          <p:spPr>
            <a:xfrm>
              <a:off x="374211" y="2155701"/>
              <a:ext cx="5094514" cy="5094514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595087" y="0"/>
              <a:ext cx="7432676" cy="7358743"/>
              <a:chOff x="595087" y="0"/>
              <a:chExt cx="7432676" cy="7358743"/>
            </a:xfrm>
          </p:grpSpPr>
          <p:sp>
            <p:nvSpPr>
              <p:cNvPr id="8" name="원호 7"/>
              <p:cNvSpPr/>
              <p:nvPr/>
            </p:nvSpPr>
            <p:spPr>
              <a:xfrm>
                <a:off x="595087" y="0"/>
                <a:ext cx="7358743" cy="7358743"/>
              </a:xfrm>
              <a:prstGeom prst="arc">
                <a:avLst>
                  <a:gd name="adj1" fmla="val 16200000"/>
                  <a:gd name="adj2" fmla="val 3531899"/>
                </a:avLst>
              </a:prstGeom>
              <a:ln cap="rnd">
                <a:solidFill>
                  <a:srgbClr val="3E4850"/>
                </a:solidFill>
                <a:prstDash val="dash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7897135" y="3701143"/>
                <a:ext cx="130628" cy="13062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95298" y="4855029"/>
                <a:ext cx="130628" cy="1306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7767871" y="2618559"/>
                <a:ext cx="130628" cy="13062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7240468" y="1514672"/>
                <a:ext cx="77908" cy="7790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6611818" y="816770"/>
                <a:ext cx="77908" cy="77908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/>
                <a:endParaRPr lang="ko-KR" altLang="en-US" sz="135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원호 25"/>
            <p:cNvSpPr/>
            <p:nvPr/>
          </p:nvSpPr>
          <p:spPr>
            <a:xfrm>
              <a:off x="911621" y="4405367"/>
              <a:ext cx="2601600" cy="2601600"/>
            </a:xfrm>
            <a:prstGeom prst="arc">
              <a:avLst>
                <a:gd name="adj1" fmla="val 7444093"/>
                <a:gd name="adj2" fmla="val 3531899"/>
              </a:avLst>
            </a:prstGeom>
            <a:ln cap="rnd">
              <a:solidFill>
                <a:srgbClr val="3E4850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685800"/>
              <a:endParaRPr lang="ko-KR" altLang="en-US" sz="135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/>
          <p:cNvSpPr/>
          <p:nvPr/>
        </p:nvSpPr>
        <p:spPr>
          <a:xfrm>
            <a:off x="1361290" y="1380066"/>
            <a:ext cx="3689105" cy="1627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altLang="ko-KR" sz="4400" b="1" dirty="0">
                <a:solidFill>
                  <a:srgbClr val="FFC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Personal Crosswalk</a:t>
            </a:r>
          </a:p>
          <a:p>
            <a:pPr defTabSz="685800">
              <a:lnSpc>
                <a:spcPct val="150000"/>
              </a:lnSpc>
            </a:pPr>
            <a:r>
              <a:rPr lang="ko-KR" altLang="en-US" sz="9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교통약자의 안전한 보행을 위한 </a:t>
            </a:r>
            <a:r>
              <a:rPr lang="en-US" altLang="ko-KR" sz="9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IoT </a:t>
            </a:r>
            <a:r>
              <a:rPr lang="ko-KR" altLang="en-US" sz="90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횡단보도 시스템</a:t>
            </a:r>
            <a:endParaRPr lang="ko-KR" altLang="en-US" sz="24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3163409"/>
            <a:ext cx="532518" cy="21929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defTabSz="685800"/>
            <a:r>
              <a:rPr lang="en-US" altLang="ko-KR" sz="825" dirty="0">
                <a:solidFill>
                  <a:srgbClr val="21262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Beacon</a:t>
            </a:r>
            <a:endParaRPr lang="ko-KR" altLang="en-US" sz="2700" dirty="0">
              <a:solidFill>
                <a:srgbClr val="21262A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26226" y="3014257"/>
            <a:ext cx="219019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정유진</a:t>
            </a:r>
            <a:r>
              <a:rPr lang="en-US" altLang="ko-KR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788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팀장</a:t>
            </a:r>
            <a:r>
              <a:rPr lang="en-US" altLang="ko-KR" sz="788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116649" y="4319266"/>
            <a:ext cx="202886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황재욱</a:t>
            </a:r>
            <a:endParaRPr lang="en-US" altLang="ko-KR" sz="12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26226" y="4751567"/>
            <a:ext cx="205975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송채원</a:t>
            </a:r>
            <a:endParaRPr lang="en-US" altLang="ko-KR" sz="12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933183-8B86-4951-A711-433C7569977D}"/>
              </a:ext>
            </a:extLst>
          </p:cNvPr>
          <p:cNvSpPr/>
          <p:nvPr/>
        </p:nvSpPr>
        <p:spPr>
          <a:xfrm>
            <a:off x="6126226" y="3883173"/>
            <a:ext cx="202886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음정애</a:t>
            </a:r>
            <a:endParaRPr lang="en-US" altLang="ko-KR" sz="12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FD6E8E7-9103-4D88-8091-BE8328A9CAC1}"/>
              </a:ext>
            </a:extLst>
          </p:cNvPr>
          <p:cNvSpPr/>
          <p:nvPr/>
        </p:nvSpPr>
        <p:spPr>
          <a:xfrm>
            <a:off x="6126226" y="3446558"/>
            <a:ext cx="2028869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이재원</a:t>
            </a:r>
            <a:endParaRPr lang="en-US" altLang="ko-KR" sz="1200" b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332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717942D6-493C-47E2-94FC-BBAC13DBEACA}"/>
              </a:ext>
            </a:extLst>
          </p:cNvPr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CEF7C45-2C22-4A41-914A-F55C67C83A11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9B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04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CE4F822-8F8B-43B0-A055-F2E72E1527C6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5767A1-6F8B-4661-B11B-3D46FC17F2D0}"/>
              </a:ext>
            </a:extLst>
          </p:cNvPr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내용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3544F-024F-4379-8FF0-AFFE03378D3E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하드웨어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83674D-8F55-41CF-8596-BBBC941D0C62}"/>
              </a:ext>
            </a:extLst>
          </p:cNvPr>
          <p:cNvGrpSpPr/>
          <p:nvPr/>
        </p:nvGrpSpPr>
        <p:grpSpPr>
          <a:xfrm>
            <a:off x="1043968" y="2290016"/>
            <a:ext cx="3240000" cy="3240000"/>
            <a:chOff x="681301" y="1916832"/>
            <a:chExt cx="3600000" cy="32559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45EA9F3-0456-4C93-B2DE-E296002B4287}"/>
                </a:ext>
              </a:extLst>
            </p:cNvPr>
            <p:cNvSpPr/>
            <p:nvPr/>
          </p:nvSpPr>
          <p:spPr>
            <a:xfrm rot="5400000">
              <a:off x="861301" y="1736832"/>
              <a:ext cx="3240000" cy="3600000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C241249-D4E2-419F-B1BF-5C3CC8DDD709}"/>
                </a:ext>
              </a:extLst>
            </p:cNvPr>
            <p:cNvSpPr/>
            <p:nvPr/>
          </p:nvSpPr>
          <p:spPr>
            <a:xfrm>
              <a:off x="681301" y="4638553"/>
              <a:ext cx="3599999" cy="534253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6000"/>
              </a:schemeClr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아두이노 우노 보드</a:t>
              </a:r>
              <a:endParaRPr lang="en-US" altLang="ko-KR" b="1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5A8136A-F3BC-4E35-9146-9E2109E1EEFE}"/>
              </a:ext>
            </a:extLst>
          </p:cNvPr>
          <p:cNvGrpSpPr/>
          <p:nvPr/>
        </p:nvGrpSpPr>
        <p:grpSpPr>
          <a:xfrm>
            <a:off x="4788384" y="2296606"/>
            <a:ext cx="3240000" cy="3240000"/>
            <a:chOff x="4862701" y="1907808"/>
            <a:chExt cx="3600000" cy="324938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5D064FC-9AD8-4BE8-B6A5-3A64B026A096}"/>
                </a:ext>
              </a:extLst>
            </p:cNvPr>
            <p:cNvSpPr/>
            <p:nvPr/>
          </p:nvSpPr>
          <p:spPr>
            <a:xfrm>
              <a:off x="4862701" y="1907808"/>
              <a:ext cx="3600000" cy="3240000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31564F6-4B65-4279-9837-881D6F497F8C}"/>
                </a:ext>
              </a:extLst>
            </p:cNvPr>
            <p:cNvSpPr/>
            <p:nvPr/>
          </p:nvSpPr>
          <p:spPr>
            <a:xfrm>
              <a:off x="4862701" y="4622939"/>
              <a:ext cx="3599999" cy="534253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76000"/>
              </a:schemeClr>
            </a:solidFill>
            <a:ln w="635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릴리 패드</a:t>
              </a:r>
              <a:endParaRPr lang="en-US" altLang="ko-K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3265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9B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04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내용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5664B-446A-4BC6-A172-D11A0324020C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알고리즘 명세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B85171A-4B90-4DD6-9085-1D6D442DD224}"/>
              </a:ext>
            </a:extLst>
          </p:cNvPr>
          <p:cNvGrpSpPr/>
          <p:nvPr/>
        </p:nvGrpSpPr>
        <p:grpSpPr>
          <a:xfrm>
            <a:off x="719572" y="1418082"/>
            <a:ext cx="7704856" cy="4525470"/>
            <a:chOff x="611560" y="1412776"/>
            <a:chExt cx="7704856" cy="4525470"/>
          </a:xfrm>
        </p:grpSpPr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0A4D0A5A-2E9C-4498-A98A-A8C66021C42B}"/>
                </a:ext>
              </a:extLst>
            </p:cNvPr>
            <p:cNvCxnSpPr>
              <a:cxnSpLocks/>
              <a:stCxn id="11" idx="1"/>
              <a:endCxn id="45" idx="3"/>
            </p:cNvCxnSpPr>
            <p:nvPr/>
          </p:nvCxnSpPr>
          <p:spPr>
            <a:xfrm flipH="1">
              <a:off x="4208690" y="4870346"/>
              <a:ext cx="977305" cy="11698"/>
            </a:xfrm>
            <a:prstGeom prst="straightConnector1">
              <a:avLst/>
            </a:prstGeom>
            <a:ln w="76200">
              <a:solidFill>
                <a:srgbClr val="F9B1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56830C5-6903-4F95-96E4-EBEF5C54B910}"/>
                </a:ext>
              </a:extLst>
            </p:cNvPr>
            <p:cNvGrpSpPr/>
            <p:nvPr/>
          </p:nvGrpSpPr>
          <p:grpSpPr>
            <a:xfrm>
              <a:off x="611560" y="1412776"/>
              <a:ext cx="7704856" cy="4525470"/>
              <a:chOff x="611560" y="1412776"/>
              <a:chExt cx="7704856" cy="4525470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6EAC4EF8-3C29-40A5-A518-4F2B8E67C7A7}"/>
                  </a:ext>
                </a:extLst>
              </p:cNvPr>
              <p:cNvGrpSpPr/>
              <p:nvPr/>
            </p:nvGrpSpPr>
            <p:grpSpPr>
              <a:xfrm>
                <a:off x="611560" y="1412776"/>
                <a:ext cx="7704856" cy="3997570"/>
                <a:chOff x="253558" y="1844824"/>
                <a:chExt cx="7704856" cy="3997570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1B45DC0F-BA6A-4490-85E5-7CE76915B437}"/>
                    </a:ext>
                  </a:extLst>
                </p:cNvPr>
                <p:cNvGrpSpPr/>
                <p:nvPr/>
              </p:nvGrpSpPr>
              <p:grpSpPr>
                <a:xfrm>
                  <a:off x="253558" y="1844824"/>
                  <a:ext cx="7704856" cy="3919268"/>
                  <a:chOff x="646625" y="1988840"/>
                  <a:chExt cx="7704856" cy="3919268"/>
                </a:xfrm>
              </p:grpSpPr>
              <p:grpSp>
                <p:nvGrpSpPr>
                  <p:cNvPr id="3" name="그룹 2">
                    <a:extLst>
                      <a:ext uri="{FF2B5EF4-FFF2-40B4-BE49-F238E27FC236}">
                        <a16:creationId xmlns:a16="http://schemas.microsoft.com/office/drawing/2014/main" id="{AB8E2FF2-F938-4B6A-B38D-DEF15C2ED35D}"/>
                      </a:ext>
                    </a:extLst>
                  </p:cNvPr>
                  <p:cNvGrpSpPr/>
                  <p:nvPr/>
                </p:nvGrpSpPr>
                <p:grpSpPr>
                  <a:xfrm>
                    <a:off x="646625" y="1988840"/>
                    <a:ext cx="7704856" cy="3919268"/>
                    <a:chOff x="247450" y="1052276"/>
                    <a:chExt cx="12442286" cy="4926815"/>
                  </a:xfrm>
                </p:grpSpPr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7C778ED6-FC7A-46F1-850E-F9B92F4CE7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450" y="2743199"/>
                      <a:ext cx="1744052" cy="1357641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보행시간요구사항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cxnSp>
                  <p:nvCxnSpPr>
                    <p:cNvPr id="28" name="직선 화살표 연결선 27">
                      <a:extLst>
                        <a:ext uri="{FF2B5EF4-FFF2-40B4-BE49-F238E27FC236}">
                          <a16:creationId xmlns:a16="http://schemas.microsoft.com/office/drawing/2014/main" id="{E75AE594-5F44-4DDF-9452-9D73E22DB0E2}"/>
                        </a:ext>
                      </a:extLst>
                    </p:cNvPr>
                    <p:cNvCxnSpPr>
                      <a:cxnSpLocks/>
                      <a:stCxn id="27" idx="6"/>
                      <a:endCxn id="29" idx="1"/>
                    </p:cNvCxnSpPr>
                    <p:nvPr/>
                  </p:nvCxnSpPr>
                  <p:spPr>
                    <a:xfrm>
                      <a:off x="1991502" y="3422020"/>
                      <a:ext cx="930458" cy="12884"/>
                    </a:xfrm>
                    <a:prstGeom prst="straightConnector1">
                      <a:avLst/>
                    </a:prstGeom>
                    <a:ln w="76200">
                      <a:solidFill>
                        <a:srgbClr val="F9B13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직사각형 28">
                      <a:extLst>
                        <a:ext uri="{FF2B5EF4-FFF2-40B4-BE49-F238E27FC236}">
                          <a16:creationId xmlns:a16="http://schemas.microsoft.com/office/drawing/2014/main" id="{01406144-7189-4D97-B8B5-D2C1E4F4C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21960" y="2982357"/>
                      <a:ext cx="1744052" cy="905094"/>
                    </a:xfrm>
                    <a:prstGeom prst="rect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웨어러블 기기 태그</a:t>
                      </a:r>
                    </a:p>
                  </p:txBody>
                </p:sp>
                <p:sp>
                  <p:nvSpPr>
                    <p:cNvPr id="31" name="순서도: 판단 30">
                      <a:extLst>
                        <a:ext uri="{FF2B5EF4-FFF2-40B4-BE49-F238E27FC236}">
                          <a16:creationId xmlns:a16="http://schemas.microsoft.com/office/drawing/2014/main" id="{058F02D8-60AD-4FFA-BFB6-8FE26BBCCA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3283" y="2764487"/>
                      <a:ext cx="2906753" cy="1357641"/>
                    </a:xfrm>
                    <a:prstGeom prst="flowChartDecision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보행자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신호등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초록불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613F0F7-1D7E-4C5C-90D7-E64852A2DD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9795" y="2325608"/>
                      <a:ext cx="1519717" cy="3482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아니요</a:t>
                      </a:r>
                    </a:p>
                  </p:txBody>
                </p:sp>
                <p:sp>
                  <p:nvSpPr>
                    <p:cNvPr id="35" name="직사각형 34">
                      <a:extLst>
                        <a:ext uri="{FF2B5EF4-FFF2-40B4-BE49-F238E27FC236}">
                          <a16:creationId xmlns:a16="http://schemas.microsoft.com/office/drawing/2014/main" id="{F464D9FF-DC0C-49C6-A4C6-30F00E216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4634" y="1165413"/>
                      <a:ext cx="1744052" cy="905094"/>
                    </a:xfrm>
                    <a:prstGeom prst="rect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대기</a:t>
                      </a:r>
                    </a:p>
                  </p:txBody>
                </p:sp>
                <p:cxnSp>
                  <p:nvCxnSpPr>
                    <p:cNvPr id="38" name="직선 화살표 연결선 37">
                      <a:extLst>
                        <a:ext uri="{FF2B5EF4-FFF2-40B4-BE49-F238E27FC236}">
                          <a16:creationId xmlns:a16="http://schemas.microsoft.com/office/drawing/2014/main" id="{FE78D36F-C5E7-456F-A5F1-28C5A5019ABE}"/>
                        </a:ext>
                      </a:extLst>
                    </p:cNvPr>
                    <p:cNvCxnSpPr>
                      <a:cxnSpLocks/>
                      <a:stCxn id="31" idx="3"/>
                      <a:endCxn id="39" idx="1"/>
                    </p:cNvCxnSpPr>
                    <p:nvPr/>
                  </p:nvCxnSpPr>
                  <p:spPr>
                    <a:xfrm>
                      <a:off x="8740037" y="3443307"/>
                      <a:ext cx="1042946" cy="0"/>
                    </a:xfrm>
                    <a:prstGeom prst="straightConnector1">
                      <a:avLst/>
                    </a:prstGeom>
                    <a:ln w="76200">
                      <a:solidFill>
                        <a:srgbClr val="F9B135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순서도: 판단 38">
                      <a:extLst>
                        <a:ext uri="{FF2B5EF4-FFF2-40B4-BE49-F238E27FC236}">
                          <a16:creationId xmlns:a16="http://schemas.microsoft.com/office/drawing/2014/main" id="{90219935-F7B4-4705-9B0E-DD10A51B52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82983" y="2764487"/>
                      <a:ext cx="2906753" cy="1357641"/>
                    </a:xfrm>
                    <a:prstGeom prst="flowChartDecision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적녹색맹</a:t>
                      </a: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?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623C85E-6395-4291-821F-D0CAD8278D6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44608" y="2394991"/>
                      <a:ext cx="1151594" cy="3482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예</a:t>
                      </a:r>
                    </a:p>
                  </p:txBody>
                </p:sp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AD78733C-A2E3-48C3-80D3-613215757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18996" y="1052276"/>
                      <a:ext cx="2034727" cy="1131368"/>
                    </a:xfrm>
                    <a:prstGeom prst="rect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초록불을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파란색으로 변경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주의표시</a:t>
                      </a:r>
                    </a:p>
                  </p:txBody>
                </p:sp>
                <p:sp>
                  <p:nvSpPr>
                    <p:cNvPr id="45" name="직사각형 44">
                      <a:extLst>
                        <a:ext uri="{FF2B5EF4-FFF2-40B4-BE49-F238E27FC236}">
                          <a16:creationId xmlns:a16="http://schemas.microsoft.com/office/drawing/2014/main" id="{F76A27C9-9504-4B1D-BABB-9D2CA22D0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21594" y="4847723"/>
                      <a:ext cx="2034727" cy="1131368"/>
                    </a:xfrm>
                    <a:prstGeom prst="rect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보행신호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3-&gt;10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초 증가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주의표시</a:t>
                      </a:r>
                    </a:p>
                  </p:txBody>
                </p:sp>
                <p:sp>
                  <p:nvSpPr>
                    <p:cNvPr id="47" name="직사각형 46">
                      <a:extLst>
                        <a:ext uri="{FF2B5EF4-FFF2-40B4-BE49-F238E27FC236}">
                          <a16:creationId xmlns:a16="http://schemas.microsoft.com/office/drawing/2014/main" id="{BA85DD3D-75F8-4A68-AB3E-1F36F13A07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607" y="4946155"/>
                      <a:ext cx="1744052" cy="905094"/>
                    </a:xfrm>
                    <a:prstGeom prst="rect">
                      <a:avLst/>
                    </a:prstGeom>
                    <a:noFill/>
                    <a:ln w="76200">
                      <a:solidFill>
                        <a:srgbClr val="F9B135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진동으로 </a:t>
                      </a:r>
                      <a:endParaRPr lang="en-US" altLang="ko-KR" sz="1100" b="1" dirty="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보행신호 알림</a:t>
                      </a:r>
                    </a:p>
                  </p:txBody>
                </p:sp>
              </p:grpSp>
              <p:cxnSp>
                <p:nvCxnSpPr>
                  <p:cNvPr id="48" name="직선 화살표 연결선 47">
                    <a:extLst>
                      <a:ext uri="{FF2B5EF4-FFF2-40B4-BE49-F238E27FC236}">
                        <a16:creationId xmlns:a16="http://schemas.microsoft.com/office/drawing/2014/main" id="{75594EAD-0C26-4CC1-AB64-F702E69D84F5}"/>
                      </a:ext>
                    </a:extLst>
                  </p:cNvPr>
                  <p:cNvCxnSpPr>
                    <a:cxnSpLocks/>
                    <a:stCxn id="29" idx="3"/>
                    <a:endCxn id="31" idx="1"/>
                  </p:cNvCxnSpPr>
                  <p:nvPr/>
                </p:nvCxnSpPr>
                <p:spPr>
                  <a:xfrm>
                    <a:off x="3382809" y="3884214"/>
                    <a:ext cx="722830" cy="6685"/>
                  </a:xfrm>
                  <a:prstGeom prst="straightConnector1">
                    <a:avLst/>
                  </a:prstGeom>
                  <a:ln w="76200">
                    <a:solidFill>
                      <a:srgbClr val="F9B13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화살표 연결선 55">
                    <a:extLst>
                      <a:ext uri="{FF2B5EF4-FFF2-40B4-BE49-F238E27FC236}">
                        <a16:creationId xmlns:a16="http://schemas.microsoft.com/office/drawing/2014/main" id="{EB74FFE4-28F9-4187-B46E-DDD4437A3A06}"/>
                      </a:ext>
                    </a:extLst>
                  </p:cNvPr>
                  <p:cNvCxnSpPr>
                    <a:cxnSpLocks/>
                    <a:stCxn id="31" idx="0"/>
                    <a:endCxn id="35" idx="2"/>
                  </p:cNvCxnSpPr>
                  <p:nvPr/>
                </p:nvCxnSpPr>
                <p:spPr>
                  <a:xfrm flipV="1">
                    <a:off x="5005639" y="2798840"/>
                    <a:ext cx="0" cy="552059"/>
                  </a:xfrm>
                  <a:prstGeom prst="straightConnector1">
                    <a:avLst/>
                  </a:prstGeom>
                  <a:ln w="76200">
                    <a:solidFill>
                      <a:srgbClr val="F9B13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화살표 연결선 58">
                    <a:extLst>
                      <a:ext uri="{FF2B5EF4-FFF2-40B4-BE49-F238E27FC236}">
                        <a16:creationId xmlns:a16="http://schemas.microsoft.com/office/drawing/2014/main" id="{7B84CD2F-CBB6-44BE-B9F4-B82FE4CDBE1D}"/>
                      </a:ext>
                    </a:extLst>
                  </p:cNvPr>
                  <p:cNvCxnSpPr>
                    <a:cxnSpLocks/>
                    <a:stCxn id="39" idx="0"/>
                    <a:endCxn id="41" idx="2"/>
                  </p:cNvCxnSpPr>
                  <p:nvPr/>
                </p:nvCxnSpPr>
                <p:spPr>
                  <a:xfrm flipV="1">
                    <a:off x="7451481" y="2888840"/>
                    <a:ext cx="0" cy="462059"/>
                  </a:xfrm>
                  <a:prstGeom prst="straightConnector1">
                    <a:avLst/>
                  </a:prstGeom>
                  <a:ln w="76200">
                    <a:solidFill>
                      <a:srgbClr val="F9B13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연결선: 꺾임 64">
                    <a:extLst>
                      <a:ext uri="{FF2B5EF4-FFF2-40B4-BE49-F238E27FC236}">
                        <a16:creationId xmlns:a16="http://schemas.microsoft.com/office/drawing/2014/main" id="{421CDC46-28BD-40F1-ACD1-A2E13A4CEC9F}"/>
                      </a:ext>
                    </a:extLst>
                  </p:cNvPr>
                  <p:cNvCxnSpPr>
                    <a:cxnSpLocks/>
                    <a:stCxn id="39" idx="2"/>
                    <a:endCxn id="11" idx="3"/>
                  </p:cNvCxnSpPr>
                  <p:nvPr/>
                </p:nvCxnSpPr>
                <p:spPr>
                  <a:xfrm rot="5400000">
                    <a:off x="6728516" y="4723444"/>
                    <a:ext cx="1015511" cy="430421"/>
                  </a:xfrm>
                  <a:prstGeom prst="bentConnector2">
                    <a:avLst/>
                  </a:prstGeom>
                  <a:ln w="76200">
                    <a:solidFill>
                      <a:srgbClr val="F9B13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연결선: 꺾임 68">
                    <a:extLst>
                      <a:ext uri="{FF2B5EF4-FFF2-40B4-BE49-F238E27FC236}">
                        <a16:creationId xmlns:a16="http://schemas.microsoft.com/office/drawing/2014/main" id="{D84F82E8-1F87-4812-9A58-8B5DC9A215B9}"/>
                      </a:ext>
                    </a:extLst>
                  </p:cNvPr>
                  <p:cNvCxnSpPr>
                    <a:cxnSpLocks/>
                    <a:stCxn id="35" idx="1"/>
                  </p:cNvCxnSpPr>
                  <p:nvPr/>
                </p:nvCxnSpPr>
                <p:spPr>
                  <a:xfrm rot="10800000" flipV="1">
                    <a:off x="3704499" y="2438839"/>
                    <a:ext cx="761141" cy="1452059"/>
                  </a:xfrm>
                  <a:prstGeom prst="bentConnector2">
                    <a:avLst/>
                  </a:prstGeom>
                  <a:ln w="76200">
                    <a:solidFill>
                      <a:srgbClr val="F9B135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613D0BA-2DF0-45BC-A580-D9CCEA6B47D9}"/>
                      </a:ext>
                    </a:extLst>
                  </p:cNvPr>
                  <p:cNvSpPr txBox="1"/>
                  <p:nvPr/>
                </p:nvSpPr>
                <p:spPr>
                  <a:xfrm>
                    <a:off x="7278328" y="4806003"/>
                    <a:ext cx="941081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bg1"/>
                        </a:solidFill>
                      </a:rPr>
                      <a:t>아니요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7F633B7-04D2-4BA4-905F-78B2000664F9}"/>
                      </a:ext>
                    </a:extLst>
                  </p:cNvPr>
                  <p:cNvSpPr txBox="1"/>
                  <p:nvPr/>
                </p:nvSpPr>
                <p:spPr>
                  <a:xfrm>
                    <a:off x="5831004" y="3524214"/>
                    <a:ext cx="71312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ko-KR" altLang="en-US" sz="1200" dirty="0">
                        <a:solidFill>
                          <a:schemeClr val="bg1"/>
                        </a:solidFill>
                      </a:rPr>
                      <a:t>예</a:t>
                    </a:r>
                  </a:p>
                </p:txBody>
              </p:sp>
            </p:grpSp>
            <p:cxnSp>
              <p:nvCxnSpPr>
                <p:cNvPr id="77" name="연결선: 꺾임 76">
                  <a:extLst>
                    <a:ext uri="{FF2B5EF4-FFF2-40B4-BE49-F238E27FC236}">
                      <a16:creationId xmlns:a16="http://schemas.microsoft.com/office/drawing/2014/main" id="{56831168-7BB6-4662-B647-8895B73C5EF5}"/>
                    </a:ext>
                  </a:extLst>
                </p:cNvPr>
                <p:cNvCxnSpPr>
                  <a:cxnSpLocks/>
                  <a:stCxn id="11" idx="2"/>
                  <a:endCxn id="47" idx="2"/>
                </p:cNvCxnSpPr>
                <p:nvPr/>
              </p:nvCxnSpPr>
              <p:spPr>
                <a:xfrm rot="5400000" flipH="1">
                  <a:off x="3366816" y="3481217"/>
                  <a:ext cx="180000" cy="4542354"/>
                </a:xfrm>
                <a:prstGeom prst="bentConnector3">
                  <a:avLst>
                    <a:gd name="adj1" fmla="val -431800"/>
                  </a:avLst>
                </a:prstGeom>
                <a:ln w="76200">
                  <a:solidFill>
                    <a:srgbClr val="F9B13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순서도: 판단 10">
                <a:extLst>
                  <a:ext uri="{FF2B5EF4-FFF2-40B4-BE49-F238E27FC236}">
                    <a16:creationId xmlns:a16="http://schemas.microsoft.com/office/drawing/2014/main" id="{3A5CAF06-7F93-4842-8315-C83F5A59EDB6}"/>
                  </a:ext>
                </a:extLst>
              </p:cNvPr>
              <p:cNvSpPr/>
              <p:nvPr/>
            </p:nvSpPr>
            <p:spPr>
              <a:xfrm>
                <a:off x="5185995" y="4330346"/>
                <a:ext cx="1800000" cy="1080000"/>
              </a:xfrm>
              <a:prstGeom prst="flowChartDecision">
                <a:avLst/>
              </a:prstGeom>
              <a:noFill/>
              <a:ln w="76200">
                <a:solidFill>
                  <a:srgbClr val="F9B135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b="1" dirty="0">
                    <a:solidFill>
                      <a:schemeClr val="bg1"/>
                    </a:solidFill>
                  </a:rPr>
                  <a:t>시각장애인</a:t>
                </a:r>
                <a:r>
                  <a:rPr lang="en-US" altLang="ko-KR" sz="1100" b="1" dirty="0">
                    <a:solidFill>
                      <a:schemeClr val="bg1"/>
                    </a:solidFill>
                  </a:rPr>
                  <a:t>?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9F53E-E02E-4E83-84D5-0126B969AD4E}"/>
                  </a:ext>
                </a:extLst>
              </p:cNvPr>
              <p:cNvSpPr txBox="1"/>
              <p:nvPr/>
            </p:nvSpPr>
            <p:spPr>
              <a:xfrm>
                <a:off x="5977883" y="5661247"/>
                <a:ext cx="71312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bg1"/>
                    </a:solidFill>
                  </a:rPr>
                  <a:t>예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5DB977-3A8A-4576-98EC-2C5B992B5348}"/>
                </a:ext>
              </a:extLst>
            </p:cNvPr>
            <p:cNvSpPr txBox="1"/>
            <p:nvPr/>
          </p:nvSpPr>
          <p:spPr>
            <a:xfrm>
              <a:off x="4249055" y="4944557"/>
              <a:ext cx="941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아니요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35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9B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05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결과물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DB35A1-6BAD-45F0-9B7D-D2AD3D6F57B5}"/>
              </a:ext>
            </a:extLst>
          </p:cNvPr>
          <p:cNvSpPr/>
          <p:nvPr/>
        </p:nvSpPr>
        <p:spPr>
          <a:xfrm>
            <a:off x="359832" y="2060848"/>
            <a:ext cx="2700000" cy="1980000"/>
          </a:xfrm>
          <a:prstGeom prst="rect">
            <a:avLst/>
          </a:prstGeom>
          <a:blipFill>
            <a:blip r:embed="rId2"/>
            <a:stretch>
              <a:fillRect l="565" t="-1825" r="-556" b="1825"/>
            </a:stretch>
          </a:blipFill>
          <a:ln w="38100"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46632" y="4874080"/>
            <a:ext cx="2530999" cy="13433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횡단가능시간 증가 역할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RFID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에 태그 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신호등 녹색등의 시간이 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함초롬바탕"/>
              </a:rPr>
              <a:t>3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초에서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10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초로 증가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0F83E2-A544-4509-B530-98F2F4008746}"/>
              </a:ext>
            </a:extLst>
          </p:cNvPr>
          <p:cNvSpPr/>
          <p:nvPr/>
        </p:nvSpPr>
        <p:spPr>
          <a:xfrm>
            <a:off x="242623" y="1556792"/>
            <a:ext cx="3066266" cy="45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노인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장애인</a:t>
            </a:r>
            <a:r>
              <a:rPr lang="en-US" altLang="ko-KR" sz="1600" b="1" dirty="0">
                <a:solidFill>
                  <a:schemeClr val="bg1"/>
                </a:solidFill>
              </a:rPr>
              <a:t>,</a:t>
            </a:r>
            <a:r>
              <a:rPr lang="ko-KR" altLang="en-US" sz="1600" b="1" dirty="0">
                <a:solidFill>
                  <a:schemeClr val="bg1"/>
                </a:solidFill>
              </a:rPr>
              <a:t>어린이용 </a:t>
            </a:r>
            <a:r>
              <a:rPr lang="en-US" altLang="ko-KR" sz="1600" b="1" dirty="0">
                <a:solidFill>
                  <a:schemeClr val="bg1"/>
                </a:solidFill>
              </a:rPr>
              <a:t>NFC</a:t>
            </a:r>
            <a:r>
              <a:rPr lang="ko-KR" altLang="en-US" sz="1600" b="1" dirty="0">
                <a:solidFill>
                  <a:schemeClr val="bg1"/>
                </a:solidFill>
              </a:rPr>
              <a:t>태그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C2949E-187C-443A-82BE-88E975A29015}"/>
              </a:ext>
            </a:extLst>
          </p:cNvPr>
          <p:cNvSpPr/>
          <p:nvPr/>
        </p:nvSpPr>
        <p:spPr>
          <a:xfrm>
            <a:off x="3258948" y="2097072"/>
            <a:ext cx="2700000" cy="1980000"/>
          </a:xfrm>
          <a:prstGeom prst="rect">
            <a:avLst/>
          </a:prstGeom>
          <a:blipFill>
            <a:blip r:embed="rId3"/>
            <a:stretch>
              <a:fillRect l="565" t="-1825" r="-556" b="1825"/>
            </a:stretch>
          </a:blipFill>
          <a:ln w="38100"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7A58B02-13D3-4592-A15F-318F789B75E5}"/>
              </a:ext>
            </a:extLst>
          </p:cNvPr>
          <p:cNvGrpSpPr/>
          <p:nvPr/>
        </p:nvGrpSpPr>
        <p:grpSpPr>
          <a:xfrm>
            <a:off x="2245770" y="3104763"/>
            <a:ext cx="931419" cy="1257818"/>
            <a:chOff x="2272347" y="2839104"/>
            <a:chExt cx="931419" cy="1257818"/>
          </a:xfrm>
          <a:solidFill>
            <a:srgbClr val="F9B135"/>
          </a:solidFill>
        </p:grpSpPr>
        <p:sp>
          <p:nvSpPr>
            <p:cNvPr id="101" name="화살표: 위쪽 100">
              <a:extLst>
                <a:ext uri="{FF2B5EF4-FFF2-40B4-BE49-F238E27FC236}">
                  <a16:creationId xmlns:a16="http://schemas.microsoft.com/office/drawing/2014/main" id="{C0A7D04F-0E35-44F5-B04C-322532DDBD88}"/>
                </a:ext>
              </a:extLst>
            </p:cNvPr>
            <p:cNvSpPr/>
            <p:nvPr/>
          </p:nvSpPr>
          <p:spPr>
            <a:xfrm rot="19323971">
              <a:off x="2272347" y="2839104"/>
              <a:ext cx="327669" cy="786087"/>
            </a:xfrm>
            <a:prstGeom prst="upArrow">
              <a:avLst>
                <a:gd name="adj1" fmla="val 28933"/>
                <a:gd name="adj2" fmla="val 10615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51F4136-0357-4707-9ED5-B8A4514BBA94}"/>
                </a:ext>
              </a:extLst>
            </p:cNvPr>
            <p:cNvSpPr/>
            <p:nvPr/>
          </p:nvSpPr>
          <p:spPr>
            <a:xfrm>
              <a:off x="2483766" y="3376922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8A3947-13DE-4186-B53A-942F2169869C}"/>
              </a:ext>
            </a:extLst>
          </p:cNvPr>
          <p:cNvSpPr/>
          <p:nvPr/>
        </p:nvSpPr>
        <p:spPr>
          <a:xfrm>
            <a:off x="6098509" y="2097072"/>
            <a:ext cx="2700000" cy="1980000"/>
          </a:xfrm>
          <a:prstGeom prst="rect">
            <a:avLst/>
          </a:prstGeom>
          <a:blipFill>
            <a:blip r:embed="rId4"/>
            <a:stretch>
              <a:fillRect l="565" t="-1825" r="-556" b="1825"/>
            </a:stretch>
          </a:blipFill>
          <a:ln w="38100"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FF869C-4807-40E9-9E63-96C82777F0CB}"/>
              </a:ext>
            </a:extLst>
          </p:cNvPr>
          <p:cNvSpPr/>
          <p:nvPr/>
        </p:nvSpPr>
        <p:spPr>
          <a:xfrm>
            <a:off x="6026841" y="4874079"/>
            <a:ext cx="2870850" cy="13433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태그 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NFC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에 지정되어 있는 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에 따라 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교통약자를 구분하여 전광판에 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적절한 경고 문구가 표시됨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DE0F2FD8-F18D-4512-B83C-7F329B15B1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3699" y1="33735" x2="13699" y2="33735"/>
                        <a14:backgroundMark x1="10959" y1="36145" x2="10959" y2="36145"/>
                        <a14:backgroundMark x1="13699" y1="40964" x2="13699" y2="40964"/>
                        <a14:backgroundMark x1="15068" y1="40964" x2="15068" y2="40964"/>
                        <a14:backgroundMark x1="20548" y1="37349" x2="15068" y2="40964"/>
                        <a14:backgroundMark x1="20548" y1="40964" x2="19178" y2="44578"/>
                        <a14:backgroundMark x1="79452" y1="66265" x2="73973" y2="54217"/>
                        <a14:backgroundMark x1="75342" y1="62651" x2="72603" y2="53012"/>
                        <a14:backgroundMark x1="83562" y1="46988" x2="83562" y2="46988"/>
                      </a14:backgroundRemoval>
                    </a14:imgEffect>
                  </a14:imgLayer>
                </a14:imgProps>
              </a:ext>
            </a:extLst>
          </a:blip>
          <a:srcRect t="6024" b="6024"/>
          <a:stretch/>
        </p:blipFill>
        <p:spPr>
          <a:xfrm>
            <a:off x="2524511" y="3563187"/>
            <a:ext cx="720000" cy="720000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ADA5866-DBC3-4AE2-B49C-D3163B51F718}"/>
              </a:ext>
            </a:extLst>
          </p:cNvPr>
          <p:cNvSpPr/>
          <p:nvPr/>
        </p:nvSpPr>
        <p:spPr>
          <a:xfrm>
            <a:off x="3197827" y="1556792"/>
            <a:ext cx="2814333" cy="47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신호시간 증가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4951082-542A-410B-9EFA-2C7BAA779E40}"/>
              </a:ext>
            </a:extLst>
          </p:cNvPr>
          <p:cNvSpPr/>
          <p:nvPr/>
        </p:nvSpPr>
        <p:spPr>
          <a:xfrm>
            <a:off x="6012160" y="1556792"/>
            <a:ext cx="2814333" cy="478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전광판 안내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9793D63-D0EE-455D-9B18-E74B8B1F301C}"/>
              </a:ext>
            </a:extLst>
          </p:cNvPr>
          <p:cNvCxnSpPr>
            <a:cxnSpLocks/>
          </p:cNvCxnSpPr>
          <p:nvPr/>
        </p:nvCxnSpPr>
        <p:spPr>
          <a:xfrm>
            <a:off x="467544" y="4509120"/>
            <a:ext cx="23960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DE6BC13-1850-4FC9-9AF8-EAC0A56975DC}"/>
              </a:ext>
            </a:extLst>
          </p:cNvPr>
          <p:cNvCxnSpPr>
            <a:cxnSpLocks/>
          </p:cNvCxnSpPr>
          <p:nvPr/>
        </p:nvCxnSpPr>
        <p:spPr>
          <a:xfrm>
            <a:off x="6264243" y="4538936"/>
            <a:ext cx="23960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D99EA7EC-83A1-4ABC-A175-2ED28A329DDB}"/>
              </a:ext>
            </a:extLst>
          </p:cNvPr>
          <p:cNvCxnSpPr>
            <a:cxnSpLocks/>
          </p:cNvCxnSpPr>
          <p:nvPr/>
        </p:nvCxnSpPr>
        <p:spPr>
          <a:xfrm>
            <a:off x="3668890" y="5403032"/>
            <a:ext cx="1872208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6043F2-EB8E-4E99-B2D5-01438347FFAC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노인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장애인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어린이용 카드</a:t>
            </a:r>
          </a:p>
        </p:txBody>
      </p:sp>
    </p:spTree>
    <p:extLst>
      <p:ext uri="{BB962C8B-B14F-4D97-AF65-F5344CB8AC3E}">
        <p14:creationId xmlns:p14="http://schemas.microsoft.com/office/powerpoint/2010/main" val="200239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9B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05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결과물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DB35A1-6BAD-45F0-9B7D-D2AD3D6F57B5}"/>
              </a:ext>
            </a:extLst>
          </p:cNvPr>
          <p:cNvSpPr/>
          <p:nvPr/>
        </p:nvSpPr>
        <p:spPr>
          <a:xfrm>
            <a:off x="359832" y="2060848"/>
            <a:ext cx="2700000" cy="1980000"/>
          </a:xfrm>
          <a:prstGeom prst="rect">
            <a:avLst/>
          </a:prstGeom>
          <a:blipFill>
            <a:blip r:embed="rId2"/>
            <a:stretch>
              <a:fillRect l="565" t="-1825" r="-556" b="1825"/>
            </a:stretch>
          </a:blip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04599" y="4858557"/>
            <a:ext cx="2530999" cy="13433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적녹색맹인 사람에게 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고유의 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를 지정하여 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태그 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,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 녹색등 대신 청색등이 켜짐</a:t>
            </a:r>
            <a:endParaRPr lang="ko-KR" altLang="en-US" sz="32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0F83E2-A544-4509-B530-98F2F4008746}"/>
              </a:ext>
            </a:extLst>
          </p:cNvPr>
          <p:cNvSpPr/>
          <p:nvPr/>
        </p:nvSpPr>
        <p:spPr>
          <a:xfrm>
            <a:off x="280364" y="1636200"/>
            <a:ext cx="2779468" cy="35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적녹색맹용 </a:t>
            </a:r>
            <a:r>
              <a:rPr lang="en-US" altLang="ko-KR" sz="1600" b="1" dirty="0">
                <a:solidFill>
                  <a:schemeClr val="bg1"/>
                </a:solidFill>
              </a:rPr>
              <a:t>NFC</a:t>
            </a:r>
            <a:r>
              <a:rPr lang="ko-KR" altLang="en-US" sz="1600" b="1" dirty="0">
                <a:solidFill>
                  <a:schemeClr val="bg1"/>
                </a:solidFill>
              </a:rPr>
              <a:t>태그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0C2949E-187C-443A-82BE-88E975A29015}"/>
              </a:ext>
            </a:extLst>
          </p:cNvPr>
          <p:cNvSpPr/>
          <p:nvPr/>
        </p:nvSpPr>
        <p:spPr>
          <a:xfrm>
            <a:off x="3221999" y="2104472"/>
            <a:ext cx="2700000" cy="1980000"/>
          </a:xfrm>
          <a:prstGeom prst="rect">
            <a:avLst/>
          </a:prstGeom>
          <a:blipFill>
            <a:blip r:embed="rId3"/>
            <a:stretch>
              <a:fillRect l="565" t="-1825" r="-556" b="1825"/>
            </a:stretch>
          </a:blip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AE7BEB8-E030-4AA6-9360-5CB5C784F4DD}"/>
              </a:ext>
            </a:extLst>
          </p:cNvPr>
          <p:cNvSpPr/>
          <p:nvPr/>
        </p:nvSpPr>
        <p:spPr>
          <a:xfrm>
            <a:off x="3182265" y="1628800"/>
            <a:ext cx="2779468" cy="35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파란불 신호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8A3947-13DE-4186-B53A-942F2169869C}"/>
              </a:ext>
            </a:extLst>
          </p:cNvPr>
          <p:cNvSpPr/>
          <p:nvPr/>
        </p:nvSpPr>
        <p:spPr>
          <a:xfrm>
            <a:off x="6119370" y="2104472"/>
            <a:ext cx="2700000" cy="1980000"/>
          </a:xfrm>
          <a:prstGeom prst="rect">
            <a:avLst/>
          </a:prstGeom>
          <a:blipFill>
            <a:blip r:embed="rId4"/>
            <a:stretch>
              <a:fillRect l="565" t="-1825" r="-556" b="1825"/>
            </a:stretch>
          </a:blip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FF869C-4807-40E9-9E63-96C82777F0CB}"/>
              </a:ext>
            </a:extLst>
          </p:cNvPr>
          <p:cNvSpPr/>
          <p:nvPr/>
        </p:nvSpPr>
        <p:spPr>
          <a:xfrm>
            <a:off x="6084168" y="4859137"/>
            <a:ext cx="2779468" cy="13433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태그 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함초롬바탕"/>
              </a:rPr>
              <a:t>적녹색맹인을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 구분하여 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전광판에 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적절한 경고 문구가 표시됨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2D6288-4AFD-4FE5-A9FE-3D41782DA1AE}"/>
              </a:ext>
            </a:extLst>
          </p:cNvPr>
          <p:cNvSpPr/>
          <p:nvPr/>
        </p:nvSpPr>
        <p:spPr>
          <a:xfrm>
            <a:off x="6084168" y="1628800"/>
            <a:ext cx="2779468" cy="35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전광판 안내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EC0796-D79D-4773-98E4-331CDF45DC23}"/>
              </a:ext>
            </a:extLst>
          </p:cNvPr>
          <p:cNvCxnSpPr>
            <a:cxnSpLocks/>
          </p:cNvCxnSpPr>
          <p:nvPr/>
        </p:nvCxnSpPr>
        <p:spPr>
          <a:xfrm>
            <a:off x="496389" y="4516520"/>
            <a:ext cx="23960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3B87C9-9126-432D-AE35-E50757FBAA35}"/>
              </a:ext>
            </a:extLst>
          </p:cNvPr>
          <p:cNvCxnSpPr>
            <a:cxnSpLocks/>
          </p:cNvCxnSpPr>
          <p:nvPr/>
        </p:nvCxnSpPr>
        <p:spPr>
          <a:xfrm>
            <a:off x="6271347" y="4516520"/>
            <a:ext cx="23960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84ACF0-6815-48A4-9A66-F1E9591797A7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적녹색맹용 카드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8DB1EC-5833-4158-8FF1-0703D3E79A82}"/>
              </a:ext>
            </a:extLst>
          </p:cNvPr>
          <p:cNvCxnSpPr>
            <a:cxnSpLocks/>
          </p:cNvCxnSpPr>
          <p:nvPr/>
        </p:nvCxnSpPr>
        <p:spPr>
          <a:xfrm>
            <a:off x="3707904" y="5373216"/>
            <a:ext cx="1872208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19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9B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05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결과물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DB35A1-6BAD-45F0-9B7D-D2AD3D6F57B5}"/>
              </a:ext>
            </a:extLst>
          </p:cNvPr>
          <p:cNvSpPr/>
          <p:nvPr/>
        </p:nvSpPr>
        <p:spPr>
          <a:xfrm>
            <a:off x="344412" y="2097291"/>
            <a:ext cx="2700000" cy="1980000"/>
          </a:xfrm>
          <a:prstGeom prst="rect">
            <a:avLst/>
          </a:prstGeom>
          <a:blipFill>
            <a:blip r:embed="rId2"/>
            <a:stretch>
              <a:fillRect l="565" t="-1825" r="-556" b="1825"/>
            </a:stretch>
          </a:blip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04599" y="4851376"/>
            <a:ext cx="2530999" cy="13433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latin typeface="함초롬바탕"/>
              </a:rPr>
              <a:t>시각장애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인에게 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고유의 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ID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를 지정하여 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태그 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,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진동기능을 제공함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C0F83E2-A544-4509-B530-98F2F4008746}"/>
              </a:ext>
            </a:extLst>
          </p:cNvPr>
          <p:cNvSpPr/>
          <p:nvPr/>
        </p:nvSpPr>
        <p:spPr>
          <a:xfrm>
            <a:off x="280364" y="1629019"/>
            <a:ext cx="2779468" cy="35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</a:rPr>
              <a:t>시각장애인용 </a:t>
            </a:r>
            <a:r>
              <a:rPr lang="en-US" altLang="ko-KR" sz="1600" b="1" dirty="0">
                <a:solidFill>
                  <a:schemeClr val="bg1"/>
                </a:solidFill>
              </a:rPr>
              <a:t>NFC</a:t>
            </a:r>
            <a:r>
              <a:rPr lang="ko-KR" altLang="en-US" sz="1600" b="1" dirty="0">
                <a:solidFill>
                  <a:schemeClr val="bg1"/>
                </a:solidFill>
              </a:rPr>
              <a:t>태그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8A3947-13DE-4186-B53A-942F2169869C}"/>
              </a:ext>
            </a:extLst>
          </p:cNvPr>
          <p:cNvSpPr/>
          <p:nvPr/>
        </p:nvSpPr>
        <p:spPr>
          <a:xfrm>
            <a:off x="3325076" y="2097291"/>
            <a:ext cx="2530999" cy="1980000"/>
          </a:xfrm>
          <a:prstGeom prst="rect">
            <a:avLst/>
          </a:prstGeom>
          <a:blipFill>
            <a:blip r:embed="rId3"/>
            <a:stretch>
              <a:fillRect l="565" t="-1825" r="-556" b="1825"/>
            </a:stretch>
          </a:blip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1FF869C-4807-40E9-9E63-96C82777F0CB}"/>
              </a:ext>
            </a:extLst>
          </p:cNvPr>
          <p:cNvSpPr/>
          <p:nvPr/>
        </p:nvSpPr>
        <p:spPr>
          <a:xfrm>
            <a:off x="6208404" y="4859137"/>
            <a:ext cx="2530999" cy="13433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녹색 신호로 변경 시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웨어러블 기기의 진동을 통해 보행 신호로 변경되었음을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알림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B2D6288-4AFD-4FE5-A9FE-3D41782DA1AE}"/>
              </a:ext>
            </a:extLst>
          </p:cNvPr>
          <p:cNvSpPr/>
          <p:nvPr/>
        </p:nvSpPr>
        <p:spPr>
          <a:xfrm>
            <a:off x="6084168" y="1628800"/>
            <a:ext cx="2779468" cy="35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진동 안내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EEC0796-D79D-4773-98E4-331CDF45DC23}"/>
              </a:ext>
            </a:extLst>
          </p:cNvPr>
          <p:cNvCxnSpPr>
            <a:cxnSpLocks/>
          </p:cNvCxnSpPr>
          <p:nvPr/>
        </p:nvCxnSpPr>
        <p:spPr>
          <a:xfrm>
            <a:off x="496389" y="4509339"/>
            <a:ext cx="23960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55A85C6-1873-4885-A51C-B23C6B125384}"/>
              </a:ext>
            </a:extLst>
          </p:cNvPr>
          <p:cNvCxnSpPr>
            <a:cxnSpLocks/>
          </p:cNvCxnSpPr>
          <p:nvPr/>
        </p:nvCxnSpPr>
        <p:spPr>
          <a:xfrm>
            <a:off x="3373977" y="4509339"/>
            <a:ext cx="2396046" cy="0"/>
          </a:xfrm>
          <a:prstGeom prst="line">
            <a:avLst/>
          </a:prstGeom>
          <a:ln w="25400">
            <a:solidFill>
              <a:schemeClr val="bg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23B87C9-9126-432D-AE35-E50757FBAA35}"/>
              </a:ext>
            </a:extLst>
          </p:cNvPr>
          <p:cNvCxnSpPr>
            <a:cxnSpLocks/>
          </p:cNvCxnSpPr>
          <p:nvPr/>
        </p:nvCxnSpPr>
        <p:spPr>
          <a:xfrm>
            <a:off x="6271347" y="4516520"/>
            <a:ext cx="239604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784ACF0-6815-48A4-9A66-F1E9591797A7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시각장애인용 카드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8AAB47-9636-41DD-B17F-7A29B8381F16}"/>
              </a:ext>
            </a:extLst>
          </p:cNvPr>
          <p:cNvSpPr/>
          <p:nvPr/>
        </p:nvSpPr>
        <p:spPr>
          <a:xfrm>
            <a:off x="3285343" y="1649036"/>
            <a:ext cx="2779468" cy="358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</a:rPr>
              <a:t>전광판 안내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3C9145-6BD9-417B-B5FA-A300ABACFA18}"/>
              </a:ext>
            </a:extLst>
          </p:cNvPr>
          <p:cNvSpPr/>
          <p:nvPr/>
        </p:nvSpPr>
        <p:spPr>
          <a:xfrm>
            <a:off x="3200841" y="4851376"/>
            <a:ext cx="2779467" cy="13433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태그 시</a:t>
            </a:r>
            <a:r>
              <a:rPr lang="en-US" altLang="ko-KR" sz="1400" b="1" dirty="0">
                <a:solidFill>
                  <a:schemeClr val="bg1"/>
                </a:solidFill>
                <a:effectLst/>
                <a:latin typeface="함초롬바탕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 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함초롬바탕"/>
              </a:rPr>
              <a:t>시각장애인임을</a:t>
            </a: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 구분하여 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latin typeface="함초롬바탕"/>
              </a:rPr>
              <a:t>전광판에</a:t>
            </a:r>
            <a:endParaRPr lang="en-US" altLang="ko-KR" sz="1400" b="1" dirty="0">
              <a:solidFill>
                <a:schemeClr val="bg1"/>
              </a:solidFill>
              <a:effectLst/>
              <a:latin typeface="함초롬바탕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  <a:effectLst/>
                <a:latin typeface="함초롬바탕"/>
              </a:rPr>
              <a:t>적절한 경고 문구가 표시됨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915B84-B0FB-4F6E-8255-58494A14F402}"/>
              </a:ext>
            </a:extLst>
          </p:cNvPr>
          <p:cNvSpPr/>
          <p:nvPr/>
        </p:nvSpPr>
        <p:spPr>
          <a:xfrm>
            <a:off x="6157334" y="2120177"/>
            <a:ext cx="2530999" cy="1980000"/>
          </a:xfrm>
          <a:prstGeom prst="rect">
            <a:avLst/>
          </a:prstGeom>
          <a:blipFill>
            <a:blip r:embed="rId4"/>
            <a:stretch>
              <a:fillRect l="565" t="-1825" r="-556" b="1825"/>
            </a:stretch>
          </a:blipFill>
          <a:ln>
            <a:noFill/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45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822E28C6-E5E1-4B9B-BE58-8D104CDCDACE}"/>
              </a:ext>
            </a:extLst>
          </p:cNvPr>
          <p:cNvSpPr/>
          <p:nvPr/>
        </p:nvSpPr>
        <p:spPr>
          <a:xfrm>
            <a:off x="0" y="1038681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B1F8F49-E653-4A29-A440-50820E320F4D}"/>
              </a:ext>
            </a:extLst>
          </p:cNvPr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36EB62C-A10E-47CE-8E57-A2DFBD2B7FBD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06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3C7782FD-E5C8-4873-9419-1B9F6DCAAE67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4969C6-435E-47C8-94C0-767ABA8C7B4B}"/>
              </a:ext>
            </a:extLst>
          </p:cNvPr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향후 계획 및 기대효과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26" name="그래픽 25" descr="신호등">
            <a:extLst>
              <a:ext uri="{FF2B5EF4-FFF2-40B4-BE49-F238E27FC236}">
                <a16:creationId xmlns:a16="http://schemas.microsoft.com/office/drawing/2014/main" id="{12023743-B152-4595-B939-B0A75B49A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0678" y="2818429"/>
            <a:ext cx="576064" cy="576064"/>
          </a:xfrm>
          <a:prstGeom prst="rect">
            <a:avLst/>
          </a:prstGeom>
        </p:spPr>
      </p:pic>
      <p:pic>
        <p:nvPicPr>
          <p:cNvPr id="28" name="그래픽 27" descr="사이렌">
            <a:extLst>
              <a:ext uri="{FF2B5EF4-FFF2-40B4-BE49-F238E27FC236}">
                <a16:creationId xmlns:a16="http://schemas.microsoft.com/office/drawing/2014/main" id="{05C6ACBB-3118-4635-9DAD-BF80BC799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074" y="2787716"/>
            <a:ext cx="527251" cy="527251"/>
          </a:xfrm>
          <a:prstGeom prst="rect">
            <a:avLst/>
          </a:prstGeom>
        </p:spPr>
      </p:pic>
      <p:pic>
        <p:nvPicPr>
          <p:cNvPr id="29" name="그래픽 28" descr="눈">
            <a:extLst>
              <a:ext uri="{FF2B5EF4-FFF2-40B4-BE49-F238E27FC236}">
                <a16:creationId xmlns:a16="http://schemas.microsoft.com/office/drawing/2014/main" id="{A171D9E9-4A79-4036-B086-0D0FD7171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4095" y="2798320"/>
            <a:ext cx="630120" cy="63012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804B546-0519-41F2-BC7B-488253F2D799}"/>
              </a:ext>
            </a:extLst>
          </p:cNvPr>
          <p:cNvSpPr/>
          <p:nvPr/>
        </p:nvSpPr>
        <p:spPr>
          <a:xfrm>
            <a:off x="503828" y="2092226"/>
            <a:ext cx="8532668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개개인 맞춤형 신호등을 제공함으로써 횡단보도 사고율 감소 기대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6D0FD8-AF96-4E2F-BCFC-0733BA6D4BD4}"/>
              </a:ext>
            </a:extLst>
          </p:cNvPr>
          <p:cNvSpPr txBox="1"/>
          <p:nvPr/>
        </p:nvSpPr>
        <p:spPr>
          <a:xfrm>
            <a:off x="3014284" y="2564344"/>
            <a:ext cx="5328592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현재 개발된 적녹색맹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어린이</a:t>
            </a:r>
            <a:r>
              <a:rPr lang="en-US" altLang="ko-KR" sz="1600" dirty="0">
                <a:solidFill>
                  <a:schemeClr val="bg1"/>
                </a:solidFill>
              </a:rPr>
              <a:t>/</a:t>
            </a:r>
            <a:r>
              <a:rPr lang="ko-KR" altLang="en-US" sz="1600" dirty="0">
                <a:solidFill>
                  <a:schemeClr val="bg1"/>
                </a:solidFill>
              </a:rPr>
              <a:t>노인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시각장애인을 넘어 교통약자들의 불편함을 듣고 그에 따른 해결책들을 제시함으로써 교통약자들의 횡단보도 사고율 감소를 돕는다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3213ED-BF78-47B4-BC28-F3238A040788}"/>
              </a:ext>
            </a:extLst>
          </p:cNvPr>
          <p:cNvSpPr/>
          <p:nvPr/>
        </p:nvSpPr>
        <p:spPr>
          <a:xfrm>
            <a:off x="503828" y="4220528"/>
            <a:ext cx="79492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타 회사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및 기관과의 협력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0312400-2B08-4764-B7D3-FCA533D2197D}"/>
              </a:ext>
            </a:extLst>
          </p:cNvPr>
          <p:cNvSpPr/>
          <p:nvPr/>
        </p:nvSpPr>
        <p:spPr>
          <a:xfrm>
            <a:off x="2971333" y="4724584"/>
            <a:ext cx="5544616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웨어러블 회사들과 협력하여 앱 개발 후, 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앱 자체에서 카드번호 등록함으로써 더 다양한 기능들을 </a:t>
            </a:r>
            <a:endParaRPr lang="en-US" altLang="ko-KR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자유롭게 추가하고 제공할 수 있도록 노력한다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6B22338-E206-487D-9F7D-E14FED3B398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" y="4956093"/>
            <a:ext cx="573792" cy="573792"/>
          </a:xfrm>
          <a:prstGeom prst="rect">
            <a:avLst/>
          </a:prstGeom>
        </p:spPr>
      </p:pic>
      <p:pic>
        <p:nvPicPr>
          <p:cNvPr id="35" name="그래픽 34" descr="건물">
            <a:extLst>
              <a:ext uri="{FF2B5EF4-FFF2-40B4-BE49-F238E27FC236}">
                <a16:creationId xmlns:a16="http://schemas.microsoft.com/office/drawing/2014/main" id="{CED4791E-6170-41EE-9EEF-F043CF3D52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41459" y="4919468"/>
            <a:ext cx="668052" cy="66805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A7EB2DE-1802-4C20-9557-95FCC15EE869}"/>
              </a:ext>
            </a:extLst>
          </p:cNvPr>
          <p:cNvSpPr txBox="1"/>
          <p:nvPr/>
        </p:nvSpPr>
        <p:spPr>
          <a:xfrm>
            <a:off x="1539980" y="5035059"/>
            <a:ext cx="412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+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306751" y="3841380"/>
            <a:ext cx="2836184" cy="1224371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6751" y="4346552"/>
            <a:ext cx="2830257" cy="167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어린이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노인</a:t>
            </a:r>
            <a:r>
              <a:rPr lang="en-US" altLang="ko-KR" b="1" dirty="0">
                <a:solidFill>
                  <a:schemeClr val="bg1"/>
                </a:solidFill>
              </a:rPr>
              <a:t>,</a:t>
            </a:r>
            <a:r>
              <a:rPr lang="ko-KR" altLang="en-US" b="1" dirty="0">
                <a:solidFill>
                  <a:schemeClr val="bg1"/>
                </a:solidFill>
              </a:rPr>
              <a:t>장애인 카드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</a:rPr>
              <a:t>어린이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노인</a:t>
            </a:r>
            <a:r>
              <a:rPr lang="en-US" altLang="ko-KR" sz="1050" b="1" dirty="0">
                <a:solidFill>
                  <a:schemeClr val="bg1"/>
                </a:solidFill>
              </a:rPr>
              <a:t>, </a:t>
            </a:r>
            <a:r>
              <a:rPr lang="ko-KR" altLang="en-US" sz="1050" b="1" dirty="0">
                <a:solidFill>
                  <a:schemeClr val="bg1"/>
                </a:solidFill>
              </a:rPr>
              <a:t>거동이 불편한 장애인 용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도보 시간을 늘려준다</a:t>
            </a:r>
          </a:p>
        </p:txBody>
      </p:sp>
      <p:sp>
        <p:nvSpPr>
          <p:cNvPr id="60" name="타원 59"/>
          <p:cNvSpPr/>
          <p:nvPr/>
        </p:nvSpPr>
        <p:spPr>
          <a:xfrm>
            <a:off x="3142935" y="3839079"/>
            <a:ext cx="2836184" cy="1224371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3150969" y="4344251"/>
            <a:ext cx="2830257" cy="167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적녹색맹 카드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</a:rPr>
              <a:t>적녹색맹 용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녹색 신호를 파란색으로 바꿔준다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67744" y="857250"/>
            <a:ext cx="4572000" cy="8967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[ </a:t>
            </a:r>
            <a:r>
              <a:rPr lang="ko-KR" altLang="en-US" sz="4000" b="1" dirty="0">
                <a:solidFill>
                  <a:prstClr val="white"/>
                </a:solidFill>
              </a:rPr>
              <a:t> 시연 발표 </a:t>
            </a:r>
            <a:r>
              <a:rPr lang="en-US" altLang="ko-KR" sz="4000" b="1" i="1" dirty="0">
                <a:solidFill>
                  <a:prstClr val="white"/>
                </a:solidFill>
              </a:rPr>
              <a:t>]</a:t>
            </a:r>
            <a:endParaRPr lang="ko-KR" altLang="en-US" sz="4000" b="1" i="1" dirty="0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42F098-CF33-473C-AD5E-9D900546E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49015">
            <a:off x="703464" y="2224760"/>
            <a:ext cx="2043048" cy="20430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84E906-DBC3-43A9-AA06-674AD52C2C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3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48103" flipH="1">
            <a:off x="3578850" y="2580597"/>
            <a:ext cx="1815336" cy="145668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D1F242-8DFA-4C00-AD5F-F3ADC4E36EB7}"/>
              </a:ext>
            </a:extLst>
          </p:cNvPr>
          <p:cNvGrpSpPr/>
          <p:nvPr/>
        </p:nvGrpSpPr>
        <p:grpSpPr>
          <a:xfrm>
            <a:off x="6080030" y="2064421"/>
            <a:ext cx="2020362" cy="2084659"/>
            <a:chOff x="6229219" y="1595232"/>
            <a:chExt cx="2020362" cy="2084659"/>
          </a:xfrm>
        </p:grpSpPr>
        <p:pic>
          <p:nvPicPr>
            <p:cNvPr id="17" name="그래픽 16" descr="올린 손">
              <a:extLst>
                <a:ext uri="{FF2B5EF4-FFF2-40B4-BE49-F238E27FC236}">
                  <a16:creationId xmlns:a16="http://schemas.microsoft.com/office/drawing/2014/main" id="{CAFC9B19-DAAF-4F2A-AB21-49490B4B1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090596">
              <a:off x="6229219" y="1595232"/>
              <a:ext cx="2020362" cy="1832432"/>
            </a:xfrm>
            <a:prstGeom prst="rect">
              <a:avLst/>
            </a:prstGeom>
          </p:spPr>
        </p:pic>
        <p:grpSp>
          <p:nvGrpSpPr>
            <p:cNvPr id="11" name="그래픽 9" descr="손목시계">
              <a:extLst>
                <a:ext uri="{FF2B5EF4-FFF2-40B4-BE49-F238E27FC236}">
                  <a16:creationId xmlns:a16="http://schemas.microsoft.com/office/drawing/2014/main" id="{DE69B1DF-1989-43D9-B372-77CA1A108BA6}"/>
                </a:ext>
              </a:extLst>
            </p:cNvPr>
            <p:cNvGrpSpPr/>
            <p:nvPr/>
          </p:nvGrpSpPr>
          <p:grpSpPr>
            <a:xfrm rot="3749448">
              <a:off x="7238643" y="2974565"/>
              <a:ext cx="571500" cy="839151"/>
              <a:chOff x="6957633" y="3009899"/>
              <a:chExt cx="571500" cy="839151"/>
            </a:xfrm>
            <a:solidFill>
              <a:srgbClr val="FFFFFF"/>
            </a:solidFill>
          </p:grpSpPr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C34337E-1874-43B5-BE4D-4805D4629973}"/>
                  </a:ext>
                </a:extLst>
              </p:cNvPr>
              <p:cNvSpPr/>
              <p:nvPr/>
            </p:nvSpPr>
            <p:spPr>
              <a:xfrm>
                <a:off x="6957633" y="3162299"/>
                <a:ext cx="571500" cy="533400"/>
              </a:xfrm>
              <a:custGeom>
                <a:avLst/>
                <a:gdLst>
                  <a:gd name="connsiteX0" fmla="*/ 304800 w 571500"/>
                  <a:gd name="connsiteY0" fmla="*/ 0 h 533400"/>
                  <a:gd name="connsiteX1" fmla="*/ 42863 w 571500"/>
                  <a:gd name="connsiteY1" fmla="*/ 219075 h 533400"/>
                  <a:gd name="connsiteX2" fmla="*/ 19050 w 571500"/>
                  <a:gd name="connsiteY2" fmla="*/ 219075 h 533400"/>
                  <a:gd name="connsiteX3" fmla="*/ 0 w 571500"/>
                  <a:gd name="connsiteY3" fmla="*/ 238125 h 533400"/>
                  <a:gd name="connsiteX4" fmla="*/ 0 w 571500"/>
                  <a:gd name="connsiteY4" fmla="*/ 276225 h 533400"/>
                  <a:gd name="connsiteX5" fmla="*/ 19050 w 571500"/>
                  <a:gd name="connsiteY5" fmla="*/ 295275 h 533400"/>
                  <a:gd name="connsiteX6" fmla="*/ 40005 w 571500"/>
                  <a:gd name="connsiteY6" fmla="*/ 295275 h 533400"/>
                  <a:gd name="connsiteX7" fmla="*/ 304800 w 571500"/>
                  <a:gd name="connsiteY7" fmla="*/ 533400 h 533400"/>
                  <a:gd name="connsiteX8" fmla="*/ 571500 w 571500"/>
                  <a:gd name="connsiteY8" fmla="*/ 266700 h 533400"/>
                  <a:gd name="connsiteX9" fmla="*/ 304800 w 571500"/>
                  <a:gd name="connsiteY9" fmla="*/ 0 h 533400"/>
                  <a:gd name="connsiteX10" fmla="*/ 304800 w 571500"/>
                  <a:gd name="connsiteY10" fmla="*/ 476250 h 533400"/>
                  <a:gd name="connsiteX11" fmla="*/ 95250 w 571500"/>
                  <a:gd name="connsiteY11" fmla="*/ 266700 h 533400"/>
                  <a:gd name="connsiteX12" fmla="*/ 304800 w 571500"/>
                  <a:gd name="connsiteY12" fmla="*/ 57150 h 533400"/>
                  <a:gd name="connsiteX13" fmla="*/ 514350 w 571500"/>
                  <a:gd name="connsiteY13" fmla="*/ 266700 h 533400"/>
                  <a:gd name="connsiteX14" fmla="*/ 304800 w 571500"/>
                  <a:gd name="connsiteY14" fmla="*/ 47625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500" h="533400">
                    <a:moveTo>
                      <a:pt x="304800" y="0"/>
                    </a:moveTo>
                    <a:cubicBezTo>
                      <a:pt x="173355" y="0"/>
                      <a:pt x="64770" y="94298"/>
                      <a:pt x="42863" y="219075"/>
                    </a:cubicBezTo>
                    <a:lnTo>
                      <a:pt x="19050" y="219075"/>
                    </a:lnTo>
                    <a:cubicBezTo>
                      <a:pt x="8572" y="219075"/>
                      <a:pt x="0" y="227648"/>
                      <a:pt x="0" y="238125"/>
                    </a:cubicBezTo>
                    <a:lnTo>
                      <a:pt x="0" y="276225"/>
                    </a:lnTo>
                    <a:cubicBezTo>
                      <a:pt x="0" y="286703"/>
                      <a:pt x="8572" y="295275"/>
                      <a:pt x="19050" y="295275"/>
                    </a:cubicBezTo>
                    <a:lnTo>
                      <a:pt x="40005" y="295275"/>
                    </a:lnTo>
                    <a:cubicBezTo>
                      <a:pt x="54293" y="429578"/>
                      <a:pt x="166688" y="533400"/>
                      <a:pt x="304800" y="533400"/>
                    </a:cubicBezTo>
                    <a:cubicBezTo>
                      <a:pt x="452438" y="533400"/>
                      <a:pt x="571500" y="414338"/>
                      <a:pt x="571500" y="266700"/>
                    </a:cubicBezTo>
                    <a:cubicBezTo>
                      <a:pt x="571500" y="119063"/>
                      <a:pt x="452438" y="0"/>
                      <a:pt x="304800" y="0"/>
                    </a:cubicBezTo>
                    <a:close/>
                    <a:moveTo>
                      <a:pt x="304800" y="476250"/>
                    </a:moveTo>
                    <a:cubicBezTo>
                      <a:pt x="188595" y="476250"/>
                      <a:pt x="95250" y="382905"/>
                      <a:pt x="95250" y="266700"/>
                    </a:cubicBezTo>
                    <a:cubicBezTo>
                      <a:pt x="95250" y="150495"/>
                      <a:pt x="188595" y="57150"/>
                      <a:pt x="304800" y="57150"/>
                    </a:cubicBezTo>
                    <a:cubicBezTo>
                      <a:pt x="421005" y="57150"/>
                      <a:pt x="514350" y="150495"/>
                      <a:pt x="514350" y="266700"/>
                    </a:cubicBezTo>
                    <a:cubicBezTo>
                      <a:pt x="514350" y="382905"/>
                      <a:pt x="421005" y="476250"/>
                      <a:pt x="304800" y="476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931E2680-D049-4970-AB6A-2064DD2D5AC1}"/>
                  </a:ext>
                </a:extLst>
              </p:cNvPr>
              <p:cNvSpPr/>
              <p:nvPr/>
            </p:nvSpPr>
            <p:spPr>
              <a:xfrm>
                <a:off x="7077648" y="3009899"/>
                <a:ext cx="369570" cy="177165"/>
              </a:xfrm>
              <a:custGeom>
                <a:avLst/>
                <a:gdLst>
                  <a:gd name="connsiteX0" fmla="*/ 369570 w 369570"/>
                  <a:gd name="connsiteY0" fmla="*/ 176213 h 177165"/>
                  <a:gd name="connsiteX1" fmla="*/ 342900 w 369570"/>
                  <a:gd name="connsiteY1" fmla="*/ 31433 h 177165"/>
                  <a:gd name="connsiteX2" fmla="*/ 305753 w 369570"/>
                  <a:gd name="connsiteY2" fmla="*/ 0 h 177165"/>
                  <a:gd name="connsiteX3" fmla="*/ 63817 w 369570"/>
                  <a:gd name="connsiteY3" fmla="*/ 0 h 177165"/>
                  <a:gd name="connsiteX4" fmla="*/ 26670 w 369570"/>
                  <a:gd name="connsiteY4" fmla="*/ 31433 h 177165"/>
                  <a:gd name="connsiteX5" fmla="*/ 0 w 369570"/>
                  <a:gd name="connsiteY5" fmla="*/ 177165 h 177165"/>
                  <a:gd name="connsiteX6" fmla="*/ 369570 w 369570"/>
                  <a:gd name="connsiteY6" fmla="*/ 176213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9570" h="177165">
                    <a:moveTo>
                      <a:pt x="369570" y="176213"/>
                    </a:moveTo>
                    <a:lnTo>
                      <a:pt x="342900" y="31433"/>
                    </a:lnTo>
                    <a:cubicBezTo>
                      <a:pt x="340043" y="13335"/>
                      <a:pt x="323850" y="0"/>
                      <a:pt x="305753" y="0"/>
                    </a:cubicBezTo>
                    <a:lnTo>
                      <a:pt x="63817" y="0"/>
                    </a:lnTo>
                    <a:cubicBezTo>
                      <a:pt x="45720" y="0"/>
                      <a:pt x="29528" y="13335"/>
                      <a:pt x="26670" y="31433"/>
                    </a:cubicBezTo>
                    <a:lnTo>
                      <a:pt x="0" y="177165"/>
                    </a:lnTo>
                    <a:cubicBezTo>
                      <a:pt x="109537" y="93345"/>
                      <a:pt x="260033" y="93345"/>
                      <a:pt x="369570" y="176213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68F7BBC1-C6AB-4781-98EA-AB2DAC5A6FF6}"/>
                  </a:ext>
                </a:extLst>
              </p:cNvPr>
              <p:cNvSpPr/>
              <p:nvPr/>
            </p:nvSpPr>
            <p:spPr>
              <a:xfrm>
                <a:off x="7077648" y="3671886"/>
                <a:ext cx="368617" cy="177164"/>
              </a:xfrm>
              <a:custGeom>
                <a:avLst/>
                <a:gdLst>
                  <a:gd name="connsiteX0" fmla="*/ 0 w 368617"/>
                  <a:gd name="connsiteY0" fmla="*/ 0 h 177164"/>
                  <a:gd name="connsiteX1" fmla="*/ 26670 w 368617"/>
                  <a:gd name="connsiteY1" fmla="*/ 145733 h 177164"/>
                  <a:gd name="connsiteX2" fmla="*/ 63817 w 368617"/>
                  <a:gd name="connsiteY2" fmla="*/ 177165 h 177164"/>
                  <a:gd name="connsiteX3" fmla="*/ 304800 w 368617"/>
                  <a:gd name="connsiteY3" fmla="*/ 177165 h 177164"/>
                  <a:gd name="connsiteX4" fmla="*/ 341948 w 368617"/>
                  <a:gd name="connsiteY4" fmla="*/ 145733 h 177164"/>
                  <a:gd name="connsiteX5" fmla="*/ 368618 w 368617"/>
                  <a:gd name="connsiteY5" fmla="*/ 0 h 177164"/>
                  <a:gd name="connsiteX6" fmla="*/ 0 w 368617"/>
                  <a:gd name="connsiteY6" fmla="*/ 0 h 177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8617" h="177164">
                    <a:moveTo>
                      <a:pt x="0" y="0"/>
                    </a:moveTo>
                    <a:lnTo>
                      <a:pt x="26670" y="145733"/>
                    </a:lnTo>
                    <a:cubicBezTo>
                      <a:pt x="29528" y="163830"/>
                      <a:pt x="45720" y="177165"/>
                      <a:pt x="63817" y="177165"/>
                    </a:cubicBezTo>
                    <a:lnTo>
                      <a:pt x="304800" y="177165"/>
                    </a:lnTo>
                    <a:cubicBezTo>
                      <a:pt x="322898" y="177165"/>
                      <a:pt x="339090" y="163830"/>
                      <a:pt x="341948" y="145733"/>
                    </a:cubicBezTo>
                    <a:lnTo>
                      <a:pt x="368618" y="0"/>
                    </a:lnTo>
                    <a:cubicBezTo>
                      <a:pt x="260033" y="82867"/>
                      <a:pt x="109537" y="82867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20" name="타원 19">
            <a:extLst>
              <a:ext uri="{FF2B5EF4-FFF2-40B4-BE49-F238E27FC236}">
                <a16:creationId xmlns:a16="http://schemas.microsoft.com/office/drawing/2014/main" id="{B68DDFED-3896-4A7B-ADDE-B180A14ECC16}"/>
              </a:ext>
            </a:extLst>
          </p:cNvPr>
          <p:cNvSpPr/>
          <p:nvPr/>
        </p:nvSpPr>
        <p:spPr>
          <a:xfrm>
            <a:off x="6001065" y="3839079"/>
            <a:ext cx="2836184" cy="1224371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9F42D99-87AC-4DEB-9868-BF5FEF821DA0}"/>
              </a:ext>
            </a:extLst>
          </p:cNvPr>
          <p:cNvSpPr/>
          <p:nvPr/>
        </p:nvSpPr>
        <p:spPr>
          <a:xfrm>
            <a:off x="6006992" y="4344251"/>
            <a:ext cx="2830257" cy="16747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시각장애인 카드</a:t>
            </a:r>
            <a:endParaRPr lang="en-US" altLang="ko-KR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chemeClr val="bg1"/>
                </a:solidFill>
              </a:rPr>
              <a:t>시각장애인 용</a:t>
            </a:r>
            <a:endParaRPr lang="en-US" altLang="ko-KR" sz="105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bg1"/>
                </a:solidFill>
              </a:rPr>
              <a:t>보행신호가 시작 될 때 진동을 준다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1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/>
          <p:cNvSpPr/>
          <p:nvPr/>
        </p:nvSpPr>
        <p:spPr>
          <a:xfrm>
            <a:off x="1863310" y="3429000"/>
            <a:ext cx="5417377" cy="1224371"/>
          </a:xfrm>
          <a:prstGeom prst="ellipse">
            <a:avLst/>
          </a:prstGeom>
          <a:solidFill>
            <a:schemeClr val="tx1">
              <a:alpha val="36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285999" y="2839896"/>
            <a:ext cx="4572000" cy="11782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i="1" dirty="0">
                <a:solidFill>
                  <a:prstClr val="white"/>
                </a:solidFill>
              </a:rPr>
              <a:t>THANK YOU</a:t>
            </a:r>
            <a:endParaRPr lang="ko-KR" altLang="en-US" sz="54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1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2274169" y="260648"/>
            <a:ext cx="4572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85800"/>
            <a:r>
              <a:rPr lang="ko-KR" altLang="en-US" sz="4000" b="1" i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목차</a:t>
            </a:r>
            <a:endParaRPr lang="en-US" altLang="ko-KR" sz="5400" b="1" i="1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algn="ctr" defTabSz="685800"/>
            <a:r>
              <a:rPr lang="en-US" altLang="ko-KR" sz="120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Contents</a:t>
            </a:r>
            <a:endParaRPr lang="ko-KR" altLang="en-US" sz="4000" dirty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1178127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023F693-8603-44FE-B2A2-94EA286CB3A0}"/>
              </a:ext>
            </a:extLst>
          </p:cNvPr>
          <p:cNvGrpSpPr/>
          <p:nvPr/>
        </p:nvGrpSpPr>
        <p:grpSpPr>
          <a:xfrm>
            <a:off x="3059832" y="1412776"/>
            <a:ext cx="5700417" cy="4987876"/>
            <a:chOff x="3048047" y="1327977"/>
            <a:chExt cx="5835836" cy="5360707"/>
          </a:xfrm>
        </p:grpSpPr>
        <p:cxnSp>
          <p:nvCxnSpPr>
            <p:cNvPr id="38" name="꺾인 연결선 40">
              <a:extLst>
                <a:ext uri="{FF2B5EF4-FFF2-40B4-BE49-F238E27FC236}">
                  <a16:creationId xmlns:a16="http://schemas.microsoft.com/office/drawing/2014/main" id="{129A5B19-1B1D-44FC-9029-6E1F6F18EBC4}"/>
                </a:ext>
              </a:extLst>
            </p:cNvPr>
            <p:cNvCxnSpPr/>
            <p:nvPr/>
          </p:nvCxnSpPr>
          <p:spPr>
            <a:xfrm flipH="1">
              <a:off x="3056862" y="4920703"/>
              <a:ext cx="2996931" cy="794404"/>
            </a:xfrm>
            <a:prstGeom prst="bentConnector5">
              <a:avLst>
                <a:gd name="adj1" fmla="val -8565"/>
                <a:gd name="adj2" fmla="val 50000"/>
                <a:gd name="adj3" fmla="val 108565"/>
              </a:avLst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29823A4-AFFC-4057-9B6C-1D276DAEAD54}"/>
                </a:ext>
              </a:extLst>
            </p:cNvPr>
            <p:cNvGrpSpPr/>
            <p:nvPr/>
          </p:nvGrpSpPr>
          <p:grpSpPr>
            <a:xfrm>
              <a:off x="3051238" y="1327977"/>
              <a:ext cx="5832645" cy="5360707"/>
              <a:chOff x="3268479" y="1730999"/>
              <a:chExt cx="5009024" cy="5178811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/>
              <p:nvPr/>
            </p:nvSpPr>
            <p:spPr>
              <a:xfrm>
                <a:off x="6595396" y="5487800"/>
                <a:ext cx="1669900" cy="504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노인</a:t>
                </a:r>
                <a:r>
                  <a:rPr lang="en-US" altLang="ko-KR" sz="1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장애인</a:t>
                </a:r>
                <a:r>
                  <a:rPr lang="en-US" altLang="ko-KR" sz="1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000" b="1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어린이 카드</a:t>
                </a:r>
                <a:endParaRPr lang="en-US" altLang="ko-KR" sz="1000" b="1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  <a:p>
                <a:pPr defTabSz="685800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태그 시연</a:t>
                </a:r>
                <a:endParaRPr lang="en-US" altLang="ko-KR" sz="90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FA00699-5178-465A-9F3F-130CF1431F70}"/>
                  </a:ext>
                </a:extLst>
              </p:cNvPr>
              <p:cNvSpPr/>
              <p:nvPr/>
            </p:nvSpPr>
            <p:spPr>
              <a:xfrm>
                <a:off x="6607603" y="5929657"/>
                <a:ext cx="1669900" cy="504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  <a:ea typeface="맑은 고딕" panose="020B0503020000020004" pitchFamily="50" charset="-127"/>
                  </a:rPr>
                  <a:t>적녹색맹 카드</a:t>
                </a:r>
                <a:endParaRPr lang="en-US" altLang="ko-KR" sz="1000" b="1" dirty="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  <a:p>
                <a:pPr defTabSz="685800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태그 시연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63CC1DE9-15A0-4AF1-888E-D5E288FCC13F}"/>
                  </a:ext>
                </a:extLst>
              </p:cNvPr>
              <p:cNvGrpSpPr/>
              <p:nvPr/>
            </p:nvGrpSpPr>
            <p:grpSpPr>
              <a:xfrm>
                <a:off x="3268479" y="1730999"/>
                <a:ext cx="3326919" cy="5178811"/>
                <a:chOff x="3558148" y="2136048"/>
                <a:chExt cx="2587603" cy="4590404"/>
              </a:xfrm>
            </p:grpSpPr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3563888" y="3001581"/>
                  <a:ext cx="2001795" cy="370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rgbClr val="403738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기존 기술 동향</a:t>
                  </a:r>
                  <a:endParaRPr lang="en-US" altLang="ko-KR" sz="1600" b="1" dirty="0">
                    <a:solidFill>
                      <a:srgbClr val="403738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5" name="모서리가 둥근 직사각형 24"/>
                <p:cNvSpPr/>
                <p:nvPr/>
              </p:nvSpPr>
              <p:spPr>
                <a:xfrm>
                  <a:off x="3563888" y="3681834"/>
                  <a:ext cx="2001795" cy="370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rgbClr val="403738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요구사항 정의</a:t>
                  </a:r>
                  <a:endParaRPr lang="en-US" altLang="ko-KR" sz="1600" b="1" dirty="0">
                    <a:solidFill>
                      <a:srgbClr val="403738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3563888" y="4362087"/>
                  <a:ext cx="2001795" cy="370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rgbClr val="403738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개발 내용</a:t>
                  </a:r>
                  <a:endParaRPr lang="en-US" altLang="ko-KR" sz="1600" b="1" dirty="0">
                    <a:solidFill>
                      <a:srgbClr val="403738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7" name="모서리가 둥근 직사각형 26"/>
                <p:cNvSpPr/>
                <p:nvPr/>
              </p:nvSpPr>
              <p:spPr>
                <a:xfrm>
                  <a:off x="3563888" y="5042340"/>
                  <a:ext cx="2001795" cy="370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rgbClr val="403738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개발 결과물</a:t>
                  </a:r>
                  <a:endParaRPr lang="en-US" altLang="ko-KR" sz="1600" b="1" dirty="0">
                    <a:solidFill>
                      <a:srgbClr val="403738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" name="모서리가 둥근 직사각형 27"/>
                <p:cNvSpPr/>
                <p:nvPr/>
              </p:nvSpPr>
              <p:spPr>
                <a:xfrm>
                  <a:off x="3558149" y="6355749"/>
                  <a:ext cx="2001795" cy="370703"/>
                </a:xfrm>
                <a:prstGeom prst="roundRect">
                  <a:avLst/>
                </a:prstGeom>
                <a:solidFill>
                  <a:srgbClr val="F9B1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rgbClr val="403738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시연 발표</a:t>
                  </a:r>
                  <a:endParaRPr lang="en-US" altLang="ko-KR" sz="1600" b="1" dirty="0">
                    <a:solidFill>
                      <a:srgbClr val="403738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3" name="꺾인 연결선 2"/>
                <p:cNvCxnSpPr>
                  <a:stCxn id="14" idx="3"/>
                  <a:endCxn id="25" idx="1"/>
                </p:cNvCxnSpPr>
                <p:nvPr/>
              </p:nvCxnSpPr>
              <p:spPr>
                <a:xfrm flipH="1">
                  <a:off x="3563888" y="3186933"/>
                  <a:ext cx="2001795" cy="680253"/>
                </a:xfrm>
                <a:prstGeom prst="bentConnector5">
                  <a:avLst>
                    <a:gd name="adj1" fmla="val -8565"/>
                    <a:gd name="adj2" fmla="val 50000"/>
                    <a:gd name="adj3" fmla="val 108565"/>
                  </a:avLst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꺾인 연결선 39"/>
                <p:cNvCxnSpPr>
                  <a:stCxn id="25" idx="3"/>
                  <a:endCxn id="26" idx="1"/>
                </p:cNvCxnSpPr>
                <p:nvPr/>
              </p:nvCxnSpPr>
              <p:spPr>
                <a:xfrm flipH="1">
                  <a:off x="3563888" y="3867186"/>
                  <a:ext cx="2001795" cy="680253"/>
                </a:xfrm>
                <a:prstGeom prst="bentConnector5">
                  <a:avLst>
                    <a:gd name="adj1" fmla="val -8565"/>
                    <a:gd name="adj2" fmla="val 50000"/>
                    <a:gd name="adj3" fmla="val 108565"/>
                  </a:avLst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꺾인 연결선 40"/>
                <p:cNvCxnSpPr>
                  <a:stCxn id="26" idx="3"/>
                  <a:endCxn id="27" idx="1"/>
                </p:cNvCxnSpPr>
                <p:nvPr/>
              </p:nvCxnSpPr>
              <p:spPr>
                <a:xfrm flipH="1">
                  <a:off x="3563888" y="4547439"/>
                  <a:ext cx="2001795" cy="680253"/>
                </a:xfrm>
                <a:prstGeom prst="bentConnector5">
                  <a:avLst>
                    <a:gd name="adj1" fmla="val -8565"/>
                    <a:gd name="adj2" fmla="val 50000"/>
                    <a:gd name="adj3" fmla="val 108565"/>
                  </a:avLst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꺾인 연결선 43"/>
                <p:cNvCxnSpPr>
                  <a:cxnSpLocks/>
                  <a:endCxn id="28" idx="1"/>
                </p:cNvCxnSpPr>
                <p:nvPr/>
              </p:nvCxnSpPr>
              <p:spPr>
                <a:xfrm flipH="1">
                  <a:off x="3558148" y="5860848"/>
                  <a:ext cx="2001795" cy="680253"/>
                </a:xfrm>
                <a:prstGeom prst="bentConnector5">
                  <a:avLst>
                    <a:gd name="adj1" fmla="val -8565"/>
                    <a:gd name="adj2" fmla="val 50000"/>
                    <a:gd name="adj3" fmla="val 108565"/>
                  </a:avLst>
                </a:prstGeom>
                <a:ln>
                  <a:solidFill>
                    <a:srgbClr val="F9B13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꺾인 연결선 48"/>
                <p:cNvCxnSpPr>
                  <a:cxnSpLocks/>
                  <a:stCxn id="28" idx="3"/>
                </p:cNvCxnSpPr>
                <p:nvPr/>
              </p:nvCxnSpPr>
              <p:spPr>
                <a:xfrm flipV="1">
                  <a:off x="5559944" y="5665602"/>
                  <a:ext cx="585807" cy="875499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9B13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꺾인 연결선 55"/>
                <p:cNvCxnSpPr>
                  <a:cxnSpLocks/>
                  <a:stCxn id="28" idx="3"/>
                </p:cNvCxnSpPr>
                <p:nvPr/>
              </p:nvCxnSpPr>
              <p:spPr>
                <a:xfrm flipV="1">
                  <a:off x="5559945" y="6032629"/>
                  <a:ext cx="583618" cy="508472"/>
                </a:xfrm>
                <a:prstGeom prst="bentConnector3">
                  <a:avLst>
                    <a:gd name="adj1" fmla="val 50000"/>
                  </a:avLst>
                </a:prstGeom>
                <a:ln>
                  <a:solidFill>
                    <a:srgbClr val="F9B13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모서리가 둥근 직사각형 13">
                  <a:extLst>
                    <a:ext uri="{FF2B5EF4-FFF2-40B4-BE49-F238E27FC236}">
                      <a16:creationId xmlns:a16="http://schemas.microsoft.com/office/drawing/2014/main" id="{FE86B919-CEF9-4ACD-AC94-262FCEB24735}"/>
                    </a:ext>
                  </a:extLst>
                </p:cNvPr>
                <p:cNvSpPr/>
                <p:nvPr/>
              </p:nvSpPr>
              <p:spPr>
                <a:xfrm>
                  <a:off x="3571102" y="2321044"/>
                  <a:ext cx="2001795" cy="3707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685800">
                    <a:lnSpc>
                      <a:spcPct val="150000"/>
                    </a:lnSpc>
                  </a:pPr>
                  <a:r>
                    <a:rPr lang="ko-KR" altLang="en-US" sz="1600" b="1" dirty="0">
                      <a:solidFill>
                        <a:srgbClr val="403738"/>
                      </a:solidFill>
                      <a:latin typeface="맑은 고딕" panose="020F0502020204030204"/>
                      <a:ea typeface="맑은 고딕" panose="020B0503020000020004" pitchFamily="50" charset="-127"/>
                    </a:rPr>
                    <a:t>개발 배경</a:t>
                  </a:r>
                  <a:endParaRPr lang="en-US" altLang="ko-KR" sz="1600" b="1" dirty="0">
                    <a:solidFill>
                      <a:srgbClr val="403738"/>
                    </a:solidFill>
                    <a:latin typeface="맑은 고딕" panose="020F0502020204030204"/>
                    <a:ea typeface="맑은 고딕" panose="020B0503020000020004" pitchFamily="50" charset="-127"/>
                  </a:endParaRPr>
                </a:p>
              </p:txBody>
            </p:sp>
            <p:cxnSp>
              <p:nvCxnSpPr>
                <p:cNvPr id="24" name="꺾인 연결선 2">
                  <a:extLst>
                    <a:ext uri="{FF2B5EF4-FFF2-40B4-BE49-F238E27FC236}">
                      <a16:creationId xmlns:a16="http://schemas.microsoft.com/office/drawing/2014/main" id="{9ADE2A40-5B89-4068-B3EC-AC5A0E922172}"/>
                    </a:ext>
                  </a:extLst>
                </p:cNvPr>
                <p:cNvCxnSpPr>
                  <a:stCxn id="23" idx="3"/>
                </p:cNvCxnSpPr>
                <p:nvPr/>
              </p:nvCxnSpPr>
              <p:spPr>
                <a:xfrm flipH="1">
                  <a:off x="3571102" y="2506396"/>
                  <a:ext cx="2001795" cy="680253"/>
                </a:xfrm>
                <a:prstGeom prst="bentConnector5">
                  <a:avLst>
                    <a:gd name="adj1" fmla="val -8565"/>
                    <a:gd name="adj2" fmla="val 50000"/>
                    <a:gd name="adj3" fmla="val 108565"/>
                  </a:avLst>
                </a:prstGeom>
                <a:ln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3BC3CEEB-E293-44F8-91A0-A876F97778C8}"/>
                    </a:ext>
                  </a:extLst>
                </p:cNvPr>
                <p:cNvSpPr/>
                <p:nvPr/>
              </p:nvSpPr>
              <p:spPr>
                <a:xfrm>
                  <a:off x="3571102" y="2136048"/>
                  <a:ext cx="300059" cy="383894"/>
                </a:xfrm>
                <a:prstGeom prst="ellipse">
                  <a:avLst/>
                </a:prstGeom>
                <a:solidFill>
                  <a:srgbClr val="F9B1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01</a:t>
                  </a:r>
                  <a:endPara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9126A6F1-27D4-47F6-8E3B-9724FF36E9B5}"/>
                    </a:ext>
                  </a:extLst>
                </p:cNvPr>
                <p:cNvSpPr/>
                <p:nvPr/>
              </p:nvSpPr>
              <p:spPr>
                <a:xfrm>
                  <a:off x="3563888" y="2818074"/>
                  <a:ext cx="300059" cy="383894"/>
                </a:xfrm>
                <a:prstGeom prst="ellipse">
                  <a:avLst/>
                </a:prstGeom>
                <a:solidFill>
                  <a:srgbClr val="F9B1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02</a:t>
                  </a:r>
                  <a:endPara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2605263A-D664-4CBB-9069-2FF36F6CB59A}"/>
                    </a:ext>
                  </a:extLst>
                </p:cNvPr>
                <p:cNvSpPr/>
                <p:nvPr/>
              </p:nvSpPr>
              <p:spPr>
                <a:xfrm>
                  <a:off x="3563888" y="3498359"/>
                  <a:ext cx="300059" cy="383894"/>
                </a:xfrm>
                <a:prstGeom prst="ellipse">
                  <a:avLst/>
                </a:prstGeom>
                <a:solidFill>
                  <a:srgbClr val="F9B1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03</a:t>
                  </a:r>
                  <a:endPara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FCD8F116-4790-4C3C-B40C-DCCC9817A828}"/>
                    </a:ext>
                  </a:extLst>
                </p:cNvPr>
                <p:cNvSpPr/>
                <p:nvPr/>
              </p:nvSpPr>
              <p:spPr>
                <a:xfrm>
                  <a:off x="3563888" y="4201721"/>
                  <a:ext cx="300059" cy="383894"/>
                </a:xfrm>
                <a:prstGeom prst="ellipse">
                  <a:avLst/>
                </a:prstGeom>
                <a:solidFill>
                  <a:srgbClr val="F9B1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04</a:t>
                  </a:r>
                  <a:endPara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863E8908-9D7D-4819-9ECB-E94B4FF20CBE}"/>
                    </a:ext>
                  </a:extLst>
                </p:cNvPr>
                <p:cNvSpPr/>
                <p:nvPr/>
              </p:nvSpPr>
              <p:spPr>
                <a:xfrm>
                  <a:off x="3563888" y="4904839"/>
                  <a:ext cx="300059" cy="383894"/>
                </a:xfrm>
                <a:prstGeom prst="ellipse">
                  <a:avLst/>
                </a:prstGeom>
                <a:solidFill>
                  <a:srgbClr val="F9B13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200" b="1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</a:rPr>
                    <a:t>05</a:t>
                  </a:r>
                  <a:endParaRPr lang="ko-KR" altLang="en-US" sz="12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</p:grpSp>
          <p:cxnSp>
            <p:nvCxnSpPr>
              <p:cNvPr id="35" name="꺾인 연결선 48">
                <a:extLst>
                  <a:ext uri="{FF2B5EF4-FFF2-40B4-BE49-F238E27FC236}">
                    <a16:creationId xmlns:a16="http://schemas.microsoft.com/office/drawing/2014/main" id="{BCDE51D3-E4D7-4DD2-9917-20B0D1705A7F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V="1">
                <a:off x="5842216" y="6545272"/>
                <a:ext cx="750366" cy="15542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F9B13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E36D8CB-9C2A-48AF-A7B4-B02443998E15}"/>
                  </a:ext>
                </a:extLst>
              </p:cNvPr>
              <p:cNvSpPr/>
              <p:nvPr/>
            </p:nvSpPr>
            <p:spPr>
              <a:xfrm>
                <a:off x="6592582" y="6353849"/>
                <a:ext cx="1669900" cy="504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>
                  <a:lnSpc>
                    <a:spcPct val="150000"/>
                  </a:lnSpc>
                </a:pPr>
                <a:r>
                  <a:rPr lang="ko-KR" altLang="en-US" sz="1000" b="1" dirty="0">
                    <a:solidFill>
                      <a:prstClr val="white"/>
                    </a:solidFill>
                    <a:ea typeface="맑은 고딕" panose="020B0503020000020004" pitchFamily="50" charset="-127"/>
                  </a:rPr>
                  <a:t>시각장애인 카드</a:t>
                </a:r>
                <a:endParaRPr lang="en-US" altLang="ko-KR" sz="1000" b="1" dirty="0">
                  <a:solidFill>
                    <a:prstClr val="white"/>
                  </a:solidFill>
                  <a:ea typeface="맑은 고딕" panose="020B0503020000020004" pitchFamily="50" charset="-127"/>
                </a:endParaRPr>
              </a:p>
              <a:p>
                <a:pPr defTabSz="685800">
                  <a:lnSpc>
                    <a:spcPct val="150000"/>
                  </a:lnSpc>
                </a:pPr>
                <a:r>
                  <a:rPr lang="ko-KR" altLang="en-US" sz="900" dirty="0">
                    <a:solidFill>
                      <a:prstClr val="white"/>
                    </a:solidFill>
                    <a:latin typeface="맑은 고딕" panose="020F0502020204030204"/>
                    <a:ea typeface="맑은 고딕" panose="020B0503020000020004" pitchFamily="50" charset="-127"/>
                  </a:rPr>
                  <a:t>태그 시연</a:t>
                </a:r>
              </a:p>
            </p:txBody>
          </p:sp>
        </p:grpSp>
        <p:sp>
          <p:nvSpPr>
            <p:cNvPr id="34" name="모서리가 둥근 직사각형 26">
              <a:extLst>
                <a:ext uri="{FF2B5EF4-FFF2-40B4-BE49-F238E27FC236}">
                  <a16:creationId xmlns:a16="http://schemas.microsoft.com/office/drawing/2014/main" id="{FF3E9266-DEA2-4A0F-A721-5528E17DB699}"/>
                </a:ext>
              </a:extLst>
            </p:cNvPr>
            <p:cNvSpPr/>
            <p:nvPr/>
          </p:nvSpPr>
          <p:spPr>
            <a:xfrm>
              <a:off x="3048116" y="5495905"/>
              <a:ext cx="2996931" cy="4329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150000"/>
                </a:lnSpc>
              </a:pPr>
              <a:r>
                <a:rPr lang="ko-KR" altLang="en-US" sz="1600" b="1" dirty="0">
                  <a:solidFill>
                    <a:srgbClr val="403738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향후 계획 및 기대효과</a:t>
              </a:r>
              <a:endParaRPr lang="en-US" altLang="ko-KR" sz="1600" b="1" dirty="0">
                <a:solidFill>
                  <a:srgbClr val="403738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FF9064E-DA73-48D0-9D21-3D091FA454C3}"/>
                </a:ext>
              </a:extLst>
            </p:cNvPr>
            <p:cNvSpPr/>
            <p:nvPr/>
          </p:nvSpPr>
          <p:spPr>
            <a:xfrm>
              <a:off x="3048047" y="5316330"/>
              <a:ext cx="449225" cy="448314"/>
            </a:xfrm>
            <a:prstGeom prst="ellipse">
              <a:avLst/>
            </a:prstGeom>
            <a:solidFill>
              <a:srgbClr val="F9B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06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28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E54706D-5E01-4801-AE67-385DC29AB5FA}"/>
              </a:ext>
            </a:extLst>
          </p:cNvPr>
          <p:cNvGrpSpPr/>
          <p:nvPr/>
        </p:nvGrpSpPr>
        <p:grpSpPr>
          <a:xfrm>
            <a:off x="791670" y="3284984"/>
            <a:ext cx="7560660" cy="3131820"/>
            <a:chOff x="1332000" y="3269485"/>
            <a:chExt cx="6480000" cy="28018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3720194-6B28-41AB-8F57-0A9E77F18437}"/>
                </a:ext>
              </a:extLst>
            </p:cNvPr>
            <p:cNvGrpSpPr/>
            <p:nvPr/>
          </p:nvGrpSpPr>
          <p:grpSpPr>
            <a:xfrm>
              <a:off x="1785390" y="3269485"/>
              <a:ext cx="5573219" cy="1713986"/>
              <a:chOff x="625031" y="289367"/>
              <a:chExt cx="11181145" cy="6568632"/>
            </a:xfrm>
          </p:grpSpPr>
          <p:sp>
            <p:nvSpPr>
              <p:cNvPr id="26" name="자유형 5">
                <a:extLst>
                  <a:ext uri="{FF2B5EF4-FFF2-40B4-BE49-F238E27FC236}">
                    <a16:creationId xmlns:a16="http://schemas.microsoft.com/office/drawing/2014/main" id="{17CD3742-1DED-4618-A17F-41A79E5153D9}"/>
                  </a:ext>
                </a:extLst>
              </p:cNvPr>
              <p:cNvSpPr/>
              <p:nvPr/>
            </p:nvSpPr>
            <p:spPr>
              <a:xfrm>
                <a:off x="625031" y="289367"/>
                <a:ext cx="11181143" cy="6568632"/>
              </a:xfrm>
              <a:custGeom>
                <a:avLst/>
                <a:gdLst>
                  <a:gd name="connsiteX0" fmla="*/ 388732 w 11181143"/>
                  <a:gd name="connsiteY0" fmla="*/ 0 h 6568633"/>
                  <a:gd name="connsiteX1" fmla="*/ 10266744 w 11181143"/>
                  <a:gd name="connsiteY1" fmla="*/ 0 h 6568633"/>
                  <a:gd name="connsiteX2" fmla="*/ 11181143 w 11181143"/>
                  <a:gd name="connsiteY2" fmla="*/ 914399 h 6568633"/>
                  <a:gd name="connsiteX3" fmla="*/ 11181143 w 11181143"/>
                  <a:gd name="connsiteY3" fmla="*/ 6568633 h 6568633"/>
                  <a:gd name="connsiteX4" fmla="*/ 0 w 11181143"/>
                  <a:gd name="connsiteY4" fmla="*/ 6568633 h 6568633"/>
                  <a:gd name="connsiteX5" fmla="*/ 0 w 11181143"/>
                  <a:gd name="connsiteY5" fmla="*/ 388732 h 6568633"/>
                  <a:gd name="connsiteX6" fmla="*/ 388732 w 11181143"/>
                  <a:gd name="connsiteY6" fmla="*/ 0 h 6568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1143" h="6568633">
                    <a:moveTo>
                      <a:pt x="388732" y="0"/>
                    </a:moveTo>
                    <a:lnTo>
                      <a:pt x="10266744" y="0"/>
                    </a:lnTo>
                    <a:lnTo>
                      <a:pt x="11181143" y="914399"/>
                    </a:lnTo>
                    <a:lnTo>
                      <a:pt x="11181143" y="6568633"/>
                    </a:lnTo>
                    <a:lnTo>
                      <a:pt x="0" y="6568633"/>
                    </a:lnTo>
                    <a:lnTo>
                      <a:pt x="0" y="388732"/>
                    </a:lnTo>
                    <a:cubicBezTo>
                      <a:pt x="0" y="174041"/>
                      <a:pt x="174041" y="0"/>
                      <a:pt x="388732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자유형 7">
                <a:extLst>
                  <a:ext uri="{FF2B5EF4-FFF2-40B4-BE49-F238E27FC236}">
                    <a16:creationId xmlns:a16="http://schemas.microsoft.com/office/drawing/2014/main" id="{FA7F5C44-EE03-495B-98B7-EDEDB3267260}"/>
                  </a:ext>
                </a:extLst>
              </p:cNvPr>
              <p:cNvSpPr/>
              <p:nvPr/>
            </p:nvSpPr>
            <p:spPr>
              <a:xfrm flipH="1" flipV="1">
                <a:off x="10891777" y="289367"/>
                <a:ext cx="914399" cy="914399"/>
              </a:xfrm>
              <a:custGeom>
                <a:avLst/>
                <a:gdLst>
                  <a:gd name="connsiteX0" fmla="*/ 0 w 914399"/>
                  <a:gd name="connsiteY0" fmla="*/ 0 h 914399"/>
                  <a:gd name="connsiteX1" fmla="*/ 525667 w 914399"/>
                  <a:gd name="connsiteY1" fmla="*/ 0 h 914399"/>
                  <a:gd name="connsiteX2" fmla="*/ 914399 w 914399"/>
                  <a:gd name="connsiteY2" fmla="*/ 388732 h 914399"/>
                  <a:gd name="connsiteX3" fmla="*/ 914399 w 914399"/>
                  <a:gd name="connsiteY3" fmla="*/ 914399 h 914399"/>
                  <a:gd name="connsiteX4" fmla="*/ 0 w 914399"/>
                  <a:gd name="connsiteY4" fmla="*/ 0 h 914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399" h="914399">
                    <a:moveTo>
                      <a:pt x="0" y="0"/>
                    </a:moveTo>
                    <a:lnTo>
                      <a:pt x="525667" y="0"/>
                    </a:lnTo>
                    <a:cubicBezTo>
                      <a:pt x="740358" y="0"/>
                      <a:pt x="914399" y="174041"/>
                      <a:pt x="914399" y="388732"/>
                    </a:cubicBezTo>
                    <a:lnTo>
                      <a:pt x="914399" y="9143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6" name="모서리가 둥근 직사각형 6">
              <a:extLst>
                <a:ext uri="{FF2B5EF4-FFF2-40B4-BE49-F238E27FC236}">
                  <a16:creationId xmlns:a16="http://schemas.microsoft.com/office/drawing/2014/main" id="{A458BF3F-0540-44AC-86B4-43AB67FD7AF2}"/>
                </a:ext>
              </a:extLst>
            </p:cNvPr>
            <p:cNvSpPr/>
            <p:nvPr/>
          </p:nvSpPr>
          <p:spPr>
            <a:xfrm>
              <a:off x="1476016" y="3912870"/>
              <a:ext cx="6120320" cy="1141074"/>
            </a:xfrm>
            <a:prstGeom prst="roundRect">
              <a:avLst>
                <a:gd name="adj" fmla="val 50000"/>
              </a:avLst>
            </a:prstGeom>
            <a:no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신호등의 보행 신호는 </a:t>
              </a:r>
              <a:r>
                <a:rPr lang="en-US" altLang="ko-KR" sz="1600" b="1" i="1" dirty="0">
                  <a:solidFill>
                    <a:srgbClr val="F9B135"/>
                  </a:solidFill>
                </a:rPr>
                <a:t>1</a:t>
              </a:r>
              <a:r>
                <a:rPr lang="ko-KR" altLang="en-US" sz="1600" b="1" i="1" dirty="0">
                  <a:solidFill>
                    <a:srgbClr val="F9B135"/>
                  </a:solidFill>
                </a:rPr>
                <a:t>미터 당 </a:t>
              </a:r>
              <a:r>
                <a:rPr lang="en-US" altLang="ko-KR" sz="1600" b="1" i="1" dirty="0">
                  <a:solidFill>
                    <a:srgbClr val="F9B135"/>
                  </a:solidFill>
                </a:rPr>
                <a:t>1</a:t>
              </a:r>
              <a:r>
                <a:rPr lang="ko-KR" altLang="en-US" sz="1600" b="1" i="1" dirty="0">
                  <a:solidFill>
                    <a:srgbClr val="F9B135"/>
                  </a:solidFill>
                </a:rPr>
                <a:t>초</a:t>
              </a:r>
              <a:endParaRPr lang="en-US" altLang="ko-KR" sz="1600" b="1" i="1" dirty="0">
                <a:solidFill>
                  <a:srgbClr val="F9B135"/>
                </a:solidFill>
              </a:endParaRP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하지만 </a:t>
              </a:r>
              <a:r>
                <a:rPr lang="ko-KR" altLang="en-US" sz="1600" b="1" dirty="0">
                  <a:solidFill>
                    <a:srgbClr val="F9B135"/>
                  </a:solidFill>
                </a:rPr>
                <a:t>노인 및 장애인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의 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경우 청년보다 평균 약 </a:t>
              </a:r>
              <a:r>
                <a:rPr lang="en-US" altLang="ko-KR" sz="1600" b="1" dirty="0">
                  <a:solidFill>
                    <a:srgbClr val="F9B135"/>
                  </a:solidFill>
                </a:rPr>
                <a:t>10</a:t>
              </a:r>
              <a:r>
                <a:rPr lang="ko-KR" altLang="en-US" sz="1600" b="1" dirty="0">
                  <a:solidFill>
                    <a:srgbClr val="F9B135"/>
                  </a:solidFill>
                </a:rPr>
                <a:t>초 정도 더 걸렸다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. 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즉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,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그들이 횡단보도의 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2/3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을 건너기도 전에 신호가 바뀌었다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.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3D473247-0ADD-45AE-A3AD-76431C2FF16D}"/>
                </a:ext>
              </a:extLst>
            </p:cNvPr>
            <p:cNvSpPr/>
            <p:nvPr/>
          </p:nvSpPr>
          <p:spPr>
            <a:xfrm>
              <a:off x="1332000" y="4991287"/>
              <a:ext cx="6480000" cy="1080000"/>
            </a:xfrm>
            <a:prstGeom prst="roundRect">
              <a:avLst>
                <a:gd name="adj" fmla="val 50000"/>
              </a:avLst>
            </a:prstGeom>
            <a:noFill/>
            <a:ln w="158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한국장</a:t>
              </a:r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  <a:latin typeface="-apple-system"/>
                </a:rPr>
                <a:t>애인단체</a:t>
              </a:r>
              <a:r>
                <a:rPr lang="ko-KR" altLang="en-US" sz="1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총연맹에 따르면</a:t>
              </a:r>
              <a:r>
                <a:rPr lang="en-US" altLang="ko-KR" sz="1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, </a:t>
              </a:r>
              <a:r>
                <a:rPr lang="ko-KR" altLang="en-US" sz="1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횡단보도 이용 시 </a:t>
              </a:r>
              <a:r>
                <a:rPr lang="ko-KR" altLang="en-US" b="1" i="1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보행 신호시간이 부족해 </a:t>
              </a:r>
              <a:endParaRPr lang="en-US" altLang="ko-KR" sz="1400" b="1" i="1" dirty="0">
                <a:solidFill>
                  <a:schemeClr val="bg1">
                    <a:lumMod val="95000"/>
                  </a:schemeClr>
                </a:solidFill>
                <a:effectLst/>
                <a:latin typeface="-apple-system"/>
              </a:endParaRPr>
            </a:p>
            <a:p>
              <a:pPr algn="ctr"/>
              <a:r>
                <a:rPr lang="ko-KR" altLang="en-US" sz="1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장애인</a:t>
              </a:r>
              <a:r>
                <a:rPr lang="en-US" altLang="ko-KR" sz="1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·</a:t>
              </a:r>
              <a:r>
                <a:rPr lang="ko-KR" altLang="en-US" sz="1400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-apple-system"/>
                </a:rPr>
                <a:t>노인 등 교통약자들이 위험에 놓인 것으로 나타났다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C35928C-DA78-44A8-ADF2-3B68F949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5394" y="3637368"/>
              <a:ext cx="5340670" cy="408464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A985AC2-E391-4147-8B7C-6679AF4308B6}"/>
                </a:ext>
              </a:extLst>
            </p:cNvPr>
            <p:cNvCxnSpPr>
              <a:cxnSpLocks/>
            </p:cNvCxnSpPr>
            <p:nvPr/>
          </p:nvCxnSpPr>
          <p:spPr>
            <a:xfrm>
              <a:off x="1907704" y="4045832"/>
              <a:ext cx="51630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BAD59A-EB22-4ECE-9BD3-87AAA5210AF7}"/>
              </a:ext>
            </a:extLst>
          </p:cNvPr>
          <p:cNvSpPr/>
          <p:nvPr/>
        </p:nvSpPr>
        <p:spPr>
          <a:xfrm>
            <a:off x="0" y="1038681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01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8024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배경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A9B974-4DEB-4482-8241-CC9BA62CD25B}"/>
              </a:ext>
            </a:extLst>
          </p:cNvPr>
          <p:cNvGrpSpPr/>
          <p:nvPr/>
        </p:nvGrpSpPr>
        <p:grpSpPr>
          <a:xfrm>
            <a:off x="1007487" y="2318154"/>
            <a:ext cx="4063686" cy="615795"/>
            <a:chOff x="6688504" y="1595437"/>
            <a:chExt cx="4048125" cy="1284405"/>
          </a:xfrm>
        </p:grpSpPr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9272250B-3E67-417F-85BC-8E64ECA7361A}"/>
                </a:ext>
              </a:extLst>
            </p:cNvPr>
            <p:cNvSpPr/>
            <p:nvPr/>
          </p:nvSpPr>
          <p:spPr>
            <a:xfrm rot="12600000">
              <a:off x="7477823" y="2281133"/>
              <a:ext cx="266193" cy="598709"/>
            </a:xfrm>
            <a:prstGeom prst="triangle">
              <a:avLst>
                <a:gd name="adj" fmla="val 1799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8">
              <a:extLst>
                <a:ext uri="{FF2B5EF4-FFF2-40B4-BE49-F238E27FC236}">
                  <a16:creationId xmlns:a16="http://schemas.microsoft.com/office/drawing/2014/main" id="{58D91AD7-1D0B-4A3A-B907-A3A3645C8EE6}"/>
                </a:ext>
              </a:extLst>
            </p:cNvPr>
            <p:cNvSpPr/>
            <p:nvPr/>
          </p:nvSpPr>
          <p:spPr>
            <a:xfrm rot="251080">
              <a:off x="7226167" y="1739191"/>
              <a:ext cx="3486643" cy="886944"/>
            </a:xfrm>
            <a:prstGeom prst="roundRect">
              <a:avLst>
                <a:gd name="adj" fmla="val 0"/>
              </a:avLst>
            </a:prstGeom>
            <a:gradFill>
              <a:gsLst>
                <a:gs pos="0">
                  <a:schemeClr val="tx1">
                    <a:alpha val="32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6">
              <a:extLst>
                <a:ext uri="{FF2B5EF4-FFF2-40B4-BE49-F238E27FC236}">
                  <a16:creationId xmlns:a16="http://schemas.microsoft.com/office/drawing/2014/main" id="{60A4B09B-ECE4-484C-8A9B-2162AD1B5998}"/>
                </a:ext>
              </a:extLst>
            </p:cNvPr>
            <p:cNvSpPr/>
            <p:nvPr/>
          </p:nvSpPr>
          <p:spPr>
            <a:xfrm>
              <a:off x="6688504" y="1595437"/>
              <a:ext cx="4048125" cy="93821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400" b="1" i="0" dirty="0">
                  <a:solidFill>
                    <a:srgbClr val="1B1B1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노인</a:t>
              </a:r>
              <a:r>
                <a:rPr lang="ko-KR" altLang="en-US" sz="1400" b="1" dirty="0">
                  <a:solidFill>
                    <a:srgbClr val="1B1B1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</a:t>
              </a:r>
              <a:r>
                <a:rPr lang="ko-KR" altLang="en-US" sz="1400" b="1" i="0" dirty="0">
                  <a:solidFill>
                    <a:srgbClr val="1B1B1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속도는 도시의 흐름을 이겨내지 못한다</a:t>
              </a:r>
              <a:r>
                <a:rPr lang="en-US" altLang="ko-KR" sz="1400" b="1" i="0" dirty="0">
                  <a:solidFill>
                    <a:srgbClr val="1B1B1B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ADC7D771-EF28-4FCB-9685-8AD2D63000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163609"/>
              </p:ext>
            </p:extLst>
          </p:nvPr>
        </p:nvGraphicFramePr>
        <p:xfrm>
          <a:off x="4788024" y="1048303"/>
          <a:ext cx="2777243" cy="2092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7" name="사각형 설명선 53">
            <a:extLst>
              <a:ext uri="{FF2B5EF4-FFF2-40B4-BE49-F238E27FC236}">
                <a16:creationId xmlns:a16="http://schemas.microsoft.com/office/drawing/2014/main" id="{2B2F4ECD-F104-4CDF-8F1B-FBA60B0DA714}"/>
              </a:ext>
            </a:extLst>
          </p:cNvPr>
          <p:cNvSpPr/>
          <p:nvPr/>
        </p:nvSpPr>
        <p:spPr>
          <a:xfrm>
            <a:off x="7398022" y="2520606"/>
            <a:ext cx="1032350" cy="360000"/>
          </a:xfrm>
          <a:prstGeom prst="wedgeRectCallout">
            <a:avLst>
              <a:gd name="adj1" fmla="val -71558"/>
              <a:gd name="adj2" fmla="val 23306"/>
            </a:avLst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>
                <a:solidFill>
                  <a:srgbClr val="FF5050"/>
                </a:solidFill>
              </a:rPr>
              <a:t>노인 사망자 </a:t>
            </a:r>
            <a:r>
              <a:rPr lang="en-US" altLang="ko-KR" sz="1000" b="1" dirty="0">
                <a:solidFill>
                  <a:srgbClr val="FF5050"/>
                </a:solidFill>
              </a:rPr>
              <a:t>57.1%</a:t>
            </a:r>
            <a:endParaRPr lang="ko-KR" altLang="en-US" sz="1000" b="1" dirty="0">
              <a:solidFill>
                <a:srgbClr val="FF505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3D5F31-D3FA-4B13-991C-AADC7EEBDAE4}"/>
              </a:ext>
            </a:extLst>
          </p:cNvPr>
          <p:cNvSpPr/>
          <p:nvPr/>
        </p:nvSpPr>
        <p:spPr>
          <a:xfrm>
            <a:off x="4675077" y="833439"/>
            <a:ext cx="3025187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</a:rPr>
              <a:t>2019</a:t>
            </a:r>
            <a:r>
              <a:rPr lang="ko-KR" altLang="en-US" sz="1200" b="1" dirty="0">
                <a:solidFill>
                  <a:prstClr val="white">
                    <a:lumMod val="95000"/>
                  </a:prstClr>
                </a:solidFill>
              </a:rPr>
              <a:t>년 보행 사망자 중 노인 사망자 비율</a:t>
            </a:r>
            <a:endParaRPr lang="en-US" altLang="ko-KR" sz="1200" b="1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BCA39F-1CBA-4738-AA21-7A3AE44B48A0}"/>
              </a:ext>
            </a:extLst>
          </p:cNvPr>
          <p:cNvGrpSpPr/>
          <p:nvPr/>
        </p:nvGrpSpPr>
        <p:grpSpPr>
          <a:xfrm>
            <a:off x="1393449" y="3010630"/>
            <a:ext cx="540000" cy="540000"/>
            <a:chOff x="1528173" y="3066601"/>
            <a:chExt cx="540000" cy="54000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AE2CD02-2B7D-4106-8C70-8DEB4FF42503}"/>
                </a:ext>
              </a:extLst>
            </p:cNvPr>
            <p:cNvSpPr/>
            <p:nvPr/>
          </p:nvSpPr>
          <p:spPr>
            <a:xfrm>
              <a:off x="1528173" y="3066601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" name="그래픽 3" descr="남자 옆모습">
              <a:extLst>
                <a:ext uri="{FF2B5EF4-FFF2-40B4-BE49-F238E27FC236}">
                  <a16:creationId xmlns:a16="http://schemas.microsoft.com/office/drawing/2014/main" id="{C7CF50D6-6E6C-4926-BED5-8F17E5B33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59411" y="3097839"/>
              <a:ext cx="472818" cy="472818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635F82-84B1-4AA4-9824-47AD575E7AFA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노인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장애인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어린이</a:t>
            </a:r>
          </a:p>
        </p:txBody>
      </p:sp>
    </p:spTree>
    <p:extLst>
      <p:ext uri="{BB962C8B-B14F-4D97-AF65-F5344CB8AC3E}">
        <p14:creationId xmlns:p14="http://schemas.microsoft.com/office/powerpoint/2010/main" val="99964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55E92501-CBB2-482D-A745-708A17DFE7D2}"/>
              </a:ext>
            </a:extLst>
          </p:cNvPr>
          <p:cNvSpPr/>
          <p:nvPr/>
        </p:nvSpPr>
        <p:spPr>
          <a:xfrm>
            <a:off x="0" y="1038681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8A6658-92EC-465F-AB11-898AFBF4E96A}"/>
              </a:ext>
            </a:extLst>
          </p:cNvPr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24B0763-B8FA-40BE-8214-CFD5E0600ED3}"/>
                </a:ext>
              </a:extLst>
            </p:cNvPr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01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E0F47D6-7BB5-4DF9-9B02-F9D72D53854C}"/>
                </a:ext>
              </a:extLst>
            </p:cNvPr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6F9C8D-8E80-4707-BA47-DF121E7317A4}"/>
              </a:ext>
            </a:extLst>
          </p:cNvPr>
          <p:cNvSpPr/>
          <p:nvPr/>
        </p:nvSpPr>
        <p:spPr>
          <a:xfrm>
            <a:off x="1289886" y="738024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배경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FE180-F1F1-420A-BA0D-3060D8704838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노인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장애인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어린이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D3DF2F1-0829-4B3F-A877-FE428052CBB2}"/>
              </a:ext>
            </a:extLst>
          </p:cNvPr>
          <p:cNvGrpSpPr/>
          <p:nvPr/>
        </p:nvGrpSpPr>
        <p:grpSpPr>
          <a:xfrm>
            <a:off x="971600" y="1977512"/>
            <a:ext cx="7416824" cy="4880488"/>
            <a:chOff x="1320671" y="3284984"/>
            <a:chExt cx="6655055" cy="2068273"/>
          </a:xfrm>
        </p:grpSpPr>
        <p:sp>
          <p:nvSpPr>
            <p:cNvPr id="18" name="자유형 5">
              <a:extLst>
                <a:ext uri="{FF2B5EF4-FFF2-40B4-BE49-F238E27FC236}">
                  <a16:creationId xmlns:a16="http://schemas.microsoft.com/office/drawing/2014/main" id="{601E9BD4-379C-49C1-A265-5C550D742E2A}"/>
                </a:ext>
              </a:extLst>
            </p:cNvPr>
            <p:cNvSpPr/>
            <p:nvPr/>
          </p:nvSpPr>
          <p:spPr>
            <a:xfrm>
              <a:off x="1473071" y="3437384"/>
              <a:ext cx="6502655" cy="191587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자유형 5">
              <a:extLst>
                <a:ext uri="{FF2B5EF4-FFF2-40B4-BE49-F238E27FC236}">
                  <a16:creationId xmlns:a16="http://schemas.microsoft.com/office/drawing/2014/main" id="{2AF8D36C-9F74-4F8E-9741-6D70E661B39C}"/>
                </a:ext>
              </a:extLst>
            </p:cNvPr>
            <p:cNvSpPr/>
            <p:nvPr/>
          </p:nvSpPr>
          <p:spPr>
            <a:xfrm>
              <a:off x="1320671" y="3284984"/>
              <a:ext cx="6502655" cy="1915873"/>
            </a:xfrm>
            <a:custGeom>
              <a:avLst/>
              <a:gdLst>
                <a:gd name="connsiteX0" fmla="*/ 388732 w 11181143"/>
                <a:gd name="connsiteY0" fmla="*/ 0 h 6568633"/>
                <a:gd name="connsiteX1" fmla="*/ 10266744 w 11181143"/>
                <a:gd name="connsiteY1" fmla="*/ 0 h 6568633"/>
                <a:gd name="connsiteX2" fmla="*/ 11181143 w 11181143"/>
                <a:gd name="connsiteY2" fmla="*/ 914399 h 6568633"/>
                <a:gd name="connsiteX3" fmla="*/ 11181143 w 11181143"/>
                <a:gd name="connsiteY3" fmla="*/ 6568633 h 6568633"/>
                <a:gd name="connsiteX4" fmla="*/ 0 w 11181143"/>
                <a:gd name="connsiteY4" fmla="*/ 6568633 h 6568633"/>
                <a:gd name="connsiteX5" fmla="*/ 0 w 11181143"/>
                <a:gd name="connsiteY5" fmla="*/ 388732 h 6568633"/>
                <a:gd name="connsiteX6" fmla="*/ 388732 w 11181143"/>
                <a:gd name="connsiteY6" fmla="*/ 0 h 656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81143" h="6568633">
                  <a:moveTo>
                    <a:pt x="388732" y="0"/>
                  </a:moveTo>
                  <a:lnTo>
                    <a:pt x="10266744" y="0"/>
                  </a:lnTo>
                  <a:lnTo>
                    <a:pt x="11181143" y="914399"/>
                  </a:lnTo>
                  <a:lnTo>
                    <a:pt x="11181143" y="6568633"/>
                  </a:lnTo>
                  <a:lnTo>
                    <a:pt x="0" y="6568633"/>
                  </a:lnTo>
                  <a:lnTo>
                    <a:pt x="0" y="388732"/>
                  </a:lnTo>
                  <a:cubicBezTo>
                    <a:pt x="0" y="174041"/>
                    <a:pt x="174041" y="0"/>
                    <a:pt x="38873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7">
              <a:extLst>
                <a:ext uri="{FF2B5EF4-FFF2-40B4-BE49-F238E27FC236}">
                  <a16:creationId xmlns:a16="http://schemas.microsoft.com/office/drawing/2014/main" id="{70F9232F-9102-48A0-BFB6-9BA4E25E8B5C}"/>
                </a:ext>
              </a:extLst>
            </p:cNvPr>
            <p:cNvSpPr/>
            <p:nvPr/>
          </p:nvSpPr>
          <p:spPr>
            <a:xfrm flipH="1" flipV="1">
              <a:off x="7291537" y="3284984"/>
              <a:ext cx="531790" cy="266703"/>
            </a:xfrm>
            <a:custGeom>
              <a:avLst/>
              <a:gdLst>
                <a:gd name="connsiteX0" fmla="*/ 0 w 914399"/>
                <a:gd name="connsiteY0" fmla="*/ 0 h 914399"/>
                <a:gd name="connsiteX1" fmla="*/ 525667 w 914399"/>
                <a:gd name="connsiteY1" fmla="*/ 0 h 914399"/>
                <a:gd name="connsiteX2" fmla="*/ 914399 w 914399"/>
                <a:gd name="connsiteY2" fmla="*/ 388732 h 914399"/>
                <a:gd name="connsiteX3" fmla="*/ 914399 w 914399"/>
                <a:gd name="connsiteY3" fmla="*/ 914399 h 914399"/>
                <a:gd name="connsiteX4" fmla="*/ 0 w 914399"/>
                <a:gd name="connsiteY4" fmla="*/ 0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399" h="914399">
                  <a:moveTo>
                    <a:pt x="0" y="0"/>
                  </a:moveTo>
                  <a:lnTo>
                    <a:pt x="525667" y="0"/>
                  </a:lnTo>
                  <a:cubicBezTo>
                    <a:pt x="740358" y="0"/>
                    <a:pt x="914399" y="174041"/>
                    <a:pt x="914399" y="388732"/>
                  </a:cubicBezTo>
                  <a:lnTo>
                    <a:pt x="914399" y="914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DC46BB6-A09B-4519-A8EB-EA11EC27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693" y="2591210"/>
            <a:ext cx="6176779" cy="500005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7C9356F-2979-42A0-B761-068CD6D67FF9}"/>
              </a:ext>
            </a:extLst>
          </p:cNvPr>
          <p:cNvCxnSpPr>
            <a:cxnSpLocks/>
          </p:cNvCxnSpPr>
          <p:nvPr/>
        </p:nvCxnSpPr>
        <p:spPr>
          <a:xfrm>
            <a:off x="1331640" y="3092215"/>
            <a:ext cx="633670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모서리가 둥근 직사각형 6">
            <a:extLst>
              <a:ext uri="{FF2B5EF4-FFF2-40B4-BE49-F238E27FC236}">
                <a16:creationId xmlns:a16="http://schemas.microsoft.com/office/drawing/2014/main" id="{2BB2712C-23FD-4C83-980F-6579FC463B5C}"/>
              </a:ext>
            </a:extLst>
          </p:cNvPr>
          <p:cNvSpPr/>
          <p:nvPr/>
        </p:nvSpPr>
        <p:spPr>
          <a:xfrm>
            <a:off x="971600" y="3501008"/>
            <a:ext cx="7246979" cy="2692990"/>
          </a:xfrm>
          <a:prstGeom prst="roundRect">
            <a:avLst>
              <a:gd name="adj" fmla="val 50000"/>
            </a:avLst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1400" b="1" dirty="0">
                <a:solidFill>
                  <a:schemeClr val="tx1"/>
                </a:solidFill>
              </a:rPr>
              <a:t>충남 아산에 살던 김모군은 추석 연휴가 시작되기 전날인 지난 </a:t>
            </a:r>
            <a:r>
              <a:rPr lang="en-US" altLang="ko-KR" sz="1400" b="1" dirty="0">
                <a:solidFill>
                  <a:schemeClr val="tx1"/>
                </a:solidFill>
              </a:rPr>
              <a:t>9</a:t>
            </a:r>
            <a:r>
              <a:rPr lang="ko-KR" altLang="en-US" sz="1400" b="1" dirty="0">
                <a:solidFill>
                  <a:schemeClr val="tx1"/>
                </a:solidFill>
              </a:rPr>
              <a:t>월 </a:t>
            </a:r>
            <a:r>
              <a:rPr lang="en-US" altLang="ko-KR" sz="1400" b="1" dirty="0">
                <a:solidFill>
                  <a:schemeClr val="tx1"/>
                </a:solidFill>
              </a:rPr>
              <a:t>11</a:t>
            </a:r>
            <a:r>
              <a:rPr lang="ko-KR" altLang="en-US" sz="1400" b="1" dirty="0">
                <a:solidFill>
                  <a:schemeClr val="tx1"/>
                </a:solidFill>
              </a:rPr>
              <a:t>일 오후 </a:t>
            </a:r>
            <a:r>
              <a:rPr lang="en-US" altLang="ko-KR" sz="1400" b="1" dirty="0">
                <a:solidFill>
                  <a:schemeClr val="tx1"/>
                </a:solidFill>
              </a:rPr>
              <a:t>6</a:t>
            </a:r>
            <a:r>
              <a:rPr lang="ko-KR" altLang="en-US" sz="1400" b="1" dirty="0">
                <a:solidFill>
                  <a:schemeClr val="tx1"/>
                </a:solidFill>
              </a:rPr>
              <a:t>시쯤 사고를 당했다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b="1" dirty="0">
                <a:solidFill>
                  <a:schemeClr val="tx1"/>
                </a:solidFill>
              </a:rPr>
              <a:t>추석연휴를 맞아 모두의 마음이 들떠 고향으로 떠나기 바빴던 그 시간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김모군은 동생의 손을 잡고 엄마가 일하는 용화동 온양중학교 정문 앞 사거리 인근 치킨집을 향해 횡단보도를 건너고 있었다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b="1" dirty="0">
                <a:solidFill>
                  <a:srgbClr val="0070C0"/>
                </a:solidFill>
              </a:rPr>
              <a:t>횡단보도를 절반쯤 건너는 순간 교차로를 가로질러온 차량이 김모군 형제를 무참히 덮쳤다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algn="just"/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b="1" dirty="0">
                <a:solidFill>
                  <a:schemeClr val="tx1"/>
                </a:solidFill>
              </a:rPr>
              <a:t>이 사고로 김모군이 병원으로 이송 중 숨을 거뒀고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동생은 온몸에 찰과상을 입는 상처를 입었지만</a:t>
            </a:r>
            <a:r>
              <a:rPr lang="en-US" altLang="ko-KR" sz="1400" b="1" dirty="0">
                <a:solidFill>
                  <a:schemeClr val="tx1"/>
                </a:solidFill>
              </a:rPr>
              <a:t>, </a:t>
            </a:r>
            <a:r>
              <a:rPr lang="ko-KR" altLang="en-US" sz="1400" b="1" dirty="0">
                <a:solidFill>
                  <a:schemeClr val="tx1"/>
                </a:solidFill>
              </a:rPr>
              <a:t>다행히 생명에 지장은 없었다</a:t>
            </a:r>
            <a:r>
              <a:rPr lang="en-US" altLang="ko-KR" sz="1400" b="1" dirty="0">
                <a:solidFill>
                  <a:schemeClr val="tx1"/>
                </a:solidFill>
              </a:rPr>
              <a:t>. </a:t>
            </a:r>
          </a:p>
          <a:p>
            <a:pPr algn="just"/>
            <a:endParaRPr lang="en-US" altLang="ko-KR" sz="14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400" b="1" dirty="0">
                <a:solidFill>
                  <a:srgbClr val="0070C0"/>
                </a:solidFill>
              </a:rPr>
              <a:t>교차로에는 신호등이나 과속 단속 카메라가 없었다</a:t>
            </a:r>
            <a:r>
              <a:rPr lang="en-US" altLang="ko-KR" sz="1400" b="1" dirty="0">
                <a:solidFill>
                  <a:srgbClr val="0070C0"/>
                </a:solidFill>
              </a:rPr>
              <a:t>.</a:t>
            </a:r>
          </a:p>
          <a:p>
            <a:pPr algn="ctr"/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6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19C51E-CB17-4B95-AECC-83F4B2F269D2}"/>
              </a:ext>
            </a:extLst>
          </p:cNvPr>
          <p:cNvSpPr/>
          <p:nvPr/>
        </p:nvSpPr>
        <p:spPr>
          <a:xfrm>
            <a:off x="0" y="1048578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01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8024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배경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4240E4D-1FC1-459D-ACD6-E5055A5A2E02}"/>
              </a:ext>
            </a:extLst>
          </p:cNvPr>
          <p:cNvSpPr/>
          <p:nvPr/>
        </p:nvSpPr>
        <p:spPr>
          <a:xfrm flipH="1">
            <a:off x="5243742" y="3909914"/>
            <a:ext cx="591790" cy="591790"/>
          </a:xfrm>
          <a:prstGeom prst="ellipse">
            <a:avLst/>
          </a:prstGeom>
          <a:noFill/>
          <a:ln w="38100">
            <a:solidFill>
              <a:srgbClr val="F5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5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B1C4C47-842E-4784-B25C-6AD6E0FA7081}"/>
              </a:ext>
            </a:extLst>
          </p:cNvPr>
          <p:cNvSpPr/>
          <p:nvPr/>
        </p:nvSpPr>
        <p:spPr>
          <a:xfrm rot="10800000" flipH="1" flipV="1">
            <a:off x="3014592" y="3909914"/>
            <a:ext cx="591790" cy="591790"/>
          </a:xfrm>
          <a:prstGeom prst="ellipse">
            <a:avLst/>
          </a:prstGeom>
          <a:noFill/>
          <a:ln w="38100">
            <a:solidFill>
              <a:srgbClr val="F5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75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49780CC-E522-48E6-BA3E-5F93641D97DB}"/>
              </a:ext>
            </a:extLst>
          </p:cNvPr>
          <p:cNvSpPr/>
          <p:nvPr/>
        </p:nvSpPr>
        <p:spPr>
          <a:xfrm rot="10800000" flipV="1">
            <a:off x="4113783" y="2706124"/>
            <a:ext cx="591790" cy="591790"/>
          </a:xfrm>
          <a:prstGeom prst="ellipse">
            <a:avLst/>
          </a:prstGeom>
          <a:noFill/>
          <a:ln w="38100">
            <a:solidFill>
              <a:srgbClr val="F5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B346A010-EBA5-4563-8AAA-830ADE6CF440}"/>
              </a:ext>
            </a:extLst>
          </p:cNvPr>
          <p:cNvSpPr/>
          <p:nvPr/>
        </p:nvSpPr>
        <p:spPr>
          <a:xfrm>
            <a:off x="3344404" y="2939300"/>
            <a:ext cx="2214200" cy="2214200"/>
          </a:xfrm>
          <a:prstGeom prst="arc">
            <a:avLst>
              <a:gd name="adj1" fmla="val 11696863"/>
              <a:gd name="adj2" fmla="val 15139240"/>
            </a:avLst>
          </a:prstGeom>
          <a:ln w="38100">
            <a:solidFill>
              <a:srgbClr val="F53F3E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black"/>
              </a:solidFill>
            </a:endParaRPr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57B92D22-60A0-41CD-850F-52CC2C568960}"/>
              </a:ext>
            </a:extLst>
          </p:cNvPr>
          <p:cNvSpPr/>
          <p:nvPr/>
        </p:nvSpPr>
        <p:spPr>
          <a:xfrm>
            <a:off x="3344403" y="2939300"/>
            <a:ext cx="2214200" cy="2214200"/>
          </a:xfrm>
          <a:prstGeom prst="arc">
            <a:avLst>
              <a:gd name="adj1" fmla="val 17573190"/>
              <a:gd name="adj2" fmla="val 21182798"/>
            </a:avLst>
          </a:prstGeom>
          <a:ln w="38100">
            <a:solidFill>
              <a:srgbClr val="F53F3E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prstClr val="black"/>
              </a:solidFill>
            </a:endParaRPr>
          </a:p>
        </p:txBody>
      </p:sp>
      <p:sp>
        <p:nvSpPr>
          <p:cNvPr id="40" name="원호 39">
            <a:extLst>
              <a:ext uri="{FF2B5EF4-FFF2-40B4-BE49-F238E27FC236}">
                <a16:creationId xmlns:a16="http://schemas.microsoft.com/office/drawing/2014/main" id="{1E0D01A4-12CB-45AB-91D3-43B03F0266B3}"/>
              </a:ext>
            </a:extLst>
          </p:cNvPr>
          <p:cNvSpPr/>
          <p:nvPr/>
        </p:nvSpPr>
        <p:spPr>
          <a:xfrm>
            <a:off x="3344403" y="2939300"/>
            <a:ext cx="2214200" cy="2214200"/>
          </a:xfrm>
          <a:prstGeom prst="arc">
            <a:avLst>
              <a:gd name="adj1" fmla="val 1833054"/>
              <a:gd name="adj2" fmla="val 8986837"/>
            </a:avLst>
          </a:prstGeom>
          <a:ln w="38100">
            <a:solidFill>
              <a:srgbClr val="F53F3E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black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B4E211-0336-4197-B792-CA2C074B21FA}"/>
              </a:ext>
            </a:extLst>
          </p:cNvPr>
          <p:cNvSpPr/>
          <p:nvPr/>
        </p:nvSpPr>
        <p:spPr>
          <a:xfrm>
            <a:off x="2164235" y="1701338"/>
            <a:ext cx="481553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95000"/>
                  </a:prstClr>
                </a:solidFill>
              </a:rPr>
              <a:t>보행 시간 부족으로 </a:t>
            </a: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</a:rPr>
              <a:t>사고에 노출 될 수 있는 대상</a:t>
            </a:r>
            <a:endParaRPr lang="ko-KR" altLang="en-US" sz="9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FAE340A-A4EC-4D40-B50A-4D1EAEECFC58}"/>
              </a:ext>
            </a:extLst>
          </p:cNvPr>
          <p:cNvSpPr/>
          <p:nvPr/>
        </p:nvSpPr>
        <p:spPr>
          <a:xfrm>
            <a:off x="5558603" y="4614451"/>
            <a:ext cx="3045845" cy="15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거동이 불편한 장애인</a:t>
            </a:r>
            <a:endParaRPr lang="en-US" altLang="ko-KR" sz="16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비장애인 청년들의 보폭에 맞춘 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횡단보도의  보행시간은</a:t>
            </a:r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수동 휠체어를 탄 장애인 분들이 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스스로 길을 건너기에는 버겁다</a:t>
            </a:r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.</a:t>
            </a:r>
            <a:endParaRPr lang="ko-KR" altLang="en-US" sz="11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7D4DE52-5392-409C-A4AF-9E592097E3C4}"/>
              </a:ext>
            </a:extLst>
          </p:cNvPr>
          <p:cNvSpPr/>
          <p:nvPr/>
        </p:nvSpPr>
        <p:spPr>
          <a:xfrm>
            <a:off x="1286058" y="4239599"/>
            <a:ext cx="2941313" cy="153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어린이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체구와 보폭이 작은 어린이는 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보행시간 안에 길을 건너기 힘들다</a:t>
            </a:r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보행시간이 부족할 경우</a:t>
            </a:r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,</a:t>
            </a: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 달려나가서 사고의 위험이 가장 클 수 있는 대상이다</a:t>
            </a:r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.</a:t>
            </a:r>
            <a:endParaRPr lang="ko-KR" altLang="en-US" sz="11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B066AF-01AD-40DD-9A46-3D833C497567}"/>
              </a:ext>
            </a:extLst>
          </p:cNvPr>
          <p:cNvSpPr/>
          <p:nvPr/>
        </p:nvSpPr>
        <p:spPr>
          <a:xfrm>
            <a:off x="3645106" y="3777934"/>
            <a:ext cx="1559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53F3E"/>
                </a:solidFill>
              </a:rPr>
              <a:t>DANGER!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A28E70-843F-414F-B626-B2D67C912256}"/>
              </a:ext>
            </a:extLst>
          </p:cNvPr>
          <p:cNvSpPr/>
          <p:nvPr/>
        </p:nvSpPr>
        <p:spPr>
          <a:xfrm>
            <a:off x="6022032" y="2564904"/>
            <a:ext cx="2510408" cy="1283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white">
                    <a:lumMod val="95000"/>
                  </a:prstClr>
                </a:solidFill>
              </a:rPr>
              <a:t>노인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거동이 불편하신 노인분들에게 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횡단보도의 짧은 보행시간은 </a:t>
            </a:r>
            <a:endParaRPr lang="en-US" altLang="ko-KR" sz="1100" dirty="0">
              <a:solidFill>
                <a:prstClr val="white">
                  <a:lumMod val="9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95000"/>
                  </a:prstClr>
                </a:solidFill>
              </a:rPr>
              <a:t>언제나 마음을 졸이게한다</a:t>
            </a:r>
            <a:r>
              <a:rPr lang="en-US" altLang="ko-KR" sz="1100" dirty="0">
                <a:solidFill>
                  <a:prstClr val="white">
                    <a:lumMod val="95000"/>
                  </a:prstClr>
                </a:solidFill>
              </a:rPr>
              <a:t>.</a:t>
            </a:r>
            <a:endParaRPr lang="ko-KR" altLang="en-US" sz="11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C633AD8-DCFF-4833-B59D-DDEB8996E1AB}"/>
              </a:ext>
            </a:extLst>
          </p:cNvPr>
          <p:cNvCxnSpPr/>
          <p:nvPr/>
        </p:nvCxnSpPr>
        <p:spPr>
          <a:xfrm>
            <a:off x="4918269" y="2762380"/>
            <a:ext cx="972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503B430F-46EC-461B-85EF-D9FAE75C8D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0" y="4008209"/>
            <a:ext cx="389658" cy="389658"/>
          </a:xfrm>
          <a:prstGeom prst="rect">
            <a:avLst/>
          </a:prstGeom>
        </p:spPr>
      </p:pic>
      <p:pic>
        <p:nvPicPr>
          <p:cNvPr id="12" name="그래픽 11" descr="지팡이를 든 남자">
            <a:extLst>
              <a:ext uri="{FF2B5EF4-FFF2-40B4-BE49-F238E27FC236}">
                <a16:creationId xmlns:a16="http://schemas.microsoft.com/office/drawing/2014/main" id="{F7CC2545-95D5-4E61-B1A4-BF7E4EAD73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8201" y="2741683"/>
            <a:ext cx="435807" cy="504056"/>
          </a:xfrm>
          <a:prstGeom prst="rect">
            <a:avLst/>
          </a:prstGeom>
        </p:spPr>
      </p:pic>
      <p:pic>
        <p:nvPicPr>
          <p:cNvPr id="14" name="그래픽 13" descr="자녀">
            <a:extLst>
              <a:ext uri="{FF2B5EF4-FFF2-40B4-BE49-F238E27FC236}">
                <a16:creationId xmlns:a16="http://schemas.microsoft.com/office/drawing/2014/main" id="{533AEC1C-F178-4BED-B81A-1E04108BA5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47318" y="3956810"/>
            <a:ext cx="516570" cy="516570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041AA7D-2025-4894-9806-2469941B7803}"/>
              </a:ext>
            </a:extLst>
          </p:cNvPr>
          <p:cNvCxnSpPr>
            <a:cxnSpLocks/>
          </p:cNvCxnSpPr>
          <p:nvPr/>
        </p:nvCxnSpPr>
        <p:spPr>
          <a:xfrm>
            <a:off x="1733764" y="2330856"/>
            <a:ext cx="5358516" cy="0"/>
          </a:xfrm>
          <a:prstGeom prst="line">
            <a:avLst/>
          </a:prstGeom>
          <a:ln w="38100">
            <a:solidFill>
              <a:srgbClr val="F53F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CD7B96D-781E-4E15-B4AA-A12287152D44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노인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장애인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어린이</a:t>
            </a:r>
          </a:p>
        </p:txBody>
      </p:sp>
    </p:spTree>
    <p:extLst>
      <p:ext uri="{BB962C8B-B14F-4D97-AF65-F5344CB8AC3E}">
        <p14:creationId xmlns:p14="http://schemas.microsoft.com/office/powerpoint/2010/main" val="135735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DA21ABF-258A-42E6-9F9D-D6C62848E81F}"/>
              </a:ext>
            </a:extLst>
          </p:cNvPr>
          <p:cNvSpPr/>
          <p:nvPr/>
        </p:nvSpPr>
        <p:spPr>
          <a:xfrm>
            <a:off x="0" y="1038681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42FF54D-2536-4D1A-B8AA-C0B0575600B2}"/>
              </a:ext>
            </a:extLst>
          </p:cNvPr>
          <p:cNvCxnSpPr>
            <a:cxnSpLocks/>
          </p:cNvCxnSpPr>
          <p:nvPr/>
        </p:nvCxnSpPr>
        <p:spPr>
          <a:xfrm>
            <a:off x="179512" y="3206786"/>
            <a:ext cx="8712968" cy="0"/>
          </a:xfrm>
          <a:prstGeom prst="line">
            <a:avLst/>
          </a:prstGeom>
          <a:ln w="254000" cmpd="dbl">
            <a:solidFill>
              <a:schemeClr val="bg1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01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8024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배경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" name="그림 2" descr="옅은, 교통, 실외, 사진이(가) 표시된 사진&#10;&#10;자동 생성된 설명">
            <a:extLst>
              <a:ext uri="{FF2B5EF4-FFF2-40B4-BE49-F238E27FC236}">
                <a16:creationId xmlns:a16="http://schemas.microsoft.com/office/drawing/2014/main" id="{B6F3975D-9F2C-4CD5-A64C-9CBBC0D00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" t="2316" r="1601" b="2728"/>
          <a:stretch/>
        </p:blipFill>
        <p:spPr>
          <a:xfrm>
            <a:off x="899592" y="2202092"/>
            <a:ext cx="3055944" cy="2005542"/>
          </a:xfrm>
          <a:prstGeom prst="rect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  <a:effectLst/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C1C9537-CB66-478F-95FD-1CB027F60772}"/>
              </a:ext>
            </a:extLst>
          </p:cNvPr>
          <p:cNvSpPr/>
          <p:nvPr/>
        </p:nvSpPr>
        <p:spPr>
          <a:xfrm>
            <a:off x="334755" y="4421918"/>
            <a:ext cx="4293092" cy="1842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사람의 망막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시신경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시세포에 손상이 생기면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1400" b="1" dirty="0">
                <a:solidFill>
                  <a:schemeClr val="bg1"/>
                </a:solidFill>
              </a:rPr>
              <a:t>색각이상이 나타날 수 있다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bg1"/>
                </a:solidFill>
              </a:rPr>
              <a:t>우리가 흔히 말하는 색맹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색약은 대부분 적록 색각이상이다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bg1"/>
                </a:solidFill>
              </a:rPr>
              <a:t>이러한 사람들이 가장 어려움을 겪는 대표적인 상황은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ko-KR" altLang="en-US" b="1" dirty="0">
                <a:solidFill>
                  <a:schemeClr val="bg1"/>
                </a:solidFill>
              </a:rPr>
              <a:t>신호등을 잘 못 본다는 것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30" name="그림 29" descr="건물, 도로, 실외, 사람이(가) 표시된 사진&#10;&#10;자동 생성된 설명">
            <a:extLst>
              <a:ext uri="{FF2B5EF4-FFF2-40B4-BE49-F238E27FC236}">
                <a16:creationId xmlns:a16="http://schemas.microsoft.com/office/drawing/2014/main" id="{29BBE196-ABE3-4BB7-993A-D9914371E2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456" y="2198200"/>
            <a:ext cx="3055944" cy="2005200"/>
          </a:xfrm>
          <a:prstGeom prst="rect">
            <a:avLst/>
          </a:prstGeom>
          <a:ln w="6350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E797D188-B56E-418B-A7B7-79E594558BBC}"/>
              </a:ext>
            </a:extLst>
          </p:cNvPr>
          <p:cNvSpPr/>
          <p:nvPr/>
        </p:nvSpPr>
        <p:spPr>
          <a:xfrm>
            <a:off x="4584639" y="4431525"/>
            <a:ext cx="41511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시각장애인들이 생활에서 불편함을 느끼는 것은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장애로 인한 이동권 제한 및 정보격차이다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</a:p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특히 보행하는 데 있어 가장 어려움을 겪는 것이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목적지를 쉽게 찾을 수 없다는 것과 </a:t>
            </a:r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endParaRPr lang="en-US" altLang="ko-KR" sz="1400" dirty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도로를 횡단하는 것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FC7B1A-FB47-47D7-9120-7FF837EBF09C}"/>
              </a:ext>
            </a:extLst>
          </p:cNvPr>
          <p:cNvSpPr txBox="1"/>
          <p:nvPr/>
        </p:nvSpPr>
        <p:spPr>
          <a:xfrm>
            <a:off x="2267744" y="1916832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/>
                </a:solidFill>
              </a:rPr>
              <a:t>적녹색맹인들의 불편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501A6A-A43C-43D3-9416-882F6D93B9E8}"/>
              </a:ext>
            </a:extLst>
          </p:cNvPr>
          <p:cNvSpPr txBox="1"/>
          <p:nvPr/>
        </p:nvSpPr>
        <p:spPr>
          <a:xfrm>
            <a:off x="6660232" y="1916832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시각장애인들의 불편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683A8-8A19-4423-B189-3356E979CB20}"/>
              </a:ext>
            </a:extLst>
          </p:cNvPr>
          <p:cNvSpPr txBox="1"/>
          <p:nvPr/>
        </p:nvSpPr>
        <p:spPr>
          <a:xfrm>
            <a:off x="1293169" y="1302876"/>
            <a:ext cx="23762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적녹색맹인</a:t>
            </a:r>
            <a:r>
              <a:rPr lang="en-US" altLang="ko-KR" sz="1000" i="1" dirty="0">
                <a:solidFill>
                  <a:srgbClr val="F9B135"/>
                </a:solidFill>
              </a:rPr>
              <a:t>,</a:t>
            </a:r>
            <a:r>
              <a:rPr lang="ko-KR" altLang="en-US" sz="1000" i="1" dirty="0">
                <a:solidFill>
                  <a:srgbClr val="F9B135"/>
                </a:solidFill>
              </a:rPr>
              <a:t>시각장애인</a:t>
            </a:r>
          </a:p>
        </p:txBody>
      </p:sp>
    </p:spTree>
    <p:extLst>
      <p:ext uri="{BB962C8B-B14F-4D97-AF65-F5344CB8AC3E}">
        <p14:creationId xmlns:p14="http://schemas.microsoft.com/office/powerpoint/2010/main" val="51379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139C612-7A91-43DD-A917-6B7236CA75E6}"/>
              </a:ext>
            </a:extLst>
          </p:cNvPr>
          <p:cNvSpPr/>
          <p:nvPr/>
        </p:nvSpPr>
        <p:spPr>
          <a:xfrm>
            <a:off x="0" y="1038681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33E55093-8BFF-4A24-8E72-470D416B8F8A}"/>
              </a:ext>
            </a:extLst>
          </p:cNvPr>
          <p:cNvSpPr/>
          <p:nvPr/>
        </p:nvSpPr>
        <p:spPr>
          <a:xfrm>
            <a:off x="1131662" y="1844824"/>
            <a:ext cx="1980000" cy="1980000"/>
          </a:xfrm>
          <a:prstGeom prst="flowChartConnector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41275">
            <a:solidFill>
              <a:srgbClr val="F53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02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54506" y="715923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기존 기술 동향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763376" y="3930307"/>
            <a:ext cx="2656496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</a:rPr>
              <a:t>네덜란드 스마트 신호등</a:t>
            </a:r>
            <a:endParaRPr lang="en-US" altLang="ko-KR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55576" y="4400271"/>
            <a:ext cx="2599490" cy="183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</a:rPr>
              <a:t>GPS</a:t>
            </a:r>
            <a:r>
              <a:rPr lang="ko-KR" altLang="en-US" sz="1100" dirty="0">
                <a:solidFill>
                  <a:schemeClr val="bg1"/>
                </a:solidFill>
              </a:rPr>
              <a:t>와 센서를 이용해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사용자 위치 근처의 신호 상태를 확인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사용자가 통과하고 있는 신호가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청신호 상태일 경우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앱에서 버튼을 누르면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청신호 시간이 연장된다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73F28A87-B573-4595-88BA-0400D7C4C4A2}"/>
              </a:ext>
            </a:extLst>
          </p:cNvPr>
          <p:cNvSpPr/>
          <p:nvPr/>
        </p:nvSpPr>
        <p:spPr>
          <a:xfrm>
            <a:off x="3649697" y="1844824"/>
            <a:ext cx="1980000" cy="1980000"/>
          </a:xfrm>
          <a:prstGeom prst="flowChartConnector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E5816E-E164-42E2-8A96-D913E3C50109}"/>
              </a:ext>
            </a:extLst>
          </p:cNvPr>
          <p:cNvSpPr/>
          <p:nvPr/>
        </p:nvSpPr>
        <p:spPr>
          <a:xfrm>
            <a:off x="3392001" y="3933056"/>
            <a:ext cx="255652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함초롬바탕"/>
              </a:rPr>
              <a:t>유니시그널 신호등</a:t>
            </a:r>
            <a:r>
              <a:rPr lang="ko-KR" altLang="en-US" b="1" dirty="0">
                <a:solidFill>
                  <a:schemeClr val="bg1"/>
                </a:solidFill>
              </a:rPr>
              <a:t> 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E538E8-358D-4677-86C7-9F0869B6F377}"/>
              </a:ext>
            </a:extLst>
          </p:cNvPr>
          <p:cNvSpPr/>
          <p:nvPr/>
        </p:nvSpPr>
        <p:spPr>
          <a:xfrm>
            <a:off x="3591815" y="4400271"/>
            <a:ext cx="2095763" cy="1583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색을 잘 구분하지 못하는 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사람들을 위한</a:t>
            </a: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 신호등이다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</a:rPr>
              <a:t>각 신호의 모양을 다르게 하여 신호를 구분할 수 있도록 한다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40F3BDA4-B904-4DAD-9FC5-0161A7205A37}"/>
              </a:ext>
            </a:extLst>
          </p:cNvPr>
          <p:cNvSpPr/>
          <p:nvPr/>
        </p:nvSpPr>
        <p:spPr>
          <a:xfrm>
            <a:off x="6167732" y="1844824"/>
            <a:ext cx="1980000" cy="1980000"/>
          </a:xfrm>
          <a:prstGeom prst="flowChartConnector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D5CA78-52D5-4B3D-93B4-1325F9A94589}"/>
              </a:ext>
            </a:extLst>
          </p:cNvPr>
          <p:cNvSpPr/>
          <p:nvPr/>
        </p:nvSpPr>
        <p:spPr>
          <a:xfrm>
            <a:off x="6048497" y="3933056"/>
            <a:ext cx="242566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95000"/>
                  </a:prstClr>
                </a:solidFill>
              </a:rPr>
              <a:t>커지는 웨어러블 시장</a:t>
            </a:r>
            <a:endParaRPr lang="en-US" altLang="ko-KR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B5A7AA-E40F-45BC-87F0-70DF6CC0EB13}"/>
              </a:ext>
            </a:extLst>
          </p:cNvPr>
          <p:cNvSpPr/>
          <p:nvPr/>
        </p:nvSpPr>
        <p:spPr>
          <a:xfrm>
            <a:off x="5948528" y="4368927"/>
            <a:ext cx="2425664" cy="1837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bg1"/>
                </a:solidFill>
                <a:effectLst/>
              </a:rPr>
              <a:t>어린이와 노인들이 </a:t>
            </a:r>
            <a:endParaRPr lang="en-US" altLang="ko-KR" sz="11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bg1"/>
                </a:solidFill>
                <a:effectLst/>
              </a:rPr>
              <a:t>웨어러블</a:t>
            </a:r>
            <a:r>
              <a:rPr lang="en-US" altLang="ko-KR" sz="1100" dirty="0">
                <a:solidFill>
                  <a:schemeClr val="bg1"/>
                </a:solidFill>
                <a:effectLst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effectLst/>
              </a:rPr>
              <a:t>기기의 </a:t>
            </a:r>
            <a:endParaRPr lang="en-US" altLang="ko-KR" sz="11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bg1"/>
                </a:solidFill>
                <a:effectLst/>
              </a:rPr>
              <a:t>새로운 고객으로 부상</a:t>
            </a:r>
            <a:endParaRPr lang="en-US" altLang="ko-KR" sz="11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chemeClr val="bg1"/>
                </a:solidFill>
                <a:effectLst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bg1"/>
                </a:solidFill>
                <a:effectLst/>
              </a:rPr>
              <a:t>안전 관리형 기능을 지닌 </a:t>
            </a:r>
            <a:endParaRPr lang="en-US" altLang="ko-KR" sz="11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bg1"/>
                </a:solidFill>
                <a:effectLst/>
              </a:rPr>
              <a:t>제품들이</a:t>
            </a:r>
            <a:r>
              <a:rPr lang="en-US" altLang="ko-KR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effectLst/>
              </a:rPr>
              <a:t>새로운 시장을 </a:t>
            </a:r>
            <a:endParaRPr lang="en-US" altLang="ko-KR" sz="1100" dirty="0">
              <a:solidFill>
                <a:schemeClr val="bg1"/>
              </a:solidFill>
              <a:effectLst/>
            </a:endParaRPr>
          </a:p>
          <a:p>
            <a:pPr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dirty="0">
                <a:solidFill>
                  <a:schemeClr val="bg1"/>
                </a:solidFill>
                <a:effectLst/>
              </a:rPr>
              <a:t>형성하고 있다</a:t>
            </a:r>
            <a:r>
              <a:rPr lang="en-US" altLang="ko-KR" sz="1100" dirty="0">
                <a:solidFill>
                  <a:schemeClr val="bg1"/>
                </a:solidFill>
              </a:rPr>
              <a:t>.</a:t>
            </a:r>
            <a:endParaRPr lang="en-US" altLang="ko-KR" sz="11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27373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C3B2A8A-9C7D-4E9B-985C-4CF62F1206B0}"/>
              </a:ext>
            </a:extLst>
          </p:cNvPr>
          <p:cNvSpPr/>
          <p:nvPr/>
        </p:nvSpPr>
        <p:spPr>
          <a:xfrm>
            <a:off x="0" y="1700388"/>
            <a:ext cx="9144000" cy="638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42900" dist="254000" dir="16200000" sx="94000" sy="94000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ko-KR" altLang="en-US" sz="135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자유형 57">
            <a:extLst>
              <a:ext uri="{FF2B5EF4-FFF2-40B4-BE49-F238E27FC236}">
                <a16:creationId xmlns:a16="http://schemas.microsoft.com/office/drawing/2014/main" id="{A0C22951-8C87-44B2-9770-4C6BCB2AF8BF}"/>
              </a:ext>
            </a:extLst>
          </p:cNvPr>
          <p:cNvSpPr/>
          <p:nvPr/>
        </p:nvSpPr>
        <p:spPr>
          <a:xfrm>
            <a:off x="2437963" y="1722448"/>
            <a:ext cx="4268075" cy="986472"/>
          </a:xfrm>
          <a:custGeom>
            <a:avLst/>
            <a:gdLst>
              <a:gd name="connsiteX0" fmla="*/ 0 w 4268075"/>
              <a:gd name="connsiteY0" fmla="*/ 0 h 1984310"/>
              <a:gd name="connsiteX1" fmla="*/ 4268075 w 4268075"/>
              <a:gd name="connsiteY1" fmla="*/ 0 h 1984310"/>
              <a:gd name="connsiteX2" fmla="*/ 4264978 w 4268075"/>
              <a:gd name="connsiteY2" fmla="*/ 61317 h 1984310"/>
              <a:gd name="connsiteX3" fmla="*/ 2134037 w 4268075"/>
              <a:gd name="connsiteY3" fmla="*/ 1984310 h 1984310"/>
              <a:gd name="connsiteX4" fmla="*/ 3096 w 4268075"/>
              <a:gd name="connsiteY4" fmla="*/ 61317 h 1984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8075" h="1984310">
                <a:moveTo>
                  <a:pt x="0" y="0"/>
                </a:moveTo>
                <a:lnTo>
                  <a:pt x="4268075" y="0"/>
                </a:lnTo>
                <a:lnTo>
                  <a:pt x="4264978" y="61317"/>
                </a:lnTo>
                <a:cubicBezTo>
                  <a:pt x="4155287" y="1141434"/>
                  <a:pt x="3243094" y="1984310"/>
                  <a:pt x="2134037" y="1984310"/>
                </a:cubicBezTo>
                <a:cubicBezTo>
                  <a:pt x="1024981" y="1984310"/>
                  <a:pt x="112788" y="1141434"/>
                  <a:pt x="3096" y="61317"/>
                </a:cubicBezTo>
                <a:close/>
              </a:path>
            </a:pathLst>
          </a:custGeom>
          <a:solidFill>
            <a:srgbClr val="F53F3E"/>
          </a:solidFill>
          <a:ln w="6350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Problem</a:t>
            </a:r>
          </a:p>
        </p:txBody>
      </p:sp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5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03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요구 사항 정의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C802D4-9009-4185-8E1B-90610FDC0CBA}"/>
              </a:ext>
            </a:extLst>
          </p:cNvPr>
          <p:cNvSpPr/>
          <p:nvPr/>
        </p:nvSpPr>
        <p:spPr>
          <a:xfrm>
            <a:off x="1881645" y="4797866"/>
            <a:ext cx="2880320" cy="9337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적녹색맹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불편함 개선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초록색 보행신호를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파란색 보행신호로 바꾸기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D302CCA-D355-4FAB-B605-2E6CB96DBCE5}"/>
              </a:ext>
            </a:extLst>
          </p:cNvPr>
          <p:cNvSpPr/>
          <p:nvPr/>
        </p:nvSpPr>
        <p:spPr>
          <a:xfrm>
            <a:off x="543860" y="3706864"/>
            <a:ext cx="1795892" cy="12107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짧은 보행 시간 개선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웨어러블 기기를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신호등에 태그하여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신호를 증가하기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2DDA11-2A6F-4E81-BBB6-F62890AAFB26}"/>
              </a:ext>
            </a:extLst>
          </p:cNvPr>
          <p:cNvSpPr/>
          <p:nvPr/>
        </p:nvSpPr>
        <p:spPr>
          <a:xfrm>
            <a:off x="4530296" y="4799474"/>
            <a:ext cx="2160544" cy="93378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운전자에게 경고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운전자에게 경각심을 줄 수 있는 전광판을 설치하기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984E35-E396-4CE9-A9CD-49A908AEDA18}"/>
              </a:ext>
            </a:extLst>
          </p:cNvPr>
          <p:cNvGrpSpPr/>
          <p:nvPr/>
        </p:nvGrpSpPr>
        <p:grpSpPr>
          <a:xfrm rot="20310484">
            <a:off x="2907122" y="3071856"/>
            <a:ext cx="962556" cy="1658088"/>
            <a:chOff x="2005253" y="2417869"/>
            <a:chExt cx="962556" cy="16580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0DB43FC-E94B-45AB-8A9A-158F5C281ACB}"/>
                </a:ext>
              </a:extLst>
            </p:cNvPr>
            <p:cNvGrpSpPr/>
            <p:nvPr/>
          </p:nvGrpSpPr>
          <p:grpSpPr>
            <a:xfrm rot="2390160">
              <a:off x="2175809" y="2417869"/>
              <a:ext cx="792000" cy="1658088"/>
              <a:chOff x="5525713" y="3381918"/>
              <a:chExt cx="792000" cy="1658088"/>
            </a:xfrm>
          </p:grpSpPr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FA412BB4-DF89-4FF5-94BB-6B66835C7F54}"/>
                  </a:ext>
                </a:extLst>
              </p:cNvPr>
              <p:cNvSpPr/>
              <p:nvPr/>
            </p:nvSpPr>
            <p:spPr>
              <a:xfrm>
                <a:off x="5525713" y="4248006"/>
                <a:ext cx="792000" cy="792000"/>
              </a:xfrm>
              <a:prstGeom prst="ellipse">
                <a:avLst/>
              </a:prstGeom>
              <a:noFill/>
              <a:ln w="6350">
                <a:solidFill>
                  <a:srgbClr val="F53F3E"/>
                </a:solidFill>
              </a:ln>
              <a:effectLst>
                <a:outerShdw blurRad="139700" dist="114300" sx="102000" sy="102000" algn="ctr" rotWithShape="0">
                  <a:prstClr val="black">
                    <a:alpha val="5000"/>
                  </a:prst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050" b="1" dirty="0">
                    <a:solidFill>
                      <a:srgbClr val="02EAEF"/>
                    </a:solidFill>
                  </a:rPr>
                  <a:t> </a:t>
                </a: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7D79776-2BED-4EC3-BAFF-E86387ED7389}"/>
                  </a:ext>
                </a:extLst>
              </p:cNvPr>
              <p:cNvCxnSpPr>
                <a:stCxn id="25" idx="4"/>
                <a:endCxn id="23" idx="0"/>
              </p:cNvCxnSpPr>
              <p:nvPr/>
            </p:nvCxnSpPr>
            <p:spPr>
              <a:xfrm>
                <a:off x="5915550" y="3658988"/>
                <a:ext cx="6163" cy="589018"/>
              </a:xfrm>
              <a:prstGeom prst="line">
                <a:avLst/>
              </a:prstGeom>
              <a:ln>
                <a:solidFill>
                  <a:srgbClr val="F53F3E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66BBC69B-5485-49C7-ACE7-984189013D30}"/>
                  </a:ext>
                </a:extLst>
              </p:cNvPr>
              <p:cNvSpPr/>
              <p:nvPr/>
            </p:nvSpPr>
            <p:spPr>
              <a:xfrm>
                <a:off x="5777015" y="3381918"/>
                <a:ext cx="277070" cy="277070"/>
              </a:xfrm>
              <a:prstGeom prst="ellipse">
                <a:avLst/>
              </a:prstGeom>
              <a:solidFill>
                <a:srgbClr val="F53F3E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31" name="그래픽 30" descr="사이렌">
              <a:extLst>
                <a:ext uri="{FF2B5EF4-FFF2-40B4-BE49-F238E27FC236}">
                  <a16:creationId xmlns:a16="http://schemas.microsoft.com/office/drawing/2014/main" id="{1F5425CD-B9F5-4026-BF85-834AF928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89516">
              <a:off x="2005253" y="3244971"/>
              <a:ext cx="589018" cy="589018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90C193-0812-4213-A21E-92AC702C5E15}"/>
              </a:ext>
            </a:extLst>
          </p:cNvPr>
          <p:cNvGrpSpPr/>
          <p:nvPr/>
        </p:nvGrpSpPr>
        <p:grpSpPr>
          <a:xfrm rot="20502300" flipH="1">
            <a:off x="5028253" y="3038690"/>
            <a:ext cx="792000" cy="1658088"/>
            <a:chOff x="5525713" y="3381918"/>
            <a:chExt cx="792000" cy="1658088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12E43774-CACC-4F7E-B262-CF4B7AB33109}"/>
                </a:ext>
              </a:extLst>
            </p:cNvPr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noFill/>
            <a:ln w="6350">
              <a:solidFill>
                <a:srgbClr val="F6AF34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2EFAEFF-AE67-4C78-AF4B-DD8C14912EA2}"/>
                </a:ext>
              </a:extLst>
            </p:cNvPr>
            <p:cNvCxnSpPr>
              <a:stCxn id="28" idx="4"/>
              <a:endCxn id="26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F6AF3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17DCE1D-7C47-4DE7-A147-2B249648FECD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003635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2C9C3A05-7913-4507-9DDD-0B34AFE2BC24}"/>
              </a:ext>
            </a:extLst>
          </p:cNvPr>
          <p:cNvGrpSpPr/>
          <p:nvPr/>
        </p:nvGrpSpPr>
        <p:grpSpPr>
          <a:xfrm>
            <a:off x="1029619" y="2537324"/>
            <a:ext cx="1658088" cy="969848"/>
            <a:chOff x="634653" y="2032646"/>
            <a:chExt cx="1658088" cy="969848"/>
          </a:xfrm>
        </p:grpSpPr>
        <p:pic>
          <p:nvPicPr>
            <p:cNvPr id="3" name="그래픽 2" descr="신호등">
              <a:extLst>
                <a:ext uri="{FF2B5EF4-FFF2-40B4-BE49-F238E27FC236}">
                  <a16:creationId xmlns:a16="http://schemas.microsoft.com/office/drawing/2014/main" id="{E24928C7-7FE2-422F-AEAF-8E6BCA98E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1358" y="2366064"/>
              <a:ext cx="636430" cy="636430"/>
            </a:xfrm>
            <a:prstGeom prst="rect">
              <a:avLst/>
            </a:prstGeom>
          </p:spPr>
        </p:pic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359EA86-155E-4F53-A542-46D25B4ADF18}"/>
                </a:ext>
              </a:extLst>
            </p:cNvPr>
            <p:cNvGrpSpPr/>
            <p:nvPr/>
          </p:nvGrpSpPr>
          <p:grpSpPr>
            <a:xfrm rot="3191439">
              <a:off x="1067697" y="1599602"/>
              <a:ext cx="792000" cy="1658088"/>
              <a:chOff x="5525713" y="3381918"/>
              <a:chExt cx="792000" cy="1658088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69DAD197-660F-47D4-A665-3F80A87625EA}"/>
                  </a:ext>
                </a:extLst>
              </p:cNvPr>
              <p:cNvSpPr/>
              <p:nvPr/>
            </p:nvSpPr>
            <p:spPr>
              <a:xfrm>
                <a:off x="5525713" y="4248006"/>
                <a:ext cx="792000" cy="792000"/>
              </a:xfrm>
              <a:prstGeom prst="ellipse">
                <a:avLst/>
              </a:prstGeom>
              <a:noFill/>
              <a:ln w="6350">
                <a:solidFill>
                  <a:srgbClr val="F9B135"/>
                </a:solidFill>
              </a:ln>
              <a:effectLst>
                <a:outerShdw blurRad="139700" dist="114300" sx="102000" sy="102000" algn="ctr" rotWithShape="0">
                  <a:prstClr val="black">
                    <a:alpha val="5000"/>
                  </a:prstClr>
                </a:outerShdw>
              </a:effectLst>
              <a:scene3d>
                <a:camera prst="orthographicFront"/>
                <a:lightRig rig="flat" dir="t"/>
              </a:scene3d>
              <a:sp3d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en-US" altLang="ko-KR" sz="1050" b="1" dirty="0">
                    <a:solidFill>
                      <a:srgbClr val="02EAEF"/>
                    </a:solidFill>
                  </a:rPr>
                  <a:t> </a:t>
                </a:r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401CD00D-3BC7-4529-BD0B-D150E8793F2A}"/>
                  </a:ext>
                </a:extLst>
              </p:cNvPr>
              <p:cNvCxnSpPr>
                <a:stCxn id="35" idx="4"/>
                <a:endCxn id="30" idx="0"/>
              </p:cNvCxnSpPr>
              <p:nvPr/>
            </p:nvCxnSpPr>
            <p:spPr>
              <a:xfrm>
                <a:off x="5915550" y="3658988"/>
                <a:ext cx="6163" cy="589018"/>
              </a:xfrm>
              <a:prstGeom prst="line">
                <a:avLst/>
              </a:prstGeom>
              <a:ln>
                <a:solidFill>
                  <a:srgbClr val="F9B13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2B9DA15-3914-45DB-828B-A5EB456885E7}"/>
                  </a:ext>
                </a:extLst>
              </p:cNvPr>
              <p:cNvSpPr/>
              <p:nvPr/>
            </p:nvSpPr>
            <p:spPr>
              <a:xfrm>
                <a:off x="5777015" y="3381918"/>
                <a:ext cx="277070" cy="277070"/>
              </a:xfrm>
              <a:prstGeom prst="ellipse">
                <a:avLst/>
              </a:prstGeom>
              <a:solidFill>
                <a:srgbClr val="F9B135"/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 b="1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9556DC-D63B-46FD-A8D8-F4E16F484941}"/>
              </a:ext>
            </a:extLst>
          </p:cNvPr>
          <p:cNvGrpSpPr/>
          <p:nvPr/>
        </p:nvGrpSpPr>
        <p:grpSpPr>
          <a:xfrm rot="18408561" flipH="1">
            <a:off x="6803366" y="2128248"/>
            <a:ext cx="792000" cy="1658088"/>
            <a:chOff x="5525713" y="3381918"/>
            <a:chExt cx="792000" cy="1658088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D022707-B674-40E2-9C8E-123A3A803688}"/>
                </a:ext>
              </a:extLst>
            </p:cNvPr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noFill/>
            <a:ln w="6350">
              <a:solidFill>
                <a:srgbClr val="39BD3D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DB59FE53-05A2-4949-8591-CCA8A63A5997}"/>
                </a:ext>
              </a:extLst>
            </p:cNvPr>
            <p:cNvCxnSpPr>
              <a:stCxn id="39" idx="4"/>
              <a:endCxn id="3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90BA76C-5A9B-499D-A5AE-87ED0270599A}"/>
                </a:ext>
              </a:extLst>
            </p:cNvPr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003399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076A16-AD5A-41D2-A634-80602C0049C8}"/>
              </a:ext>
            </a:extLst>
          </p:cNvPr>
          <p:cNvSpPr/>
          <p:nvPr/>
        </p:nvSpPr>
        <p:spPr>
          <a:xfrm>
            <a:off x="6515912" y="3708421"/>
            <a:ext cx="2160544" cy="1704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bg1"/>
                </a:solidFill>
              </a:rPr>
              <a:t>시각장애인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불편함 개선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웨어러블 기기의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진동기능으로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 횡단보도를 안전하게 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건널 수 있도록 신호주기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6" name="그래픽 15" descr="자동차">
            <a:extLst>
              <a:ext uri="{FF2B5EF4-FFF2-40B4-BE49-F238E27FC236}">
                <a16:creationId xmlns:a16="http://schemas.microsoft.com/office/drawing/2014/main" id="{231B9B18-7CA1-4D64-BD7C-6CB448B95C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4930" y="3922046"/>
            <a:ext cx="670519" cy="670519"/>
          </a:xfrm>
          <a:prstGeom prst="rect">
            <a:avLst/>
          </a:prstGeom>
        </p:spPr>
      </p:pic>
      <p:pic>
        <p:nvPicPr>
          <p:cNvPr id="18" name="그래픽 17" descr="눈">
            <a:extLst>
              <a:ext uri="{FF2B5EF4-FFF2-40B4-BE49-F238E27FC236}">
                <a16:creationId xmlns:a16="http://schemas.microsoft.com/office/drawing/2014/main" id="{86E42D2F-5196-4692-AA97-3C50D0793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2015" y="2850559"/>
            <a:ext cx="728121" cy="7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7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/>
          <p:cNvGrpSpPr/>
          <p:nvPr/>
        </p:nvGrpSpPr>
        <p:grpSpPr>
          <a:xfrm>
            <a:off x="435936" y="620688"/>
            <a:ext cx="749300" cy="749300"/>
            <a:chOff x="581247" y="279387"/>
            <a:chExt cx="999067" cy="999067"/>
          </a:xfrm>
        </p:grpSpPr>
        <p:sp>
          <p:nvSpPr>
            <p:cNvPr id="5" name="타원 4"/>
            <p:cNvSpPr/>
            <p:nvPr/>
          </p:nvSpPr>
          <p:spPr>
            <a:xfrm>
              <a:off x="581247" y="279387"/>
              <a:ext cx="999067" cy="999067"/>
            </a:xfrm>
            <a:prstGeom prst="ellipse">
              <a:avLst/>
            </a:prstGeom>
            <a:solidFill>
              <a:srgbClr val="F9B1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lnSpc>
                  <a:spcPct val="200000"/>
                </a:lnSpc>
              </a:pPr>
              <a:r>
                <a:rPr lang="en-US" altLang="ko-KR" sz="825" dirty="0">
                  <a:solidFill>
                    <a:prstClr val="white">
                      <a:lumMod val="95000"/>
                    </a:prstClr>
                  </a:solidFill>
                </a:rPr>
                <a:t>CONTENTS</a:t>
              </a:r>
            </a:p>
            <a:p>
              <a:pPr algn="ctr">
                <a:lnSpc>
                  <a:spcPct val="200000"/>
                </a:lnSpc>
              </a:pPr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</a:rPr>
                <a:t>04</a:t>
              </a: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>
              <a:off x="720780" y="786210"/>
              <a:ext cx="720000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직사각형 54"/>
          <p:cNvSpPr/>
          <p:nvPr/>
        </p:nvSpPr>
        <p:spPr>
          <a:xfrm>
            <a:off x="1289886" y="732770"/>
            <a:ext cx="33851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white"/>
                </a:solidFill>
              </a:rPr>
              <a:t>개발 내용</a:t>
            </a:r>
            <a:endParaRPr lang="ko-KR" altLang="en-US" sz="44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F5664B-446A-4BC6-A172-D11A0324020C}"/>
              </a:ext>
            </a:extLst>
          </p:cNvPr>
          <p:cNvSpPr txBox="1"/>
          <p:nvPr/>
        </p:nvSpPr>
        <p:spPr>
          <a:xfrm>
            <a:off x="1293169" y="1310571"/>
            <a:ext cx="2376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i="1" dirty="0">
                <a:solidFill>
                  <a:srgbClr val="F9B135"/>
                </a:solidFill>
              </a:rPr>
              <a:t>-</a:t>
            </a:r>
            <a:r>
              <a:rPr lang="ko-KR" altLang="en-US" sz="1000" i="1" dirty="0">
                <a:solidFill>
                  <a:srgbClr val="F9B135"/>
                </a:solidFill>
              </a:rPr>
              <a:t>서비스 시나리오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9373BEF-FDA5-4BF2-9001-FBD51DC7F82A}"/>
              </a:ext>
            </a:extLst>
          </p:cNvPr>
          <p:cNvGrpSpPr/>
          <p:nvPr/>
        </p:nvGrpSpPr>
        <p:grpSpPr>
          <a:xfrm>
            <a:off x="688496" y="836712"/>
            <a:ext cx="7767007" cy="5246401"/>
            <a:chOff x="688496" y="973807"/>
            <a:chExt cx="7767007" cy="5246401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48B2ADB-E114-4272-AB0A-610114CAD026}"/>
                </a:ext>
              </a:extLst>
            </p:cNvPr>
            <p:cNvGrpSpPr/>
            <p:nvPr/>
          </p:nvGrpSpPr>
          <p:grpSpPr>
            <a:xfrm>
              <a:off x="688496" y="973807"/>
              <a:ext cx="7767007" cy="5151423"/>
              <a:chOff x="734081" y="1342697"/>
              <a:chExt cx="7767007" cy="515142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88B6D72-0DFB-403E-A49C-75263FB9599D}"/>
                  </a:ext>
                </a:extLst>
              </p:cNvPr>
              <p:cNvSpPr txBox="1"/>
              <p:nvPr/>
            </p:nvSpPr>
            <p:spPr>
              <a:xfrm>
                <a:off x="3562512" y="5570790"/>
                <a:ext cx="20189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보행신호 시작 시 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보행자에게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진동 알림</a:t>
                </a:r>
                <a:endParaRPr lang="en-US" altLang="ko-KR" sz="1400" b="1" dirty="0">
                  <a:solidFill>
                    <a:schemeClr val="bg1"/>
                  </a:solidFill>
                </a:endParaRPr>
              </a:p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593DED76-A161-4ADA-B44D-5596184F8846}"/>
                  </a:ext>
                </a:extLst>
              </p:cNvPr>
              <p:cNvGrpSpPr/>
              <p:nvPr/>
            </p:nvGrpSpPr>
            <p:grpSpPr>
              <a:xfrm>
                <a:off x="6529711" y="4204619"/>
                <a:ext cx="1008112" cy="826126"/>
                <a:chOff x="323528" y="2104961"/>
                <a:chExt cx="1558240" cy="1082616"/>
              </a:xfrm>
            </p:grpSpPr>
            <p:pic>
              <p:nvPicPr>
                <p:cNvPr id="61" name="그림 60">
                  <a:extLst>
                    <a:ext uri="{FF2B5EF4-FFF2-40B4-BE49-F238E27FC236}">
                      <a16:creationId xmlns:a16="http://schemas.microsoft.com/office/drawing/2014/main" id="{2C69B780-09FB-4926-90AE-90B0FC8B7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193" y="2104961"/>
                  <a:ext cx="748575" cy="1082616"/>
                </a:xfrm>
                <a:prstGeom prst="rect">
                  <a:avLst/>
                </a:prstGeom>
              </p:spPr>
            </p:pic>
            <p:pic>
              <p:nvPicPr>
                <p:cNvPr id="62" name="그림 61">
                  <a:extLst>
                    <a:ext uri="{FF2B5EF4-FFF2-40B4-BE49-F238E27FC236}">
                      <a16:creationId xmlns:a16="http://schemas.microsoft.com/office/drawing/2014/main" id="{6CAF9378-336F-4927-95E7-C7191A22A1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3528" y="2108114"/>
                  <a:ext cx="731392" cy="1079463"/>
                </a:xfrm>
                <a:prstGeom prst="rect">
                  <a:avLst/>
                </a:prstGeom>
              </p:spPr>
            </p:pic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71813903-93B2-4BDF-B83A-C11010D2EDEB}"/>
                  </a:ext>
                </a:extLst>
              </p:cNvPr>
              <p:cNvGrpSpPr/>
              <p:nvPr/>
            </p:nvGrpSpPr>
            <p:grpSpPr>
              <a:xfrm>
                <a:off x="2646588" y="2951747"/>
                <a:ext cx="1206721" cy="1836383"/>
                <a:chOff x="2778338" y="2132562"/>
                <a:chExt cx="1257609" cy="1926212"/>
              </a:xfrm>
            </p:grpSpPr>
            <p:pic>
              <p:nvPicPr>
                <p:cNvPr id="64" name="그림 63">
                  <a:extLst>
                    <a:ext uri="{FF2B5EF4-FFF2-40B4-BE49-F238E27FC236}">
                      <a16:creationId xmlns:a16="http://schemas.microsoft.com/office/drawing/2014/main" id="{9EBA6CCB-DC50-4A83-9637-D732DB2B6F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2778338" y="2132562"/>
                  <a:ext cx="1232871" cy="1232871"/>
                </a:xfrm>
                <a:prstGeom prst="rect">
                  <a:avLst/>
                </a:prstGeom>
              </p:spPr>
            </p:pic>
            <p:pic>
              <p:nvPicPr>
                <p:cNvPr id="65" name="그림 64">
                  <a:extLst>
                    <a:ext uri="{FF2B5EF4-FFF2-40B4-BE49-F238E27FC236}">
                      <a16:creationId xmlns:a16="http://schemas.microsoft.com/office/drawing/2014/main" id="{51B3C1CD-60D4-43AF-B08E-1198393579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43665" y="3165649"/>
                  <a:ext cx="892282" cy="893125"/>
                </a:xfrm>
                <a:prstGeom prst="rect">
                  <a:avLst/>
                </a:prstGeom>
              </p:spPr>
            </p:pic>
          </p:grpSp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89260BD9-4E90-4E3C-8FF7-F7150F87AA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100" y="3640962"/>
                <a:ext cx="779813" cy="779813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BB14AD-CCCE-48DE-94DC-E05DC7EF6F95}"/>
                  </a:ext>
                </a:extLst>
              </p:cNvPr>
              <p:cNvSpPr txBox="1"/>
              <p:nvPr/>
            </p:nvSpPr>
            <p:spPr>
              <a:xfrm>
                <a:off x="1570308" y="3513866"/>
                <a:ext cx="12897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bg1"/>
                    </a:solidFill>
                  </a:rPr>
                  <a:t>NFC</a:t>
                </a:r>
                <a:r>
                  <a:rPr lang="ko-KR" altLang="en-US" sz="1400" b="1" dirty="0">
                    <a:solidFill>
                      <a:schemeClr val="bg1"/>
                    </a:solidFill>
                  </a:rPr>
                  <a:t> 태그</a:t>
                </a:r>
                <a:endParaRPr lang="en-US" altLang="ko-KR" sz="12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8" name="그래픽 67" descr="걷기">
                <a:extLst>
                  <a:ext uri="{FF2B5EF4-FFF2-40B4-BE49-F238E27FC236}">
                    <a16:creationId xmlns:a16="http://schemas.microsoft.com/office/drawing/2014/main" id="{94680E95-C5AE-444E-8ED0-01C2538FC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039007" y="2694968"/>
                <a:ext cx="773690" cy="773690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AEE6F8A-17C4-4A55-BCC1-165B8C886D8A}"/>
                  </a:ext>
                </a:extLst>
              </p:cNvPr>
              <p:cNvSpPr txBox="1"/>
              <p:nvPr/>
            </p:nvSpPr>
            <p:spPr>
              <a:xfrm>
                <a:off x="4866613" y="2819095"/>
                <a:ext cx="1429748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보행시간 </a:t>
                </a:r>
                <a:endParaRPr lang="en-US" altLang="ko-KR" sz="1400" b="1" dirty="0">
                  <a:solidFill>
                    <a:schemeClr val="bg1"/>
                  </a:solidFill>
                  <a:latin typeface="함초롬바탕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기존 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함초롬바탕"/>
                  </a:rPr>
                  <a:t>3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초에서 </a:t>
                </a:r>
                <a:endParaRPr lang="en-US" altLang="ko-KR" sz="1400" b="1" dirty="0">
                  <a:solidFill>
                    <a:schemeClr val="bg1"/>
                  </a:solidFill>
                  <a:latin typeface="함초롬바탕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함초롬바탕"/>
                  </a:rPr>
                  <a:t>10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초로 증가</a:t>
                </a:r>
                <a:endParaRPr lang="en-US" altLang="ko-KR" sz="800" b="1" dirty="0">
                  <a:solidFill>
                    <a:schemeClr val="bg1"/>
                  </a:solidFill>
                  <a:latin typeface="함초롬바탕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83E499B-E645-4CC9-82E4-2B85D07D052A}"/>
                  </a:ext>
                </a:extLst>
              </p:cNvPr>
              <p:cNvSpPr txBox="1"/>
              <p:nvPr/>
            </p:nvSpPr>
            <p:spPr>
              <a:xfrm>
                <a:off x="4650252" y="4192770"/>
                <a:ext cx="2035983" cy="738664"/>
              </a:xfrm>
              <a:prstGeom prst="rect">
                <a:avLst/>
              </a:prstGeom>
              <a:noFill/>
            </p:spPr>
            <p:txBody>
              <a:bodyPr wrap="square" anchor="ctr" anchorCtr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적녹색맹 식별 </a:t>
                </a:r>
                <a:endParaRPr lang="en-US" altLang="ko-KR" sz="1400" b="1" dirty="0">
                  <a:solidFill>
                    <a:schemeClr val="bg1"/>
                  </a:solidFill>
                  <a:latin typeface="함초롬바탕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및</a:t>
                </a:r>
                <a:endParaRPr lang="en-US" altLang="ko-KR" sz="1400" b="1" dirty="0">
                  <a:solidFill>
                    <a:schemeClr val="bg1"/>
                  </a:solidFill>
                  <a:latin typeface="함초롬바탕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 신호 표기</a:t>
                </a:r>
                <a:endParaRPr lang="en-US" altLang="ko-KR" sz="800" b="1" dirty="0">
                  <a:solidFill>
                    <a:schemeClr val="bg1"/>
                  </a:solidFill>
                  <a:latin typeface="함초롬바탕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AB767E1-F8DA-4D93-BCC3-F0BF71870853}"/>
                  </a:ext>
                </a:extLst>
              </p:cNvPr>
              <p:cNvSpPr txBox="1"/>
              <p:nvPr/>
            </p:nvSpPr>
            <p:spPr>
              <a:xfrm>
                <a:off x="5895734" y="1579845"/>
                <a:ext cx="221430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전광판 </a:t>
                </a:r>
                <a:endParaRPr lang="en-US" altLang="ko-KR" sz="1400" b="1" dirty="0">
                  <a:solidFill>
                    <a:schemeClr val="bg1"/>
                  </a:solidFill>
                  <a:latin typeface="함초롬바탕"/>
                </a:endParaRP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ko-KR" sz="1400" b="1" dirty="0">
                    <a:solidFill>
                      <a:schemeClr val="bg1"/>
                    </a:solidFill>
                    <a:latin typeface="함초롬바탕"/>
                  </a:rPr>
                  <a:t>‘</a:t>
                </a: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보행자주의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함초롬바탕"/>
                  </a:rPr>
                  <a:t>’</a:t>
                </a:r>
              </a:p>
              <a:p>
                <a:pPr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ko-KR" altLang="en-US" sz="1400" b="1" dirty="0">
                    <a:solidFill>
                      <a:schemeClr val="bg1"/>
                    </a:solidFill>
                    <a:latin typeface="함초롬바탕"/>
                  </a:rPr>
                  <a:t> 표시</a:t>
                </a:r>
                <a:endParaRPr lang="en-US" altLang="ko-KR" sz="800" b="1" dirty="0">
                  <a:solidFill>
                    <a:schemeClr val="bg1"/>
                  </a:solidFill>
                  <a:latin typeface="함초롬바탕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113C7DA4-0428-4C96-B43C-2F040C89E4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66334" y="4090807"/>
                <a:ext cx="940670" cy="0"/>
              </a:xfrm>
              <a:prstGeom prst="line">
                <a:avLst/>
              </a:prstGeom>
              <a:ln w="38100">
                <a:solidFill>
                  <a:srgbClr val="F9B135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0DD701ED-E665-4A9A-B02F-9B2ED55BB7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5053" y="3640962"/>
                <a:ext cx="779667" cy="258255"/>
              </a:xfrm>
              <a:prstGeom prst="line">
                <a:avLst/>
              </a:prstGeom>
              <a:ln w="38100">
                <a:solidFill>
                  <a:srgbClr val="F9B135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2DCFB44B-5AAD-4D72-B3D6-CA5D4DE375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11960" y="4365104"/>
                <a:ext cx="720080" cy="216025"/>
              </a:xfrm>
              <a:prstGeom prst="line">
                <a:avLst/>
              </a:prstGeom>
              <a:ln w="38100">
                <a:solidFill>
                  <a:srgbClr val="F9B135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5" name="Picture 2" descr="KBS-위험 상황에 '번쩍번쩍'…'스마트 횡단보도'로 사고 막는다 : 네이버 블로그">
                <a:extLst>
                  <a:ext uri="{FF2B5EF4-FFF2-40B4-BE49-F238E27FC236}">
                    <a16:creationId xmlns:a16="http://schemas.microsoft.com/office/drawing/2014/main" id="{EEB96392-CA70-4A4F-B2B8-38FC558AF2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9864" b="91837" l="9884" r="89535">
                            <a14:foregroundMark x1="29070" y1="77551" x2="24419" y2="79592"/>
                            <a14:foregroundMark x1="20930" y1="70408" x2="29070" y2="9183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33705" y="1342697"/>
                <a:ext cx="767383" cy="13116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원호 75">
                <a:extLst>
                  <a:ext uri="{FF2B5EF4-FFF2-40B4-BE49-F238E27FC236}">
                    <a16:creationId xmlns:a16="http://schemas.microsoft.com/office/drawing/2014/main" id="{1B1DE4CE-2340-4AC9-B63A-659F31F6EADC}"/>
                  </a:ext>
                </a:extLst>
              </p:cNvPr>
              <p:cNvSpPr/>
              <p:nvPr/>
            </p:nvSpPr>
            <p:spPr>
              <a:xfrm rot="14389194" flipH="1">
                <a:off x="4384538" y="1458362"/>
                <a:ext cx="1885925" cy="3563874"/>
              </a:xfrm>
              <a:prstGeom prst="arc">
                <a:avLst>
                  <a:gd name="adj1" fmla="val 6657580"/>
                  <a:gd name="adj2" fmla="val 14487556"/>
                </a:avLst>
              </a:prstGeom>
              <a:ln w="38100">
                <a:solidFill>
                  <a:srgbClr val="F9B135"/>
                </a:solidFill>
                <a:head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F3CF302C-8359-4E9F-9D3F-8B240726FE26}"/>
                  </a:ext>
                </a:extLst>
              </p:cNvPr>
              <p:cNvSpPr/>
              <p:nvPr/>
            </p:nvSpPr>
            <p:spPr>
              <a:xfrm>
                <a:off x="765100" y="3573016"/>
                <a:ext cx="420136" cy="248627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C4ACA7BE-3686-4319-A656-315F0A0AF6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5215" y="5769085"/>
                <a:ext cx="573792" cy="573792"/>
              </a:xfrm>
              <a:prstGeom prst="rect">
                <a:avLst/>
              </a:prstGeom>
            </p:spPr>
          </p:pic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3C35E80E-4B3E-4445-8D33-A73A885AE069}"/>
                  </a:ext>
                </a:extLst>
              </p:cNvPr>
              <p:cNvSpPr/>
              <p:nvPr/>
            </p:nvSpPr>
            <p:spPr>
              <a:xfrm>
                <a:off x="734081" y="4205175"/>
                <a:ext cx="420136" cy="248627"/>
              </a:xfrm>
              <a:prstGeom prst="rect">
                <a:avLst/>
              </a:prstGeom>
              <a:solidFill>
                <a:srgbClr val="262626"/>
              </a:solidFill>
              <a:ln>
                <a:solidFill>
                  <a:srgbClr val="26262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A6DE3C1E-460A-44C7-8DD9-9CB3EF719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94546" y="4694858"/>
                <a:ext cx="466947" cy="671774"/>
              </a:xfrm>
              <a:prstGeom prst="line">
                <a:avLst/>
              </a:prstGeom>
              <a:ln w="38100">
                <a:solidFill>
                  <a:srgbClr val="F9B135"/>
                </a:solidFill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038781F-41C1-4A06-872B-EBC6EECDAC1B}"/>
                </a:ext>
              </a:extLst>
            </p:cNvPr>
            <p:cNvSpPr txBox="1"/>
            <p:nvPr/>
          </p:nvSpPr>
          <p:spPr>
            <a:xfrm>
              <a:off x="4834888" y="3178973"/>
              <a:ext cx="14297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i="1" dirty="0">
                  <a:solidFill>
                    <a:schemeClr val="bg1"/>
                  </a:solidFill>
                  <a:latin typeface="함초롬바탕"/>
                </a:rPr>
                <a:t>[</a:t>
              </a:r>
              <a:r>
                <a:rPr lang="ko-KR" altLang="en-US" sz="1000" b="1" i="1" dirty="0">
                  <a:solidFill>
                    <a:schemeClr val="bg1"/>
                  </a:solidFill>
                  <a:latin typeface="함초롬바탕"/>
                </a:rPr>
                <a:t>노인</a:t>
              </a:r>
              <a:r>
                <a:rPr lang="en-US" altLang="ko-KR" sz="1000" b="1" i="1" dirty="0">
                  <a:solidFill>
                    <a:schemeClr val="bg1"/>
                  </a:solidFill>
                  <a:latin typeface="함초롬바탕"/>
                </a:rPr>
                <a:t>&amp;</a:t>
              </a:r>
              <a:r>
                <a:rPr lang="ko-KR" altLang="en-US" sz="1000" b="1" i="1" dirty="0">
                  <a:solidFill>
                    <a:schemeClr val="bg1"/>
                  </a:solidFill>
                  <a:latin typeface="함초롬바탕"/>
                </a:rPr>
                <a:t>어린이용</a:t>
              </a:r>
              <a:r>
                <a:rPr lang="en-US" altLang="ko-KR" sz="1000" b="1" i="1" dirty="0">
                  <a:solidFill>
                    <a:schemeClr val="bg1"/>
                  </a:solidFill>
                  <a:latin typeface="함초롬바탕"/>
                </a:rPr>
                <a:t>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65E14D-7416-4E88-986E-38D1A075DFA6}"/>
                </a:ext>
              </a:extLst>
            </p:cNvPr>
            <p:cNvSpPr txBox="1"/>
            <p:nvPr/>
          </p:nvSpPr>
          <p:spPr>
            <a:xfrm>
              <a:off x="4897165" y="4574207"/>
              <a:ext cx="14297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i="1" dirty="0">
                  <a:solidFill>
                    <a:schemeClr val="bg1"/>
                  </a:solidFill>
                  <a:latin typeface="함초롬바탕"/>
                </a:rPr>
                <a:t>[</a:t>
              </a:r>
              <a:r>
                <a:rPr lang="ko-KR" altLang="en-US" sz="1000" b="1" i="1" dirty="0">
                  <a:solidFill>
                    <a:schemeClr val="bg1"/>
                  </a:solidFill>
                  <a:latin typeface="함초롬바탕"/>
                </a:rPr>
                <a:t>적녹색맹용</a:t>
              </a:r>
              <a:r>
                <a:rPr lang="en-US" altLang="ko-KR" sz="1000" b="1" i="1" dirty="0">
                  <a:solidFill>
                    <a:schemeClr val="bg1"/>
                  </a:solidFill>
                  <a:latin typeface="함초롬바탕"/>
                </a:rPr>
                <a:t>]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E5ECF2-44DA-4448-AC29-775E0F81F2D4}"/>
                </a:ext>
              </a:extLst>
            </p:cNvPr>
            <p:cNvSpPr txBox="1"/>
            <p:nvPr/>
          </p:nvSpPr>
          <p:spPr>
            <a:xfrm>
              <a:off x="3783987" y="5973987"/>
              <a:ext cx="14297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000" b="1" i="1" dirty="0">
                  <a:solidFill>
                    <a:schemeClr val="bg1"/>
                  </a:solidFill>
                  <a:latin typeface="함초롬바탕"/>
                </a:rPr>
                <a:t>[</a:t>
              </a:r>
              <a:r>
                <a:rPr lang="ko-KR" altLang="en-US" sz="1000" b="1" i="1" dirty="0">
                  <a:solidFill>
                    <a:schemeClr val="bg1"/>
                  </a:solidFill>
                  <a:latin typeface="함초롬바탕"/>
                </a:rPr>
                <a:t>시각장애인용</a:t>
              </a:r>
              <a:r>
                <a:rPr lang="en-US" altLang="ko-KR" sz="1000" b="1" i="1" dirty="0">
                  <a:solidFill>
                    <a:schemeClr val="bg1"/>
                  </a:solidFill>
                  <a:latin typeface="함초롬바탕"/>
                </a:rPr>
                <a:t>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52016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Microsoft Office PowerPoint</Application>
  <PresentationFormat>화면 슬라이드 쇼(4:3)</PresentationFormat>
  <Paragraphs>261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Adobe 고딕 Std B</vt:lpstr>
      <vt:lpstr>-apple-system</vt:lpstr>
      <vt:lpstr>맑은 고딕</vt:lpstr>
      <vt:lpstr>함초롬바탕</vt:lpstr>
      <vt:lpstr>Arial</vt:lpstr>
      <vt:lpstr>Wingdings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송채원</cp:lastModifiedBy>
  <cp:revision>480</cp:revision>
  <dcterms:created xsi:type="dcterms:W3CDTF">2014-04-16T00:55:54Z</dcterms:created>
  <dcterms:modified xsi:type="dcterms:W3CDTF">2020-11-13T13:54:25Z</dcterms:modified>
</cp:coreProperties>
</file>