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AC210-A267-8D5D-E682-EAF05F5B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E8450-5B5C-E922-6A93-68A776410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550FE-2A04-B4A8-3733-6D9B3DF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8CB7D-B763-16B6-0142-C13E4FB9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21DF2-87A1-A468-F39F-8D9BFCFE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5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591F-4A1A-9FA5-50A0-F8DA2A4F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802E2-49EE-56DB-81C3-F14B360D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3F2C2-F7AC-4B48-648A-407E5356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9CBBE-574C-2DEA-7E0E-3DE4187F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EEA55-490D-9B59-FC89-7A1A84FF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8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6ACB56-1238-EA0A-110B-58651C994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4E05D3-9BAB-7D2D-96AD-16AF5B67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2309E-2B05-26E7-31AA-80229DCFC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4114D-9944-ABEC-56E1-9B1A8634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1653F8-4A96-2E45-A0DE-7EE08F69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1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A2DB0-0B1D-D6DE-F972-9DC93EA5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219C-ECDB-22B4-9BB4-FF9D74C73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E6762-F702-20B6-8D32-2FE13485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0CF57-ED2A-D662-2426-DD8FF84D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05A1B-A2A2-505D-C879-365FCFF1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1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A5438-A9E7-783D-0B30-9B709EA6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24EA0-162A-EB58-7837-A67414CC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D0760-D793-A38A-7AF6-D697CE53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F8A56-5630-888C-BF8E-4CC4422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D643D-FE45-4494-2535-A7FB45AC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9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49A12-E5C1-145B-7EF2-89C97AC1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16BB8-58D5-6CE7-0339-491D7D7B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A8A02-6CF9-4E37-F350-A1F3333C3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072B3F-8AF2-9CB1-018A-3F63D308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99056C-D579-B75A-5308-C989731F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95B90-450D-EA6A-8021-64A3A502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6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51B72-EC9D-296F-DA84-62AF0059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0A1D33-5FE8-B0F7-6779-0769449E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A3F22-E773-2441-DEAC-23D73D8A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FB01F-4E9C-0241-A1C2-A1F3BAF2B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19F65C-3DC2-532C-40EB-67E53F4FA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D715C3-C457-82F5-15B1-BFBB7BC4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46464-9E7A-038E-5FEA-3DB9D91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19038F-2A8B-8D97-C207-BB0C6602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9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FC4A9-E9BE-231F-D801-A290B517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F53B46-9483-0056-3785-A8320E39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861CE6-1D91-E624-4148-33C6E7F0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BCC06-8C74-162B-99DC-6368123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C1696D-B3E5-1E08-56B9-DE75187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FC258-C48B-D67A-88F1-13CE3E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7B89F-AF7D-2BDC-DBAE-C179BB4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3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79DC-9CDC-01DD-ABE9-E5135250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50C76-0164-AA03-3AF5-DAB928EF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D6F1C4-64FE-F417-7D4E-C76156F24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F4EE4-ED9E-05DC-5841-F564D84D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2E042-508E-06D4-5791-ADEAEBA2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FAE61-176A-FBA4-6AD9-438A34E9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5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225A-0E0C-3E80-0520-355D8AC7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948C7F-944A-B842-C0D2-803EBA5DA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E4380-6724-7ADD-5D19-203F1493F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90D2F-268C-183B-FC60-BA779F5E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B49543-CBF1-C24E-2DE5-E39BE9A9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85B830-D374-DDA4-83F2-70182E09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2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8E879C-5F30-4B3B-A9F6-B27F10F2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3CF40-3E85-BBB8-5BA4-412B804E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711EA-D02A-E9C1-084D-7EA45E9BA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15A2-1125-4E08-9A67-BF2CDC2E998F}" type="datetimeFigureOut">
              <a:rPr lang="ko-KR" altLang="en-US" smtClean="0"/>
              <a:t>2025. 3. 15.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80DC-941E-6D67-7DC0-591BB7BB0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6B755-04DB-B8CF-4A06-9F192779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7373-D3FB-4F8C-98B3-7DB9BFE8C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EE9169-ABF5-D849-2FFA-9A7A93A35491}"/>
              </a:ext>
            </a:extLst>
          </p:cNvPr>
          <p:cNvSpPr/>
          <p:nvPr/>
        </p:nvSpPr>
        <p:spPr>
          <a:xfrm>
            <a:off x="-3048" y="261257"/>
            <a:ext cx="12192000" cy="4893469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CE769D-D811-5B50-9DBA-C4D3E3C6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5260" y="790123"/>
            <a:ext cx="6735216" cy="567241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DA461-E8DD-F80D-D32D-E9A69253F925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2DB8D-7A1D-2305-1EBE-8FD94FBC33B2}"/>
              </a:ext>
            </a:extLst>
          </p:cNvPr>
          <p:cNvSpPr txBox="1"/>
          <p:nvPr/>
        </p:nvSpPr>
        <p:spPr>
          <a:xfrm>
            <a:off x="140530" y="4191919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기말 발표</a:t>
            </a:r>
            <a:endParaRPr lang="en-US" altLang="ko-KR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A6B11-1DC9-2916-FF23-913A43A92035}"/>
              </a:ext>
            </a:extLst>
          </p:cNvPr>
          <p:cNvSpPr txBox="1"/>
          <p:nvPr/>
        </p:nvSpPr>
        <p:spPr>
          <a:xfrm>
            <a:off x="4063042" y="6288379"/>
            <a:ext cx="790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r>
              <a:rPr lang="ko-KR" altLang="en-US" sz="2400" b="1" dirty="0"/>
              <a:t>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3470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DE8DB1-55C0-C52D-06EE-A4E9D983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8" y="1114897"/>
            <a:ext cx="6832266" cy="465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D4E60-D9C1-A512-2742-DBB0C4B67FBE}"/>
                  </a:ext>
                </a:extLst>
              </p:cNvPr>
              <p:cNvSpPr txBox="1"/>
              <p:nvPr/>
            </p:nvSpPr>
            <p:spPr>
              <a:xfrm>
                <a:off x="1467852" y="1342646"/>
                <a:ext cx="28349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ko-KR" dirty="0"/>
                  <a:t>sol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f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𝑥𝑠𝑖𝑛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FD4E60-D9C1-A512-2742-DBB0C4B67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52" y="1342646"/>
                <a:ext cx="2834943" cy="276999"/>
              </a:xfrm>
              <a:prstGeom prst="rect">
                <a:avLst/>
              </a:prstGeom>
              <a:blipFill>
                <a:blip r:embed="rId3"/>
                <a:stretch>
                  <a:fillRect l="-4911" t="-26087" r="-893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7B5D069-AFAA-81C5-04C8-19C1F7DE4765}"/>
              </a:ext>
            </a:extLst>
          </p:cNvPr>
          <p:cNvSpPr txBox="1"/>
          <p:nvPr/>
        </p:nvSpPr>
        <p:spPr>
          <a:xfrm>
            <a:off x="4049521" y="420956"/>
            <a:ext cx="55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수업에서 사용되었던 회귀 분석 데이터</a:t>
            </a:r>
          </a:p>
        </p:txBody>
      </p:sp>
    </p:spTree>
    <p:extLst>
      <p:ext uri="{BB962C8B-B14F-4D97-AF65-F5344CB8AC3E}">
        <p14:creationId xmlns:p14="http://schemas.microsoft.com/office/powerpoint/2010/main" val="229226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A7571-E948-9503-3BA1-D128ABD0625D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 </a:t>
            </a:r>
            <a:r>
              <a:rPr lang="en-US" altLang="ko-KR" sz="2800" b="1" dirty="0"/>
              <a:t>– </a:t>
            </a:r>
            <a:r>
              <a:rPr lang="ko-KR" altLang="en-US" sz="2800" b="1" dirty="0" err="1"/>
              <a:t>하이퍼</a:t>
            </a:r>
            <a:r>
              <a:rPr lang="ko-KR" altLang="en-US" sz="2800" b="1" dirty="0"/>
              <a:t> 파라미터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B7736-9B7D-DD51-2535-12DF5F6F5407}"/>
              </a:ext>
            </a:extLst>
          </p:cNvPr>
          <p:cNvSpPr txBox="1"/>
          <p:nvPr/>
        </p:nvSpPr>
        <p:spPr>
          <a:xfrm>
            <a:off x="2688978" y="2529206"/>
            <a:ext cx="52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신경망 노드 개수</a:t>
            </a:r>
            <a:endParaRPr kumimoji="1" lang="en-US" altLang="ko-KR" dirty="0"/>
          </a:p>
          <a:p>
            <a:r>
              <a:rPr kumimoji="1" lang="ko-KR" altLang="en-US" dirty="0"/>
              <a:t>신경망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층 개수</a:t>
            </a: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26A2C-1FAD-312F-F11C-9E2EB51E8F7B}"/>
              </a:ext>
            </a:extLst>
          </p:cNvPr>
          <p:cNvSpPr txBox="1"/>
          <p:nvPr/>
        </p:nvSpPr>
        <p:spPr>
          <a:xfrm>
            <a:off x="2271602" y="1943101"/>
            <a:ext cx="33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모델 복잡도와 관련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67E9-7962-7B06-3467-736AAFE2BAD1}"/>
              </a:ext>
            </a:extLst>
          </p:cNvPr>
          <p:cNvSpPr txBox="1"/>
          <p:nvPr/>
        </p:nvSpPr>
        <p:spPr>
          <a:xfrm>
            <a:off x="2271602" y="3631788"/>
            <a:ext cx="28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Loss </a:t>
            </a:r>
            <a:r>
              <a:rPr kumimoji="1" lang="ko-KR" altLang="en-US" dirty="0"/>
              <a:t>연산 속도와 관련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4482E-B867-87BF-9540-B8069937B48D}"/>
              </a:ext>
            </a:extLst>
          </p:cNvPr>
          <p:cNvSpPr txBox="1"/>
          <p:nvPr/>
        </p:nvSpPr>
        <p:spPr>
          <a:xfrm>
            <a:off x="2749138" y="4151471"/>
            <a:ext cx="293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학습률</a:t>
            </a:r>
            <a:endParaRPr kumimoji="1" lang="en-US" altLang="ko-KR" dirty="0"/>
          </a:p>
          <a:p>
            <a:r>
              <a:rPr kumimoji="1" lang="en-US" altLang="ko-KR" dirty="0"/>
              <a:t>Max Epoch</a:t>
            </a:r>
          </a:p>
          <a:p>
            <a:r>
              <a:rPr kumimoji="1" lang="en-US" altLang="ko-KR" dirty="0"/>
              <a:t>Batch size</a:t>
            </a:r>
            <a:endParaRPr kumimoji="1" lang="ko-KR" altLang="en-US" dirty="0"/>
          </a:p>
        </p:txBody>
      </p:sp>
      <p:sp>
        <p:nvSpPr>
          <p:cNvPr id="23" name="위쪽 화살표[U] 22">
            <a:extLst>
              <a:ext uri="{FF2B5EF4-FFF2-40B4-BE49-F238E27FC236}">
                <a16:creationId xmlns:a16="http://schemas.microsoft.com/office/drawing/2014/main" id="{BE127CEB-9D8C-4B4E-1AAA-C6B1346AFDA1}"/>
              </a:ext>
            </a:extLst>
          </p:cNvPr>
          <p:cNvSpPr/>
          <p:nvPr/>
        </p:nvSpPr>
        <p:spPr>
          <a:xfrm>
            <a:off x="5296447" y="2588236"/>
            <a:ext cx="348916" cy="53945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위쪽 화살표[U] 23">
            <a:extLst>
              <a:ext uri="{FF2B5EF4-FFF2-40B4-BE49-F238E27FC236}">
                <a16:creationId xmlns:a16="http://schemas.microsoft.com/office/drawing/2014/main" id="{05FC7CB6-B1C2-6B74-E52F-FA0C235067C0}"/>
              </a:ext>
            </a:extLst>
          </p:cNvPr>
          <p:cNvSpPr/>
          <p:nvPr/>
        </p:nvSpPr>
        <p:spPr>
          <a:xfrm>
            <a:off x="4630700" y="4342359"/>
            <a:ext cx="348916" cy="53945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3AB7CA-0419-B40B-4F3B-3254C46FEC18}"/>
              </a:ext>
            </a:extLst>
          </p:cNvPr>
          <p:cNvSpPr txBox="1"/>
          <p:nvPr/>
        </p:nvSpPr>
        <p:spPr>
          <a:xfrm>
            <a:off x="5948940" y="2667705"/>
            <a:ext cx="2153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모델 복잡도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DCC62-AC60-CCE7-9699-D4BA67AFAE2E}"/>
              </a:ext>
            </a:extLst>
          </p:cNvPr>
          <p:cNvSpPr txBox="1"/>
          <p:nvPr/>
        </p:nvSpPr>
        <p:spPr>
          <a:xfrm>
            <a:off x="5645363" y="4422444"/>
            <a:ext cx="19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연산 속도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9BC61-871A-99BE-D0A1-80DA82D03154}"/>
              </a:ext>
            </a:extLst>
          </p:cNvPr>
          <p:cNvSpPr txBox="1"/>
          <p:nvPr/>
        </p:nvSpPr>
        <p:spPr>
          <a:xfrm>
            <a:off x="8102593" y="2667705"/>
            <a:ext cx="194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연산 속도</a:t>
            </a:r>
          </a:p>
        </p:txBody>
      </p:sp>
      <p:sp>
        <p:nvSpPr>
          <p:cNvPr id="28" name="위쪽 화살표[U] 27">
            <a:extLst>
              <a:ext uri="{FF2B5EF4-FFF2-40B4-BE49-F238E27FC236}">
                <a16:creationId xmlns:a16="http://schemas.microsoft.com/office/drawing/2014/main" id="{FD04D071-0FE8-80BE-6B5A-532990AB2682}"/>
              </a:ext>
            </a:extLst>
          </p:cNvPr>
          <p:cNvSpPr/>
          <p:nvPr/>
        </p:nvSpPr>
        <p:spPr>
          <a:xfrm>
            <a:off x="9486591" y="2534260"/>
            <a:ext cx="348916" cy="53945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위쪽 화살표[U] 28">
            <a:extLst>
              <a:ext uri="{FF2B5EF4-FFF2-40B4-BE49-F238E27FC236}">
                <a16:creationId xmlns:a16="http://schemas.microsoft.com/office/drawing/2014/main" id="{69EB62AC-5BDD-7AB8-2410-5DFFE6F0AF6C}"/>
              </a:ext>
            </a:extLst>
          </p:cNvPr>
          <p:cNvSpPr/>
          <p:nvPr/>
        </p:nvSpPr>
        <p:spPr>
          <a:xfrm>
            <a:off x="7527067" y="2534260"/>
            <a:ext cx="348916" cy="53945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아래쪽 화살표[D] 29">
            <a:extLst>
              <a:ext uri="{FF2B5EF4-FFF2-40B4-BE49-F238E27FC236}">
                <a16:creationId xmlns:a16="http://schemas.microsoft.com/office/drawing/2014/main" id="{4D7C46A6-B3B0-8544-81C9-A98BFF8A3C05}"/>
              </a:ext>
            </a:extLst>
          </p:cNvPr>
          <p:cNvSpPr/>
          <p:nvPr/>
        </p:nvSpPr>
        <p:spPr>
          <a:xfrm>
            <a:off x="7025766" y="4300074"/>
            <a:ext cx="448868" cy="581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433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 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 활성화 함수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FA658-AC3F-8511-4FBE-4A3F1143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54" y="1460953"/>
            <a:ext cx="6464300" cy="3225800"/>
          </a:xfrm>
          <a:prstGeom prst="rect">
            <a:avLst/>
          </a:prstGeom>
        </p:spPr>
      </p:pic>
      <p:pic>
        <p:nvPicPr>
          <p:cNvPr id="2050" name="Picture 2" descr="step_function">
            <a:extLst>
              <a:ext uri="{FF2B5EF4-FFF2-40B4-BE49-F238E27FC236}">
                <a16:creationId xmlns:a16="http://schemas.microsoft.com/office/drawing/2014/main" id="{E01277CF-6EDC-038D-2276-AB3A5206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11" y="1923014"/>
            <a:ext cx="2637966" cy="197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2D81DA-DCEC-16DB-8D0C-32029C10A00D}"/>
              </a:ext>
            </a:extLst>
          </p:cNvPr>
          <p:cNvSpPr txBox="1"/>
          <p:nvPr/>
        </p:nvSpPr>
        <p:spPr>
          <a:xfrm>
            <a:off x="1013284" y="1526189"/>
            <a:ext cx="2021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Step function</a:t>
            </a:r>
            <a:endParaRPr lang="ko-KR" altLang="en-US" sz="12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BABDA52-3261-EBB3-D00D-590BD2793214}"/>
              </a:ext>
            </a:extLst>
          </p:cNvPr>
          <p:cNvSpPr/>
          <p:nvPr/>
        </p:nvSpPr>
        <p:spPr>
          <a:xfrm>
            <a:off x="4559968" y="1526189"/>
            <a:ext cx="2707106" cy="2023127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306C1-AF58-19DC-3429-14C18DF5B96F}"/>
              </a:ext>
            </a:extLst>
          </p:cNvPr>
          <p:cNvSpPr txBox="1"/>
          <p:nvPr/>
        </p:nvSpPr>
        <p:spPr>
          <a:xfrm>
            <a:off x="1240179" y="5272416"/>
            <a:ext cx="611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비선형 함수인 </a:t>
            </a:r>
            <a:r>
              <a:rPr kumimoji="1" lang="en-US" altLang="ko-KR" dirty="0"/>
              <a:t>sigmoid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tanh</a:t>
            </a:r>
            <a:r>
              <a:rPr kumimoji="1" lang="ko-KR" altLang="en-US" dirty="0"/>
              <a:t> 함수 선택</a:t>
            </a:r>
          </a:p>
        </p:txBody>
      </p:sp>
    </p:spTree>
    <p:extLst>
      <p:ext uri="{BB962C8B-B14F-4D97-AF65-F5344CB8AC3E}">
        <p14:creationId xmlns:p14="http://schemas.microsoft.com/office/powerpoint/2010/main" val="321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</a:t>
            </a:r>
            <a:r>
              <a:rPr lang="en-US" altLang="ko-KR" sz="2800" b="1" dirty="0"/>
              <a:t> - Sigmoid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C13D69-2DDF-A899-B182-819224E8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93" y="1110693"/>
            <a:ext cx="4525440" cy="52299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E133D48-7FE3-4690-C5BA-093B2F4C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90" y="1110692"/>
            <a:ext cx="4797531" cy="33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9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</a:t>
            </a:r>
            <a:r>
              <a:rPr lang="en-US" altLang="ko-KR" sz="2800" b="1" dirty="0"/>
              <a:t> - tanh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0F2F8F-6013-772C-B066-8A8EFEF9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37" y="1048494"/>
            <a:ext cx="4599152" cy="542337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9EBB5B9-665B-A285-DD33-AAF33796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27" y="1232807"/>
            <a:ext cx="4508508" cy="303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</a:t>
            </a:r>
            <a:r>
              <a:rPr lang="en-US" altLang="ko-KR" sz="2800" b="1" dirty="0"/>
              <a:t> - tanh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5BB5E-0D66-A57C-1C0B-9D715BFB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15" y="1027875"/>
            <a:ext cx="3922293" cy="5506669"/>
          </a:xfrm>
          <a:prstGeom prst="rect">
            <a:avLst/>
          </a:prstGeom>
        </p:spPr>
      </p:pic>
      <p:sp>
        <p:nvSpPr>
          <p:cNvPr id="8" name="사다리꼴[T] 7">
            <a:extLst>
              <a:ext uri="{FF2B5EF4-FFF2-40B4-BE49-F238E27FC236}">
                <a16:creationId xmlns:a16="http://schemas.microsoft.com/office/drawing/2014/main" id="{D326DCC2-9B63-3AED-FFDC-EA4171C3B62E}"/>
              </a:ext>
            </a:extLst>
          </p:cNvPr>
          <p:cNvSpPr/>
          <p:nvPr/>
        </p:nvSpPr>
        <p:spPr>
          <a:xfrm rot="16200000">
            <a:off x="1949764" y="1480682"/>
            <a:ext cx="1858922" cy="794083"/>
          </a:xfrm>
          <a:prstGeom prst="trapezoid">
            <a:avLst>
              <a:gd name="adj" fmla="val 76843"/>
            </a:avLst>
          </a:prstGeom>
          <a:solidFill>
            <a:schemeClr val="tx1">
              <a:lumMod val="65000"/>
              <a:lumOff val="35000"/>
              <a:alpha val="57107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0E05E5-EAEF-5D5F-248B-C39C03A20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267" y="939079"/>
            <a:ext cx="1712406" cy="1893019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2663133-C334-F8DE-7887-7D26C8981BDA}"/>
              </a:ext>
            </a:extLst>
          </p:cNvPr>
          <p:cNvSpPr/>
          <p:nvPr/>
        </p:nvSpPr>
        <p:spPr>
          <a:xfrm>
            <a:off x="1758950" y="1517650"/>
            <a:ext cx="723233" cy="679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2B67C6C-2DB9-85E1-84A7-B26EDC4E346D}"/>
              </a:ext>
            </a:extLst>
          </p:cNvPr>
          <p:cNvCxnSpPr>
            <a:cxnSpLocks/>
          </p:cNvCxnSpPr>
          <p:nvPr/>
        </p:nvCxnSpPr>
        <p:spPr>
          <a:xfrm flipV="1">
            <a:off x="2482183" y="946637"/>
            <a:ext cx="794084" cy="6281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86F29203-89ED-0570-2785-B4CE8472B9D6}"/>
              </a:ext>
            </a:extLst>
          </p:cNvPr>
          <p:cNvCxnSpPr>
            <a:cxnSpLocks/>
          </p:cNvCxnSpPr>
          <p:nvPr/>
        </p:nvCxnSpPr>
        <p:spPr>
          <a:xfrm>
            <a:off x="2482183" y="2202963"/>
            <a:ext cx="794084" cy="60422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C4812B-DDFD-F854-E756-C90AD0ABCC1F}"/>
              </a:ext>
            </a:extLst>
          </p:cNvPr>
          <p:cNvSpPr txBox="1"/>
          <p:nvPr/>
        </p:nvSpPr>
        <p:spPr>
          <a:xfrm>
            <a:off x="5359790" y="1139483"/>
            <a:ext cx="634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layer</a:t>
            </a:r>
            <a:r>
              <a:rPr kumimoji="1" lang="ko-KR" altLang="en-US" dirty="0"/>
              <a:t>의 개수를 늘리고 노드의 개수를 어느정도 줄여 학습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E51917-A88A-415D-C217-82F9EC4D3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34" y="1852918"/>
            <a:ext cx="4200252" cy="28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4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</a:t>
            </a:r>
            <a:r>
              <a:rPr lang="en-US" altLang="ko-KR" sz="2800" b="1" dirty="0"/>
              <a:t> - tanh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94E41A-3FBF-D8A2-31E2-9B580A21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733" y="3986921"/>
            <a:ext cx="4216400" cy="195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F1DC4D-9EC0-1714-8259-E0629800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34" y="1489646"/>
            <a:ext cx="4216400" cy="19557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B2DEC-57E3-44E7-23DA-98A26EED552D}"/>
              </a:ext>
            </a:extLst>
          </p:cNvPr>
          <p:cNvSpPr txBox="1"/>
          <p:nvPr/>
        </p:nvSpPr>
        <p:spPr>
          <a:xfrm>
            <a:off x="892968" y="1075470"/>
            <a:ext cx="51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 : 4 / layer </a:t>
            </a:r>
            <a:r>
              <a:rPr kumimoji="1" lang="ko-KR" altLang="en-US" dirty="0"/>
              <a:t>당 노드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3000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E52FF-13BB-910B-0E28-304D0BCA8E91}"/>
              </a:ext>
            </a:extLst>
          </p:cNvPr>
          <p:cNvSpPr txBox="1"/>
          <p:nvPr/>
        </p:nvSpPr>
        <p:spPr>
          <a:xfrm>
            <a:off x="865030" y="3513670"/>
            <a:ext cx="51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 : 8 / layer </a:t>
            </a:r>
            <a:r>
              <a:rPr kumimoji="1" lang="ko-KR" altLang="en-US" dirty="0"/>
              <a:t>당 노드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300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F4BA81-FAF2-DE0B-E1CC-7CEC505794C9}"/>
              </a:ext>
            </a:extLst>
          </p:cNvPr>
          <p:cNvSpPr txBox="1"/>
          <p:nvPr/>
        </p:nvSpPr>
        <p:spPr>
          <a:xfrm>
            <a:off x="6386733" y="2650483"/>
            <a:ext cx="503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총 파라미터의 개수의 차이가 약 </a:t>
            </a:r>
            <a:r>
              <a:rPr kumimoji="1" lang="en-US" altLang="ko-KR" dirty="0"/>
              <a:t>30</a:t>
            </a:r>
            <a:r>
              <a:rPr kumimoji="1" lang="ko-KR" altLang="en-US" dirty="0"/>
              <a:t>배 정도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5A83-116A-B32D-7179-39982941ADBC}"/>
              </a:ext>
            </a:extLst>
          </p:cNvPr>
          <p:cNvSpPr txBox="1"/>
          <p:nvPr/>
        </p:nvSpPr>
        <p:spPr>
          <a:xfrm>
            <a:off x="6386733" y="3390911"/>
            <a:ext cx="4459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둘 다 </a:t>
            </a:r>
            <a:r>
              <a:rPr kumimoji="1" lang="en-US" altLang="ko-KR" dirty="0"/>
              <a:t>overfitting</a:t>
            </a:r>
            <a:r>
              <a:rPr kumimoji="1" lang="ko-KR" altLang="en-US" dirty="0"/>
              <a:t>은 일어났지만</a:t>
            </a:r>
            <a:endParaRPr kumimoji="1" lang="en-US" altLang="ko-KR" dirty="0"/>
          </a:p>
          <a:p>
            <a:r>
              <a:rPr kumimoji="1" lang="en-US" altLang="ko-KR" dirty="0"/>
              <a:t>train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는 총 파라미터가</a:t>
            </a:r>
            <a:endParaRPr kumimoji="1" lang="en-US" altLang="ko-KR" dirty="0"/>
          </a:p>
          <a:p>
            <a:r>
              <a:rPr kumimoji="1" lang="ko-KR" altLang="en-US" dirty="0"/>
              <a:t>훨씬 많은 위 모델에서 적음</a:t>
            </a:r>
          </a:p>
        </p:txBody>
      </p:sp>
    </p:spTree>
    <p:extLst>
      <p:ext uri="{BB962C8B-B14F-4D97-AF65-F5344CB8AC3E}">
        <p14:creationId xmlns:p14="http://schemas.microsoft.com/office/powerpoint/2010/main" val="267016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63ECE-A75C-BD77-1CD8-E0C4FE5D9165}"/>
              </a:ext>
            </a:extLst>
          </p:cNvPr>
          <p:cNvSpPr txBox="1"/>
          <p:nvPr/>
        </p:nvSpPr>
        <p:spPr>
          <a:xfrm>
            <a:off x="892968" y="386132"/>
            <a:ext cx="95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신경망 회귀 분석 </a:t>
            </a:r>
            <a:r>
              <a:rPr lang="en-US" altLang="ko-KR" sz="2800" b="1" dirty="0"/>
              <a:t>–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느낀점</a:t>
            </a:r>
            <a:endParaRPr lang="en-US" altLang="ko-KR" sz="2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1B5778-0401-EBB0-EAB2-6C7FB1C85E31}"/>
              </a:ext>
            </a:extLst>
          </p:cNvPr>
          <p:cNvSpPr/>
          <p:nvPr/>
        </p:nvSpPr>
        <p:spPr>
          <a:xfrm>
            <a:off x="-3048" y="0"/>
            <a:ext cx="794083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FD045F-C648-7CB4-6897-F3007B11858D}"/>
              </a:ext>
            </a:extLst>
          </p:cNvPr>
          <p:cNvSpPr/>
          <p:nvPr/>
        </p:nvSpPr>
        <p:spPr>
          <a:xfrm>
            <a:off x="3048" y="0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528FA-680E-09F3-C9DC-8064B9B5565C}"/>
              </a:ext>
            </a:extLst>
          </p:cNvPr>
          <p:cNvSpPr/>
          <p:nvPr/>
        </p:nvSpPr>
        <p:spPr>
          <a:xfrm>
            <a:off x="3048" y="6596743"/>
            <a:ext cx="12188952" cy="2612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916424-FDB4-01DB-9B44-6A7C1F8E1510}"/>
              </a:ext>
            </a:extLst>
          </p:cNvPr>
          <p:cNvCxnSpPr>
            <a:cxnSpLocks/>
          </p:cNvCxnSpPr>
          <p:nvPr/>
        </p:nvCxnSpPr>
        <p:spPr>
          <a:xfrm>
            <a:off x="-3048" y="971550"/>
            <a:ext cx="12192000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C95B92-ED78-4FC8-23BB-912484CB0738}"/>
              </a:ext>
            </a:extLst>
          </p:cNvPr>
          <p:cNvSpPr txBox="1"/>
          <p:nvPr/>
        </p:nvSpPr>
        <p:spPr>
          <a:xfrm>
            <a:off x="55625" y="463076"/>
            <a:ext cx="6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/>
              <a:t>001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65E2594-FCDD-8938-EA8A-CEACB880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68" y="1240596"/>
            <a:ext cx="6273800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54A1E6-DF45-F079-B491-73C16CF2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8" y="2442876"/>
            <a:ext cx="5880100" cy="2819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943A2A-88AE-28F6-774E-A65BDA684373}"/>
              </a:ext>
            </a:extLst>
          </p:cNvPr>
          <p:cNvSpPr txBox="1"/>
          <p:nvPr/>
        </p:nvSpPr>
        <p:spPr>
          <a:xfrm>
            <a:off x="1144368" y="1880902"/>
            <a:ext cx="5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hidden layer : 8 / layer </a:t>
            </a:r>
            <a:r>
              <a:rPr kumimoji="1" lang="ko-KR" altLang="en-US" dirty="0"/>
              <a:t>당 노드 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1750</a:t>
            </a:r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851B-193D-E25C-14DE-8E8DE29F1261}"/>
              </a:ext>
            </a:extLst>
          </p:cNvPr>
          <p:cNvSpPr txBox="1"/>
          <p:nvPr/>
        </p:nvSpPr>
        <p:spPr>
          <a:xfrm>
            <a:off x="7666892" y="1419237"/>
            <a:ext cx="40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만약 총 파라미터 개수가 비슷하다면</a:t>
            </a:r>
            <a:endParaRPr kumimoji="1" lang="en-US" altLang="ko-KR" dirty="0"/>
          </a:p>
          <a:p>
            <a:r>
              <a:rPr kumimoji="1" lang="ko-KR" altLang="en-US" dirty="0"/>
              <a:t>어떤 것이 </a:t>
            </a:r>
            <a:r>
              <a:rPr kumimoji="1" lang="en-US" altLang="ko-KR" dirty="0"/>
              <a:t>overfitting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빠른가</a:t>
            </a:r>
            <a:r>
              <a:rPr kumimoji="1" lang="ko-KR" altLang="en-US" dirty="0"/>
              <a:t> 실행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E55FE2-EFC1-504F-4FE2-6D26DE242229}"/>
                  </a:ext>
                </a:extLst>
              </p:cNvPr>
              <p:cNvSpPr txBox="1"/>
              <p:nvPr/>
            </p:nvSpPr>
            <p:spPr>
              <a:xfrm>
                <a:off x="7666892" y="2157758"/>
                <a:ext cx="3446585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Batch size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kumimoji="1" lang="en-US" altLang="ko-KR" b="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E55FE2-EFC1-504F-4FE2-6D26DE242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92" y="2157758"/>
                <a:ext cx="3446585" cy="372410"/>
              </a:xfrm>
              <a:prstGeom prst="rect">
                <a:avLst/>
              </a:prstGeom>
              <a:blipFill>
                <a:blip r:embed="rId4"/>
                <a:stretch>
                  <a:fillRect l="-1465"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4D847E3-F003-62B7-EDD1-D64A598C017B}"/>
              </a:ext>
            </a:extLst>
          </p:cNvPr>
          <p:cNvSpPr txBox="1"/>
          <p:nvPr/>
        </p:nvSpPr>
        <p:spPr>
          <a:xfrm>
            <a:off x="7666892" y="2775473"/>
            <a:ext cx="4651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한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 당 평균 </a:t>
            </a:r>
            <a:r>
              <a:rPr kumimoji="1" lang="en-US" altLang="ko-KR" dirty="0"/>
              <a:t>150ms</a:t>
            </a:r>
            <a:r>
              <a:rPr kumimoji="1" lang="ko-KR" altLang="en-US" dirty="0"/>
              <a:t>지만</a:t>
            </a:r>
            <a:endParaRPr kumimoji="1" lang="en-US" altLang="ko-KR" dirty="0"/>
          </a:p>
          <a:p>
            <a:r>
              <a:rPr kumimoji="1" lang="en-US" altLang="ko-KR" dirty="0"/>
              <a:t>loss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근사하기까지</a:t>
            </a:r>
            <a:endParaRPr kumimoji="1" lang="en-US" altLang="ko-KR" dirty="0"/>
          </a:p>
          <a:p>
            <a:r>
              <a:rPr kumimoji="1" lang="ko-KR" altLang="en-US" dirty="0"/>
              <a:t>상당한 시간과 학습량을 요구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DFE75-BC35-2111-CD4B-1E78321EB49B}"/>
              </a:ext>
            </a:extLst>
          </p:cNvPr>
          <p:cNvSpPr txBox="1"/>
          <p:nvPr/>
        </p:nvSpPr>
        <p:spPr>
          <a:xfrm>
            <a:off x="7666892" y="3759442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150ms*22450=56min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94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201</Words>
  <Application>Microsoft Macintosh PowerPoint</Application>
  <PresentationFormat>와이드스크린</PresentationFormat>
  <Paragraphs>47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Jiyeon Kim</dc:creator>
  <cp:lastModifiedBy>김 재영</cp:lastModifiedBy>
  <cp:revision>50</cp:revision>
  <cp:lastPrinted>2023-12-15T03:38:48Z</cp:lastPrinted>
  <dcterms:created xsi:type="dcterms:W3CDTF">2023-11-19T11:26:11Z</dcterms:created>
  <dcterms:modified xsi:type="dcterms:W3CDTF">2025-03-15T11:18:51Z</dcterms:modified>
</cp:coreProperties>
</file>